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8" r:id="rId11"/>
    <p:sldId id="266" r:id="rId12"/>
    <p:sldId id="267" r:id="rId13"/>
    <p:sldId id="265" r:id="rId1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00A9E0"/>
    <a:srgbClr val="E6E6E6"/>
    <a:srgbClr val="E4002B"/>
    <a:srgbClr val="003DA5"/>
    <a:srgbClr val="00AB8E"/>
    <a:srgbClr val="7A99AC"/>
    <a:srgbClr val="D4ECE7"/>
    <a:srgbClr val="EEF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Střední styl 1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Světlý styl 2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16DA210-FB5B-4158-B5E0-FEB733F419BA}" styleName="Styl Světlá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0164" autoAdjust="0"/>
  </p:normalViewPr>
  <p:slideViewPr>
    <p:cSldViewPr>
      <p:cViewPr varScale="1">
        <p:scale>
          <a:sx n="91" d="100"/>
          <a:sy n="91" d="100"/>
        </p:scale>
        <p:origin x="1101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7B827-01B0-40C7-BA68-3ACC7CEACCE7}" type="datetimeFigureOut">
              <a:rPr lang="cs-CZ" smtClean="0"/>
              <a:t>14.12.2016</a:t>
            </a:fld>
            <a:endParaRPr lang="cs-CZ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BD250-9BF5-4AE8-86BD-080F3A22271A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46409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Naši implementaci projektu reprezentuje </a:t>
            </a:r>
            <a:r>
              <a:rPr lang="cs-CZ" dirty="0" err="1"/>
              <a:t>nasledovné</a:t>
            </a:r>
            <a:r>
              <a:rPr lang="cs-CZ" dirty="0"/>
              <a:t> blokové schéma na </a:t>
            </a:r>
            <a:r>
              <a:rPr lang="cs-CZ" dirty="0" err="1"/>
              <a:t>slidu</a:t>
            </a:r>
            <a:r>
              <a:rPr lang="cs-CZ" dirty="0"/>
              <a:t>. Jak je možné vidět, naše implementace se liší tím, že sémantická analýza je součásti interpretu</a:t>
            </a:r>
            <a:r>
              <a:rPr lang="cs-CZ" baseline="0" dirty="0"/>
              <a:t> a negenerujeme zde </a:t>
            </a:r>
            <a:r>
              <a:rPr lang="cs-CZ" baseline="0" dirty="0" err="1"/>
              <a:t>tříadresný</a:t>
            </a:r>
            <a:r>
              <a:rPr lang="cs-CZ" baseline="0" dirty="0"/>
              <a:t> kód, interpretace je prováděna při průchodu abstraktního syntaktického stromu.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48804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Jak</a:t>
            </a:r>
            <a:r>
              <a:rPr lang="cs-CZ" baseline="0" dirty="0"/>
              <a:t> všichni víme, práce v týmu při tvorbě programu není jednoduchá. Abychom usnadnili vzájemné sdílení dat a možnost ukládání průběžných verzí zdrojového kódu, využívali jsme </a:t>
            </a:r>
            <a:r>
              <a:rPr lang="cs-CZ" baseline="0" dirty="0" err="1"/>
              <a:t>verzovací</a:t>
            </a:r>
            <a:r>
              <a:rPr lang="cs-CZ" baseline="0" dirty="0"/>
              <a:t> systém GIT a službu </a:t>
            </a:r>
            <a:r>
              <a:rPr lang="cs-CZ" baseline="0" dirty="0" err="1"/>
              <a:t>GitHub</a:t>
            </a:r>
            <a:r>
              <a:rPr lang="cs-CZ" baseline="0" dirty="0"/>
              <a:t>. Pokyny, rozdělení úkolů a poznámky ke kódu byly evidovány pomocí </a:t>
            </a:r>
            <a:r>
              <a:rPr lang="cs-CZ" baseline="0" dirty="0" err="1"/>
              <a:t>issues</a:t>
            </a:r>
            <a:r>
              <a:rPr lang="cs-CZ" baseline="0" dirty="0"/>
              <a:t> a </a:t>
            </a:r>
            <a:r>
              <a:rPr lang="cs-CZ" baseline="0" dirty="0" err="1"/>
              <a:t>ticketovacího</a:t>
            </a:r>
            <a:r>
              <a:rPr lang="cs-CZ" baseline="0" dirty="0"/>
              <a:t> systému na </a:t>
            </a:r>
            <a:r>
              <a:rPr lang="cs-CZ" baseline="0" dirty="0" err="1"/>
              <a:t>GitHubu</a:t>
            </a:r>
            <a:r>
              <a:rPr lang="cs-CZ" baseline="0" dirty="0"/>
              <a:t>. Pro běžnou komunikaci nám posloužil portál messenger.com, na němž jsme v rámci naší diskuze vyprodukovali přes tři a půl tisíce zpráv. </a:t>
            </a:r>
            <a:r>
              <a:rPr lang="cs-CZ" baseline="0" dirty="0" err="1"/>
              <a:t>Zajmavostí</a:t>
            </a:r>
            <a:r>
              <a:rPr lang="cs-CZ" baseline="0" dirty="0"/>
              <a:t> je i průběžná integrace projektu, která byla realizovaná na severech travis.com, jejíž účelem byl průběžný překlad celého programu a také kontrola na nepřeložitelný kód a chybu v něm. Dále pak výpis testů, které byly standardně spouštěny po přeložení projektu. Na obrázku můžete vidět výpis aktivit jednotlivých členů týmů v čase tvoření projektu a množství celkových úprav kódu.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8319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dirty="0"/>
              <a:t>Testy probíhaly buď jako unit testování, kdy jsme testovali zda například volaná funkce reaguje správně na vstupy. Tyto unit testy byly na vlastním zvážení a pokud je někdo vytvořil, tak bylo doporučeno integrovat je do společného </a:t>
            </a:r>
            <a:r>
              <a:rPr lang="cs-CZ" sz="1200" dirty="0" err="1"/>
              <a:t>Makefilu</a:t>
            </a:r>
            <a:r>
              <a:rPr lang="cs-CZ" sz="1200" dirty="0"/>
              <a:t> pro ověření. Hlavní část testování se však týkala testů interpretu, kdy bylo potřeba ověřit, zda výstup interpretu souhlasí s výstupem JAVY s obohacené o podporu IFJ16 a zda také sedí návratové kódy. K testování byl vytvořen BASH </a:t>
            </a:r>
            <a:r>
              <a:rPr lang="cs-CZ" sz="1200" dirty="0" err="1"/>
              <a:t>script</a:t>
            </a:r>
            <a:r>
              <a:rPr lang="cs-CZ" sz="1200" dirty="0"/>
              <a:t> volaný z </a:t>
            </a:r>
            <a:r>
              <a:rPr lang="cs-CZ" sz="1200" dirty="0" err="1"/>
              <a:t>Makefilu</a:t>
            </a:r>
            <a:r>
              <a:rPr lang="cs-CZ" sz="1200" dirty="0"/>
              <a:t> a výstupní hodnoty z Javy a IFJ16 byly ukládány do .log souboru pro případnou pozdější analýzu. Testů jsme měli v době odevzdání projektu 287.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98889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To je vše k naší prezentaci, děkujeme</a:t>
            </a:r>
            <a:r>
              <a:rPr lang="cs-CZ" baseline="0" dirty="0"/>
              <a:t> Vám za pozornost…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33021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Lexikál</a:t>
            </a:r>
            <a:r>
              <a:rPr lang="en-US" dirty="0"/>
              <a:t>n</a:t>
            </a:r>
            <a:r>
              <a:rPr lang="cs-CZ" dirty="0"/>
              <a:t>í analýza je založena na deterministickém konečnem automatu, jehož vstupem je zdrojový kód programu, v případě našeho zadaní se jedná o jazyk IFJ16, který byl inspirován jazykem JAVA. Lexikální analyzátor je plně řízen syntaktickým analyzátorem. Implementace obsahuje dvě funkce, které umožňují získat token. Funkce GET_TOKEN, která vrací následující token a PEEK_TOKEN. PEEK_TOKEN byl speciálně navržen pro usnadnění práce syntaktické analýze a to tak, že se umožňuje podívat o jeden token napřed. Funkce PEEK_TOKEN bude vracet stejný token pokud nebude zavolána funkce GET_TOKEN. Aby jsme zajistili časovou nenáročnost a spolehlivost této funkce, tak při opětovném voláni PEEK_TOKEN se nevracíme s čítací hlavou a znova neanalyzuje kód, nýbrž první získaný token je uložen v struktuře a následně je z ní vrácen syntaktické analýze. PEEK_TOKEN je o velké míře využívána precedenční analýzou.</a:t>
            </a:r>
          </a:p>
          <a:p>
            <a:r>
              <a:rPr lang="cs-CZ" dirty="0"/>
              <a:t>Struktura tokenu u naši implementace obsahuje nejen typ tokenu a řetězec v zdrojovém kódu, ale i délku řetězce a řádek, na kterém se daný lexém nachází. Tato vlastnost umožňuje v případe chyby vypsat číslo řádku, na kterém k dané chybě přišlo. Usnadní to hlavně práci programátorovi, který chybu jednodušeji lokalizuje a odstraní. Implementace konečného automatu podporuje i rozšíření BASE.</a:t>
            </a:r>
          </a:p>
          <a:p>
            <a:r>
              <a:rPr lang="cs-CZ" dirty="0"/>
              <a:t>Dále jsme si připravili jednoduchou demonstraci funkce konečného automatu, při načtení plně kvalifikovaného identifikátoru.</a:t>
            </a:r>
          </a:p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8067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55478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Syntaktická analýza metodou rekurzivního sestupu není </a:t>
            </a:r>
            <a:r>
              <a:rPr lang="cs-CZ" dirty="0" err="1"/>
              <a:t>príliš</a:t>
            </a:r>
            <a:r>
              <a:rPr lang="cs-CZ" dirty="0"/>
              <a:t> vhodná na </a:t>
            </a:r>
            <a:r>
              <a:rPr lang="cs-CZ" dirty="0" err="1"/>
              <a:t>spracovávaní</a:t>
            </a:r>
            <a:r>
              <a:rPr lang="cs-CZ" dirty="0"/>
              <a:t> výrazů a proto se na jejich </a:t>
            </a:r>
            <a:r>
              <a:rPr lang="cs-CZ" dirty="0" err="1"/>
              <a:t>vyhodnonocovaní</a:t>
            </a:r>
            <a:r>
              <a:rPr lang="cs-CZ" dirty="0"/>
              <a:t> </a:t>
            </a:r>
            <a:r>
              <a:rPr lang="cs-CZ" dirty="0" err="1"/>
              <a:t>používa</a:t>
            </a:r>
            <a:r>
              <a:rPr lang="cs-CZ" dirty="0"/>
              <a:t> </a:t>
            </a:r>
            <a:r>
              <a:rPr lang="cs-CZ" dirty="0" err="1"/>
              <a:t>synktaktická</a:t>
            </a:r>
            <a:r>
              <a:rPr lang="cs-CZ" dirty="0"/>
              <a:t> analýza řízená precedenční tabulkou operátorů. Analýza </a:t>
            </a:r>
            <a:r>
              <a:rPr lang="cs-CZ" dirty="0" err="1"/>
              <a:t>dostáva</a:t>
            </a:r>
            <a:r>
              <a:rPr lang="cs-CZ" dirty="0"/>
              <a:t> jako vstup tokeny, které jsou vkládány na zásobník. Celá analýza je řízená precedenční tabulkou (token na vstupu a </a:t>
            </a:r>
            <a:r>
              <a:rPr lang="cs-CZ" dirty="0" err="1"/>
              <a:t>nejvrchnejší</a:t>
            </a:r>
            <a:r>
              <a:rPr lang="cs-CZ" dirty="0"/>
              <a:t> </a:t>
            </a:r>
            <a:r>
              <a:rPr lang="cs-CZ" dirty="0" err="1"/>
              <a:t>neterminál</a:t>
            </a:r>
            <a:r>
              <a:rPr lang="cs-CZ" dirty="0"/>
              <a:t>). Tahle tabulka reflektuje prioritu a asociativitu jednotlivých operátorů (je na jejich základe vytvořená). Na zásobníku jsou pak na základe pravidel </a:t>
            </a:r>
            <a:r>
              <a:rPr lang="cs-CZ" dirty="0" err="1"/>
              <a:t>provádené</a:t>
            </a:r>
            <a:r>
              <a:rPr lang="cs-CZ" dirty="0"/>
              <a:t> redukce na terminály. Výraz je zpracován, pokud je </a:t>
            </a:r>
            <a:r>
              <a:rPr lang="cs-CZ" dirty="0" err="1"/>
              <a:t>celej</a:t>
            </a:r>
            <a:r>
              <a:rPr lang="cs-CZ" dirty="0"/>
              <a:t> </a:t>
            </a:r>
            <a:r>
              <a:rPr lang="cs-CZ" dirty="0" err="1"/>
              <a:t>prečten</a:t>
            </a:r>
            <a:r>
              <a:rPr lang="cs-CZ" dirty="0"/>
              <a:t> a na zásobníku ostal pouze jeden terminál. Tenhle proces si můžeme vysvětlit na téhle </a:t>
            </a:r>
            <a:r>
              <a:rPr lang="cs-CZ" dirty="0" err="1"/>
              <a:t>ukážce</a:t>
            </a:r>
            <a:r>
              <a:rPr lang="cs-CZ" dirty="0"/>
              <a:t>: ...</a:t>
            </a:r>
            <a:endParaRPr lang="en-US" dirty="0"/>
          </a:p>
          <a:p>
            <a:endParaRPr lang="en-US" baseline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54216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7399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Vestavěná</a:t>
            </a:r>
            <a:r>
              <a:rPr lang="en-US" dirty="0"/>
              <a:t> </a:t>
            </a:r>
            <a:r>
              <a:rPr lang="en-US" dirty="0" err="1"/>
              <a:t>funkce</a:t>
            </a:r>
            <a:r>
              <a:rPr lang="en-US" dirty="0"/>
              <a:t> find </a:t>
            </a:r>
            <a:r>
              <a:rPr lang="en-US" dirty="0" err="1"/>
              <a:t>hledá</a:t>
            </a:r>
            <a:r>
              <a:rPr lang="en-US" dirty="0"/>
              <a:t> </a:t>
            </a:r>
            <a:r>
              <a:rPr lang="en-US" dirty="0" err="1"/>
              <a:t>první</a:t>
            </a:r>
            <a:r>
              <a:rPr lang="en-US" dirty="0"/>
              <a:t> </a:t>
            </a:r>
            <a:r>
              <a:rPr lang="en-US" dirty="0" err="1"/>
              <a:t>výskyt</a:t>
            </a:r>
            <a:r>
              <a:rPr lang="en-US" dirty="0"/>
              <a:t> </a:t>
            </a:r>
            <a:r>
              <a:rPr lang="en-US" dirty="0" err="1"/>
              <a:t>zadaného</a:t>
            </a:r>
            <a:r>
              <a:rPr lang="en-US" dirty="0"/>
              <a:t> </a:t>
            </a:r>
            <a:r>
              <a:rPr lang="en-US" dirty="0" err="1"/>
              <a:t>podřetězce</a:t>
            </a:r>
            <a:r>
              <a:rPr lang="en-US" dirty="0"/>
              <a:t> (v </a:t>
            </a:r>
            <a:r>
              <a:rPr lang="en-US" dirty="0" err="1"/>
              <a:t>parametru</a:t>
            </a:r>
            <a:r>
              <a:rPr lang="en-US" dirty="0"/>
              <a:t> search) a </a:t>
            </a:r>
            <a:r>
              <a:rPr lang="en-US" dirty="0" err="1"/>
              <a:t>vrátí</a:t>
            </a:r>
            <a:r>
              <a:rPr lang="en-US" dirty="0"/>
              <a:t>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pozici</a:t>
            </a:r>
            <a:r>
              <a:rPr lang="en-US" dirty="0"/>
              <a:t> (</a:t>
            </a:r>
            <a:r>
              <a:rPr lang="en-US" dirty="0" err="1"/>
              <a:t>počítanou</a:t>
            </a:r>
            <a:r>
              <a:rPr lang="en-US" dirty="0"/>
              <a:t> od </a:t>
            </a:r>
            <a:r>
              <a:rPr lang="en-US" dirty="0" err="1"/>
              <a:t>nuly</a:t>
            </a:r>
            <a:r>
              <a:rPr lang="en-US" dirty="0"/>
              <a:t>). V </a:t>
            </a:r>
            <a:r>
              <a:rPr lang="en-US" dirty="0" err="1"/>
              <a:t>našem</a:t>
            </a:r>
            <a:r>
              <a:rPr lang="en-US" dirty="0"/>
              <a:t> </a:t>
            </a:r>
            <a:r>
              <a:rPr lang="en-US" dirty="0" err="1"/>
              <a:t>zadání</a:t>
            </a:r>
            <a:r>
              <a:rPr lang="en-US" dirty="0"/>
              <a:t> </a:t>
            </a:r>
            <a:r>
              <a:rPr lang="en-US" dirty="0" err="1"/>
              <a:t>jsme</a:t>
            </a:r>
            <a:r>
              <a:rPr lang="en-US" dirty="0"/>
              <a:t> </a:t>
            </a:r>
            <a:r>
              <a:rPr lang="en-US" dirty="0" err="1"/>
              <a:t>měli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úkol</a:t>
            </a:r>
            <a:r>
              <a:rPr lang="en-US" dirty="0"/>
              <a:t> </a:t>
            </a:r>
            <a:r>
              <a:rPr lang="en-US" dirty="0" err="1"/>
              <a:t>využít</a:t>
            </a:r>
            <a:r>
              <a:rPr lang="en-US" dirty="0"/>
              <a:t> </a:t>
            </a:r>
            <a:r>
              <a:rPr lang="en-US" dirty="0" err="1"/>
              <a:t>algoritmu</a:t>
            </a:r>
            <a:r>
              <a:rPr lang="en-US" dirty="0"/>
              <a:t> KMP (Knuth–Morris–Prattův </a:t>
            </a:r>
            <a:r>
              <a:rPr lang="en-US" dirty="0" err="1"/>
              <a:t>algorithmus</a:t>
            </a:r>
            <a:r>
              <a:rPr lang="en-US" dirty="0"/>
              <a:t>). </a:t>
            </a:r>
            <a:r>
              <a:rPr lang="en-US" dirty="0" err="1"/>
              <a:t>Nejdříve</a:t>
            </a:r>
            <a:r>
              <a:rPr lang="en-US" dirty="0"/>
              <a:t> se </a:t>
            </a:r>
            <a:r>
              <a:rPr lang="en-US" dirty="0" err="1"/>
              <a:t>prohledá</a:t>
            </a:r>
            <a:r>
              <a:rPr lang="en-US" dirty="0"/>
              <a:t> </a:t>
            </a:r>
            <a:r>
              <a:rPr lang="en-US" dirty="0" err="1"/>
              <a:t>vyhledávané</a:t>
            </a:r>
            <a:r>
              <a:rPr lang="en-US" dirty="0"/>
              <a:t> </a:t>
            </a:r>
            <a:r>
              <a:rPr lang="en-US" dirty="0" err="1"/>
              <a:t>slovo</a:t>
            </a:r>
            <a:r>
              <a:rPr lang="en-US" dirty="0"/>
              <a:t> a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základě</a:t>
            </a:r>
            <a:r>
              <a:rPr lang="en-US" dirty="0"/>
              <a:t> </a:t>
            </a:r>
            <a:r>
              <a:rPr lang="en-US" dirty="0" err="1"/>
              <a:t>opakování</a:t>
            </a:r>
            <a:r>
              <a:rPr lang="en-US" dirty="0"/>
              <a:t>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prefixu</a:t>
            </a:r>
            <a:r>
              <a:rPr lang="en-US" dirty="0"/>
              <a:t> </a:t>
            </a:r>
            <a:r>
              <a:rPr lang="en-US" dirty="0" err="1"/>
              <a:t>označí</a:t>
            </a:r>
            <a:r>
              <a:rPr lang="en-US" dirty="0"/>
              <a:t> </a:t>
            </a:r>
            <a:r>
              <a:rPr lang="en-US" dirty="0" err="1"/>
              <a:t>určitý</a:t>
            </a:r>
            <a:r>
              <a:rPr lang="en-US" dirty="0"/>
              <a:t> </a:t>
            </a:r>
            <a:r>
              <a:rPr lang="en-US" dirty="0" err="1"/>
              <a:t>vzorek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fail-</a:t>
            </a:r>
            <a:r>
              <a:rPr lang="en-US" dirty="0" err="1"/>
              <a:t>vektor</a:t>
            </a:r>
            <a:r>
              <a:rPr lang="en-US" dirty="0"/>
              <a:t> (u </a:t>
            </a:r>
            <a:r>
              <a:rPr lang="en-US" dirty="0" err="1"/>
              <a:t>nás</a:t>
            </a:r>
            <a:r>
              <a:rPr lang="en-US" dirty="0"/>
              <a:t> </a:t>
            </a:r>
            <a:r>
              <a:rPr lang="en-US" dirty="0" err="1"/>
              <a:t>jsme</a:t>
            </a:r>
            <a:r>
              <a:rPr lang="en-US" dirty="0"/>
              <a:t> </a:t>
            </a:r>
            <a:r>
              <a:rPr lang="en-US" dirty="0" err="1"/>
              <a:t>jej</a:t>
            </a:r>
            <a:r>
              <a:rPr lang="en-US" dirty="0"/>
              <a:t> </a:t>
            </a:r>
            <a:r>
              <a:rPr lang="en-US" dirty="0" err="1"/>
              <a:t>označili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pole p[n]). Toto pole </a:t>
            </a:r>
            <a:r>
              <a:rPr lang="en-US" dirty="0" err="1"/>
              <a:t>znázorňovalo</a:t>
            </a:r>
            <a:r>
              <a:rPr lang="en-US" dirty="0"/>
              <a:t> </a:t>
            </a:r>
            <a:r>
              <a:rPr lang="en-US" dirty="0" err="1"/>
              <a:t>stavový</a:t>
            </a:r>
            <a:r>
              <a:rPr lang="en-US" dirty="0"/>
              <a:t> automat. </a:t>
            </a:r>
            <a:r>
              <a:rPr lang="en-US" dirty="0" err="1"/>
              <a:t>Náročnost</a:t>
            </a:r>
            <a:r>
              <a:rPr lang="en-US" dirty="0"/>
              <a:t> </a:t>
            </a:r>
            <a:r>
              <a:rPr lang="en-US" dirty="0" err="1"/>
              <a:t>tohoto</a:t>
            </a:r>
            <a:r>
              <a:rPr lang="en-US" dirty="0"/>
              <a:t> </a:t>
            </a:r>
            <a:r>
              <a:rPr lang="en-US" dirty="0" err="1"/>
              <a:t>algoritmu</a:t>
            </a:r>
            <a:r>
              <a:rPr lang="en-US" dirty="0"/>
              <a:t> je O(n), </a:t>
            </a:r>
            <a:r>
              <a:rPr lang="en-US" dirty="0" err="1"/>
              <a:t>tudíž</a:t>
            </a:r>
            <a:r>
              <a:rPr lang="en-US" dirty="0"/>
              <a:t> je </a:t>
            </a:r>
            <a:r>
              <a:rPr lang="en-US" dirty="0" err="1"/>
              <a:t>tento</a:t>
            </a:r>
            <a:r>
              <a:rPr lang="en-US" dirty="0"/>
              <a:t> </a:t>
            </a:r>
            <a:r>
              <a:rPr lang="en-US" dirty="0" err="1"/>
              <a:t>algoritmus</a:t>
            </a:r>
            <a:r>
              <a:rPr lang="en-US" dirty="0"/>
              <a:t> </a:t>
            </a:r>
            <a:r>
              <a:rPr lang="en-US" dirty="0" err="1"/>
              <a:t>lineárně</a:t>
            </a:r>
            <a:r>
              <a:rPr lang="en-US" dirty="0"/>
              <a:t> </a:t>
            </a:r>
            <a:r>
              <a:rPr lang="en-US" dirty="0" err="1"/>
              <a:t>složitý</a:t>
            </a:r>
            <a:r>
              <a:rPr lang="en-US" dirty="0"/>
              <a:t>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3019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noProof="0" dirty="0"/>
              <a:t>Jako metodu řazení jsme měli zadán</a:t>
            </a:r>
            <a:r>
              <a:rPr lang="cs-CZ" baseline="0" noProof="0" dirty="0"/>
              <a:t> Shell sort. Velmi nápomocna nám byla při jeho implementaci právě opora tohoto předmětu, ze které jsme vycházeli. Shell sort je též nazýván jako řazení se snižujícím se přírůstkem a jeho asymptotická složitost je O</a:t>
            </a:r>
            <a:r>
              <a:rPr lang="en-US" baseline="0" noProof="0" dirty="0"/>
              <a:t>(n^2)</a:t>
            </a:r>
            <a:r>
              <a:rPr lang="cs-CZ" baseline="0" noProof="0" dirty="0"/>
              <a:t>. </a:t>
            </a:r>
            <a:r>
              <a:rPr lang="en-US" baseline="0" noProof="0" dirty="0"/>
              <a:t>My </a:t>
            </a:r>
            <a:r>
              <a:rPr lang="cs-CZ" baseline="0" noProof="0" dirty="0"/>
              <a:t>jsme</a:t>
            </a:r>
            <a:r>
              <a:rPr lang="en-US" baseline="0" noProof="0" dirty="0"/>
              <a:t> u</a:t>
            </a:r>
            <a:r>
              <a:rPr lang="cs-CZ" baseline="0" noProof="0" dirty="0"/>
              <a:t>žili jeho klasičtější variantu, kdy v první</a:t>
            </a:r>
            <a:r>
              <a:rPr lang="en-US" baseline="0" noProof="0" dirty="0"/>
              <a:t> </a:t>
            </a:r>
            <a:r>
              <a:rPr lang="en-US" baseline="0" noProof="0" dirty="0" err="1"/>
              <a:t>etap</a:t>
            </a:r>
            <a:r>
              <a:rPr lang="cs-CZ" baseline="0" noProof="0" dirty="0"/>
              <a:t>ě je brán krok o polovině počtu prvků, který je v každé další etapě dělen dvěma. V tabulce je možné vidět příklad </a:t>
            </a:r>
            <a:r>
              <a:rPr lang="cs-CZ" baseline="0" noProof="0" dirty="0" err="1"/>
              <a:t>shell</a:t>
            </a:r>
            <a:r>
              <a:rPr lang="cs-CZ" baseline="0" noProof="0" dirty="0"/>
              <a:t> sortu, kdy je řazen řetězec o šesti znacích, tudíž první krok je roven 3, poté pak 1. Hodnoty jsou postupně kontrolovány a případně prohozeny, zeleně došlo k prohození, oranžově pak jsou hodnoty ve správném pořadí. Ke konci Shell sort s krokem jedna je typický </a:t>
            </a:r>
            <a:r>
              <a:rPr lang="cs-CZ" baseline="0" noProof="0" dirty="0" err="1"/>
              <a:t>Bubble</a:t>
            </a:r>
            <a:r>
              <a:rPr lang="cs-CZ" baseline="0" noProof="0" dirty="0"/>
              <a:t> sort.</a:t>
            </a:r>
            <a:endParaRPr lang="cs-CZ" noProof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53994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Pro implementaci tabulky symbolů jsme měli využít binární vyhledávací strom. Průchod</a:t>
            </a:r>
            <a:r>
              <a:rPr lang="cs-CZ" baseline="0" dirty="0"/>
              <a:t> mezi uzly je pak realizován podle klíče daného uzlu. Každý uzel byl specifikován parametry jako: klíč, ID, Datový typ, Výraz, který byl následně zpracován interpretem, nebo jeho přímá hodnota. Příznak, jestli daný symbol byl definován a ke konci pak dva ukazatele na levého a pravého </a:t>
            </a:r>
            <a:r>
              <a:rPr lang="cs-CZ" baseline="0" dirty="0" err="1"/>
              <a:t>podsyna</a:t>
            </a:r>
            <a:r>
              <a:rPr lang="cs-CZ" baseline="0" dirty="0"/>
              <a:t>.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13279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Pro usnadnění alokování paměti v projektu jsme využili</a:t>
            </a:r>
            <a:r>
              <a:rPr lang="cs-CZ" baseline="0" dirty="0"/>
              <a:t> možnost implementace jednoduchého </a:t>
            </a:r>
            <a:r>
              <a:rPr lang="cs-CZ" baseline="0" dirty="0" err="1"/>
              <a:t>garbagge</a:t>
            </a:r>
            <a:r>
              <a:rPr lang="cs-CZ" baseline="0" dirty="0"/>
              <a:t> </a:t>
            </a:r>
            <a:r>
              <a:rPr lang="cs-CZ" baseline="0" dirty="0" err="1"/>
              <a:t>collectoru</a:t>
            </a:r>
            <a:r>
              <a:rPr lang="cs-CZ" baseline="0" dirty="0"/>
              <a:t>, v češtině nepříliš používané označení „svoz odpadu“, který ve stylu </a:t>
            </a:r>
            <a:r>
              <a:rPr lang="cs-CZ" baseline="0" dirty="0" err="1"/>
              <a:t>oboustraně</a:t>
            </a:r>
            <a:r>
              <a:rPr lang="cs-CZ" baseline="0" dirty="0"/>
              <a:t> vázaného seznamu alokuje potřebnou </a:t>
            </a:r>
            <a:r>
              <a:rPr lang="cs-CZ" baseline="0" dirty="0" err="1"/>
              <a:t>pamět</a:t>
            </a:r>
            <a:r>
              <a:rPr lang="cs-CZ" baseline="0" dirty="0"/>
              <a:t> a je zaručeno, že na konci programu je všechna alokovaná paměť zpětně vymazána.</a:t>
            </a:r>
            <a:r>
              <a:rPr lang="cs-CZ" dirty="0"/>
              <a:t> Proto jsme v celém našem zdrojovém kódu</a:t>
            </a:r>
            <a:r>
              <a:rPr lang="cs-CZ" baseline="0" dirty="0"/>
              <a:t> používali funkce s předponou </a:t>
            </a:r>
            <a:r>
              <a:rPr lang="cs-CZ" baseline="0" dirty="0" err="1"/>
              <a:t>gc</a:t>
            </a:r>
            <a:r>
              <a:rPr lang="cs-CZ" baseline="0" dirty="0"/>
              <a:t>, a to </a:t>
            </a:r>
            <a:r>
              <a:rPr lang="cs-CZ" baseline="0" dirty="0" err="1"/>
              <a:t>gc_init</a:t>
            </a:r>
            <a:r>
              <a:rPr lang="cs-CZ" baseline="0" dirty="0"/>
              <a:t> pro inicializaci seznamu, </a:t>
            </a:r>
            <a:r>
              <a:rPr lang="cs-CZ" baseline="0" dirty="0" err="1"/>
              <a:t>gc_alloc</a:t>
            </a:r>
            <a:r>
              <a:rPr lang="cs-CZ" baseline="0" dirty="0"/>
              <a:t> pro alokování paměti, </a:t>
            </a:r>
            <a:r>
              <a:rPr lang="cs-CZ" baseline="0" dirty="0" err="1"/>
              <a:t>gc_realloc</a:t>
            </a:r>
            <a:r>
              <a:rPr lang="cs-CZ" baseline="0" dirty="0"/>
              <a:t> pro realokaci a </a:t>
            </a:r>
            <a:r>
              <a:rPr lang="cs-CZ" baseline="0" dirty="0" err="1"/>
              <a:t>gc_free</a:t>
            </a:r>
            <a:r>
              <a:rPr lang="cs-CZ" baseline="0" dirty="0"/>
              <a:t> pro uvolnění z paměti.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26445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0" y="0"/>
            <a:ext cx="9144000" cy="3602038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150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11560" y="1766315"/>
            <a:ext cx="7560840" cy="1662685"/>
          </a:xfrm>
        </p:spPr>
        <p:txBody>
          <a:bodyPr anchor="b">
            <a:normAutofit/>
          </a:bodyPr>
          <a:lstStyle>
            <a:lvl1pPr algn="ctr">
              <a:defRPr sz="50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  <a:endParaRPr lang="en-15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51520" y="3789040"/>
            <a:ext cx="4608512" cy="244827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  <a:endParaRPr lang="en-15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7504" y="6525344"/>
            <a:ext cx="1512168" cy="264393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fld id="{1F06EB26-DD9D-43B9-A8A9-BB5142A01BE2}" type="datetime8">
              <a:rPr lang="en-150" smtClean="0"/>
              <a:t>14/12/2016 19:19</a:t>
            </a:fld>
            <a:endParaRPr lang="en-15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1763688" y="6525344"/>
            <a:ext cx="5801147" cy="26439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15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35337AD5-3146-404F-9D87-4F437B499F8E}" type="slidenum">
              <a:rPr lang="en-150" smtClean="0"/>
              <a:pPr/>
              <a:t>‹#›</a:t>
            </a:fld>
            <a:endParaRPr lang="en-150" dirty="0"/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0" y="3878379"/>
            <a:ext cx="3635896" cy="8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6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E821-782C-4746-9F61-64DDC0450AB3}" type="datetime8">
              <a:rPr lang="en-150" smtClean="0"/>
              <a:t>14/12/2016 19:19</a:t>
            </a:fld>
            <a:endParaRPr lang="en-15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2223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43675" y="836711"/>
            <a:ext cx="2276797" cy="534025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323528" y="836711"/>
            <a:ext cx="6067747" cy="5340252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8E45-F186-418E-94E2-64E602834796}" type="datetime8">
              <a:rPr lang="en-150" smtClean="0"/>
              <a:t>14/12/2016 19:19</a:t>
            </a:fld>
            <a:endParaRPr lang="en-15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007538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2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text 8"/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  <p:sp>
        <p:nvSpPr>
          <p:cNvPr id="10" name="Zástupný symbol pro text 8"/>
          <p:cNvSpPr>
            <a:spLocks noGrp="1"/>
          </p:cNvSpPr>
          <p:nvPr>
            <p:ph type="body" sz="quarter" idx="11"/>
          </p:nvPr>
        </p:nvSpPr>
        <p:spPr>
          <a:xfrm>
            <a:off x="4716016" y="1628800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cs-CZ"/>
              <a:t>Kliknutím lze upravit styl.</a:t>
            </a:r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042604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vě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0" y="5524302"/>
            <a:ext cx="9144000" cy="1340768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576" y="2708920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rPr lang="cs-CZ" dirty="0"/>
              <a:t>Kliknutím lze upravit styl.</a:t>
            </a:r>
            <a:endParaRPr lang="en-150" dirty="0"/>
          </a:p>
        </p:txBody>
      </p:sp>
      <p:sp>
        <p:nvSpPr>
          <p:cNvPr id="4" name="Obdélník 3"/>
          <p:cNvSpPr/>
          <p:nvPr userDrawn="1"/>
        </p:nvSpPr>
        <p:spPr>
          <a:xfrm>
            <a:off x="0" y="1"/>
            <a:ext cx="9144000" cy="67681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5" name="Obdélník 4"/>
          <p:cNvSpPr/>
          <p:nvPr userDrawn="1"/>
        </p:nvSpPr>
        <p:spPr>
          <a:xfrm>
            <a:off x="299026" y="140142"/>
            <a:ext cx="54000" cy="401772"/>
          </a:xfrm>
          <a:prstGeom prst="rect">
            <a:avLst/>
          </a:prstGeom>
          <a:solidFill>
            <a:srgbClr val="FE0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6" name="Obdélník 5"/>
          <p:cNvSpPr/>
          <p:nvPr userDrawn="1"/>
        </p:nvSpPr>
        <p:spPr>
          <a:xfrm>
            <a:off x="8802716" y="137524"/>
            <a:ext cx="54000" cy="401772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76" y="5667898"/>
            <a:ext cx="3167754" cy="1053577"/>
          </a:xfrm>
          <a:prstGeom prst="rect">
            <a:avLst/>
          </a:prstGeom>
        </p:spPr>
      </p:pic>
      <p:sp>
        <p:nvSpPr>
          <p:cNvPr id="9" name="Obdélník 8"/>
          <p:cNvSpPr/>
          <p:nvPr userDrawn="1"/>
        </p:nvSpPr>
        <p:spPr>
          <a:xfrm>
            <a:off x="8802716" y="5667898"/>
            <a:ext cx="54000" cy="1053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13004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EDC9-AFBA-4C40-9BB4-697BD56049CF}" type="datetime8">
              <a:rPr lang="en-150" smtClean="0"/>
              <a:t>14/12/2016 19:19</a:t>
            </a:fld>
            <a:endParaRPr lang="en-15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6018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556792"/>
            <a:ext cx="8208912" cy="3005683"/>
          </a:xfrm>
        </p:spPr>
        <p:txBody>
          <a:bodyPr anchor="ctr">
            <a:normAutofit/>
          </a:bodyPr>
          <a:lstStyle>
            <a:lvl1pPr algn="l">
              <a:defRPr sz="5600"/>
            </a:lvl1pPr>
          </a:lstStyle>
          <a:p>
            <a:r>
              <a:rPr lang="cs-CZ" dirty="0"/>
              <a:t>Kliknutím lze upravit styl.</a:t>
            </a:r>
            <a:endParaRPr lang="en-15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67544" y="4589463"/>
            <a:ext cx="8208912" cy="16478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68D751F2-C7E9-4775-BE8E-824CD7C75291}" type="datetime8">
              <a:rPr lang="en-150" smtClean="0"/>
              <a:pPr/>
              <a:t>14/12/2016 19:19</a:t>
            </a:fld>
            <a:endParaRPr lang="en-15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35337AD5-3146-404F-9D87-4F437B499F8E}" type="slidenum">
              <a:rPr lang="en-150" smtClean="0"/>
              <a:pPr/>
              <a:t>‹#›</a:t>
            </a:fld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04515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323528" y="931166"/>
            <a:ext cx="4172272" cy="5245797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931166"/>
            <a:ext cx="4172272" cy="5245797"/>
          </a:xfrm>
        </p:spPr>
        <p:txBody>
          <a:bodyPr/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150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20CA-C850-4386-BE30-5C4ED912B6EF}" type="datetime8">
              <a:rPr lang="en-150" smtClean="0"/>
              <a:t>14/12/2016 19:19</a:t>
            </a:fld>
            <a:endParaRPr lang="en-15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18063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19523"/>
            <a:ext cx="7097291" cy="429158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23528" y="884362"/>
            <a:ext cx="4175447" cy="7968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323528" y="1681163"/>
            <a:ext cx="4175447" cy="45085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29150" y="884362"/>
            <a:ext cx="4191322" cy="7968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29150" y="1681163"/>
            <a:ext cx="4191322" cy="45085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E258-AD17-46FD-8C7C-4FA8CBA36D42}" type="datetime8">
              <a:rPr lang="en-150" smtClean="0"/>
              <a:t>14/12/2016 19:19</a:t>
            </a:fld>
            <a:endParaRPr lang="en-15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95929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7EB4-EBEC-4FBE-BC73-CC4101237DB8}" type="datetime8">
              <a:rPr lang="en-150" smtClean="0"/>
              <a:t>14/12/2016 19:19</a:t>
            </a:fld>
            <a:endParaRPr lang="en-15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14285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2C3B-894B-41C2-B150-6EB0A043C8AC}" type="datetime8">
              <a:rPr lang="en-150" smtClean="0"/>
              <a:t>14/12/2016 19:19</a:t>
            </a:fld>
            <a:endParaRPr lang="en-15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6966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908720"/>
            <a:ext cx="2949575" cy="11486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dirty="0"/>
              <a:t>Kliknutím lze upravit styl.</a:t>
            </a:r>
            <a:endParaRPr lang="en-15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87788" y="1484784"/>
            <a:ext cx="4629150" cy="43762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2882-DBD6-438F-87B6-D3A6ED4BB9CB}" type="datetime8">
              <a:rPr lang="en-150" smtClean="0"/>
              <a:t>14/12/2016 19:19</a:t>
            </a:fld>
            <a:endParaRPr lang="en-15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12620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908720"/>
            <a:ext cx="3256285" cy="151216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obrázku 2"/>
          <p:cNvSpPr>
            <a:spLocks noGrp="1"/>
          </p:cNvSpPr>
          <p:nvPr>
            <p:ph type="pic" idx="1"/>
          </p:nvPr>
        </p:nvSpPr>
        <p:spPr>
          <a:xfrm>
            <a:off x="3851920" y="908720"/>
            <a:ext cx="4968552" cy="53285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323528" y="2420888"/>
            <a:ext cx="3256285" cy="38164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6B56-D89F-40C9-AF42-B521A92485B8}" type="datetime8">
              <a:rPr lang="en-150" smtClean="0"/>
              <a:t>14/12/2016 19:19</a:t>
            </a:fld>
            <a:endParaRPr lang="en-15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81301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/>
          <p:nvPr userDrawn="1"/>
        </p:nvSpPr>
        <p:spPr>
          <a:xfrm>
            <a:off x="0" y="1"/>
            <a:ext cx="9144000" cy="67681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7" name="Obdélník 6"/>
          <p:cNvSpPr/>
          <p:nvPr userDrawn="1"/>
        </p:nvSpPr>
        <p:spPr>
          <a:xfrm>
            <a:off x="0" y="6424612"/>
            <a:ext cx="9144000" cy="433388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71188" y="112802"/>
            <a:ext cx="7212672" cy="469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15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23528" y="924468"/>
            <a:ext cx="8568952" cy="5252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15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07504" y="6525344"/>
            <a:ext cx="1584176" cy="2643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fld id="{52D9D283-C366-441B-913D-EA9C8D5A0C53}" type="datetime8">
              <a:rPr lang="en-150" smtClean="0"/>
              <a:pPr/>
              <a:t>14/12/2016 19:19</a:t>
            </a:fld>
            <a:endParaRPr lang="en-15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907704" y="6525344"/>
            <a:ext cx="5657131" cy="2643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endParaRPr lang="en-15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7864303" y="6525344"/>
            <a:ext cx="1153255" cy="2643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fld id="{35337AD5-3146-404F-9D87-4F437B499F8E}" type="slidenum">
              <a:rPr lang="en-150" smtClean="0"/>
              <a:pPr/>
              <a:t>‹#›</a:t>
            </a:fld>
            <a:endParaRPr lang="en-150" dirty="0"/>
          </a:p>
        </p:txBody>
      </p:sp>
      <p:pic>
        <p:nvPicPr>
          <p:cNvPr id="9" name="Obrázek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465" y="127323"/>
            <a:ext cx="1035093" cy="414590"/>
          </a:xfrm>
          <a:prstGeom prst="rect">
            <a:avLst/>
          </a:prstGeom>
        </p:spPr>
      </p:pic>
      <p:sp>
        <p:nvSpPr>
          <p:cNvPr id="10" name="Obdélník 9"/>
          <p:cNvSpPr/>
          <p:nvPr userDrawn="1"/>
        </p:nvSpPr>
        <p:spPr>
          <a:xfrm>
            <a:off x="299026" y="140142"/>
            <a:ext cx="54000" cy="401772"/>
          </a:xfrm>
          <a:prstGeom prst="rect">
            <a:avLst/>
          </a:prstGeom>
          <a:solidFill>
            <a:srgbClr val="FE0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3" name="Obdélník 12"/>
          <p:cNvSpPr/>
          <p:nvPr userDrawn="1"/>
        </p:nvSpPr>
        <p:spPr>
          <a:xfrm>
            <a:off x="7691276" y="6525344"/>
            <a:ext cx="46800" cy="264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4" name="Obdélník 13"/>
          <p:cNvSpPr/>
          <p:nvPr userDrawn="1"/>
        </p:nvSpPr>
        <p:spPr>
          <a:xfrm>
            <a:off x="7810303" y="146908"/>
            <a:ext cx="54000" cy="401772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72697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51" r:id="rId12"/>
    <p:sldLayoutId id="2147483657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283968" y="5229200"/>
            <a:ext cx="4598670" cy="582565"/>
          </a:xfrm>
        </p:spPr>
        <p:txBody>
          <a:bodyPr>
            <a:normAutofit/>
          </a:bodyPr>
          <a:lstStyle/>
          <a:p>
            <a:r>
              <a:rPr lang="cs-CZ" sz="3200" b="1" dirty="0">
                <a:solidFill>
                  <a:schemeClr val="bg2">
                    <a:lumMod val="50000"/>
                  </a:schemeClr>
                </a:solidFill>
              </a:rPr>
              <a:t>Tým 021, varianta a/3/I</a:t>
            </a:r>
            <a:endParaRPr lang="en-150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67544" y="3878378"/>
            <a:ext cx="4392488" cy="2214918"/>
          </a:xfrm>
        </p:spPr>
        <p:txBody>
          <a:bodyPr>
            <a:normAutofit/>
          </a:bodyPr>
          <a:lstStyle/>
          <a:p>
            <a:pPr marL="342900" indent="-324000" algn="l">
              <a:buFont typeface="Wingdings" panose="05000000000000000000" pitchFamily="2" charset="2"/>
              <a:buChar char="§"/>
            </a:pPr>
            <a:r>
              <a:rPr lang="en-US" sz="2200" i="1" baseline="16000" dirty="0"/>
              <a:t> </a:t>
            </a:r>
            <a:r>
              <a:rPr lang="en-US" sz="2000" i="1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cs-CZ" sz="2000" i="1" dirty="0">
                <a:solidFill>
                  <a:schemeClr val="bg2">
                    <a:lumMod val="75000"/>
                  </a:schemeClr>
                </a:solidFill>
              </a:rPr>
              <a:t>Vedoucí</a:t>
            </a:r>
            <a:r>
              <a:rPr lang="en-US" sz="2000" i="1" dirty="0">
                <a:solidFill>
                  <a:schemeClr val="bg2">
                    <a:lumMod val="75000"/>
                  </a:schemeClr>
                </a:solidFill>
              </a:rPr>
              <a:t>) </a:t>
            </a:r>
            <a:r>
              <a:rPr lang="cs-CZ" sz="2200" dirty="0"/>
              <a:t>Kyzlink Jiří</a:t>
            </a:r>
            <a:r>
              <a:rPr lang="en-US" sz="2200" dirty="0"/>
              <a:t> </a:t>
            </a:r>
            <a:r>
              <a:rPr lang="cs-CZ" sz="2000" i="1" dirty="0">
                <a:solidFill>
                  <a:schemeClr val="bg2">
                    <a:lumMod val="75000"/>
                  </a:schemeClr>
                </a:solidFill>
              </a:rPr>
              <a:t>(xkyzli02)</a:t>
            </a:r>
            <a:endParaRPr lang="cs-CZ" sz="2200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cs-CZ" sz="2200" dirty="0"/>
              <a:t>Kubiš Juraj</a:t>
            </a:r>
            <a:r>
              <a:rPr lang="en-US" sz="2200" dirty="0"/>
              <a:t> </a:t>
            </a:r>
            <a:r>
              <a:rPr lang="cs-CZ" sz="2000" i="1" dirty="0">
                <a:solidFill>
                  <a:schemeClr val="bg2">
                    <a:lumMod val="75000"/>
                  </a:schemeClr>
                </a:solidFill>
              </a:rPr>
              <a:t>(xkubis15)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cs-CZ" sz="2200" dirty="0"/>
              <a:t>Korček Juraj</a:t>
            </a:r>
            <a:r>
              <a:rPr lang="en-US" sz="2200" dirty="0"/>
              <a:t> </a:t>
            </a:r>
            <a:r>
              <a:rPr lang="cs-CZ" sz="2000" i="1" dirty="0">
                <a:solidFill>
                  <a:schemeClr val="bg2">
                    <a:lumMod val="75000"/>
                  </a:schemeClr>
                </a:solidFill>
              </a:rPr>
              <a:t>(xkorce01)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cs-CZ" sz="2200" dirty="0"/>
              <a:t>Kubica Jan</a:t>
            </a:r>
            <a:r>
              <a:rPr lang="en-US" sz="2200" dirty="0"/>
              <a:t> </a:t>
            </a:r>
            <a:r>
              <a:rPr lang="en-US" sz="2000" i="1" dirty="0">
                <a:solidFill>
                  <a:schemeClr val="bg2">
                    <a:lumMod val="75000"/>
                  </a:schemeClr>
                </a:solidFill>
              </a:rPr>
              <a:t>(xkubic39)</a:t>
            </a:r>
            <a:endParaRPr lang="cs-CZ" sz="2000" i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cs-CZ" sz="2200" dirty="0"/>
              <a:t>Kovařík Viktor</a:t>
            </a:r>
            <a:r>
              <a:rPr lang="en-US" sz="2200" dirty="0"/>
              <a:t> </a:t>
            </a:r>
            <a:r>
              <a:rPr lang="cs-CZ" sz="2000" i="1" dirty="0">
                <a:solidFill>
                  <a:schemeClr val="bg2">
                    <a:lumMod val="75000"/>
                  </a:schemeClr>
                </a:solidFill>
              </a:rPr>
              <a:t>(xkovar77)</a:t>
            </a:r>
            <a:endParaRPr lang="en-150" sz="2000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880090" y="1504278"/>
            <a:ext cx="7560840" cy="166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Implementace i</a:t>
            </a:r>
            <a:r>
              <a:rPr lang="cs-CZ" b="1" dirty="0"/>
              <a:t>nterpret</a:t>
            </a:r>
            <a:r>
              <a:rPr lang="en-US" b="1" dirty="0"/>
              <a:t>u</a:t>
            </a:r>
            <a:r>
              <a:rPr lang="cs-CZ" b="1" dirty="0"/>
              <a:t> imperativního jazyka IFJ16</a:t>
            </a:r>
            <a:endParaRPr lang="en-150" b="1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150" dirty="0"/>
              <a:t>1</a:t>
            </a:r>
            <a:r>
              <a:rPr lang="cs-CZ" dirty="0"/>
              <a:t>5</a:t>
            </a:r>
            <a:r>
              <a:rPr lang="en-150" dirty="0"/>
              <a:t>/1</a:t>
            </a:r>
            <a:r>
              <a:rPr lang="cs-CZ" dirty="0"/>
              <a:t>2</a:t>
            </a:r>
            <a:r>
              <a:rPr lang="en-150" dirty="0"/>
              <a:t>/2016</a:t>
            </a:r>
          </a:p>
        </p:txBody>
      </p:sp>
    </p:spTree>
    <p:extLst>
      <p:ext uri="{BB962C8B-B14F-4D97-AF65-F5344CB8AC3E}">
        <p14:creationId xmlns:p14="http://schemas.microsoft.com/office/powerpoint/2010/main" val="1982134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Garbage collector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cs-CZ" dirty="0"/>
              <a:t>Jednoduchý program pro </a:t>
            </a:r>
            <a:r>
              <a:rPr lang="cs-CZ" dirty="0">
                <a:solidFill>
                  <a:srgbClr val="C00000"/>
                </a:solidFill>
              </a:rPr>
              <a:t>automatickou správu paměti </a:t>
            </a:r>
            <a:br>
              <a:rPr lang="cs-CZ" dirty="0">
                <a:solidFill>
                  <a:srgbClr val="C00000"/>
                </a:solidFill>
              </a:rPr>
            </a:br>
            <a:r>
              <a:rPr lang="cs-CZ" dirty="0"/>
              <a:t>a usnadnění práce na projektu</a:t>
            </a:r>
          </a:p>
          <a:p>
            <a:pPr>
              <a:spcAft>
                <a:spcPts val="800"/>
              </a:spcAft>
            </a:pPr>
            <a:r>
              <a:rPr lang="cs-CZ" dirty="0"/>
              <a:t>Implementace ve stylu oboustranně vázaného seznamu</a:t>
            </a:r>
          </a:p>
          <a:p>
            <a:pPr>
              <a:spcAft>
                <a:spcPts val="800"/>
              </a:spcAft>
            </a:pPr>
            <a:r>
              <a:rPr lang="cs-CZ" dirty="0"/>
              <a:t>Využití funkcí:</a:t>
            </a:r>
          </a:p>
          <a:p>
            <a:pPr lvl="1">
              <a:spcAft>
                <a:spcPts val="600"/>
              </a:spcAft>
            </a:pPr>
            <a:r>
              <a:rPr lang="cs-CZ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>
              <a:spcAft>
                <a:spcPts val="600"/>
              </a:spcAft>
            </a:pP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gc_alloc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>
              <a:spcAft>
                <a:spcPts val="600"/>
              </a:spcAft>
            </a:pP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gc_realloc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>
              <a:spcAft>
                <a:spcPts val="600"/>
              </a:spcAft>
            </a:pP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gc_free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cs-CZ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10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83799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Skupinová implementace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79512" y="908720"/>
            <a:ext cx="2808312" cy="5268243"/>
          </a:xfrm>
        </p:spPr>
        <p:txBody>
          <a:bodyPr anchor="t">
            <a:noAutofit/>
          </a:bodyPr>
          <a:lstStyle/>
          <a:p>
            <a:pPr>
              <a:spcAft>
                <a:spcPts val="3500"/>
              </a:spcAft>
            </a:pPr>
            <a:r>
              <a:rPr lang="cs-CZ" sz="2300" dirty="0" err="1"/>
              <a:t>Verzovací</a:t>
            </a:r>
            <a:r>
              <a:rPr lang="cs-CZ" sz="2300" dirty="0"/>
              <a:t> systém: </a:t>
            </a:r>
            <a:r>
              <a:rPr lang="cs-CZ" sz="2300" dirty="0">
                <a:solidFill>
                  <a:srgbClr val="C00000"/>
                </a:solidFill>
              </a:rPr>
              <a:t>Git</a:t>
            </a:r>
          </a:p>
          <a:p>
            <a:pPr>
              <a:spcAft>
                <a:spcPts val="3500"/>
              </a:spcAft>
            </a:pPr>
            <a:r>
              <a:rPr lang="cs-CZ" sz="2300" dirty="0"/>
              <a:t>Uložiště:</a:t>
            </a:r>
            <a:br>
              <a:rPr lang="cs-CZ" sz="2300" dirty="0"/>
            </a:br>
            <a:r>
              <a:rPr lang="cs-CZ" sz="2300" dirty="0" err="1">
                <a:solidFill>
                  <a:srgbClr val="C00000"/>
                </a:solidFill>
              </a:rPr>
              <a:t>GitHub</a:t>
            </a:r>
            <a:endParaRPr lang="cs-CZ" sz="2300" dirty="0">
              <a:solidFill>
                <a:srgbClr val="C00000"/>
              </a:solidFill>
            </a:endParaRPr>
          </a:p>
          <a:p>
            <a:pPr>
              <a:spcAft>
                <a:spcPts val="3500"/>
              </a:spcAft>
            </a:pPr>
            <a:r>
              <a:rPr lang="cs-CZ" sz="2300" dirty="0"/>
              <a:t>Komunikace:</a:t>
            </a:r>
            <a:br>
              <a:rPr lang="cs-CZ" sz="2300" b="1" dirty="0"/>
            </a:br>
            <a:r>
              <a:rPr lang="cs-CZ" sz="2300" dirty="0" err="1">
                <a:solidFill>
                  <a:srgbClr val="C00000"/>
                </a:solidFill>
              </a:rPr>
              <a:t>ticketovací</a:t>
            </a:r>
            <a:r>
              <a:rPr lang="cs-CZ" sz="2300" dirty="0"/>
              <a:t> </a:t>
            </a:r>
            <a:r>
              <a:rPr lang="cs-CZ" sz="2300" dirty="0">
                <a:solidFill>
                  <a:srgbClr val="C00000"/>
                </a:solidFill>
              </a:rPr>
              <a:t>systém</a:t>
            </a:r>
            <a:r>
              <a:rPr lang="cs-CZ" sz="2300" dirty="0"/>
              <a:t> </a:t>
            </a:r>
            <a:r>
              <a:rPr lang="cs-CZ" sz="2300" dirty="0" err="1">
                <a:solidFill>
                  <a:srgbClr val="C00000"/>
                </a:solidFill>
              </a:rPr>
              <a:t>issues</a:t>
            </a:r>
            <a:r>
              <a:rPr lang="cs-CZ" sz="2300" dirty="0"/>
              <a:t> </a:t>
            </a:r>
            <a:r>
              <a:rPr lang="cs-CZ" sz="2300" dirty="0">
                <a:solidFill>
                  <a:srgbClr val="C00000"/>
                </a:solidFill>
              </a:rPr>
              <a:t>messenger.com</a:t>
            </a:r>
          </a:p>
          <a:p>
            <a:pPr>
              <a:spcAft>
                <a:spcPts val="3500"/>
              </a:spcAft>
            </a:pPr>
            <a:r>
              <a:rPr lang="cs-CZ" sz="2300" dirty="0"/>
              <a:t>Průběžná integrace: </a:t>
            </a:r>
            <a:r>
              <a:rPr lang="cs-CZ" sz="2300" dirty="0">
                <a:solidFill>
                  <a:srgbClr val="C00000"/>
                </a:solidFill>
              </a:rPr>
              <a:t>travis.com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11</a:t>
            </a:fld>
            <a:endParaRPr lang="en-15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102" y="757023"/>
            <a:ext cx="5724456" cy="5180566"/>
          </a:xfrm>
          <a:prstGeom prst="rect">
            <a:avLst/>
          </a:prstGeom>
        </p:spPr>
      </p:pic>
      <p:sp>
        <p:nvSpPr>
          <p:cNvPr id="7" name="TextovéPole 6"/>
          <p:cNvSpPr txBox="1"/>
          <p:nvPr/>
        </p:nvSpPr>
        <p:spPr>
          <a:xfrm>
            <a:off x="4875572" y="5917464"/>
            <a:ext cx="2970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Obr</a:t>
            </a:r>
            <a:r>
              <a:rPr lang="cs-CZ" sz="1400" dirty="0"/>
              <a:t> 7</a:t>
            </a:r>
            <a:r>
              <a:rPr lang="en-US" sz="1400" dirty="0"/>
              <a:t>. </a:t>
            </a:r>
            <a:r>
              <a:rPr lang="cs-CZ" sz="1400" dirty="0"/>
              <a:t>– Přehled činnosti na </a:t>
            </a:r>
            <a:r>
              <a:rPr lang="cs-CZ" sz="1400" dirty="0" err="1"/>
              <a:t>GitHubu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3929085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Celkové testování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23528" y="836712"/>
            <a:ext cx="8568952" cy="3796813"/>
          </a:xfrm>
        </p:spPr>
        <p:txBody>
          <a:bodyPr/>
          <a:lstStyle/>
          <a:p>
            <a:r>
              <a:rPr lang="cs-CZ" b="1" dirty="0">
                <a:solidFill>
                  <a:schemeClr val="tx2">
                    <a:lumMod val="50000"/>
                  </a:schemeClr>
                </a:solidFill>
              </a:rPr>
              <a:t>Unit testy</a:t>
            </a:r>
          </a:p>
          <a:p>
            <a:pPr lvl="1"/>
            <a:r>
              <a:rPr lang="cs-CZ" dirty="0"/>
              <a:t>Vyhledávání podřetězce</a:t>
            </a:r>
          </a:p>
          <a:p>
            <a:pPr lvl="1"/>
            <a:r>
              <a:rPr lang="cs-CZ" dirty="0"/>
              <a:t>Řazení</a:t>
            </a:r>
          </a:p>
          <a:p>
            <a:pPr lvl="1"/>
            <a:r>
              <a:rPr lang="cs-CZ" dirty="0"/>
              <a:t>Tvorba binárního stromu</a:t>
            </a:r>
          </a:p>
          <a:p>
            <a:pPr lvl="1"/>
            <a:r>
              <a:rPr lang="cs-CZ" dirty="0"/>
              <a:t>Zpracování výrazů</a:t>
            </a:r>
          </a:p>
          <a:p>
            <a:r>
              <a:rPr lang="cs-CZ" b="1" dirty="0">
                <a:solidFill>
                  <a:schemeClr val="tx2">
                    <a:lumMod val="50000"/>
                  </a:schemeClr>
                </a:solidFill>
              </a:rPr>
              <a:t>Systémové testy</a:t>
            </a:r>
          </a:p>
          <a:p>
            <a:pPr lvl="1"/>
            <a:r>
              <a:rPr lang="cs-CZ" sz="2200" dirty="0"/>
              <a:t>Spouštění skriptem s kontrolou výstupu Javy SE 8</a:t>
            </a:r>
          </a:p>
          <a:p>
            <a:pPr lvl="2"/>
            <a:r>
              <a:rPr lang="en-US" sz="1900" i="1" dirty="0"/>
              <a:t>návratovýKód_názevProgramu.ifj16</a:t>
            </a:r>
            <a:endParaRPr lang="cs-CZ" sz="1900" i="1" dirty="0"/>
          </a:p>
          <a:p>
            <a:pPr lvl="2"/>
            <a:r>
              <a:rPr lang="en-US" sz="1900" i="1" dirty="0" err="1"/>
              <a:t>návratovýKód_názevProgramu.i</a:t>
            </a:r>
            <a:r>
              <a:rPr lang="cs-CZ" sz="1900" i="1" dirty="0"/>
              <a:t>n</a:t>
            </a:r>
          </a:p>
          <a:p>
            <a:pPr lvl="2"/>
            <a:endParaRPr lang="cs-CZ" i="1" dirty="0"/>
          </a:p>
          <a:p>
            <a:pPr lvl="2"/>
            <a:endParaRPr lang="cs-CZ" i="1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12</a:t>
            </a:fld>
            <a:endParaRPr lang="en-15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89" y="4509120"/>
            <a:ext cx="7409429" cy="1553854"/>
          </a:xfrm>
          <a:prstGeom prst="rect">
            <a:avLst/>
          </a:prstGeom>
        </p:spPr>
      </p:pic>
      <p:sp>
        <p:nvSpPr>
          <p:cNvPr id="8" name="TextovéPole 7"/>
          <p:cNvSpPr txBox="1"/>
          <p:nvPr/>
        </p:nvSpPr>
        <p:spPr>
          <a:xfrm>
            <a:off x="3923928" y="6042878"/>
            <a:ext cx="1701146" cy="31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Obr</a:t>
            </a:r>
            <a:r>
              <a:rPr lang="cs-CZ" sz="1400" dirty="0"/>
              <a:t> 8</a:t>
            </a:r>
            <a:r>
              <a:rPr lang="en-US" sz="1400" dirty="0"/>
              <a:t>. </a:t>
            </a:r>
            <a:r>
              <a:rPr lang="cs-CZ" sz="1400" dirty="0"/>
              <a:t>– Výpis testů</a:t>
            </a:r>
          </a:p>
        </p:txBody>
      </p:sp>
    </p:spTree>
    <p:extLst>
      <p:ext uri="{BB962C8B-B14F-4D97-AF65-F5344CB8AC3E}">
        <p14:creationId xmlns:p14="http://schemas.microsoft.com/office/powerpoint/2010/main" val="1854947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576" y="2564904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cs-CZ" sz="4000" dirty="0"/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287366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Blokové schéma projektu</a:t>
            </a:r>
            <a:endParaRPr lang="en-15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2</a:t>
            </a:fld>
            <a:endParaRPr lang="en-150"/>
          </a:p>
        </p:txBody>
      </p:sp>
      <p:sp>
        <p:nvSpPr>
          <p:cNvPr id="6" name="Obdélník 5"/>
          <p:cNvSpPr/>
          <p:nvPr/>
        </p:nvSpPr>
        <p:spPr>
          <a:xfrm>
            <a:off x="2771800" y="1743673"/>
            <a:ext cx="2016224" cy="13082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Lexik</a:t>
            </a:r>
            <a:r>
              <a:rPr lang="cs-CZ" dirty="0" err="1"/>
              <a:t>ální</a:t>
            </a:r>
            <a:r>
              <a:rPr lang="cs-CZ" dirty="0"/>
              <a:t> analýza</a:t>
            </a:r>
            <a:endParaRPr lang="en-US" dirty="0"/>
          </a:p>
        </p:txBody>
      </p:sp>
      <p:sp>
        <p:nvSpPr>
          <p:cNvPr id="7" name="Obdélník 6"/>
          <p:cNvSpPr/>
          <p:nvPr/>
        </p:nvSpPr>
        <p:spPr>
          <a:xfrm>
            <a:off x="5652120" y="1569690"/>
            <a:ext cx="2448272" cy="16561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Syntaktická analýza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en-US" dirty="0"/>
          </a:p>
        </p:txBody>
      </p:sp>
      <p:sp>
        <p:nvSpPr>
          <p:cNvPr id="8" name="Obdélník 7"/>
          <p:cNvSpPr/>
          <p:nvPr/>
        </p:nvSpPr>
        <p:spPr>
          <a:xfrm>
            <a:off x="5652120" y="3742003"/>
            <a:ext cx="2448272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r>
              <a:rPr lang="cs-CZ" dirty="0"/>
              <a:t>Interpret</a:t>
            </a:r>
            <a:endParaRPr lang="en-US" dirty="0"/>
          </a:p>
        </p:txBody>
      </p:sp>
      <p:cxnSp>
        <p:nvCxnSpPr>
          <p:cNvPr id="10" name="Přímá spojnice se šipkou 9"/>
          <p:cNvCxnSpPr>
            <a:endCxn id="7" idx="1"/>
          </p:cNvCxnSpPr>
          <p:nvPr/>
        </p:nvCxnSpPr>
        <p:spPr>
          <a:xfrm>
            <a:off x="4788024" y="2397782"/>
            <a:ext cx="864096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bdélník 13"/>
          <p:cNvSpPr/>
          <p:nvPr/>
        </p:nvSpPr>
        <p:spPr>
          <a:xfrm>
            <a:off x="6209414" y="2407761"/>
            <a:ext cx="1890978" cy="8181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/>
              <a:t>Precedenční syn. analýza výrazů</a:t>
            </a:r>
            <a:endParaRPr lang="en-US" sz="1600" dirty="0"/>
          </a:p>
        </p:txBody>
      </p:sp>
      <p:cxnSp>
        <p:nvCxnSpPr>
          <p:cNvPr id="15" name="Přímá spojnice se šipkou 14"/>
          <p:cNvCxnSpPr/>
          <p:nvPr/>
        </p:nvCxnSpPr>
        <p:spPr>
          <a:xfrm>
            <a:off x="5952344" y="3225874"/>
            <a:ext cx="0" cy="51612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bdélník 17"/>
          <p:cNvSpPr/>
          <p:nvPr/>
        </p:nvSpPr>
        <p:spPr>
          <a:xfrm>
            <a:off x="6209413" y="3739272"/>
            <a:ext cx="1890979" cy="875943"/>
          </a:xfrm>
          <a:prstGeom prst="rect">
            <a:avLst/>
          </a:prstGeom>
          <a:solidFill>
            <a:srgbClr val="8439BD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/>
              <a:t>Sémantická analýza</a:t>
            </a:r>
            <a:endParaRPr lang="en-US" sz="1600" dirty="0"/>
          </a:p>
        </p:txBody>
      </p:sp>
      <p:sp>
        <p:nvSpPr>
          <p:cNvPr id="20" name="Obdélník s odříznutým jedním rohem 19"/>
          <p:cNvSpPr/>
          <p:nvPr/>
        </p:nvSpPr>
        <p:spPr>
          <a:xfrm>
            <a:off x="851963" y="1954087"/>
            <a:ext cx="1436516" cy="864096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Zdrojový soubor</a:t>
            </a:r>
            <a:endParaRPr lang="en-US" dirty="0"/>
          </a:p>
        </p:txBody>
      </p:sp>
      <p:cxnSp>
        <p:nvCxnSpPr>
          <p:cNvPr id="24" name="Přímá spojnice se šipkou 23"/>
          <p:cNvCxnSpPr/>
          <p:nvPr/>
        </p:nvCxnSpPr>
        <p:spPr>
          <a:xfrm>
            <a:off x="2297684" y="2407761"/>
            <a:ext cx="474116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bdélník s odříznutým jedním rohem 25"/>
          <p:cNvSpPr/>
          <p:nvPr/>
        </p:nvSpPr>
        <p:spPr>
          <a:xfrm>
            <a:off x="3494297" y="4138047"/>
            <a:ext cx="1436516" cy="864096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Standartní výstup</a:t>
            </a:r>
            <a:endParaRPr lang="en-US" dirty="0"/>
          </a:p>
        </p:txBody>
      </p:sp>
      <p:cxnSp>
        <p:nvCxnSpPr>
          <p:cNvPr id="27" name="Přímá spojnice se šipkou 26"/>
          <p:cNvCxnSpPr/>
          <p:nvPr/>
        </p:nvCxnSpPr>
        <p:spPr>
          <a:xfrm flipH="1">
            <a:off x="4924120" y="4621905"/>
            <a:ext cx="721902" cy="453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ovéPole 15"/>
          <p:cNvSpPr txBox="1"/>
          <p:nvPr/>
        </p:nvSpPr>
        <p:spPr>
          <a:xfrm>
            <a:off x="3554931" y="5753595"/>
            <a:ext cx="2466186" cy="3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Obr</a:t>
            </a:r>
            <a:r>
              <a:rPr lang="cs-CZ" sz="1400" dirty="0"/>
              <a:t> 1</a:t>
            </a:r>
            <a:r>
              <a:rPr lang="en-US" sz="1400" dirty="0"/>
              <a:t>. </a:t>
            </a:r>
            <a:r>
              <a:rPr lang="cs-CZ" sz="1400" dirty="0"/>
              <a:t>– Schéma projektu</a:t>
            </a:r>
          </a:p>
        </p:txBody>
      </p:sp>
    </p:spTree>
    <p:extLst>
      <p:ext uri="{BB962C8B-B14F-4D97-AF65-F5344CB8AC3E}">
        <p14:creationId xmlns:p14="http://schemas.microsoft.com/office/powerpoint/2010/main" val="43010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895" y="2708920"/>
            <a:ext cx="6550588" cy="3240000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895" y="2708920"/>
            <a:ext cx="6550588" cy="3240000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895" y="2708920"/>
            <a:ext cx="6550588" cy="3240000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895" y="2708920"/>
            <a:ext cx="6550588" cy="3240000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895" y="2708920"/>
            <a:ext cx="6550588" cy="3240000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895" y="2708920"/>
            <a:ext cx="6550588" cy="3240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Lexikální analyzátor</a:t>
            </a:r>
            <a:endParaRPr lang="en-15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8775" indent="-266700">
              <a:spcAft>
                <a:spcPts val="200"/>
              </a:spcAft>
            </a:pPr>
            <a:r>
              <a:rPr lang="cs-CZ" sz="2500" dirty="0"/>
              <a:t>Jako první zpracovává zdrojový kód programu v jazyce IFJ16</a:t>
            </a:r>
          </a:p>
          <a:p>
            <a:pPr marL="358775" indent="-266700">
              <a:spcAft>
                <a:spcPts val="200"/>
              </a:spcAft>
            </a:pPr>
            <a:r>
              <a:rPr lang="cs-CZ" sz="2500" dirty="0"/>
              <a:t>Založen na </a:t>
            </a:r>
            <a:r>
              <a:rPr lang="cs-CZ" sz="2500" dirty="0">
                <a:solidFill>
                  <a:srgbClr val="C00000"/>
                </a:solidFill>
              </a:rPr>
              <a:t>deterministickém konečném automatu</a:t>
            </a:r>
          </a:p>
          <a:p>
            <a:pPr marL="358775" indent="-266700">
              <a:spcAft>
                <a:spcPts val="200"/>
              </a:spcAft>
            </a:pPr>
            <a:r>
              <a:rPr lang="cs-CZ" sz="2500" dirty="0"/>
              <a:t>Dvě základní funkce: </a:t>
            </a:r>
            <a:r>
              <a:rPr lang="cs-CZ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get_token</a:t>
            </a:r>
            <a:r>
              <a:rPr lang="cs-CZ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cs-CZ" sz="2500" dirty="0">
                <a:cs typeface="Courier New" panose="02070309020205020404" pitchFamily="49" charset="0"/>
              </a:rPr>
              <a:t> a </a:t>
            </a:r>
            <a:r>
              <a:rPr lang="cs-CZ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peek_token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cs-CZ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spcAft>
                <a:spcPts val="200"/>
              </a:spcAft>
              <a:buNone/>
            </a:pPr>
            <a:endParaRPr lang="cs-CZ" sz="250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3</a:t>
            </a:fld>
            <a:endParaRPr lang="en-150"/>
          </a:p>
        </p:txBody>
      </p:sp>
      <p:sp>
        <p:nvSpPr>
          <p:cNvPr id="12" name="TextovéPole 11"/>
          <p:cNvSpPr txBox="1"/>
          <p:nvPr/>
        </p:nvSpPr>
        <p:spPr>
          <a:xfrm>
            <a:off x="3420186" y="5889488"/>
            <a:ext cx="2663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Obr</a:t>
            </a:r>
            <a:r>
              <a:rPr lang="cs-CZ" sz="1400" dirty="0"/>
              <a:t> 2</a:t>
            </a:r>
            <a:r>
              <a:rPr lang="en-US" sz="1400" dirty="0"/>
              <a:t>. </a:t>
            </a:r>
            <a:r>
              <a:rPr lang="cs-CZ" sz="1400" dirty="0"/>
              <a:t>– Část KA lexikální analýzy</a:t>
            </a:r>
          </a:p>
        </p:txBody>
      </p:sp>
    </p:spTree>
    <p:extLst>
      <p:ext uri="{BB962C8B-B14F-4D97-AF65-F5344CB8AC3E}">
        <p14:creationId xmlns:p14="http://schemas.microsoft.com/office/powerpoint/2010/main" val="346888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Syntaktická analýza</a:t>
            </a:r>
            <a:endParaRPr lang="en-15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Hlavní</a:t>
            </a:r>
            <a:r>
              <a:rPr lang="en-US" dirty="0"/>
              <a:t> a </a:t>
            </a:r>
            <a:r>
              <a:rPr lang="cs-CZ" dirty="0"/>
              <a:t>nejrozsáhlejší část  – </a:t>
            </a:r>
            <a:r>
              <a:rPr lang="cs-CZ" dirty="0">
                <a:solidFill>
                  <a:srgbClr val="C00000"/>
                </a:solidFill>
              </a:rPr>
              <a:t>syntaxí řízený překlad</a:t>
            </a:r>
          </a:p>
          <a:p>
            <a:r>
              <a:rPr lang="cs-CZ" dirty="0"/>
              <a:t>Požaduje tokeny z lexikální analýzy</a:t>
            </a:r>
            <a:r>
              <a:rPr lang="en-US" dirty="0"/>
              <a:t> a </a:t>
            </a:r>
            <a:r>
              <a:rPr lang="cs-CZ" dirty="0"/>
              <a:t>přímo utváří abstraktní syntaktický strom začínající od funkce </a:t>
            </a:r>
            <a:r>
              <a:rPr lang="cs-CZ" dirty="0" err="1"/>
              <a:t>Main.run</a:t>
            </a:r>
            <a:r>
              <a:rPr lang="en-US" dirty="0"/>
              <a:t>();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4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5805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Precedenční syntaktická analýza</a:t>
            </a:r>
            <a:endParaRPr lang="en-15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23527" y="924468"/>
            <a:ext cx="8280921" cy="5252495"/>
          </a:xfrm>
        </p:spPr>
        <p:txBody>
          <a:bodyPr>
            <a:normAutofit/>
          </a:bodyPr>
          <a:lstStyle/>
          <a:p>
            <a:r>
              <a:rPr lang="cs-CZ" sz="2450" dirty="0"/>
              <a:t>Používaná na vyhodnocování výrazů</a:t>
            </a:r>
          </a:p>
          <a:p>
            <a:r>
              <a:rPr lang="cs-CZ" sz="2450" dirty="0"/>
              <a:t>Řízená pomocí precedenční tabulky</a:t>
            </a:r>
          </a:p>
          <a:p>
            <a:r>
              <a:rPr lang="cs-CZ" sz="2450" dirty="0"/>
              <a:t>Vstupní tokeny jsou postupně vkládány na zásobník </a:t>
            </a:r>
            <a:br>
              <a:rPr lang="cs-CZ" sz="2450" dirty="0"/>
            </a:br>
            <a:r>
              <a:rPr lang="cs-CZ" sz="2450" dirty="0"/>
              <a:t>a redukovány pomocí pravidel</a:t>
            </a:r>
          </a:p>
          <a:p>
            <a:endParaRPr lang="cs-CZ" sz="2450" i="1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5</a:t>
            </a:fld>
            <a:endParaRPr lang="en-15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363062"/>
              </p:ext>
            </p:extLst>
          </p:nvPr>
        </p:nvGraphicFramePr>
        <p:xfrm>
          <a:off x="779511" y="2870694"/>
          <a:ext cx="2125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000">
                  <a:extLst>
                    <a:ext uri="{9D8B030D-6E8A-4147-A177-3AD203B41FA5}">
                      <a16:colId xmlns:a16="http://schemas.microsoft.com/office/drawing/2014/main" val="2787621050"/>
                    </a:ext>
                  </a:extLst>
                </a:gridCol>
                <a:gridCol w="425000">
                  <a:extLst>
                    <a:ext uri="{9D8B030D-6E8A-4147-A177-3AD203B41FA5}">
                      <a16:colId xmlns:a16="http://schemas.microsoft.com/office/drawing/2014/main" val="3012401453"/>
                    </a:ext>
                  </a:extLst>
                </a:gridCol>
                <a:gridCol w="425000">
                  <a:extLst>
                    <a:ext uri="{9D8B030D-6E8A-4147-A177-3AD203B41FA5}">
                      <a16:colId xmlns:a16="http://schemas.microsoft.com/office/drawing/2014/main" val="157434768"/>
                    </a:ext>
                  </a:extLst>
                </a:gridCol>
                <a:gridCol w="425000">
                  <a:extLst>
                    <a:ext uri="{9D8B030D-6E8A-4147-A177-3AD203B41FA5}">
                      <a16:colId xmlns:a16="http://schemas.microsoft.com/office/drawing/2014/main" val="2572967831"/>
                    </a:ext>
                  </a:extLst>
                </a:gridCol>
                <a:gridCol w="425000">
                  <a:extLst>
                    <a:ext uri="{9D8B030D-6E8A-4147-A177-3AD203B41FA5}">
                      <a16:colId xmlns:a16="http://schemas.microsoft.com/office/drawing/2014/main" val="3973303944"/>
                    </a:ext>
                  </a:extLst>
                </a:gridCol>
              </a:tblGrid>
              <a:tr h="314594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cs-CZ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&amp;&amp;</a:t>
                      </a:r>
                      <a:endParaRPr lang="cs-CZ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cs-CZ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  <a:endParaRPr lang="cs-CZ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777472"/>
                  </a:ext>
                </a:extLst>
              </a:tr>
              <a:tr h="3145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cs-CZ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endParaRPr lang="cs-CZ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endParaRPr lang="cs-CZ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220120"/>
                  </a:ext>
                </a:extLst>
              </a:tr>
              <a:tr h="3145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&amp;&amp;</a:t>
                      </a:r>
                      <a:endParaRPr lang="cs-CZ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endParaRPr lang="cs-CZ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endParaRPr lang="cs-CZ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454234"/>
                  </a:ext>
                </a:extLst>
              </a:tr>
              <a:tr h="314594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i</a:t>
                      </a:r>
                      <a:r>
                        <a:rPr lang="en-US" dirty="0"/>
                        <a:t>d</a:t>
                      </a:r>
                      <a:endParaRPr lang="cs-CZ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cs-CZ" dirty="0"/>
                    </a:p>
                  </a:txBody>
                  <a:tcPr anchor="ctr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cs-CZ" dirty="0"/>
                    </a:p>
                  </a:txBody>
                  <a:tcPr anchor="ctr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859037"/>
                  </a:ext>
                </a:extLst>
              </a:tr>
              <a:tr h="3145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  <a:endParaRPr lang="cs-CZ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endParaRPr lang="cs-CZ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endParaRPr lang="cs-CZ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endParaRPr lang="cs-CZ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cs-CZ" dirty="0"/>
                    </a:p>
                  </a:txBody>
                  <a:tcPr anchor="ctr"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187173"/>
                  </a:ext>
                </a:extLst>
              </a:tr>
            </a:tbl>
          </a:graphicData>
        </a:graphic>
      </p:graphicFrame>
      <p:cxnSp>
        <p:nvCxnSpPr>
          <p:cNvPr id="22" name="Přímá spojnice 21"/>
          <p:cNvCxnSpPr>
            <a:stCxn id="38" idx="0"/>
            <a:endCxn id="41" idx="4"/>
          </p:cNvCxnSpPr>
          <p:nvPr/>
        </p:nvCxnSpPr>
        <p:spPr>
          <a:xfrm flipV="1">
            <a:off x="7246741" y="3630668"/>
            <a:ext cx="559306" cy="255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25"/>
          <p:cNvCxnSpPr>
            <a:stCxn id="47" idx="0"/>
            <a:endCxn id="38" idx="4"/>
          </p:cNvCxnSpPr>
          <p:nvPr/>
        </p:nvCxnSpPr>
        <p:spPr>
          <a:xfrm flipV="1">
            <a:off x="7241102" y="4645873"/>
            <a:ext cx="5639" cy="35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římá spojnice 33"/>
          <p:cNvCxnSpPr>
            <a:stCxn id="35" idx="0"/>
            <a:endCxn id="41" idx="4"/>
          </p:cNvCxnSpPr>
          <p:nvPr/>
        </p:nvCxnSpPr>
        <p:spPr>
          <a:xfrm flipH="1" flipV="1">
            <a:off x="7806047" y="3630668"/>
            <a:ext cx="518740" cy="255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ál 46"/>
          <p:cNvSpPr/>
          <p:nvPr/>
        </p:nvSpPr>
        <p:spPr>
          <a:xfrm>
            <a:off x="6861114" y="4997578"/>
            <a:ext cx="759975" cy="7599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190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endParaRPr lang="cs-CZ" sz="2400" dirty="0">
              <a:ln w="19050">
                <a:noFill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Ovál 34"/>
          <p:cNvSpPr/>
          <p:nvPr/>
        </p:nvSpPr>
        <p:spPr>
          <a:xfrm>
            <a:off x="7944799" y="3885899"/>
            <a:ext cx="759975" cy="7599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190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endParaRPr lang="cs-CZ" sz="2400" dirty="0">
              <a:ln w="19050">
                <a:noFill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Ovál 37"/>
          <p:cNvSpPr/>
          <p:nvPr/>
        </p:nvSpPr>
        <p:spPr>
          <a:xfrm>
            <a:off x="6866753" y="3885899"/>
            <a:ext cx="759975" cy="7599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190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!</a:t>
            </a:r>
            <a:endParaRPr lang="cs-CZ" dirty="0">
              <a:ln w="19050">
                <a:noFill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Ovál 40"/>
          <p:cNvSpPr/>
          <p:nvPr/>
        </p:nvSpPr>
        <p:spPr>
          <a:xfrm>
            <a:off x="7426059" y="2870694"/>
            <a:ext cx="759975" cy="7599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190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&amp;&amp;</a:t>
            </a:r>
            <a:endParaRPr lang="cs-CZ" sz="2000" dirty="0">
              <a:ln w="19050">
                <a:noFill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1" name="Skupina 20"/>
          <p:cNvGrpSpPr/>
          <p:nvPr/>
        </p:nvGrpSpPr>
        <p:grpSpPr>
          <a:xfrm>
            <a:off x="3398892" y="5187527"/>
            <a:ext cx="2821377" cy="873250"/>
            <a:chOff x="611560" y="2869986"/>
            <a:chExt cx="4826359" cy="694075"/>
          </a:xfrm>
        </p:grpSpPr>
        <p:sp>
          <p:nvSpPr>
            <p:cNvPr id="19" name="Obdélník 18"/>
            <p:cNvSpPr/>
            <p:nvPr/>
          </p:nvSpPr>
          <p:spPr>
            <a:xfrm>
              <a:off x="611560" y="2869986"/>
              <a:ext cx="4826358" cy="6940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2" name="Obdélník 41"/>
            <p:cNvSpPr/>
            <p:nvPr/>
          </p:nvSpPr>
          <p:spPr>
            <a:xfrm>
              <a:off x="670503" y="2923919"/>
              <a:ext cx="4767416" cy="58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sp>
        <p:nvSpPr>
          <p:cNvPr id="46" name="TextovéPole 45"/>
          <p:cNvSpPr txBox="1"/>
          <p:nvPr/>
        </p:nvSpPr>
        <p:spPr>
          <a:xfrm>
            <a:off x="917505" y="5445224"/>
            <a:ext cx="1782287" cy="615553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rgbClr val="FF0000"/>
                </a:solidFill>
              </a:rPr>
              <a:t>!</a:t>
            </a:r>
            <a:r>
              <a:rPr lang="en-US" sz="3400" dirty="0"/>
              <a:t>x&amp;&amp;y$</a:t>
            </a:r>
            <a:endParaRPr lang="cs-CZ" sz="3400" dirty="0"/>
          </a:p>
        </p:txBody>
      </p:sp>
      <p:sp>
        <p:nvSpPr>
          <p:cNvPr id="49" name="TextovéPole 48"/>
          <p:cNvSpPr txBox="1"/>
          <p:nvPr/>
        </p:nvSpPr>
        <p:spPr>
          <a:xfrm>
            <a:off x="917505" y="5445224"/>
            <a:ext cx="1782287" cy="615553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3400" dirty="0"/>
              <a:t>!</a:t>
            </a:r>
            <a:r>
              <a:rPr lang="en-US" sz="3400" dirty="0">
                <a:solidFill>
                  <a:srgbClr val="FF0000"/>
                </a:solidFill>
              </a:rPr>
              <a:t>x</a:t>
            </a:r>
            <a:r>
              <a:rPr lang="en-US" sz="3400" dirty="0"/>
              <a:t>&amp;&amp;y$</a:t>
            </a:r>
            <a:endParaRPr lang="cs-CZ" sz="3400" dirty="0"/>
          </a:p>
        </p:txBody>
      </p:sp>
      <p:sp>
        <p:nvSpPr>
          <p:cNvPr id="50" name="TextovéPole 49"/>
          <p:cNvSpPr txBox="1"/>
          <p:nvPr/>
        </p:nvSpPr>
        <p:spPr>
          <a:xfrm>
            <a:off x="917505" y="5445224"/>
            <a:ext cx="1782287" cy="615553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3400" dirty="0"/>
              <a:t>!x</a:t>
            </a:r>
            <a:r>
              <a:rPr lang="en-US" sz="3400" dirty="0">
                <a:solidFill>
                  <a:srgbClr val="FF0000"/>
                </a:solidFill>
              </a:rPr>
              <a:t>&amp;&amp;</a:t>
            </a:r>
            <a:r>
              <a:rPr lang="en-US" sz="3400" dirty="0"/>
              <a:t>y$</a:t>
            </a:r>
            <a:endParaRPr lang="cs-CZ" sz="3400" dirty="0"/>
          </a:p>
        </p:txBody>
      </p:sp>
      <p:sp>
        <p:nvSpPr>
          <p:cNvPr id="51" name="TextovéPole 50"/>
          <p:cNvSpPr txBox="1"/>
          <p:nvPr/>
        </p:nvSpPr>
        <p:spPr>
          <a:xfrm>
            <a:off x="917505" y="5445224"/>
            <a:ext cx="1782287" cy="615553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3400" dirty="0"/>
              <a:t>!x&amp;&amp;</a:t>
            </a:r>
            <a:r>
              <a:rPr lang="en-US" sz="3400" dirty="0">
                <a:solidFill>
                  <a:srgbClr val="FF0000"/>
                </a:solidFill>
              </a:rPr>
              <a:t>y</a:t>
            </a:r>
            <a:r>
              <a:rPr lang="en-US" sz="3400" dirty="0"/>
              <a:t>$</a:t>
            </a:r>
            <a:endParaRPr lang="cs-CZ" sz="3400" dirty="0"/>
          </a:p>
        </p:txBody>
      </p:sp>
      <p:sp>
        <p:nvSpPr>
          <p:cNvPr id="53" name="TextovéPole 52"/>
          <p:cNvSpPr txBox="1"/>
          <p:nvPr/>
        </p:nvSpPr>
        <p:spPr>
          <a:xfrm>
            <a:off x="918000" y="5446800"/>
            <a:ext cx="1782287" cy="615553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3400" dirty="0"/>
              <a:t>!x&amp;&amp;y</a:t>
            </a:r>
            <a:r>
              <a:rPr lang="en-US" sz="3400" dirty="0">
                <a:solidFill>
                  <a:srgbClr val="FF0000"/>
                </a:solidFill>
              </a:rPr>
              <a:t>$</a:t>
            </a:r>
            <a:endParaRPr lang="cs-CZ" sz="3400" dirty="0">
              <a:solidFill>
                <a:srgbClr val="FF0000"/>
              </a:solidFill>
            </a:endParaRPr>
          </a:p>
        </p:txBody>
      </p:sp>
      <p:sp>
        <p:nvSpPr>
          <p:cNvPr id="60" name="TextovéPole 59"/>
          <p:cNvSpPr txBox="1"/>
          <p:nvPr/>
        </p:nvSpPr>
        <p:spPr>
          <a:xfrm>
            <a:off x="4036318" y="3164775"/>
            <a:ext cx="1598742" cy="120032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E → !E</a:t>
            </a:r>
          </a:p>
          <a:p>
            <a:r>
              <a:rPr lang="en-US" sz="2400" dirty="0"/>
              <a:t>E → </a:t>
            </a:r>
            <a:r>
              <a:rPr lang="sk-SK" sz="2400" dirty="0"/>
              <a:t>i</a:t>
            </a:r>
            <a:endParaRPr lang="en-US" sz="2400" dirty="0"/>
          </a:p>
          <a:p>
            <a:r>
              <a:rPr lang="en-US" sz="2400" dirty="0"/>
              <a:t>E → E &amp;&amp; E</a:t>
            </a:r>
            <a:endParaRPr lang="cs-CZ" sz="2400" dirty="0"/>
          </a:p>
        </p:txBody>
      </p:sp>
      <p:sp>
        <p:nvSpPr>
          <p:cNvPr id="61" name="TextovéPole 60"/>
          <p:cNvSpPr txBox="1"/>
          <p:nvPr/>
        </p:nvSpPr>
        <p:spPr>
          <a:xfrm>
            <a:off x="3510000" y="5310000"/>
            <a:ext cx="2607337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3400" dirty="0"/>
              <a:t>$</a:t>
            </a:r>
            <a:endParaRPr lang="cs-CZ" sz="3400" dirty="0"/>
          </a:p>
        </p:txBody>
      </p:sp>
      <p:sp>
        <p:nvSpPr>
          <p:cNvPr id="64" name="TextovéPole 63"/>
          <p:cNvSpPr txBox="1"/>
          <p:nvPr/>
        </p:nvSpPr>
        <p:spPr>
          <a:xfrm>
            <a:off x="3510000" y="5310000"/>
            <a:ext cx="2607337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3400" dirty="0"/>
              <a:t>$&lt;!</a:t>
            </a:r>
            <a:endParaRPr lang="cs-CZ" sz="3400" dirty="0"/>
          </a:p>
        </p:txBody>
      </p:sp>
      <p:sp>
        <p:nvSpPr>
          <p:cNvPr id="65" name="TextovéPole 64"/>
          <p:cNvSpPr txBox="1"/>
          <p:nvPr/>
        </p:nvSpPr>
        <p:spPr>
          <a:xfrm>
            <a:off x="3510000" y="5310000"/>
            <a:ext cx="2607337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3400" dirty="0"/>
              <a:t>$&lt;!&lt;x</a:t>
            </a:r>
            <a:endParaRPr lang="cs-CZ" sz="3400" dirty="0"/>
          </a:p>
        </p:txBody>
      </p:sp>
      <p:sp>
        <p:nvSpPr>
          <p:cNvPr id="66" name="TextovéPole 65"/>
          <p:cNvSpPr txBox="1"/>
          <p:nvPr/>
        </p:nvSpPr>
        <p:spPr>
          <a:xfrm>
            <a:off x="3510000" y="5310000"/>
            <a:ext cx="2607337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3400" dirty="0"/>
              <a:t>$&lt;!A</a:t>
            </a:r>
            <a:endParaRPr lang="cs-CZ" sz="3400" dirty="0"/>
          </a:p>
        </p:txBody>
      </p:sp>
      <p:sp>
        <p:nvSpPr>
          <p:cNvPr id="67" name="TextovéPole 66"/>
          <p:cNvSpPr txBox="1"/>
          <p:nvPr/>
        </p:nvSpPr>
        <p:spPr>
          <a:xfrm>
            <a:off x="3510000" y="5310000"/>
            <a:ext cx="2607337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3400" dirty="0"/>
              <a:t>$B</a:t>
            </a:r>
            <a:endParaRPr lang="cs-CZ" sz="3400" dirty="0"/>
          </a:p>
        </p:txBody>
      </p:sp>
      <p:sp>
        <p:nvSpPr>
          <p:cNvPr id="68" name="TextovéPole 67"/>
          <p:cNvSpPr txBox="1"/>
          <p:nvPr/>
        </p:nvSpPr>
        <p:spPr>
          <a:xfrm>
            <a:off x="3510000" y="5310000"/>
            <a:ext cx="2607337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3400" dirty="0"/>
              <a:t>$&lt;B&amp;&amp;</a:t>
            </a:r>
            <a:endParaRPr lang="cs-CZ" sz="3400" dirty="0"/>
          </a:p>
        </p:txBody>
      </p:sp>
      <p:sp>
        <p:nvSpPr>
          <p:cNvPr id="69" name="TextovéPole 68"/>
          <p:cNvSpPr txBox="1"/>
          <p:nvPr/>
        </p:nvSpPr>
        <p:spPr>
          <a:xfrm>
            <a:off x="3510000" y="5310000"/>
            <a:ext cx="2607337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3400" dirty="0"/>
              <a:t>$&lt;B&amp;&amp;&lt;y</a:t>
            </a:r>
            <a:endParaRPr lang="cs-CZ" sz="3400" dirty="0"/>
          </a:p>
        </p:txBody>
      </p:sp>
      <p:sp>
        <p:nvSpPr>
          <p:cNvPr id="70" name="TextovéPole 69"/>
          <p:cNvSpPr txBox="1"/>
          <p:nvPr/>
        </p:nvSpPr>
        <p:spPr>
          <a:xfrm>
            <a:off x="3510000" y="5310000"/>
            <a:ext cx="2607337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3400" dirty="0"/>
              <a:t>$&lt;B&amp;&amp;C</a:t>
            </a:r>
            <a:endParaRPr lang="cs-CZ" sz="3400" dirty="0"/>
          </a:p>
        </p:txBody>
      </p:sp>
      <p:sp>
        <p:nvSpPr>
          <p:cNvPr id="71" name="TextovéPole 70"/>
          <p:cNvSpPr txBox="1"/>
          <p:nvPr/>
        </p:nvSpPr>
        <p:spPr>
          <a:xfrm>
            <a:off x="3510000" y="5310000"/>
            <a:ext cx="2607337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3400" dirty="0"/>
              <a:t>$D</a:t>
            </a:r>
            <a:endParaRPr lang="cs-CZ" sz="3400" dirty="0"/>
          </a:p>
        </p:txBody>
      </p:sp>
      <p:sp>
        <p:nvSpPr>
          <p:cNvPr id="32" name="TextovéPole 31"/>
          <p:cNvSpPr txBox="1"/>
          <p:nvPr/>
        </p:nvSpPr>
        <p:spPr>
          <a:xfrm>
            <a:off x="611560" y="4722160"/>
            <a:ext cx="417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Obr</a:t>
            </a:r>
            <a:r>
              <a:rPr lang="cs-CZ" sz="1400" dirty="0"/>
              <a:t> 3</a:t>
            </a:r>
            <a:r>
              <a:rPr lang="en-US" sz="1400" dirty="0"/>
              <a:t>. </a:t>
            </a:r>
            <a:r>
              <a:rPr lang="cs-CZ" sz="1400" dirty="0"/>
              <a:t>– Část precedenční tabulky</a:t>
            </a:r>
          </a:p>
        </p:txBody>
      </p:sp>
      <p:sp>
        <p:nvSpPr>
          <p:cNvPr id="36" name="TextovéPole 35"/>
          <p:cNvSpPr txBox="1"/>
          <p:nvPr/>
        </p:nvSpPr>
        <p:spPr>
          <a:xfrm>
            <a:off x="6714326" y="5849422"/>
            <a:ext cx="2466186" cy="3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Obr</a:t>
            </a:r>
            <a:r>
              <a:rPr lang="cs-CZ" sz="1400" dirty="0"/>
              <a:t> 4</a:t>
            </a:r>
            <a:r>
              <a:rPr lang="en-US" sz="1400" dirty="0"/>
              <a:t>. </a:t>
            </a:r>
            <a:r>
              <a:rPr lang="cs-CZ" sz="1400" dirty="0"/>
              <a:t>– Binární strom výrazu</a:t>
            </a:r>
          </a:p>
        </p:txBody>
      </p:sp>
    </p:spTree>
    <p:extLst>
      <p:ext uri="{BB962C8B-B14F-4D97-AF65-F5344CB8AC3E}">
        <p14:creationId xmlns:p14="http://schemas.microsoft.com/office/powerpoint/2010/main" val="143808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5" grpId="0" animBg="1"/>
      <p:bldP spid="38" grpId="0" animBg="1"/>
      <p:bldP spid="41" grpId="0" animBg="1"/>
      <p:bldP spid="49" grpId="0" animBg="1"/>
      <p:bldP spid="50" grpId="0" animBg="1"/>
      <p:bldP spid="51" grpId="0" animBg="1"/>
      <p:bldP spid="5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</a:t>
            </a:r>
            <a:endParaRPr lang="en-15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Rekurzivní</a:t>
            </a:r>
          </a:p>
          <a:p>
            <a:r>
              <a:rPr lang="cs-CZ" dirty="0"/>
              <a:t>Z velké části zastupuje sémantickou analýzu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cs-CZ" dirty="0"/>
              <a:t>émantická analýza kontroluje pouze kompatibilitu datových typů a správnou deklaraci funkce run</a:t>
            </a:r>
            <a:r>
              <a:rPr lang="en-US" dirty="0"/>
              <a:t>();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6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718912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Knuth-Morris-Prattův algoritmus</a:t>
            </a:r>
            <a:endParaRPr lang="en-15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500"/>
              </a:spcAft>
            </a:pPr>
            <a:r>
              <a:rPr lang="cs-CZ" dirty="0"/>
              <a:t>Algoritmus na vyhledávání podřetězce.</a:t>
            </a:r>
          </a:p>
          <a:p>
            <a:pPr>
              <a:spcAft>
                <a:spcPts val="1500"/>
              </a:spcAft>
            </a:pPr>
            <a:r>
              <a:rPr lang="cs-CZ" dirty="0"/>
              <a:t>Výhodou je, že se nevrací k již prohledaným znakům</a:t>
            </a:r>
          </a:p>
          <a:p>
            <a:pPr>
              <a:spcAft>
                <a:spcPts val="1500"/>
              </a:spcAft>
            </a:pPr>
            <a:r>
              <a:rPr lang="cs-CZ" dirty="0"/>
              <a:t>Náročnost algoritmu – </a:t>
            </a:r>
            <a:r>
              <a:rPr lang="cs-CZ" i="1" dirty="0">
                <a:solidFill>
                  <a:srgbClr val="C00000"/>
                </a:solidFill>
              </a:rPr>
              <a:t>O(n)</a:t>
            </a:r>
          </a:p>
          <a:p>
            <a:endParaRPr lang="en-15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7</a:t>
            </a:fld>
            <a:endParaRPr lang="en-15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184042"/>
              </p:ext>
            </p:extLst>
          </p:nvPr>
        </p:nvGraphicFramePr>
        <p:xfrm>
          <a:off x="1154713" y="3284984"/>
          <a:ext cx="6906582" cy="2432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822">
                  <a:extLst>
                    <a:ext uri="{9D8B030D-6E8A-4147-A177-3AD203B41FA5}">
                      <a16:colId xmlns:a16="http://schemas.microsoft.com/office/drawing/2014/main" val="698838064"/>
                    </a:ext>
                  </a:extLst>
                </a:gridCol>
                <a:gridCol w="312838">
                  <a:extLst>
                    <a:ext uri="{9D8B030D-6E8A-4147-A177-3AD203B41FA5}">
                      <a16:colId xmlns:a16="http://schemas.microsoft.com/office/drawing/2014/main" val="1898749155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3357299998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4113898904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2312211357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1407246222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304903789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3995388108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1334205558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2025501288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3349172320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3294823837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1443751654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1371041718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3436195637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3140802964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1482506825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2824483618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4274188838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3407774964"/>
                    </a:ext>
                  </a:extLst>
                </a:gridCol>
              </a:tblGrid>
              <a:tr h="334772"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342401"/>
                  </a:ext>
                </a:extLst>
              </a:tr>
              <a:tr h="270209">
                <a:tc>
                  <a:txBody>
                    <a:bodyPr/>
                    <a:lstStyle/>
                    <a:p>
                      <a:pPr algn="ctr"/>
                      <a:r>
                        <a:rPr lang="cs-CZ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D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D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D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D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281898"/>
                  </a:ext>
                </a:extLst>
              </a:tr>
              <a:tr h="425124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766430"/>
                  </a:ext>
                </a:extLst>
              </a:tr>
              <a:tr h="425124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490500"/>
                  </a:ext>
                </a:extLst>
              </a:tr>
              <a:tr h="425124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378277"/>
                  </a:ext>
                </a:extLst>
              </a:tr>
              <a:tr h="425124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4.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rgbClr val="00B050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621174"/>
                  </a:ext>
                </a:extLst>
              </a:tr>
            </a:tbl>
          </a:graphicData>
        </a:graphic>
      </p:graphicFrame>
      <p:sp>
        <p:nvSpPr>
          <p:cNvPr id="7" name="TextovéPole 6"/>
          <p:cNvSpPr txBox="1"/>
          <p:nvPr/>
        </p:nvSpPr>
        <p:spPr>
          <a:xfrm>
            <a:off x="3347864" y="5757604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Obr</a:t>
            </a:r>
            <a:r>
              <a:rPr lang="cs-CZ" sz="1400" dirty="0"/>
              <a:t> 5</a:t>
            </a:r>
            <a:r>
              <a:rPr lang="en-US" sz="1400" dirty="0"/>
              <a:t>. </a:t>
            </a:r>
            <a:r>
              <a:rPr lang="cs-CZ" sz="1400" dirty="0"/>
              <a:t>– Znázornění KMP algoritmu</a:t>
            </a:r>
          </a:p>
        </p:txBody>
      </p:sp>
    </p:spTree>
    <p:extLst>
      <p:ext uri="{BB962C8B-B14F-4D97-AF65-F5344CB8AC3E}">
        <p14:creationId xmlns:p14="http://schemas.microsoft.com/office/powerpoint/2010/main" val="240651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Algoritmy - Shellsort</a:t>
            </a:r>
            <a:endParaRPr lang="en-15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600" dirty="0"/>
              <a:t>Algoritmus pro řazení řetězce podle ordinální hodnoty znaků</a:t>
            </a:r>
          </a:p>
          <a:p>
            <a:r>
              <a:rPr lang="cs-CZ" sz="2600" dirty="0"/>
              <a:t>Řazení se snižujícím se přírůstkem </a:t>
            </a:r>
          </a:p>
          <a:p>
            <a:r>
              <a:rPr lang="cs-CZ" sz="2600" dirty="0"/>
              <a:t>První krok je určen polovinou počtu prvků</a:t>
            </a:r>
          </a:p>
          <a:p>
            <a:r>
              <a:rPr lang="cs-CZ" sz="2600" dirty="0"/>
              <a:t>Asymptotická složitost - </a:t>
            </a:r>
            <a:r>
              <a:rPr lang="cs-CZ" sz="2600" i="1" dirty="0">
                <a:solidFill>
                  <a:srgbClr val="C00000"/>
                </a:solidFill>
              </a:rPr>
              <a:t>O(n</a:t>
            </a:r>
            <a:r>
              <a:rPr lang="cs-CZ" sz="2600" i="1" baseline="30000" dirty="0">
                <a:solidFill>
                  <a:srgbClr val="C00000"/>
                </a:solidFill>
              </a:rPr>
              <a:t>2</a:t>
            </a:r>
            <a:r>
              <a:rPr lang="cs-CZ" sz="2600" i="1" dirty="0">
                <a:solidFill>
                  <a:srgbClr val="C00000"/>
                </a:solidFill>
              </a:rPr>
              <a:t>)</a:t>
            </a:r>
          </a:p>
          <a:p>
            <a:endParaRPr lang="en-150" i="1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8</a:t>
            </a:fld>
            <a:endParaRPr lang="en-15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479937"/>
              </p:ext>
            </p:extLst>
          </p:nvPr>
        </p:nvGraphicFramePr>
        <p:xfrm>
          <a:off x="2794395" y="2924944"/>
          <a:ext cx="3627218" cy="3116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220">
                  <a:extLst>
                    <a:ext uri="{9D8B030D-6E8A-4147-A177-3AD203B41FA5}">
                      <a16:colId xmlns:a16="http://schemas.microsoft.com/office/drawing/2014/main" val="316871486"/>
                    </a:ext>
                  </a:extLst>
                </a:gridCol>
                <a:gridCol w="562586">
                  <a:extLst>
                    <a:ext uri="{9D8B030D-6E8A-4147-A177-3AD203B41FA5}">
                      <a16:colId xmlns:a16="http://schemas.microsoft.com/office/drawing/2014/main" val="3152258638"/>
                    </a:ext>
                  </a:extLst>
                </a:gridCol>
                <a:gridCol w="453402">
                  <a:extLst>
                    <a:ext uri="{9D8B030D-6E8A-4147-A177-3AD203B41FA5}">
                      <a16:colId xmlns:a16="http://schemas.microsoft.com/office/drawing/2014/main" val="1020633182"/>
                    </a:ext>
                  </a:extLst>
                </a:gridCol>
                <a:gridCol w="453402">
                  <a:extLst>
                    <a:ext uri="{9D8B030D-6E8A-4147-A177-3AD203B41FA5}">
                      <a16:colId xmlns:a16="http://schemas.microsoft.com/office/drawing/2014/main" val="1123064123"/>
                    </a:ext>
                  </a:extLst>
                </a:gridCol>
                <a:gridCol w="453402">
                  <a:extLst>
                    <a:ext uri="{9D8B030D-6E8A-4147-A177-3AD203B41FA5}">
                      <a16:colId xmlns:a16="http://schemas.microsoft.com/office/drawing/2014/main" val="1331786985"/>
                    </a:ext>
                  </a:extLst>
                </a:gridCol>
                <a:gridCol w="453402">
                  <a:extLst>
                    <a:ext uri="{9D8B030D-6E8A-4147-A177-3AD203B41FA5}">
                      <a16:colId xmlns:a16="http://schemas.microsoft.com/office/drawing/2014/main" val="1643121047"/>
                    </a:ext>
                  </a:extLst>
                </a:gridCol>
                <a:gridCol w="453402">
                  <a:extLst>
                    <a:ext uri="{9D8B030D-6E8A-4147-A177-3AD203B41FA5}">
                      <a16:colId xmlns:a16="http://schemas.microsoft.com/office/drawing/2014/main" val="756375739"/>
                    </a:ext>
                  </a:extLst>
                </a:gridCol>
                <a:gridCol w="453402">
                  <a:extLst>
                    <a:ext uri="{9D8B030D-6E8A-4147-A177-3AD203B41FA5}">
                      <a16:colId xmlns:a16="http://schemas.microsoft.com/office/drawing/2014/main" val="2051214296"/>
                    </a:ext>
                  </a:extLst>
                </a:gridCol>
              </a:tblGrid>
              <a:tr h="320992">
                <a:tc>
                  <a:txBody>
                    <a:bodyPr/>
                    <a:lstStyle/>
                    <a:p>
                      <a:endParaRPr lang="cs-CZ" sz="1700" dirty="0"/>
                    </a:p>
                  </a:txBody>
                  <a:tcPr marL="87210" marR="87210" marT="43605" marB="4360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700" noProof="0" dirty="0"/>
                        <a:t>krok</a:t>
                      </a:r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365780"/>
                  </a:ext>
                </a:extLst>
              </a:tr>
              <a:tr h="320992">
                <a:tc>
                  <a:txBody>
                    <a:bodyPr/>
                    <a:lstStyle/>
                    <a:p>
                      <a:r>
                        <a:rPr lang="en-US" sz="1700" dirty="0"/>
                        <a:t>1.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</a:t>
                      </a:r>
                      <a:endParaRPr lang="cs-CZ" sz="1700" dirty="0"/>
                    </a:p>
                  </a:txBody>
                  <a:tcPr marL="87210" marR="87210" marT="43605" marB="4360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extLst>
                  <a:ext uri="{0D108BD9-81ED-4DB2-BD59-A6C34878D82A}">
                    <a16:rowId xmlns:a16="http://schemas.microsoft.com/office/drawing/2014/main" val="3949858567"/>
                  </a:ext>
                </a:extLst>
              </a:tr>
              <a:tr h="320992">
                <a:tc>
                  <a:txBody>
                    <a:bodyPr/>
                    <a:lstStyle/>
                    <a:p>
                      <a:r>
                        <a:rPr lang="en-US" sz="1700" dirty="0"/>
                        <a:t>2.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extLst>
                  <a:ext uri="{0D108BD9-81ED-4DB2-BD59-A6C34878D82A}">
                    <a16:rowId xmlns:a16="http://schemas.microsoft.com/office/drawing/2014/main" val="2553036737"/>
                  </a:ext>
                </a:extLst>
              </a:tr>
              <a:tr h="320992">
                <a:tc>
                  <a:txBody>
                    <a:bodyPr/>
                    <a:lstStyle/>
                    <a:p>
                      <a:r>
                        <a:rPr lang="en-US" sz="1700" dirty="0"/>
                        <a:t>3.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67738"/>
                  </a:ext>
                </a:extLst>
              </a:tr>
              <a:tr h="320992">
                <a:tc>
                  <a:txBody>
                    <a:bodyPr/>
                    <a:lstStyle/>
                    <a:p>
                      <a:r>
                        <a:rPr lang="en-US" sz="1700" dirty="0"/>
                        <a:t>4.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extLst>
                  <a:ext uri="{0D108BD9-81ED-4DB2-BD59-A6C34878D82A}">
                    <a16:rowId xmlns:a16="http://schemas.microsoft.com/office/drawing/2014/main" val="3322489158"/>
                  </a:ext>
                </a:extLst>
              </a:tr>
              <a:tr h="320992">
                <a:tc>
                  <a:txBody>
                    <a:bodyPr/>
                    <a:lstStyle/>
                    <a:p>
                      <a:r>
                        <a:rPr lang="en-US" sz="1700" dirty="0"/>
                        <a:t>5.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extLst>
                  <a:ext uri="{0D108BD9-81ED-4DB2-BD59-A6C34878D82A}">
                    <a16:rowId xmlns:a16="http://schemas.microsoft.com/office/drawing/2014/main" val="4133000363"/>
                  </a:ext>
                </a:extLst>
              </a:tr>
              <a:tr h="320992">
                <a:tc>
                  <a:txBody>
                    <a:bodyPr/>
                    <a:lstStyle/>
                    <a:p>
                      <a:r>
                        <a:rPr lang="en-US" sz="1700" dirty="0"/>
                        <a:t>6.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extLst>
                  <a:ext uri="{0D108BD9-81ED-4DB2-BD59-A6C34878D82A}">
                    <a16:rowId xmlns:a16="http://schemas.microsoft.com/office/drawing/2014/main" val="1995399983"/>
                  </a:ext>
                </a:extLst>
              </a:tr>
              <a:tr h="320992">
                <a:tc>
                  <a:txBody>
                    <a:bodyPr/>
                    <a:lstStyle/>
                    <a:p>
                      <a:r>
                        <a:rPr lang="en-US" sz="1700" dirty="0"/>
                        <a:t>7.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extLst>
                  <a:ext uri="{0D108BD9-81ED-4DB2-BD59-A6C34878D82A}">
                    <a16:rowId xmlns:a16="http://schemas.microsoft.com/office/drawing/2014/main" val="4077282825"/>
                  </a:ext>
                </a:extLst>
              </a:tr>
              <a:tr h="320992">
                <a:tc>
                  <a:txBody>
                    <a:bodyPr/>
                    <a:lstStyle/>
                    <a:p>
                      <a:r>
                        <a:rPr lang="en-US" sz="1700" dirty="0"/>
                        <a:t>8.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458610"/>
                  </a:ext>
                </a:extLst>
              </a:tr>
            </a:tbl>
          </a:graphicData>
        </a:graphic>
      </p:graphicFrame>
      <p:sp>
        <p:nvSpPr>
          <p:cNvPr id="7" name="TextovéPole 6"/>
          <p:cNvSpPr txBox="1"/>
          <p:nvPr/>
        </p:nvSpPr>
        <p:spPr>
          <a:xfrm>
            <a:off x="3181367" y="6073551"/>
            <a:ext cx="2853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Obr</a:t>
            </a:r>
            <a:r>
              <a:rPr lang="cs-CZ" sz="1400" dirty="0"/>
              <a:t> 6</a:t>
            </a:r>
            <a:r>
              <a:rPr lang="en-US" sz="1400" dirty="0"/>
              <a:t>. </a:t>
            </a:r>
            <a:r>
              <a:rPr lang="cs-CZ" sz="1400" dirty="0"/>
              <a:t>– Znázornění algoritmu řazení</a:t>
            </a:r>
          </a:p>
        </p:txBody>
      </p:sp>
    </p:spTree>
    <p:extLst>
      <p:ext uri="{BB962C8B-B14F-4D97-AF65-F5344CB8AC3E}">
        <p14:creationId xmlns:p14="http://schemas.microsoft.com/office/powerpoint/2010/main" val="136437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Tabulka</a:t>
            </a:r>
            <a:r>
              <a:rPr lang="cs-CZ" sz="2800" dirty="0"/>
              <a:t> symbolů pomocí BST</a:t>
            </a:r>
            <a:endParaRPr lang="en-150" sz="28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500"/>
              </a:spcAft>
            </a:pPr>
            <a:r>
              <a:rPr lang="cs-CZ" dirty="0"/>
              <a:t>Implementována jako </a:t>
            </a:r>
            <a:r>
              <a:rPr lang="cs-CZ" i="1" dirty="0"/>
              <a:t>binární vyhledávací strom</a:t>
            </a:r>
          </a:p>
          <a:p>
            <a:pPr>
              <a:spcAft>
                <a:spcPts val="1500"/>
              </a:spcAft>
            </a:pPr>
            <a:r>
              <a:rPr lang="en-US" dirty="0"/>
              <a:t>Do </a:t>
            </a:r>
            <a:r>
              <a:rPr lang="cs-CZ" dirty="0"/>
              <a:t>každého uzlu</a:t>
            </a:r>
            <a:r>
              <a:rPr lang="en-US" dirty="0"/>
              <a:t> </a:t>
            </a:r>
            <a:r>
              <a:rPr lang="cs-CZ" dirty="0"/>
              <a:t>jsme</a:t>
            </a:r>
            <a:r>
              <a:rPr lang="en-US" dirty="0"/>
              <a:t> </a:t>
            </a:r>
            <a:r>
              <a:rPr lang="cs-CZ" dirty="0"/>
              <a:t>ukládali následující </a:t>
            </a:r>
            <a:r>
              <a:rPr lang="cs-CZ" b="1" dirty="0"/>
              <a:t>parametry</a:t>
            </a:r>
            <a:r>
              <a:rPr lang="cs-CZ" dirty="0"/>
              <a:t>:</a:t>
            </a:r>
          </a:p>
          <a:p>
            <a:pPr lvl="1">
              <a:spcAft>
                <a:spcPts val="500"/>
              </a:spcAft>
            </a:pPr>
            <a:r>
              <a:rPr lang="cs-CZ" i="1" dirty="0">
                <a:solidFill>
                  <a:schemeClr val="accent1">
                    <a:lumMod val="50000"/>
                  </a:schemeClr>
                </a:solidFill>
              </a:rPr>
              <a:t>Klíč</a:t>
            </a:r>
          </a:p>
          <a:p>
            <a:pPr lvl="1">
              <a:spcAft>
                <a:spcPts val="500"/>
              </a:spcAft>
            </a:pPr>
            <a:r>
              <a:rPr lang="cs-CZ" i="1" dirty="0">
                <a:solidFill>
                  <a:schemeClr val="accent1">
                    <a:lumMod val="50000"/>
                  </a:schemeClr>
                </a:solidFill>
              </a:rPr>
              <a:t>ID</a:t>
            </a:r>
          </a:p>
          <a:p>
            <a:pPr lvl="1">
              <a:spcAft>
                <a:spcPts val="500"/>
              </a:spcAft>
            </a:pPr>
            <a:r>
              <a:rPr lang="cs-CZ" i="1" dirty="0">
                <a:solidFill>
                  <a:schemeClr val="accent1">
                    <a:lumMod val="50000"/>
                  </a:schemeClr>
                </a:solidFill>
              </a:rPr>
              <a:t>Datový typ</a:t>
            </a:r>
          </a:p>
          <a:p>
            <a:pPr lvl="1">
              <a:spcAft>
                <a:spcPts val="500"/>
              </a:spcAft>
            </a:pPr>
            <a:r>
              <a:rPr lang="cs-CZ" i="1" dirty="0">
                <a:solidFill>
                  <a:schemeClr val="accent1">
                    <a:lumMod val="50000"/>
                  </a:schemeClr>
                </a:solidFill>
              </a:rPr>
              <a:t>Výraz nebo hodnota</a:t>
            </a:r>
          </a:p>
          <a:p>
            <a:pPr lvl="1">
              <a:spcAft>
                <a:spcPts val="500"/>
              </a:spcAft>
            </a:pPr>
            <a:r>
              <a:rPr lang="cs-CZ" i="1" dirty="0">
                <a:solidFill>
                  <a:schemeClr val="accent1">
                    <a:lumMod val="50000"/>
                  </a:schemeClr>
                </a:solidFill>
              </a:rPr>
              <a:t>Příznak definování</a:t>
            </a:r>
          </a:p>
          <a:p>
            <a:pPr lvl="1">
              <a:spcAft>
                <a:spcPts val="500"/>
              </a:spcAft>
            </a:pPr>
            <a:r>
              <a:rPr lang="cs-CZ" i="1" dirty="0">
                <a:solidFill>
                  <a:schemeClr val="accent1">
                    <a:lumMod val="50000"/>
                  </a:schemeClr>
                </a:solidFill>
              </a:rPr>
              <a:t>Ukazatel na levého a pravého syna</a:t>
            </a:r>
          </a:p>
          <a:p>
            <a:pPr lvl="1"/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9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049869461"/>
      </p:ext>
    </p:extLst>
  </p:cSld>
  <p:clrMapOvr>
    <a:masterClrMapping/>
  </p:clrMapOvr>
</p:sld>
</file>

<file path=ppt/theme/theme1.xml><?xml version="1.0" encoding="utf-8"?>
<a:theme xmlns:a="http://schemas.openxmlformats.org/drawingml/2006/main" name="Vlastní návrh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7207</TotalTime>
  <Words>1610</Words>
  <Application>Microsoft Office PowerPoint</Application>
  <PresentationFormat>Předvádění na obrazovce (4:3)</PresentationFormat>
  <Paragraphs>307</Paragraphs>
  <Slides>13</Slides>
  <Notes>12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Wingdings</vt:lpstr>
      <vt:lpstr>Vlastní návrh</vt:lpstr>
      <vt:lpstr>Tým 021, varianta a/3/I</vt:lpstr>
      <vt:lpstr>Blokové schéma projektu</vt:lpstr>
      <vt:lpstr>Lexikální analyzátor</vt:lpstr>
      <vt:lpstr>Syntaktická analýza</vt:lpstr>
      <vt:lpstr>Precedenční syntaktická analýza</vt:lpstr>
      <vt:lpstr>Interpret</vt:lpstr>
      <vt:lpstr>Knuth-Morris-Prattův algoritmus</vt:lpstr>
      <vt:lpstr>Algoritmy - Shellsort</vt:lpstr>
      <vt:lpstr>Tabulka symbolů pomocí BST</vt:lpstr>
      <vt:lpstr>Garbage collector</vt:lpstr>
      <vt:lpstr>Skupinová implementace</vt:lpstr>
      <vt:lpstr>Celkové testování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Jan Kubica</dc:creator>
  <cp:lastModifiedBy>Jan Kubica</cp:lastModifiedBy>
  <cp:revision>143</cp:revision>
  <dcterms:created xsi:type="dcterms:W3CDTF">2016-01-14T08:43:43Z</dcterms:created>
  <dcterms:modified xsi:type="dcterms:W3CDTF">2016-12-14T18:39:13Z</dcterms:modified>
</cp:coreProperties>
</file>