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71" r:id="rId9"/>
    <p:sldId id="261" r:id="rId10"/>
    <p:sldId id="263" r:id="rId11"/>
    <p:sldId id="262" r:id="rId12"/>
    <p:sldId id="264" r:id="rId13"/>
    <p:sldId id="268" r:id="rId14"/>
    <p:sldId id="266" r:id="rId15"/>
    <p:sldId id="272" r:id="rId16"/>
    <p:sldId id="267" r:id="rId17"/>
    <p:sldId id="265" r:id="rId1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A9E0"/>
    <a:srgbClr val="E6E6E6"/>
    <a:srgbClr val="E4002B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Střední styl 1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Styl Světlá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0164" autoAdjust="0"/>
  </p:normalViewPr>
  <p:slideViewPr>
    <p:cSldViewPr>
      <p:cViewPr varScale="1">
        <p:scale>
          <a:sx n="91" d="100"/>
          <a:sy n="91" d="100"/>
        </p:scale>
        <p:origin x="1226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15.12.2016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Naši implementaci projektu reprezentuje </a:t>
            </a:r>
            <a:r>
              <a:rPr lang="cs-CZ" noProof="0" dirty="0"/>
              <a:t>následující</a:t>
            </a:r>
            <a:r>
              <a:rPr lang="cs-CZ" dirty="0"/>
              <a:t> blokové schéma na </a:t>
            </a:r>
            <a:r>
              <a:rPr lang="cs-CZ" dirty="0" err="1"/>
              <a:t>slidu</a:t>
            </a:r>
            <a:r>
              <a:rPr lang="cs-CZ" dirty="0"/>
              <a:t>. </a:t>
            </a:r>
            <a:r>
              <a:rPr lang="en-US" dirty="0"/>
              <a:t>O</a:t>
            </a:r>
            <a:r>
              <a:rPr lang="en-US" noProof="0" dirty="0" err="1"/>
              <a:t>proti</a:t>
            </a:r>
            <a:r>
              <a:rPr lang="en-US" baseline="0" noProof="0" dirty="0"/>
              <a:t> </a:t>
            </a:r>
            <a:r>
              <a:rPr lang="en-US" baseline="0" noProof="0" dirty="0" err="1"/>
              <a:t>standartní</a:t>
            </a:r>
            <a:r>
              <a:rPr lang="en-US" baseline="0" noProof="0" dirty="0"/>
              <a:t> </a:t>
            </a:r>
            <a:r>
              <a:rPr lang="en-US" baseline="0" noProof="0" dirty="0" err="1"/>
              <a:t>implementace</a:t>
            </a:r>
            <a:r>
              <a:rPr lang="en-US" baseline="0" noProof="0" dirty="0"/>
              <a:t> </a:t>
            </a:r>
            <a:r>
              <a:rPr lang="en-US" baseline="0" noProof="0" dirty="0" err="1"/>
              <a:t>negenerujeme</a:t>
            </a:r>
            <a:r>
              <a:rPr lang="en-US" baseline="0" noProof="0" dirty="0"/>
              <a:t> </a:t>
            </a:r>
            <a:r>
              <a:rPr lang="cs-CZ" baseline="0" dirty="0" err="1"/>
              <a:t>tříadresný</a:t>
            </a:r>
            <a:r>
              <a:rPr lang="cs-CZ" baseline="0" dirty="0"/>
              <a:t> kód</a:t>
            </a:r>
            <a:r>
              <a:rPr lang="en-US" baseline="0" dirty="0"/>
              <a:t>, ale </a:t>
            </a:r>
            <a:r>
              <a:rPr lang="en-US" baseline="0" dirty="0" err="1"/>
              <a:t>vytváříme</a:t>
            </a:r>
            <a:r>
              <a:rPr lang="cs-CZ" baseline="0" dirty="0"/>
              <a:t> abstraktního syntaktického stromu</a:t>
            </a:r>
            <a:r>
              <a:rPr lang="en-US" baseline="0" dirty="0"/>
              <a:t>, </a:t>
            </a:r>
            <a:r>
              <a:rPr lang="en-US" baseline="0" dirty="0" err="1"/>
              <a:t>který</a:t>
            </a:r>
            <a:r>
              <a:rPr lang="en-US" baseline="0" dirty="0"/>
              <a:t> </a:t>
            </a:r>
            <a:r>
              <a:rPr lang="en-US" baseline="0" dirty="0" err="1"/>
              <a:t>následně</a:t>
            </a:r>
            <a:r>
              <a:rPr lang="en-US" baseline="0" dirty="0"/>
              <a:t> </a:t>
            </a:r>
            <a:r>
              <a:rPr lang="en-US" baseline="0" dirty="0" err="1"/>
              <a:t>interpretujeme</a:t>
            </a:r>
            <a:r>
              <a:rPr lang="cs-CZ" baseline="0" dirty="0"/>
              <a:t>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880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Jako metodu řazení jsme měli zadán</a:t>
            </a:r>
            <a:r>
              <a:rPr lang="cs-CZ" baseline="0" noProof="0" dirty="0"/>
              <a:t> Shell sort. Velmi nápomocna nám byla při jeho implementaci právě opora tohoto předmětu, ze které jsme vycházeli. Shell sort je též nazýván jako řazení se snižujícím se přírůstkem a jeho asymptotická složitost je O</a:t>
            </a:r>
            <a:r>
              <a:rPr lang="en-US" baseline="0" noProof="0" dirty="0"/>
              <a:t>(n^2)</a:t>
            </a:r>
            <a:r>
              <a:rPr lang="cs-CZ" baseline="0" noProof="0" dirty="0"/>
              <a:t>. </a:t>
            </a:r>
            <a:r>
              <a:rPr lang="en-US" baseline="0" noProof="0" dirty="0"/>
              <a:t>My </a:t>
            </a:r>
            <a:r>
              <a:rPr lang="cs-CZ" baseline="0" noProof="0" dirty="0"/>
              <a:t>jsme</a:t>
            </a:r>
            <a:r>
              <a:rPr lang="en-US" baseline="0" noProof="0" dirty="0"/>
              <a:t> u</a:t>
            </a:r>
            <a:r>
              <a:rPr lang="cs-CZ" baseline="0" noProof="0" dirty="0"/>
              <a:t>žili jeho klasičtější variantu, kdy v první</a:t>
            </a:r>
            <a:r>
              <a:rPr lang="en-US" baseline="0" noProof="0" dirty="0"/>
              <a:t> </a:t>
            </a:r>
            <a:r>
              <a:rPr lang="en-US" baseline="0" noProof="0" dirty="0" err="1"/>
              <a:t>etap</a:t>
            </a:r>
            <a:r>
              <a:rPr lang="cs-CZ" baseline="0" noProof="0" dirty="0"/>
              <a:t>ě je brán krok o polovině počtu prvků, který je v každé další etapě dělen dvěma. V tabulce je možné vidět příklad </a:t>
            </a:r>
            <a:r>
              <a:rPr lang="cs-CZ" baseline="0" noProof="0" dirty="0" err="1"/>
              <a:t>shell</a:t>
            </a:r>
            <a:r>
              <a:rPr lang="cs-CZ" baseline="0" noProof="0" dirty="0"/>
              <a:t> sortu, kdy je řazen řetězec o šesti znacích, tudíž první krok je roven 3, poté pak 1. Hodnoty jsou postupně kontrolovány a případně prohozeny, zeleně došlo k prohození, oranžově pak jsou hodnoty ve správném pořadí. Ke konci Shell sort s krokem jedna </a:t>
            </a:r>
            <a:r>
              <a:rPr lang="en-US" baseline="0" noProof="0" dirty="0"/>
              <a:t>m</a:t>
            </a:r>
            <a:r>
              <a:rPr lang="cs-CZ" baseline="0" noProof="0" dirty="0"/>
              <a:t>á jistou podobnost s </a:t>
            </a:r>
            <a:r>
              <a:rPr lang="cs-CZ" baseline="0" noProof="0" dirty="0" err="1"/>
              <a:t>Bubble</a:t>
            </a:r>
            <a:r>
              <a:rPr lang="cs-CZ" baseline="0" noProof="0" dirty="0"/>
              <a:t> </a:t>
            </a:r>
            <a:r>
              <a:rPr lang="cs-CZ" baseline="0" noProof="0" dirty="0" err="1"/>
              <a:t>sortem</a:t>
            </a:r>
            <a:r>
              <a:rPr lang="cs-CZ" baseline="0" noProof="0" dirty="0"/>
              <a:t>.</a:t>
            </a:r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3994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implementaci tabulky symbolů jsme </a:t>
            </a:r>
            <a:r>
              <a:rPr lang="en-US" dirty="0"/>
              <a:t>v</a:t>
            </a:r>
            <a:r>
              <a:rPr lang="cs-CZ" dirty="0" err="1"/>
              <a:t>yuž</a:t>
            </a:r>
            <a:r>
              <a:rPr lang="en-US" dirty="0" err="1"/>
              <a:t>ili</a:t>
            </a:r>
            <a:r>
              <a:rPr lang="cs-CZ" dirty="0"/>
              <a:t> binární vyhledávací strom. Průchod</a:t>
            </a:r>
            <a:r>
              <a:rPr lang="cs-CZ" baseline="0" dirty="0"/>
              <a:t> mezi uzly je pak realizován podle klíče daného uzlu. Každý uzel byl specifikován parametry: klíč, ID, Datový typ, Výraz</a:t>
            </a:r>
            <a:r>
              <a:rPr lang="en-US" baseline="0" dirty="0"/>
              <a:t> pro </a:t>
            </a:r>
            <a:r>
              <a:rPr lang="en-US" baseline="0" dirty="0" err="1"/>
              <a:t>inicializaci</a:t>
            </a:r>
            <a:r>
              <a:rPr lang="en-US" baseline="0" dirty="0"/>
              <a:t> (</a:t>
            </a:r>
            <a:r>
              <a:rPr lang="en-US" baseline="0" dirty="0" err="1"/>
              <a:t>inicializace</a:t>
            </a:r>
            <a:r>
              <a:rPr lang="en-US" baseline="0" dirty="0"/>
              <a:t> </a:t>
            </a:r>
            <a:r>
              <a:rPr lang="en-US" baseline="0" dirty="0" err="1"/>
              <a:t>globálních</a:t>
            </a:r>
            <a:r>
              <a:rPr lang="en-US" baseline="0" dirty="0"/>
              <a:t> </a:t>
            </a:r>
            <a:r>
              <a:rPr lang="en-US" baseline="0" dirty="0" err="1"/>
              <a:t>proměnných</a:t>
            </a:r>
            <a:r>
              <a:rPr lang="en-US" baseline="0" dirty="0"/>
              <a:t>)</a:t>
            </a:r>
            <a:r>
              <a:rPr lang="cs-CZ" baseline="0" dirty="0"/>
              <a:t>. Příznak, </a:t>
            </a:r>
            <a:r>
              <a:rPr lang="en-US" baseline="0" dirty="0" err="1"/>
              <a:t>jestli</a:t>
            </a:r>
            <a:r>
              <a:rPr lang="en-US" baseline="0" dirty="0"/>
              <a:t> </a:t>
            </a:r>
            <a:r>
              <a:rPr lang="en-US" baseline="0" dirty="0" err="1"/>
              <a:t>byl</a:t>
            </a:r>
            <a:r>
              <a:rPr lang="cs-CZ" baseline="0" dirty="0"/>
              <a:t> daný symbol definován a ukazatele na levého a pravého syna.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327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usnadnění </a:t>
            </a:r>
            <a:r>
              <a:rPr lang="en-US" dirty="0" err="1"/>
              <a:t>uvolňování</a:t>
            </a:r>
            <a:r>
              <a:rPr lang="en-US" baseline="0" dirty="0"/>
              <a:t> </a:t>
            </a:r>
            <a:r>
              <a:rPr lang="en-US" baseline="0" dirty="0" err="1"/>
              <a:t>alokované</a:t>
            </a:r>
            <a:r>
              <a:rPr lang="cs-CZ" dirty="0"/>
              <a:t> paměti v projektu jsme využili</a:t>
            </a:r>
            <a:r>
              <a:rPr lang="cs-CZ" baseline="0" dirty="0"/>
              <a:t> možnost implementace jednoduchého </a:t>
            </a:r>
            <a:r>
              <a:rPr lang="cs-CZ" baseline="0" dirty="0" err="1"/>
              <a:t>garbagge</a:t>
            </a:r>
            <a:r>
              <a:rPr lang="cs-CZ" baseline="0" dirty="0"/>
              <a:t> </a:t>
            </a:r>
            <a:r>
              <a:rPr lang="cs-CZ" baseline="0" dirty="0" err="1"/>
              <a:t>collectoru</a:t>
            </a:r>
            <a:r>
              <a:rPr lang="cs-CZ" baseline="0" dirty="0"/>
              <a:t>, v češtině nepříliš používané označení „svoz odpadu“, který ve stylu </a:t>
            </a:r>
            <a:r>
              <a:rPr lang="cs-CZ" baseline="0" dirty="0" err="1"/>
              <a:t>oboustraně</a:t>
            </a:r>
            <a:r>
              <a:rPr lang="cs-CZ" baseline="0" dirty="0"/>
              <a:t> vázaného seznamu </a:t>
            </a:r>
            <a:r>
              <a:rPr lang="en-US" baseline="0" dirty="0" err="1"/>
              <a:t>alokací</a:t>
            </a:r>
            <a:r>
              <a:rPr lang="en-US" baseline="0" dirty="0"/>
              <a:t> </a:t>
            </a:r>
            <a:r>
              <a:rPr lang="en-US" baseline="0" dirty="0" err="1"/>
              <a:t>spravuje</a:t>
            </a:r>
            <a:r>
              <a:rPr lang="en-US" baseline="0" dirty="0"/>
              <a:t> </a:t>
            </a:r>
            <a:r>
              <a:rPr lang="en-US" baseline="0" dirty="0" err="1"/>
              <a:t>alokovanou</a:t>
            </a:r>
            <a:r>
              <a:rPr lang="en-US" baseline="0" dirty="0"/>
              <a:t> </a:t>
            </a:r>
            <a:r>
              <a:rPr lang="en-US" baseline="0" dirty="0" err="1"/>
              <a:t>paměť</a:t>
            </a:r>
            <a:r>
              <a:rPr lang="en-US" baseline="0" dirty="0"/>
              <a:t>,</a:t>
            </a:r>
            <a:r>
              <a:rPr lang="cs-CZ" baseline="0" dirty="0"/>
              <a:t> je zaručeno, že na konci programu je všechna alokovaná paměť zpětně </a:t>
            </a:r>
            <a:r>
              <a:rPr lang="en-US" baseline="0" dirty="0" err="1"/>
              <a:t>uvolněna</a:t>
            </a:r>
            <a:r>
              <a:rPr lang="cs-CZ" baseline="0" dirty="0"/>
              <a:t>.</a:t>
            </a:r>
            <a:r>
              <a:rPr lang="cs-CZ" dirty="0"/>
              <a:t> </a:t>
            </a:r>
            <a:endParaRPr lang="en-US" dirty="0"/>
          </a:p>
          <a:p>
            <a:r>
              <a:rPr lang="cs-CZ" dirty="0"/>
              <a:t>Proto jsme v celém našem zdrojovém kódu</a:t>
            </a:r>
            <a:r>
              <a:rPr lang="cs-CZ" baseline="0" dirty="0"/>
              <a:t> používali funkce s </a:t>
            </a:r>
            <a:r>
              <a:rPr lang="en-US" baseline="0" dirty="0" err="1"/>
              <a:t>prefixem</a:t>
            </a:r>
            <a:r>
              <a:rPr lang="cs-CZ" baseline="0" dirty="0"/>
              <a:t> </a:t>
            </a:r>
            <a:r>
              <a:rPr lang="cs-CZ" baseline="0" dirty="0" err="1"/>
              <a:t>gc</a:t>
            </a:r>
            <a:r>
              <a:rPr lang="cs-CZ" baseline="0" dirty="0"/>
              <a:t>, a to </a:t>
            </a:r>
            <a:r>
              <a:rPr lang="cs-CZ" baseline="0" dirty="0" err="1"/>
              <a:t>gc_init</a:t>
            </a:r>
            <a:r>
              <a:rPr lang="cs-CZ" baseline="0" dirty="0"/>
              <a:t> pro inicializaci </a:t>
            </a:r>
            <a:r>
              <a:rPr lang="en-US" baseline="0" dirty="0" err="1"/>
              <a:t>GCčka</a:t>
            </a:r>
            <a:r>
              <a:rPr lang="cs-CZ" baseline="0" dirty="0"/>
              <a:t>, </a:t>
            </a:r>
            <a:r>
              <a:rPr lang="cs-CZ" baseline="0" dirty="0" err="1"/>
              <a:t>gc_alloc</a:t>
            </a:r>
            <a:r>
              <a:rPr lang="cs-CZ" baseline="0" dirty="0"/>
              <a:t> pro alokování paměti, </a:t>
            </a:r>
            <a:r>
              <a:rPr lang="cs-CZ" baseline="0" dirty="0" err="1"/>
              <a:t>gc_realloc</a:t>
            </a:r>
            <a:r>
              <a:rPr lang="cs-CZ" baseline="0" dirty="0"/>
              <a:t> pro realokaci a </a:t>
            </a:r>
            <a:r>
              <a:rPr lang="cs-CZ" baseline="0" dirty="0" err="1"/>
              <a:t>gc_free</a:t>
            </a:r>
            <a:r>
              <a:rPr lang="cs-CZ" baseline="0" dirty="0"/>
              <a:t> pro</a:t>
            </a:r>
            <a:r>
              <a:rPr lang="en-US" baseline="0" dirty="0"/>
              <a:t> </a:t>
            </a:r>
            <a:r>
              <a:rPr lang="en-US" baseline="0" dirty="0" err="1"/>
              <a:t>případné</a:t>
            </a:r>
            <a:r>
              <a:rPr lang="cs-CZ" baseline="0" dirty="0"/>
              <a:t> uvolnění z paměti.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6445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Jak</a:t>
            </a:r>
            <a:r>
              <a:rPr lang="cs-CZ" baseline="0" dirty="0"/>
              <a:t> všichni víme, práce v týmu při tvorbě programu není jednoduchá. Abychom usnadnili vzájemné sdílení dat a možnost ukládání průběžných verzí zdrojového kódu, využívali jsme </a:t>
            </a:r>
            <a:r>
              <a:rPr lang="cs-CZ" baseline="0" dirty="0" err="1"/>
              <a:t>verzovací</a:t>
            </a:r>
            <a:r>
              <a:rPr lang="cs-CZ" baseline="0" dirty="0"/>
              <a:t> systém GIT a službu </a:t>
            </a:r>
            <a:r>
              <a:rPr lang="cs-CZ" baseline="0" dirty="0" err="1"/>
              <a:t>GitHub</a:t>
            </a:r>
            <a:r>
              <a:rPr lang="cs-CZ" baseline="0" dirty="0"/>
              <a:t>. Pokyny, rozdělení úkolů a poznámky ke kódu byly evidovány pomocí </a:t>
            </a:r>
            <a:r>
              <a:rPr lang="cs-CZ" baseline="0" dirty="0" err="1"/>
              <a:t>issues</a:t>
            </a:r>
            <a:r>
              <a:rPr lang="cs-CZ" baseline="0" dirty="0"/>
              <a:t> a </a:t>
            </a:r>
            <a:r>
              <a:rPr lang="cs-CZ" baseline="0" dirty="0" err="1"/>
              <a:t>ticketovacího</a:t>
            </a:r>
            <a:r>
              <a:rPr lang="cs-CZ" baseline="0" dirty="0"/>
              <a:t> systému na </a:t>
            </a:r>
            <a:r>
              <a:rPr lang="cs-CZ" baseline="0" dirty="0" err="1"/>
              <a:t>GitHubu</a:t>
            </a:r>
            <a:r>
              <a:rPr lang="cs-CZ" baseline="0" dirty="0"/>
              <a:t>. Pro běžnou komunikaci nám posloužil portál messenger.com, na němž jsme v rámci naší diskuze vyprodukovali přes tři a půl tisíce zpráv. </a:t>
            </a:r>
            <a:r>
              <a:rPr lang="cs-CZ" baseline="0" dirty="0" err="1"/>
              <a:t>Zaj</a:t>
            </a:r>
            <a:r>
              <a:rPr lang="en-US" baseline="0" dirty="0"/>
              <a:t>í</a:t>
            </a:r>
            <a:r>
              <a:rPr lang="cs-CZ" baseline="0" dirty="0" err="1"/>
              <a:t>mavostí</a:t>
            </a:r>
            <a:r>
              <a:rPr lang="cs-CZ" baseline="0" dirty="0"/>
              <a:t> je i průběžná integrace projektu, která byla realizovaná na severech travis.com, jejíž účelem byl průběžný překlad celého programu a také kontrola na nepřeložitelný kód a chybu v něm. Dále pak výpis testů, které byly standardně spouštěny po přeložení projektu. Na obrázku můžete vidět výpis aktivit jednotlivých členů týmů v čase tvoření projektu a množství celkových úprav kódu.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319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Testy probíhaly buď jako unit testování, kdy jsme testovali zda například volaná funkce reaguje správně na vstupy. Tyto unit testy byly na vlastním zvážení a pokud je někdo vytvořil, tak bylo doporučeno integrovat je do společného </a:t>
            </a:r>
            <a:r>
              <a:rPr lang="cs-CZ" sz="1200" dirty="0" err="1"/>
              <a:t>Makefilu</a:t>
            </a:r>
            <a:r>
              <a:rPr lang="cs-CZ" sz="1200" dirty="0"/>
              <a:t> pro ověření. Hlavní část testování se však týkala testů interpretu, kdy bylo potřeba ověřit, zda výstup interpretu souhlasí s výstupem JAVY s obohacené o podporu IFJ16 a zda také sedí návratové kódy. K testování byl vytvořen BASH </a:t>
            </a:r>
            <a:r>
              <a:rPr lang="cs-CZ" sz="1200" dirty="0" err="1"/>
              <a:t>script</a:t>
            </a:r>
            <a:r>
              <a:rPr lang="cs-CZ" sz="1200" dirty="0"/>
              <a:t> volaný z </a:t>
            </a:r>
            <a:r>
              <a:rPr lang="cs-CZ" sz="1200" dirty="0" err="1"/>
              <a:t>Makefilu</a:t>
            </a:r>
            <a:r>
              <a:rPr lang="cs-CZ" sz="1200" dirty="0"/>
              <a:t> a výstupní hodnoty z Javy a IFJ16 byly ukládány do .log souboru pro případnou pozdější analýzu. Testů jsme měli v době odevzdání projektu 287.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8889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Dáme</a:t>
            </a:r>
            <a:r>
              <a:rPr lang="en-US" dirty="0"/>
              <a:t> </a:t>
            </a:r>
            <a:r>
              <a:rPr lang="en-US" dirty="0" err="1"/>
              <a:t>nějaký</a:t>
            </a:r>
            <a:r>
              <a:rPr lang="en-US" dirty="0"/>
              <a:t> ty </a:t>
            </a:r>
            <a:r>
              <a:rPr lang="en-US" dirty="0" err="1"/>
              <a:t>dotazy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302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Lexikál</a:t>
            </a:r>
            <a:r>
              <a:rPr lang="en-US" dirty="0"/>
              <a:t>n</a:t>
            </a:r>
            <a:r>
              <a:rPr lang="cs-CZ" dirty="0"/>
              <a:t>í analýza je založena na deterministickém konečnem automatu, jehož vstupem je zdrojový kód programu, v případě našeho zadaní se jedná o jazyk IFJ16, který byl inspirován jazykem JAVA. Lexikální analyzátor je plně řízen syntaktickým analyzátorem. Implementace obsahuje dvě funkce, které umožňují získat token. Funkce GET_TOKEN, která vrací následující token a PEEK_TOKEN. PEEK_TOKEN byl speciálně navržen pro usnadnění práce syntaktické analýze a to tak, že se umožňuje podívat o jeden token napřed. Funkce PEEK_TOKEN bude vracet stejný token pokud nebude zavolána funkce GET_TOKEN. Aby jsme zajistili časovou nenáročnost a spolehlivost této funkce, tak při opětovném voláni PEEK_TOKEN se nevracíme s čítací hlavou a znova neanalyzuje kód, nýbrž první získaný token je uložen v struktuře a následně je z ní vrácen syntaktické analýze. PEEK_TOKEN je o velké míře využívána precedenční analýzou.</a:t>
            </a:r>
          </a:p>
          <a:p>
            <a:r>
              <a:rPr lang="cs-CZ" dirty="0"/>
              <a:t>Struktura tokenu u naši implementace obsahuje nejen typ tokenu a řetězec v zdrojovém kódu, ale i délku řetězce a řádek, na kterém se daný lexém nachází. Tato vlastnost umožňuje v případe chyby vypsat číslo řádku, na kterém k dané chybě přišlo. Usnadní to hlavně práci programátorovi, který chybu jednodušeji lokalizuje a odstraní. Implementace konečného automatu podporuje i rozšíření BASE.</a:t>
            </a:r>
          </a:p>
          <a:p>
            <a:r>
              <a:rPr lang="cs-CZ" dirty="0"/>
              <a:t>Dále jsme si připravili jednoduchou demonstraci funkce konečného automatu, při načtení plně kvalifikovaného identifikátoru.</a:t>
            </a:r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06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Syntaktická analýza</a:t>
            </a:r>
            <a:r>
              <a:rPr lang="cs-CZ" baseline="0" noProof="0" dirty="0"/>
              <a:t> řídí celý překlad, to znamená, že získává tokeny z lexikálního analyzátoru a následně z nich generuje abstraktní syntaktické stromy, případně volá precedenční syntaktickou analýzu pro </a:t>
            </a:r>
            <a:r>
              <a:rPr lang="cs-CZ" baseline="0" noProof="0" dirty="0" err="1"/>
              <a:t>parsování</a:t>
            </a:r>
            <a:r>
              <a:rPr lang="cs-CZ" baseline="0" noProof="0" dirty="0"/>
              <a:t> výrazů.</a:t>
            </a:r>
            <a:br>
              <a:rPr lang="cs-CZ" noProof="0" dirty="0"/>
            </a:br>
            <a:r>
              <a:rPr lang="cs-CZ" noProof="0" dirty="0"/>
              <a:t>Syntaktická analýza je prováděna dvěma metodami</a:t>
            </a:r>
            <a:r>
              <a:rPr lang="cs-CZ" baseline="0" noProof="0" dirty="0"/>
              <a:t> metodou rekurzivního sestupu (tím se </a:t>
            </a:r>
            <a:r>
              <a:rPr lang="cs-CZ" baseline="0" noProof="0" dirty="0" err="1"/>
              <a:t>parsuje</a:t>
            </a:r>
            <a:r>
              <a:rPr lang="cs-CZ" baseline="0" noProof="0" dirty="0"/>
              <a:t> kód) a metodou precedenční analýzy (tou se </a:t>
            </a:r>
            <a:r>
              <a:rPr lang="cs-CZ" baseline="0" noProof="0" dirty="0" err="1"/>
              <a:t>parsují</a:t>
            </a:r>
            <a:r>
              <a:rPr lang="cs-CZ" baseline="0" noProof="0" dirty="0"/>
              <a:t> výrazy).</a:t>
            </a:r>
            <a:br>
              <a:rPr lang="cs-CZ" baseline="0" noProof="0" dirty="0"/>
            </a:br>
            <a:r>
              <a:rPr lang="cs-CZ" baseline="0" noProof="0" dirty="0"/>
              <a:t>Rekurzivní sestup znamená, že tam jsou funkce </a:t>
            </a:r>
            <a:r>
              <a:rPr lang="cs-CZ" baseline="0" noProof="0" dirty="0" err="1"/>
              <a:t>parse_program</a:t>
            </a:r>
            <a:r>
              <a:rPr lang="cs-CZ" baseline="0" noProof="0" dirty="0"/>
              <a:t>, </a:t>
            </a:r>
            <a:r>
              <a:rPr lang="cs-CZ" baseline="0" noProof="0" dirty="0" err="1"/>
              <a:t>parse_class</a:t>
            </a:r>
            <a:r>
              <a:rPr lang="cs-CZ" baseline="0" noProof="0" dirty="0"/>
              <a:t>, </a:t>
            </a:r>
            <a:r>
              <a:rPr lang="cs-CZ" baseline="0" noProof="0" dirty="0" err="1"/>
              <a:t>parse_block</a:t>
            </a:r>
            <a:r>
              <a:rPr lang="cs-CZ" baseline="0" noProof="0" dirty="0"/>
              <a:t>, …</a:t>
            </a:r>
          </a:p>
          <a:p>
            <a:r>
              <a:rPr lang="cs-CZ" baseline="0" noProof="0" dirty="0"/>
              <a:t>Každá funkce je v syntaktickém kontextu reprezentována jako abstraktní syntaktický strom, co obsahuje syntaktický strom je na dalším </a:t>
            </a:r>
            <a:r>
              <a:rPr lang="cs-CZ" baseline="0" noProof="0" dirty="0" err="1"/>
              <a:t>slidu</a:t>
            </a:r>
            <a:r>
              <a:rPr lang="cs-CZ" baseline="0" noProof="0" dirty="0"/>
              <a:t>….</a:t>
            </a:r>
          </a:p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547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Ve</a:t>
            </a:r>
            <a:r>
              <a:rPr lang="cs-CZ" baseline="0" noProof="0" dirty="0"/>
              <a:t> struktuře syntaktického kontextu je uložen celý </a:t>
            </a:r>
            <a:r>
              <a:rPr lang="cs-CZ" baseline="0" noProof="0" dirty="0" err="1"/>
              <a:t>naparsovaný</a:t>
            </a:r>
            <a:r>
              <a:rPr lang="cs-CZ" baseline="0" noProof="0" dirty="0"/>
              <a:t> program.</a:t>
            </a:r>
          </a:p>
          <a:p>
            <a:r>
              <a:rPr lang="cs-CZ" baseline="0" noProof="0" dirty="0"/>
              <a:t>Struktura obsahuje globální tabulku symbolů, list funkcí, které jsou v program</a:t>
            </a:r>
            <a:r>
              <a:rPr lang="en-US" baseline="0" noProof="0" dirty="0"/>
              <a:t>u</a:t>
            </a:r>
            <a:r>
              <a:rPr lang="cs-CZ" baseline="0" noProof="0" dirty="0"/>
              <a:t> definované</a:t>
            </a:r>
            <a:r>
              <a:rPr lang="en-US" baseline="0" noProof="0" dirty="0"/>
              <a:t> (ale </a:t>
            </a:r>
            <a:r>
              <a:rPr lang="en-US" baseline="0" noProof="0" dirty="0" err="1"/>
              <a:t>i</a:t>
            </a:r>
            <a:r>
              <a:rPr lang="en-US" baseline="0" noProof="0" dirty="0"/>
              <a:t> build-in)</a:t>
            </a:r>
            <a:r>
              <a:rPr lang="cs-CZ" baseline="0" noProof="0" dirty="0"/>
              <a:t>, kde každá definovaná funkce obsahuje svůj</a:t>
            </a:r>
            <a:r>
              <a:rPr lang="en-US" baseline="0" noProof="0" dirty="0"/>
              <a:t> </a:t>
            </a:r>
            <a:r>
              <a:rPr lang="en-US" baseline="0" noProof="0" dirty="0" err="1"/>
              <a:t>název</a:t>
            </a:r>
            <a:r>
              <a:rPr lang="en-US" baseline="0" noProof="0" dirty="0"/>
              <a:t>,</a:t>
            </a:r>
            <a:r>
              <a:rPr lang="cs-CZ" baseline="0" noProof="0" dirty="0"/>
              <a:t> AST,</a:t>
            </a:r>
            <a:r>
              <a:rPr lang="en-US" baseline="0" noProof="0" dirty="0"/>
              <a:t> </a:t>
            </a:r>
            <a:r>
              <a:rPr lang="en-US" baseline="0" noProof="0" dirty="0" err="1"/>
              <a:t>návratový</a:t>
            </a:r>
            <a:r>
              <a:rPr lang="en-US" baseline="0" noProof="0" dirty="0"/>
              <a:t> </a:t>
            </a:r>
            <a:r>
              <a:rPr lang="en-US" baseline="0" noProof="0" dirty="0" err="1"/>
              <a:t>typ</a:t>
            </a:r>
            <a:r>
              <a:rPr lang="en-US" baseline="0" noProof="0" dirty="0"/>
              <a:t>, </a:t>
            </a:r>
            <a:r>
              <a:rPr lang="en-US" baseline="0" noProof="0" dirty="0" err="1"/>
              <a:t>počet</a:t>
            </a:r>
            <a:r>
              <a:rPr lang="en-US" baseline="0" noProof="0" dirty="0"/>
              <a:t> </a:t>
            </a:r>
            <a:r>
              <a:rPr lang="en-US" baseline="0" noProof="0" dirty="0" err="1"/>
              <a:t>parametrů</a:t>
            </a:r>
            <a:r>
              <a:rPr lang="en-US" baseline="0" noProof="0" dirty="0"/>
              <a:t> a</a:t>
            </a:r>
            <a:r>
              <a:rPr lang="cs-CZ" baseline="0" noProof="0" dirty="0"/>
              <a:t> lokální tabulku symbolů</a:t>
            </a:r>
            <a:r>
              <a:rPr lang="en-US" baseline="0" noProof="0" dirty="0"/>
              <a:t>.</a:t>
            </a:r>
          </a:p>
          <a:p>
            <a:r>
              <a:rPr lang="en-US" baseline="0" noProof="0" dirty="0" err="1"/>
              <a:t>Tento</a:t>
            </a:r>
            <a:r>
              <a:rPr lang="en-US" baseline="0" noProof="0" dirty="0"/>
              <a:t> </a:t>
            </a:r>
            <a:r>
              <a:rPr lang="en-US" baseline="0" noProof="0" dirty="0" err="1"/>
              <a:t>datový</a:t>
            </a:r>
            <a:r>
              <a:rPr lang="en-US" baseline="0" noProof="0" dirty="0"/>
              <a:t> </a:t>
            </a:r>
            <a:r>
              <a:rPr lang="en-US" baseline="0" noProof="0" dirty="0" err="1"/>
              <a:t>objekt</a:t>
            </a:r>
            <a:r>
              <a:rPr lang="en-US" baseline="0" noProof="0" dirty="0"/>
              <a:t> </a:t>
            </a:r>
            <a:r>
              <a:rPr lang="en-US" baseline="0" noProof="0" dirty="0" err="1"/>
              <a:t>poté</a:t>
            </a:r>
            <a:r>
              <a:rPr lang="en-US" baseline="0" noProof="0" dirty="0"/>
              <a:t> </a:t>
            </a:r>
            <a:r>
              <a:rPr lang="en-US" baseline="0" noProof="0" dirty="0" err="1"/>
              <a:t>prochází</a:t>
            </a:r>
            <a:r>
              <a:rPr lang="en-US" baseline="0" noProof="0" dirty="0"/>
              <a:t> </a:t>
            </a:r>
            <a:r>
              <a:rPr lang="en-US" baseline="0" noProof="0" dirty="0" err="1"/>
              <a:t>sémantickou</a:t>
            </a:r>
            <a:r>
              <a:rPr lang="en-US" baseline="0" noProof="0" dirty="0"/>
              <a:t> </a:t>
            </a:r>
            <a:r>
              <a:rPr lang="en-US" baseline="0" noProof="0" dirty="0" err="1"/>
              <a:t>analýzou</a:t>
            </a:r>
            <a:r>
              <a:rPr lang="en-US" baseline="0" noProof="0" dirty="0"/>
              <a:t> a </a:t>
            </a:r>
            <a:r>
              <a:rPr lang="en-US" baseline="0" noProof="0" dirty="0" err="1"/>
              <a:t>interpretrem</a:t>
            </a:r>
            <a:r>
              <a:rPr lang="en-US" baseline="0" noProof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4549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Syntaktická analýza metodou rekurzivního sestupu není </a:t>
            </a:r>
            <a:r>
              <a:rPr lang="cs-CZ" dirty="0" err="1"/>
              <a:t>príliš</a:t>
            </a:r>
            <a:r>
              <a:rPr lang="cs-CZ" dirty="0"/>
              <a:t> vhodná na </a:t>
            </a:r>
            <a:r>
              <a:rPr lang="cs-CZ" dirty="0" err="1"/>
              <a:t>spracovávaní</a:t>
            </a:r>
            <a:r>
              <a:rPr lang="cs-CZ" dirty="0"/>
              <a:t> výrazů a proto se na jejich </a:t>
            </a:r>
            <a:r>
              <a:rPr lang="cs-CZ" dirty="0" err="1"/>
              <a:t>vyhodnonocovaní</a:t>
            </a:r>
            <a:r>
              <a:rPr lang="cs-CZ" dirty="0"/>
              <a:t> </a:t>
            </a:r>
            <a:r>
              <a:rPr lang="cs-CZ" dirty="0" err="1"/>
              <a:t>používa</a:t>
            </a:r>
            <a:r>
              <a:rPr lang="cs-CZ" dirty="0"/>
              <a:t> </a:t>
            </a:r>
            <a:r>
              <a:rPr lang="cs-CZ" dirty="0" err="1"/>
              <a:t>synktaktická</a:t>
            </a:r>
            <a:r>
              <a:rPr lang="cs-CZ" dirty="0"/>
              <a:t> analýza řízená precedenční tabulkou operátorů. Analýza </a:t>
            </a:r>
            <a:r>
              <a:rPr lang="cs-CZ" dirty="0" err="1"/>
              <a:t>dostáva</a:t>
            </a:r>
            <a:r>
              <a:rPr lang="cs-CZ" dirty="0"/>
              <a:t> jako vstup tokeny, které jsou vkládány na zásobník. Celá analýza je řízená precedenční tabulkou (token na vstupu a </a:t>
            </a:r>
            <a:r>
              <a:rPr lang="cs-CZ" dirty="0" err="1"/>
              <a:t>nejvrchnejší</a:t>
            </a:r>
            <a:r>
              <a:rPr lang="cs-CZ" dirty="0"/>
              <a:t> </a:t>
            </a:r>
            <a:r>
              <a:rPr lang="cs-CZ" dirty="0" err="1"/>
              <a:t>neterminál</a:t>
            </a:r>
            <a:r>
              <a:rPr lang="cs-CZ" dirty="0"/>
              <a:t>). Tahle tabulka reflektuje prioritu a asociativitu jednotlivých operátorů (je na jejich základe vytvořená). Na zásobníku jsou pak na základe pravidel </a:t>
            </a:r>
            <a:r>
              <a:rPr lang="cs-CZ" dirty="0" err="1"/>
              <a:t>provádené</a:t>
            </a:r>
            <a:r>
              <a:rPr lang="cs-CZ" dirty="0"/>
              <a:t> redukce na terminály. Výraz je zpracován, pokud je </a:t>
            </a:r>
            <a:r>
              <a:rPr lang="cs-CZ" dirty="0" err="1"/>
              <a:t>celej</a:t>
            </a:r>
            <a:r>
              <a:rPr lang="cs-CZ" dirty="0"/>
              <a:t> </a:t>
            </a:r>
            <a:r>
              <a:rPr lang="cs-CZ" dirty="0" err="1"/>
              <a:t>prečten</a:t>
            </a:r>
            <a:r>
              <a:rPr lang="cs-CZ" dirty="0"/>
              <a:t> a na zásobníku ostal pouze jeden terminál. Tenhle proces si můžeme vysvětlit na téhle </a:t>
            </a:r>
            <a:r>
              <a:rPr lang="cs-CZ" dirty="0" err="1"/>
              <a:t>ukážce</a:t>
            </a:r>
            <a:r>
              <a:rPr lang="cs-CZ" dirty="0"/>
              <a:t>: ...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421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Vedle</a:t>
            </a:r>
            <a:r>
              <a:rPr lang="en-US" dirty="0"/>
              <a:t> </a:t>
            </a:r>
            <a:r>
              <a:rPr lang="en-US" dirty="0" err="1"/>
              <a:t>bloků</a:t>
            </a:r>
            <a:r>
              <a:rPr lang="en-US" dirty="0"/>
              <a:t> je,</a:t>
            </a:r>
            <a:r>
              <a:rPr lang="en-US" baseline="0" dirty="0"/>
              <a:t> co to </a:t>
            </a:r>
            <a:r>
              <a:rPr lang="en-US" baseline="0" dirty="0" err="1"/>
              <a:t>sežere</a:t>
            </a:r>
            <a:r>
              <a:rPr lang="en-US" baseline="0" dirty="0"/>
              <a:t> </a:t>
            </a:r>
            <a:r>
              <a:rPr lang="en-US" baseline="0" dirty="0" err="1"/>
              <a:t>mezi</a:t>
            </a:r>
            <a:r>
              <a:rPr lang="en-US" baseline="0" dirty="0"/>
              <a:t> </a:t>
            </a:r>
            <a:r>
              <a:rPr lang="en-US" baseline="0" dirty="0" err="1"/>
              <a:t>blokama</a:t>
            </a:r>
            <a:r>
              <a:rPr lang="en-US" baseline="0" dirty="0"/>
              <a:t> co to </a:t>
            </a:r>
            <a:r>
              <a:rPr lang="en-US" baseline="0" dirty="0" err="1"/>
              <a:t>vrací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Parsujeme</a:t>
            </a:r>
            <a:r>
              <a:rPr lang="en-US" baseline="0" dirty="0"/>
              <a:t> statement, je tam </a:t>
            </a:r>
            <a:r>
              <a:rPr lang="en-US" baseline="0" dirty="0" err="1"/>
              <a:t>idčko</a:t>
            </a:r>
            <a:r>
              <a:rPr lang="en-US" baseline="0" dirty="0"/>
              <a:t> a </a:t>
            </a:r>
            <a:r>
              <a:rPr lang="en-US" baseline="0" dirty="0" err="1"/>
              <a:t>kulatá</a:t>
            </a:r>
            <a:r>
              <a:rPr lang="en-US" baseline="0" dirty="0"/>
              <a:t> </a:t>
            </a:r>
            <a:r>
              <a:rPr lang="en-US" baseline="0" dirty="0" err="1"/>
              <a:t>závorka</a:t>
            </a:r>
            <a:r>
              <a:rPr lang="en-US" baseline="0" dirty="0"/>
              <a:t> =&gt; </a:t>
            </a:r>
            <a:r>
              <a:rPr lang="en-US" baseline="0" dirty="0" err="1"/>
              <a:t>bude</a:t>
            </a:r>
            <a:r>
              <a:rPr lang="en-US" baseline="0" dirty="0"/>
              <a:t> to </a:t>
            </a:r>
            <a:r>
              <a:rPr lang="en-US" baseline="0" dirty="0" err="1"/>
              <a:t>volání</a:t>
            </a:r>
            <a:r>
              <a:rPr lang="en-US" baseline="0" dirty="0"/>
              <a:t> </a:t>
            </a:r>
            <a:r>
              <a:rPr lang="en-US" baseline="0" dirty="0" err="1"/>
              <a:t>funkce</a:t>
            </a:r>
            <a:r>
              <a:rPr lang="en-US" baseline="0" dirty="0"/>
              <a:t>, </a:t>
            </a:r>
            <a:r>
              <a:rPr lang="en-US" baseline="0" dirty="0" err="1"/>
              <a:t>Parse_fCall</a:t>
            </a:r>
            <a:r>
              <a:rPr lang="en-US" baseline="0" dirty="0"/>
              <a:t> </a:t>
            </a:r>
            <a:r>
              <a:rPr lang="en-US" baseline="0" dirty="0" err="1"/>
              <a:t>předáme</a:t>
            </a:r>
            <a:r>
              <a:rPr lang="en-US" baseline="0" dirty="0"/>
              <a:t> </a:t>
            </a:r>
            <a:r>
              <a:rPr lang="en-US" baseline="0" dirty="0" err="1"/>
              <a:t>název</a:t>
            </a:r>
            <a:r>
              <a:rPr lang="en-US" baseline="0" dirty="0"/>
              <a:t> </a:t>
            </a:r>
            <a:r>
              <a:rPr lang="en-US" baseline="0" dirty="0" err="1"/>
              <a:t>funkce</a:t>
            </a:r>
            <a:r>
              <a:rPr lang="en-US" baseline="0" dirty="0"/>
              <a:t>. [bod 2] </a:t>
            </a:r>
            <a:r>
              <a:rPr lang="en-US" baseline="0" dirty="0" err="1"/>
              <a:t>dostane</a:t>
            </a:r>
            <a:r>
              <a:rPr lang="en-US" baseline="0" dirty="0"/>
              <a:t> expression </a:t>
            </a:r>
            <a:r>
              <a:rPr lang="en-US" baseline="0" dirty="0" err="1"/>
              <a:t>fCall</a:t>
            </a:r>
            <a:r>
              <a:rPr lang="en-US" baseline="0" dirty="0"/>
              <a:t>, to </a:t>
            </a:r>
            <a:r>
              <a:rPr lang="en-US" baseline="0" dirty="0" err="1"/>
              <a:t>obalí</a:t>
            </a:r>
            <a:r>
              <a:rPr lang="en-US" baseline="0" dirty="0"/>
              <a:t> do statement a </a:t>
            </a:r>
            <a:r>
              <a:rPr lang="en-US" baseline="0" dirty="0" err="1"/>
              <a:t>vrací</a:t>
            </a:r>
            <a:r>
              <a:rPr lang="en-US" baseline="0" dirty="0"/>
              <a:t> statement </a:t>
            </a:r>
            <a:r>
              <a:rPr lang="en-US" baseline="0" dirty="0" err="1"/>
              <a:t>typu</a:t>
            </a:r>
            <a:r>
              <a:rPr lang="en-US" baseline="0" dirty="0"/>
              <a:t> expression </a:t>
            </a:r>
            <a:r>
              <a:rPr lang="en-US" baseline="0" dirty="0" err="1"/>
              <a:t>typu</a:t>
            </a:r>
            <a:r>
              <a:rPr lang="en-US" baseline="0" dirty="0"/>
              <a:t> </a:t>
            </a:r>
            <a:r>
              <a:rPr lang="en-US" baseline="0" dirty="0" err="1"/>
              <a:t>fCall</a:t>
            </a:r>
            <a:r>
              <a:rPr lang="en-US" baseline="0" dirty="0"/>
              <a:t>…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Parse_fCall</a:t>
            </a:r>
            <a:r>
              <a:rPr lang="en-US" baseline="0" dirty="0"/>
              <a:t> </a:t>
            </a:r>
            <a:r>
              <a:rPr lang="en-US" baseline="0" dirty="0" err="1"/>
              <a:t>má</a:t>
            </a:r>
            <a:r>
              <a:rPr lang="en-US" baseline="0" dirty="0"/>
              <a:t> </a:t>
            </a:r>
            <a:r>
              <a:rPr lang="en-US" baseline="0" dirty="0" err="1"/>
              <a:t>název</a:t>
            </a:r>
            <a:r>
              <a:rPr lang="en-US" baseline="0" dirty="0"/>
              <a:t> </a:t>
            </a:r>
            <a:r>
              <a:rPr lang="en-US" baseline="0" dirty="0" err="1"/>
              <a:t>funkce</a:t>
            </a:r>
            <a:r>
              <a:rPr lang="en-US" baseline="0" dirty="0"/>
              <a:t>, </a:t>
            </a:r>
            <a:r>
              <a:rPr lang="en-US" baseline="0" dirty="0" err="1"/>
              <a:t>sežere</a:t>
            </a:r>
            <a:r>
              <a:rPr lang="en-US" baseline="0" dirty="0"/>
              <a:t> </a:t>
            </a:r>
            <a:r>
              <a:rPr lang="en-US" baseline="0" dirty="0" err="1"/>
              <a:t>kulatou</a:t>
            </a:r>
            <a:r>
              <a:rPr lang="en-US" baseline="0" dirty="0"/>
              <a:t> </a:t>
            </a:r>
            <a:r>
              <a:rPr lang="en-US" baseline="0" dirty="0" err="1"/>
              <a:t>závorku</a:t>
            </a:r>
            <a:r>
              <a:rPr lang="en-US" baseline="0" dirty="0"/>
              <a:t> a </a:t>
            </a:r>
            <a:r>
              <a:rPr lang="en-US" baseline="0" dirty="0" err="1"/>
              <a:t>parsuje</a:t>
            </a:r>
            <a:r>
              <a:rPr lang="en-US" baseline="0" dirty="0"/>
              <a:t> </a:t>
            </a:r>
            <a:r>
              <a:rPr lang="en-US" baseline="0" dirty="0" err="1"/>
              <a:t>argumenty</a:t>
            </a:r>
            <a:r>
              <a:rPr lang="en-US" baseline="0" dirty="0"/>
              <a:t> (</a:t>
            </a:r>
            <a:r>
              <a:rPr lang="en-US" baseline="0" dirty="0" err="1"/>
              <a:t>což</a:t>
            </a:r>
            <a:r>
              <a:rPr lang="en-US" baseline="0" dirty="0"/>
              <a:t> </a:t>
            </a:r>
            <a:r>
              <a:rPr lang="en-US" baseline="0" dirty="0" err="1"/>
              <a:t>jsou</a:t>
            </a:r>
            <a:r>
              <a:rPr lang="en-US" baseline="0" dirty="0"/>
              <a:t> </a:t>
            </a:r>
            <a:r>
              <a:rPr lang="en-US" baseline="0" dirty="0" err="1"/>
              <a:t>vždy</a:t>
            </a:r>
            <a:r>
              <a:rPr lang="en-US" baseline="0" dirty="0"/>
              <a:t> </a:t>
            </a:r>
            <a:r>
              <a:rPr lang="en-US" baseline="0" dirty="0" err="1"/>
              <a:t>exprešny</a:t>
            </a:r>
            <a:r>
              <a:rPr lang="en-US" baseline="0" dirty="0"/>
              <a:t>) =&gt; </a:t>
            </a:r>
            <a:r>
              <a:rPr lang="en-US" baseline="0" dirty="0" err="1"/>
              <a:t>zavolá</a:t>
            </a:r>
            <a:r>
              <a:rPr lang="en-US" baseline="0" dirty="0"/>
              <a:t> </a:t>
            </a:r>
            <a:r>
              <a:rPr lang="en-US" baseline="0" dirty="0" err="1"/>
              <a:t>parseExpression</a:t>
            </a:r>
            <a:r>
              <a:rPr lang="en-US" baseline="0" dirty="0"/>
              <a:t> [bod 3] </a:t>
            </a:r>
            <a:r>
              <a:rPr lang="en-US" baseline="0" dirty="0" err="1"/>
              <a:t>dostane</a:t>
            </a:r>
            <a:r>
              <a:rPr lang="en-US" baseline="0" dirty="0"/>
              <a:t> expression, </a:t>
            </a:r>
            <a:r>
              <a:rPr lang="en-US" baseline="0" dirty="0" err="1"/>
              <a:t>další</a:t>
            </a:r>
            <a:r>
              <a:rPr lang="en-US" baseline="0" dirty="0"/>
              <a:t> parameter </a:t>
            </a:r>
            <a:r>
              <a:rPr lang="en-US" baseline="0" dirty="0" err="1"/>
              <a:t>není</a:t>
            </a:r>
            <a:r>
              <a:rPr lang="en-US" baseline="0" dirty="0"/>
              <a:t>, </a:t>
            </a:r>
            <a:r>
              <a:rPr lang="en-US" baseline="0" dirty="0" err="1"/>
              <a:t>vrací</a:t>
            </a:r>
            <a:r>
              <a:rPr lang="en-US" baseline="0" dirty="0"/>
              <a:t> expression </a:t>
            </a:r>
            <a:r>
              <a:rPr lang="en-US" baseline="0" dirty="0" err="1"/>
              <a:t>fCall</a:t>
            </a:r>
            <a:r>
              <a:rPr lang="en-US" baseline="0" dirty="0"/>
              <a:t> </a:t>
            </a:r>
            <a:r>
              <a:rPr lang="en-US" baseline="0" dirty="0" err="1"/>
              <a:t>vejš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Parse_expression</a:t>
            </a:r>
            <a:r>
              <a:rPr lang="en-US" baseline="0" dirty="0"/>
              <a:t> </a:t>
            </a:r>
            <a:r>
              <a:rPr lang="en-US" baseline="0" dirty="0" err="1"/>
              <a:t>sežere</a:t>
            </a:r>
            <a:r>
              <a:rPr lang="en-US" baseline="0" dirty="0"/>
              <a:t> </a:t>
            </a:r>
            <a:r>
              <a:rPr lang="en-US" baseline="0" dirty="0" err="1"/>
              <a:t>idčko</a:t>
            </a:r>
            <a:r>
              <a:rPr lang="en-US" baseline="0" dirty="0"/>
              <a:t> a </a:t>
            </a:r>
            <a:r>
              <a:rPr lang="en-US" baseline="0" dirty="0" err="1"/>
              <a:t>kulatý</a:t>
            </a:r>
            <a:r>
              <a:rPr lang="en-US" baseline="0" dirty="0"/>
              <a:t> </a:t>
            </a:r>
            <a:r>
              <a:rPr lang="en-US" baseline="0" dirty="0" err="1"/>
              <a:t>závorky</a:t>
            </a:r>
            <a:r>
              <a:rPr lang="en-US" baseline="0" dirty="0"/>
              <a:t> =&gt; </a:t>
            </a:r>
            <a:r>
              <a:rPr lang="en-US" baseline="0" dirty="0" err="1"/>
              <a:t>bude</a:t>
            </a:r>
            <a:r>
              <a:rPr lang="en-US" baseline="0" dirty="0"/>
              <a:t> to </a:t>
            </a:r>
            <a:r>
              <a:rPr lang="en-US" baseline="0" dirty="0" err="1"/>
              <a:t>volání</a:t>
            </a:r>
            <a:r>
              <a:rPr lang="en-US" baseline="0" dirty="0"/>
              <a:t> </a:t>
            </a:r>
            <a:r>
              <a:rPr lang="en-US" baseline="0" dirty="0" err="1"/>
              <a:t>funkce</a:t>
            </a:r>
            <a:r>
              <a:rPr lang="en-US" baseline="0" dirty="0"/>
              <a:t>, </a:t>
            </a:r>
            <a:r>
              <a:rPr lang="en-US" baseline="0" dirty="0" err="1"/>
              <a:t>zavolá</a:t>
            </a:r>
            <a:r>
              <a:rPr lang="en-US" baseline="0" dirty="0"/>
              <a:t> </a:t>
            </a:r>
            <a:r>
              <a:rPr lang="en-US" baseline="0" dirty="0" err="1"/>
              <a:t>parse_fCall</a:t>
            </a:r>
            <a:r>
              <a:rPr lang="en-US" baseline="0" dirty="0"/>
              <a:t> [bod 4] </a:t>
            </a:r>
            <a:r>
              <a:rPr lang="en-US" baseline="0" dirty="0" err="1"/>
              <a:t>dostane</a:t>
            </a:r>
            <a:r>
              <a:rPr lang="en-US" baseline="0" dirty="0"/>
              <a:t> expression </a:t>
            </a:r>
            <a:r>
              <a:rPr lang="en-US" baseline="0" dirty="0" err="1"/>
              <a:t>vidí</a:t>
            </a:r>
            <a:r>
              <a:rPr lang="en-US" baseline="0" dirty="0"/>
              <a:t> + =&gt; </a:t>
            </a:r>
            <a:r>
              <a:rPr lang="en-US" baseline="0" dirty="0" err="1"/>
              <a:t>sežere</a:t>
            </a:r>
            <a:r>
              <a:rPr lang="en-US" baseline="0" dirty="0"/>
              <a:t> + a </a:t>
            </a:r>
            <a:r>
              <a:rPr lang="en-US" baseline="0" dirty="0" err="1"/>
              <a:t>číslo</a:t>
            </a:r>
            <a:r>
              <a:rPr lang="en-US" baseline="0" dirty="0"/>
              <a:t> </a:t>
            </a:r>
            <a:r>
              <a:rPr lang="en-US" baseline="0" dirty="0" err="1"/>
              <a:t>za</a:t>
            </a:r>
            <a:r>
              <a:rPr lang="en-US" baseline="0" dirty="0"/>
              <a:t> </a:t>
            </a:r>
            <a:r>
              <a:rPr lang="en-US" baseline="0" dirty="0" err="1"/>
              <a:t>tím</a:t>
            </a:r>
            <a:r>
              <a:rPr lang="en-US" baseline="0" dirty="0"/>
              <a:t> (2), </a:t>
            </a:r>
            <a:r>
              <a:rPr lang="en-US" baseline="0" dirty="0" err="1"/>
              <a:t>udělá</a:t>
            </a:r>
            <a:r>
              <a:rPr lang="en-US" baseline="0" dirty="0"/>
              <a:t> </a:t>
            </a:r>
            <a:r>
              <a:rPr lang="en-US" baseline="0" dirty="0" err="1"/>
              <a:t>opTree</a:t>
            </a:r>
            <a:r>
              <a:rPr lang="en-US" baseline="0" dirty="0"/>
              <a:t> (fCall+2), </a:t>
            </a:r>
            <a:r>
              <a:rPr lang="en-US" baseline="0" dirty="0" err="1"/>
              <a:t>vrací</a:t>
            </a:r>
            <a:r>
              <a:rPr lang="en-US" baseline="0" dirty="0"/>
              <a:t> </a:t>
            </a:r>
            <a:r>
              <a:rPr lang="en-US" baseline="0" dirty="0" err="1"/>
              <a:t>jako</a:t>
            </a:r>
            <a:r>
              <a:rPr lang="en-US" baseline="0" dirty="0"/>
              <a:t> expression (</a:t>
            </a:r>
            <a:r>
              <a:rPr lang="en-US" baseline="0" dirty="0" err="1"/>
              <a:t>opTree</a:t>
            </a:r>
            <a:r>
              <a:rPr lang="en-US" baseline="0" dirty="0"/>
              <a:t>) </a:t>
            </a:r>
            <a:r>
              <a:rPr lang="en-US" baseline="0" dirty="0" err="1"/>
              <a:t>společně</a:t>
            </a:r>
            <a:r>
              <a:rPr lang="en-US" baseline="0" dirty="0"/>
              <a:t> s </a:t>
            </a:r>
            <a:r>
              <a:rPr lang="en-US" baseline="0" dirty="0" err="1"/>
              <a:t>řízením</a:t>
            </a:r>
            <a:r>
              <a:rPr lang="en-US" baseline="0" dirty="0"/>
              <a:t> </a:t>
            </a:r>
            <a:r>
              <a:rPr lang="en-US" baseline="0" dirty="0" err="1"/>
              <a:t>vejš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Parse_fCall</a:t>
            </a:r>
            <a:r>
              <a:rPr lang="en-US" baseline="0" dirty="0"/>
              <a:t> </a:t>
            </a:r>
            <a:r>
              <a:rPr lang="en-US" baseline="0" dirty="0" err="1"/>
              <a:t>dostane</a:t>
            </a:r>
            <a:r>
              <a:rPr lang="en-US" baseline="0" dirty="0"/>
              <a:t> </a:t>
            </a:r>
            <a:r>
              <a:rPr lang="en-US" baseline="0" dirty="0" err="1"/>
              <a:t>idčko</a:t>
            </a:r>
            <a:r>
              <a:rPr lang="en-US" baseline="0" dirty="0"/>
              <a:t>, </a:t>
            </a:r>
            <a:r>
              <a:rPr lang="en-US" baseline="0" dirty="0" err="1"/>
              <a:t>sežere</a:t>
            </a:r>
            <a:r>
              <a:rPr lang="en-US" baseline="0" dirty="0"/>
              <a:t> </a:t>
            </a:r>
            <a:r>
              <a:rPr lang="en-US" baseline="0" dirty="0" err="1"/>
              <a:t>závorku</a:t>
            </a:r>
            <a:r>
              <a:rPr lang="en-US" baseline="0" dirty="0"/>
              <a:t>, </a:t>
            </a:r>
            <a:r>
              <a:rPr lang="en-US" baseline="0" dirty="0" err="1"/>
              <a:t>zavolá</a:t>
            </a:r>
            <a:r>
              <a:rPr lang="en-US" baseline="0" dirty="0"/>
              <a:t> </a:t>
            </a:r>
            <a:r>
              <a:rPr lang="en-US" baseline="0" dirty="0" err="1"/>
              <a:t>parse_expression</a:t>
            </a:r>
            <a:r>
              <a:rPr lang="en-US" baseline="0" dirty="0"/>
              <a:t>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argumentech</a:t>
            </a:r>
            <a:r>
              <a:rPr lang="en-US" baseline="0" dirty="0"/>
              <a:t> [bod 5] </a:t>
            </a:r>
            <a:r>
              <a:rPr lang="en-US" baseline="0" dirty="0" err="1"/>
              <a:t>dostane</a:t>
            </a:r>
            <a:r>
              <a:rPr lang="en-US" baseline="0" dirty="0"/>
              <a:t> expression z </a:t>
            </a:r>
            <a:r>
              <a:rPr lang="en-US" baseline="0" dirty="0" err="1"/>
              <a:t>parametrů</a:t>
            </a:r>
            <a:r>
              <a:rPr lang="en-US" baseline="0" dirty="0"/>
              <a:t>, </a:t>
            </a:r>
            <a:r>
              <a:rPr lang="en-US" baseline="0" dirty="0" err="1"/>
              <a:t>další</a:t>
            </a:r>
            <a:r>
              <a:rPr lang="en-US" baseline="0" dirty="0"/>
              <a:t> tam </a:t>
            </a:r>
            <a:r>
              <a:rPr lang="en-US" baseline="0" dirty="0" err="1"/>
              <a:t>není</a:t>
            </a:r>
            <a:r>
              <a:rPr lang="en-US" baseline="0" dirty="0"/>
              <a:t>, </a:t>
            </a:r>
            <a:r>
              <a:rPr lang="en-US" baseline="0" dirty="0" err="1"/>
              <a:t>vrací</a:t>
            </a:r>
            <a:r>
              <a:rPr lang="en-US" baseline="0" dirty="0"/>
              <a:t> expression </a:t>
            </a:r>
            <a:r>
              <a:rPr lang="en-US" baseline="0" dirty="0" err="1"/>
              <a:t>fCall</a:t>
            </a:r>
            <a:r>
              <a:rPr lang="en-US" baseline="0" dirty="0"/>
              <a:t> a </a:t>
            </a:r>
            <a:r>
              <a:rPr lang="en-US" baseline="0" dirty="0" err="1"/>
              <a:t>řízení</a:t>
            </a:r>
            <a:r>
              <a:rPr lang="en-US" baseline="0" dirty="0"/>
              <a:t> </a:t>
            </a:r>
            <a:r>
              <a:rPr lang="en-US" baseline="0" dirty="0" err="1"/>
              <a:t>vejš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Parse_expression</a:t>
            </a:r>
            <a:r>
              <a:rPr lang="en-US" baseline="0" dirty="0"/>
              <a:t> </a:t>
            </a:r>
            <a:r>
              <a:rPr lang="en-US" baseline="0" dirty="0" err="1"/>
              <a:t>sežere</a:t>
            </a:r>
            <a:r>
              <a:rPr lang="en-US" baseline="0" dirty="0"/>
              <a:t> </a:t>
            </a:r>
            <a:r>
              <a:rPr lang="en-US" baseline="0" dirty="0" err="1"/>
              <a:t>konstantu</a:t>
            </a:r>
            <a:r>
              <a:rPr lang="en-US" baseline="0" dirty="0"/>
              <a:t>, </a:t>
            </a:r>
            <a:r>
              <a:rPr lang="en-US" baseline="0" dirty="0" err="1"/>
              <a:t>vrací</a:t>
            </a:r>
            <a:r>
              <a:rPr lang="en-US" baseline="0" dirty="0"/>
              <a:t> expression s </a:t>
            </a:r>
            <a:r>
              <a:rPr lang="en-US" baseline="0" dirty="0" err="1"/>
              <a:t>konstantou</a:t>
            </a:r>
            <a:r>
              <a:rPr lang="en-US" baseline="0" dirty="0"/>
              <a:t> 42 a </a:t>
            </a:r>
            <a:r>
              <a:rPr lang="en-US" baseline="0" dirty="0" err="1"/>
              <a:t>řízení</a:t>
            </a:r>
            <a:r>
              <a:rPr lang="en-US" baseline="0" dirty="0"/>
              <a:t> </a:t>
            </a:r>
            <a:r>
              <a:rPr lang="en-US" baseline="0" dirty="0" err="1"/>
              <a:t>vejš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421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naší</a:t>
            </a:r>
            <a:r>
              <a:rPr lang="en-US" baseline="0" dirty="0"/>
              <a:t> </a:t>
            </a:r>
            <a:r>
              <a:rPr lang="en-US" baseline="0" dirty="0" err="1"/>
              <a:t>implementaci</a:t>
            </a:r>
            <a:r>
              <a:rPr lang="en-US" baseline="0" dirty="0"/>
              <a:t> je </a:t>
            </a:r>
            <a:r>
              <a:rPr lang="en-US" baseline="0" dirty="0" err="1"/>
              <a:t>dosti</a:t>
            </a:r>
            <a:r>
              <a:rPr lang="en-US" baseline="0" dirty="0"/>
              <a:t> </a:t>
            </a:r>
            <a:r>
              <a:rPr lang="en-US" baseline="0" dirty="0" err="1"/>
              <a:t>hloupá</a:t>
            </a:r>
            <a:r>
              <a:rPr lang="en-US" baseline="0" dirty="0"/>
              <a:t>, </a:t>
            </a:r>
            <a:r>
              <a:rPr lang="en-US" baseline="0" dirty="0" err="1"/>
              <a:t>většina</a:t>
            </a:r>
            <a:r>
              <a:rPr lang="en-US" baseline="0" dirty="0"/>
              <a:t> </a:t>
            </a:r>
            <a:r>
              <a:rPr lang="en-US" baseline="0" dirty="0" err="1"/>
              <a:t>věcí</a:t>
            </a:r>
            <a:r>
              <a:rPr lang="en-US" baseline="0" dirty="0"/>
              <a:t> se </a:t>
            </a:r>
            <a:r>
              <a:rPr lang="en-US" baseline="0" dirty="0" err="1"/>
              <a:t>dělá</a:t>
            </a:r>
            <a:r>
              <a:rPr lang="en-US" baseline="0" dirty="0"/>
              <a:t> v runtime</a:t>
            </a:r>
          </a:p>
          <a:p>
            <a:r>
              <a:rPr lang="en-US" baseline="0" dirty="0" err="1"/>
              <a:t>Umí</a:t>
            </a:r>
            <a:r>
              <a:rPr lang="en-US" baseline="0" dirty="0"/>
              <a:t> </a:t>
            </a:r>
            <a:r>
              <a:rPr lang="en-US" baseline="0" dirty="0" err="1"/>
              <a:t>detekovat</a:t>
            </a:r>
            <a:r>
              <a:rPr lang="en-US" baseline="0" dirty="0"/>
              <a:t>: </a:t>
            </a:r>
            <a:r>
              <a:rPr lang="en-US" baseline="0" dirty="0" err="1"/>
              <a:t>redefinici</a:t>
            </a:r>
            <a:r>
              <a:rPr lang="en-US" baseline="0" dirty="0"/>
              <a:t> </a:t>
            </a:r>
            <a:r>
              <a:rPr lang="en-US" baseline="0" dirty="0" err="1"/>
              <a:t>proměnných</a:t>
            </a:r>
            <a:r>
              <a:rPr lang="en-US" baseline="0" dirty="0"/>
              <a:t> </a:t>
            </a:r>
            <a:r>
              <a:rPr lang="en-US" baseline="0" dirty="0" err="1"/>
              <a:t>funkcí</a:t>
            </a:r>
            <a:r>
              <a:rPr lang="en-US" baseline="0" dirty="0"/>
              <a:t> (</a:t>
            </a:r>
            <a:r>
              <a:rPr lang="en-US" baseline="0" dirty="0" err="1"/>
              <a:t>hlavní</a:t>
            </a:r>
            <a:r>
              <a:rPr lang="en-US" baseline="0" dirty="0"/>
              <a:t> </a:t>
            </a:r>
            <a:r>
              <a:rPr lang="en-US" baseline="0" dirty="0" err="1"/>
              <a:t>důvod</a:t>
            </a:r>
            <a:r>
              <a:rPr lang="en-US" baseline="0" dirty="0"/>
              <a:t>, </a:t>
            </a:r>
            <a:r>
              <a:rPr lang="en-US" baseline="0" dirty="0" err="1"/>
              <a:t>proč</a:t>
            </a:r>
            <a:r>
              <a:rPr lang="en-US" baseline="0" dirty="0"/>
              <a:t> se </a:t>
            </a:r>
            <a:r>
              <a:rPr lang="en-US" baseline="0" dirty="0" err="1"/>
              <a:t>dělala</a:t>
            </a:r>
            <a:r>
              <a:rPr lang="en-US" baseline="0" dirty="0"/>
              <a:t> </a:t>
            </a:r>
            <a:r>
              <a:rPr lang="en-US" baseline="0" dirty="0" err="1"/>
              <a:t>samostatně</a:t>
            </a:r>
            <a:r>
              <a:rPr lang="en-US" baseline="0" dirty="0"/>
              <a:t>)</a:t>
            </a:r>
            <a:br>
              <a:rPr lang="en-US" baseline="0" dirty="0"/>
            </a:br>
            <a:r>
              <a:rPr lang="en-US" baseline="0" dirty="0"/>
              <a:t>	 </a:t>
            </a:r>
            <a:r>
              <a:rPr lang="en-US" baseline="0" dirty="0" err="1"/>
              <a:t>chybějící</a:t>
            </a:r>
            <a:r>
              <a:rPr lang="en-US" baseline="0" dirty="0"/>
              <a:t>/</a:t>
            </a:r>
            <a:r>
              <a:rPr lang="en-US" baseline="0" dirty="0" err="1"/>
              <a:t>špatný</a:t>
            </a:r>
            <a:r>
              <a:rPr lang="en-US" baseline="0" dirty="0"/>
              <a:t> signature </a:t>
            </a:r>
            <a:r>
              <a:rPr lang="en-US" baseline="0" dirty="0" err="1"/>
              <a:t>funkce</a:t>
            </a:r>
            <a:r>
              <a:rPr lang="en-US" baseline="0" dirty="0"/>
              <a:t> </a:t>
            </a:r>
            <a:r>
              <a:rPr lang="en-US" baseline="0" dirty="0" err="1"/>
              <a:t>Main.run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2851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Něco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snad</a:t>
            </a:r>
            <a:r>
              <a:rPr lang="en-US" dirty="0"/>
              <a:t> </a:t>
            </a:r>
            <a:r>
              <a:rPr lang="en-US" dirty="0" err="1"/>
              <a:t>prdnu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399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Vestavěná</a:t>
            </a:r>
            <a:r>
              <a:rPr lang="EN-US"/>
              <a:t> funkce </a:t>
            </a:r>
            <a:r>
              <a:rPr lang="EN-US" dirty="0"/>
              <a:t>find </a:t>
            </a:r>
            <a:r>
              <a:rPr lang="EN-US"/>
              <a:t>hledá první výskyt zadaného podřetězce (</a:t>
            </a:r>
            <a:r>
              <a:rPr lang="EN-US" dirty="0"/>
              <a:t>v </a:t>
            </a:r>
            <a:r>
              <a:rPr lang="EN-US"/>
              <a:t>parametru </a:t>
            </a:r>
            <a:r>
              <a:rPr lang="EN-US" dirty="0"/>
              <a:t>search</a:t>
            </a:r>
            <a:r>
              <a:rPr lang="EN-US"/>
              <a:t>) </a:t>
            </a:r>
            <a:r>
              <a:rPr lang="EN-US" dirty="0"/>
              <a:t>a </a:t>
            </a:r>
            <a:r>
              <a:rPr lang="EN-US"/>
              <a:t>vrátí jeho pozici </a:t>
            </a:r>
            <a:r>
              <a:rPr lang="EN-US" dirty="0"/>
              <a:t>(</a:t>
            </a:r>
            <a:r>
              <a:rPr lang="EN-US"/>
              <a:t>počítanou </a:t>
            </a:r>
            <a:r>
              <a:rPr lang="EN-US" dirty="0"/>
              <a:t>od </a:t>
            </a:r>
            <a:r>
              <a:rPr lang="EN-US"/>
              <a:t>nuly). </a:t>
            </a:r>
            <a:r>
              <a:rPr lang="EN-US" dirty="0"/>
              <a:t>V </a:t>
            </a:r>
            <a:r>
              <a:rPr lang="EN-US"/>
              <a:t>našem zadání jsme měli za úkol využít algoritmu </a:t>
            </a:r>
            <a:r>
              <a:rPr lang="EN-US" dirty="0"/>
              <a:t>KMP (</a:t>
            </a:r>
            <a:r>
              <a:rPr lang="EN-US"/>
              <a:t>Knuth–Morris–Prattův algoritmus). Nejdříve se prohledá vyhledávané slovo a na základě opakování jeho prefixu označí určitý vzorek jako fail-vektor (u nás jsme jej označili jako pole p[n]). Toto pole znázorňovalo stavový automat. Složitost tohoto algoritmu je O(n</a:t>
            </a:r>
            <a:r>
              <a:rPr lang="EN-US" dirty="0"/>
              <a:t>), </a:t>
            </a:r>
            <a:r>
              <a:rPr lang="EN-US"/>
              <a:t>tudíž </a:t>
            </a:r>
            <a:r>
              <a:rPr lang="EN-US" dirty="0"/>
              <a:t>je </a:t>
            </a:r>
            <a:r>
              <a:rPr lang="EN-US"/>
              <a:t>tento algoritmus lineárně složitý.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301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0"/>
            <a:ext cx="9144000" cy="360203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15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1766315"/>
            <a:ext cx="7560840" cy="1662685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3789040"/>
            <a:ext cx="4608512" cy="244827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512168" cy="26439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1F06EB26-DD9D-43B9-A8A9-BB5142A01BE2}" type="datetime8">
              <a:rPr lang="en-150" smtClean="0"/>
              <a:t>15/12/2016 14:42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763688" y="6525344"/>
            <a:ext cx="5801147" cy="26439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0" y="3878379"/>
            <a:ext cx="3635896" cy="8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6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E821-782C-4746-9F61-64DDC0450AB3}" type="datetime8">
              <a:rPr lang="en-150" smtClean="0"/>
              <a:t>15/12/2016 14:42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222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836711"/>
            <a:ext cx="2276797" cy="534025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3528" y="836711"/>
            <a:ext cx="6067747" cy="5340252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8E45-F186-418E-94E2-64E602834796}" type="datetime8">
              <a:rPr lang="en-150" smtClean="0"/>
              <a:t>15/12/2016 14:42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0753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5524302"/>
            <a:ext cx="9144000" cy="134076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4" name="Obdélník 3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" name="Obdélník 4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" name="Obdélník 5"/>
          <p:cNvSpPr/>
          <p:nvPr userDrawn="1"/>
        </p:nvSpPr>
        <p:spPr>
          <a:xfrm>
            <a:off x="8802716" y="137524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6" y="5667898"/>
            <a:ext cx="3167754" cy="1053577"/>
          </a:xfrm>
          <a:prstGeom prst="rect">
            <a:avLst/>
          </a:prstGeom>
        </p:spPr>
      </p:pic>
      <p:sp>
        <p:nvSpPr>
          <p:cNvPr id="9" name="Obdélník 8"/>
          <p:cNvSpPr/>
          <p:nvPr userDrawn="1"/>
        </p:nvSpPr>
        <p:spPr>
          <a:xfrm>
            <a:off x="8802716" y="5667898"/>
            <a:ext cx="54000" cy="1053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3004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DC9-AFBA-4C40-9BB4-697BD56049CF}" type="datetime8">
              <a:rPr lang="en-150" smtClean="0"/>
              <a:t>15/12/2016 14:42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601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08912" cy="3005683"/>
          </a:xfrm>
        </p:spPr>
        <p:txBody>
          <a:bodyPr anchor="ctr">
            <a:normAutofit/>
          </a:bodyPr>
          <a:lstStyle>
            <a:lvl1pPr algn="l">
              <a:defRPr sz="56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67544" y="4589463"/>
            <a:ext cx="8208912" cy="16478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8D751F2-C7E9-4775-BE8E-824CD7C75291}" type="datetime8">
              <a:rPr lang="en-150" smtClean="0"/>
              <a:pPr/>
              <a:t>15/12/2016 14:42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515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528" y="931166"/>
            <a:ext cx="4172272" cy="524579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931166"/>
            <a:ext cx="4172272" cy="5245797"/>
          </a:xfrm>
        </p:spPr>
        <p:txBody>
          <a:bodyPr/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20CA-C850-4386-BE30-5C4ED912B6EF}" type="datetime8">
              <a:rPr lang="en-150" smtClean="0"/>
              <a:t>15/12/2016 14:42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8063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9523"/>
            <a:ext cx="7097291" cy="42915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884362"/>
            <a:ext cx="4175447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23528" y="1681163"/>
            <a:ext cx="4175447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884362"/>
            <a:ext cx="4191322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1681163"/>
            <a:ext cx="4191322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258-AD17-46FD-8C7C-4FA8CBA36D42}" type="datetime8">
              <a:rPr lang="en-150" smtClean="0"/>
              <a:t>15/12/2016 14:42</a:t>
            </a:fld>
            <a:endParaRPr lang="en-15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592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7EB4-EBEC-4FBE-BC73-CC4101237DB8}" type="datetime8">
              <a:rPr lang="en-150" smtClean="0"/>
              <a:t>15/12/2016 14:42</a:t>
            </a:fld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4285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C3B-894B-41C2-B150-6EB0A043C8AC}" type="datetime8">
              <a:rPr lang="en-150" smtClean="0"/>
              <a:t>15/12/2016 14:42</a:t>
            </a:fld>
            <a:endParaRPr lang="en-15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6966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908720"/>
            <a:ext cx="2949575" cy="1148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1484784"/>
            <a:ext cx="4629150" cy="43762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2882-DBD6-438F-87B6-D3A6ED4BB9CB}" type="datetime8">
              <a:rPr lang="en-150" smtClean="0"/>
              <a:t>15/12/2016 14:42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2620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3256285" cy="151216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51920" y="908720"/>
            <a:ext cx="4968552" cy="53285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23528" y="2420888"/>
            <a:ext cx="3256285" cy="38164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B56-D89F-40C9-AF42-B521A92485B8}" type="datetime8">
              <a:rPr lang="en-150" smtClean="0"/>
              <a:t>15/12/2016 14:42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130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Obdélník 6"/>
          <p:cNvSpPr/>
          <p:nvPr userDrawn="1"/>
        </p:nvSpPr>
        <p:spPr>
          <a:xfrm>
            <a:off x="0" y="6424612"/>
            <a:ext cx="9144000" cy="43338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71188" y="112802"/>
            <a:ext cx="7212672" cy="469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924468"/>
            <a:ext cx="8568952" cy="525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07504" y="6525344"/>
            <a:ext cx="1584176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52D9D283-C366-441B-913D-EA9C8D5A0C53}" type="datetime8">
              <a:rPr lang="en-150" smtClean="0"/>
              <a:pPr/>
              <a:t>15/12/2016 14:42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907704" y="6525344"/>
            <a:ext cx="5657131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864303" y="6525344"/>
            <a:ext cx="1153255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65" y="127323"/>
            <a:ext cx="1035093" cy="414590"/>
          </a:xfrm>
          <a:prstGeom prst="rect">
            <a:avLst/>
          </a:prstGeom>
        </p:spPr>
      </p:pic>
      <p:sp>
        <p:nvSpPr>
          <p:cNvPr id="10" name="Obdélník 9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Obdélník 12"/>
          <p:cNvSpPr/>
          <p:nvPr userDrawn="1"/>
        </p:nvSpPr>
        <p:spPr>
          <a:xfrm>
            <a:off x="7691276" y="6525344"/>
            <a:ext cx="46800" cy="2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Obdélník 13"/>
          <p:cNvSpPr/>
          <p:nvPr userDrawn="1"/>
        </p:nvSpPr>
        <p:spPr>
          <a:xfrm>
            <a:off x="7810303" y="146908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2697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1" r:id="rId12"/>
    <p:sldLayoutId id="214748365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83968" y="5229200"/>
            <a:ext cx="4598670" cy="582565"/>
          </a:xfrm>
        </p:spPr>
        <p:txBody>
          <a:bodyPr>
            <a:normAutofit/>
          </a:bodyPr>
          <a:lstStyle/>
          <a:p>
            <a:r>
              <a:rPr lang="cs-CZ" sz="3200" b="1" dirty="0">
                <a:solidFill>
                  <a:schemeClr val="bg2">
                    <a:lumMod val="50000"/>
                  </a:schemeClr>
                </a:solidFill>
              </a:rPr>
              <a:t>Tým 021, varianta a/3/I</a:t>
            </a:r>
            <a:endParaRPr lang="en-150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3878378"/>
            <a:ext cx="4392488" cy="2214918"/>
          </a:xfrm>
        </p:spPr>
        <p:txBody>
          <a:bodyPr>
            <a:normAutofit/>
          </a:bodyPr>
          <a:lstStyle/>
          <a:p>
            <a:pPr marL="342900" indent="-324000" algn="l">
              <a:buFont typeface="Wingdings" panose="05000000000000000000" pitchFamily="2" charset="2"/>
              <a:buChar char="§"/>
            </a:pPr>
            <a:r>
              <a:rPr lang="cs-CZ" sz="2200" dirty="0"/>
              <a:t>Kyzlink Jiří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(xkyzli02)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 (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Vedoucí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cs-CZ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Kubiš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(xkubis15)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Korček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(xkorce01)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Kubica Jan</a:t>
            </a:r>
            <a:r>
              <a:rPr lang="en-US" sz="2200" dirty="0"/>
              <a:t> 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(xkubic39)</a:t>
            </a:r>
            <a:endParaRPr lang="cs-CZ" sz="2000" i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Kovařík Viktor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(xkovar77)</a:t>
            </a:r>
            <a:endParaRPr lang="en-150" sz="20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880090" y="1504278"/>
            <a:ext cx="7560840" cy="166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Implementace i</a:t>
            </a:r>
            <a:r>
              <a:rPr lang="cs-CZ" b="1" dirty="0"/>
              <a:t>nterpret</a:t>
            </a:r>
            <a:r>
              <a:rPr lang="en-US" b="1" dirty="0"/>
              <a:t>u</a:t>
            </a:r>
            <a:r>
              <a:rPr lang="cs-CZ" b="1" dirty="0"/>
              <a:t> imperativního jazyka IFJ16</a:t>
            </a:r>
            <a:endParaRPr lang="en-150" b="1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150" dirty="0"/>
              <a:t>1</a:t>
            </a:r>
            <a:r>
              <a:rPr lang="cs-CZ" dirty="0"/>
              <a:t>5</a:t>
            </a:r>
            <a:r>
              <a:rPr lang="en-150" dirty="0"/>
              <a:t>/1</a:t>
            </a:r>
            <a:r>
              <a:rPr lang="cs-CZ" dirty="0"/>
              <a:t>2</a:t>
            </a:r>
            <a:r>
              <a:rPr lang="en-150" dirty="0"/>
              <a:t>/2016</a:t>
            </a:r>
          </a:p>
        </p:txBody>
      </p:sp>
    </p:spTree>
    <p:extLst>
      <p:ext uri="{BB962C8B-B14F-4D97-AF65-F5344CB8AC3E}">
        <p14:creationId xmlns:p14="http://schemas.microsoft.com/office/powerpoint/2010/main" val="198213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Knuth-Morris-Prattův algoritmus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500"/>
              </a:spcAft>
            </a:pPr>
            <a:r>
              <a:rPr lang="CS-CZ" dirty="0"/>
              <a:t>Algoritmus na vyhledávání </a:t>
            </a:r>
            <a:r>
              <a:rPr lang="CS-CZ"/>
              <a:t>podřetězce.</a:t>
            </a:r>
            <a:endParaRPr lang="CS-CZ" dirty="0"/>
          </a:p>
          <a:p>
            <a:pPr>
              <a:spcAft>
                <a:spcPts val="1500"/>
              </a:spcAft>
            </a:pPr>
            <a:r>
              <a:rPr lang="CS-CZ"/>
              <a:t>Výhodou je, že se nevrací k již prohledaným znakům</a:t>
            </a:r>
            <a:endParaRPr lang="CS-CZ" dirty="0"/>
          </a:p>
          <a:p>
            <a:pPr>
              <a:spcAft>
                <a:spcPts val="1500"/>
              </a:spcAft>
            </a:pPr>
            <a:r>
              <a:rPr lang="CS-CZ"/>
              <a:t>Složitost algoritmu– </a:t>
            </a:r>
            <a:r>
              <a:rPr lang="CS-CZ" i="1">
                <a:solidFill>
                  <a:srgbClr val="C00000"/>
                </a:solidFill>
              </a:rPr>
              <a:t>O(n)</a:t>
            </a:r>
            <a:endParaRPr lang="CS-CZ" i="1" dirty="0">
              <a:solidFill>
                <a:srgbClr val="C00000"/>
              </a:solidFill>
            </a:endParaRPr>
          </a:p>
          <a:p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10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84042"/>
              </p:ext>
            </p:extLst>
          </p:nvPr>
        </p:nvGraphicFramePr>
        <p:xfrm>
          <a:off x="1154713" y="3284984"/>
          <a:ext cx="6906582" cy="243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2">
                  <a:extLst>
                    <a:ext uri="{9D8B030D-6E8A-4147-A177-3AD203B41FA5}">
                      <a16:colId xmlns:a16="http://schemas.microsoft.com/office/drawing/2014/main" val="698838064"/>
                    </a:ext>
                  </a:extLst>
                </a:gridCol>
                <a:gridCol w="312838">
                  <a:extLst>
                    <a:ext uri="{9D8B030D-6E8A-4147-A177-3AD203B41FA5}">
                      <a16:colId xmlns:a16="http://schemas.microsoft.com/office/drawing/2014/main" val="1898749155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35729999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411389890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31221135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07246222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04903789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99538810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33420555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02550128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349172320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29482383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4375165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37104171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43619563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14080296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82506825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82448361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427418883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407774964"/>
                    </a:ext>
                  </a:extLst>
                </a:gridCol>
              </a:tblGrid>
              <a:tr h="334772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42401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algn="ctr"/>
                      <a:r>
                        <a:rPr lang="cs-CZ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281898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66430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90500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78277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21174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3347864" y="575760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5</a:t>
            </a:r>
            <a:r>
              <a:rPr lang="en-US" sz="1400" dirty="0"/>
              <a:t>. </a:t>
            </a:r>
            <a:r>
              <a:rPr lang="cs-CZ" sz="1400" dirty="0"/>
              <a:t>– Znázornění KMP algoritmu</a:t>
            </a:r>
          </a:p>
        </p:txBody>
      </p:sp>
    </p:spTree>
    <p:extLst>
      <p:ext uri="{BB962C8B-B14F-4D97-AF65-F5344CB8AC3E}">
        <p14:creationId xmlns:p14="http://schemas.microsoft.com/office/powerpoint/2010/main" val="240651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Algoritmy - Shellsort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600" dirty="0"/>
              <a:t>Algoritmus pro řazení řetězce podle ordinální hodnoty znaků</a:t>
            </a:r>
          </a:p>
          <a:p>
            <a:r>
              <a:rPr lang="cs-CZ" sz="2600" dirty="0"/>
              <a:t>Řazení se snižujícím se přírůstkem </a:t>
            </a:r>
          </a:p>
          <a:p>
            <a:r>
              <a:rPr lang="cs-CZ" sz="2600" dirty="0"/>
              <a:t>První krok je určen polovinou počtu prvků</a:t>
            </a:r>
          </a:p>
          <a:p>
            <a:r>
              <a:rPr lang="cs-CZ" sz="2600" dirty="0"/>
              <a:t>Asymptotická složitost - </a:t>
            </a:r>
            <a:r>
              <a:rPr lang="cs-CZ" sz="2600" i="1" dirty="0">
                <a:solidFill>
                  <a:srgbClr val="C00000"/>
                </a:solidFill>
              </a:rPr>
              <a:t>O(n</a:t>
            </a:r>
            <a:r>
              <a:rPr lang="cs-CZ" sz="2600" i="1" baseline="30000" dirty="0">
                <a:solidFill>
                  <a:srgbClr val="C00000"/>
                </a:solidFill>
              </a:rPr>
              <a:t>2</a:t>
            </a:r>
            <a:r>
              <a:rPr lang="cs-CZ" sz="2600" i="1" dirty="0">
                <a:solidFill>
                  <a:srgbClr val="C00000"/>
                </a:solidFill>
              </a:rPr>
              <a:t>)</a:t>
            </a:r>
          </a:p>
          <a:p>
            <a:endParaRPr lang="en-150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11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79937"/>
              </p:ext>
            </p:extLst>
          </p:nvPr>
        </p:nvGraphicFramePr>
        <p:xfrm>
          <a:off x="2794395" y="2924944"/>
          <a:ext cx="3627218" cy="3116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220">
                  <a:extLst>
                    <a:ext uri="{9D8B030D-6E8A-4147-A177-3AD203B41FA5}">
                      <a16:colId xmlns:a16="http://schemas.microsoft.com/office/drawing/2014/main" val="316871486"/>
                    </a:ext>
                  </a:extLst>
                </a:gridCol>
                <a:gridCol w="562586">
                  <a:extLst>
                    <a:ext uri="{9D8B030D-6E8A-4147-A177-3AD203B41FA5}">
                      <a16:colId xmlns:a16="http://schemas.microsoft.com/office/drawing/2014/main" val="3152258638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020633182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123064123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331786985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643121047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756375739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2051214296"/>
                    </a:ext>
                  </a:extLst>
                </a:gridCol>
              </a:tblGrid>
              <a:tr h="320992">
                <a:tc>
                  <a:txBody>
                    <a:bodyPr/>
                    <a:lstStyle/>
                    <a:p>
                      <a:endParaRPr lang="cs-CZ" sz="1700" dirty="0"/>
                    </a:p>
                  </a:txBody>
                  <a:tcPr marL="87210" marR="87210" marT="43605" marB="4360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700" noProof="0" dirty="0"/>
                        <a:t>krok</a:t>
                      </a:r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65780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1.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3949858567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2.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2553036737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3.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67738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4.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3322489158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5.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4133000363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6.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1995399983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7.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4077282825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8.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58610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3181367" y="6073551"/>
            <a:ext cx="285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6</a:t>
            </a:r>
            <a:r>
              <a:rPr lang="en-US" sz="1400" dirty="0"/>
              <a:t>. </a:t>
            </a:r>
            <a:r>
              <a:rPr lang="cs-CZ" sz="1400" dirty="0"/>
              <a:t>– Znázornění algoritmu řazení</a:t>
            </a:r>
          </a:p>
        </p:txBody>
      </p:sp>
    </p:spTree>
    <p:extLst>
      <p:ext uri="{BB962C8B-B14F-4D97-AF65-F5344CB8AC3E}">
        <p14:creationId xmlns:p14="http://schemas.microsoft.com/office/powerpoint/2010/main" val="136437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Tabulka</a:t>
            </a:r>
            <a:r>
              <a:rPr lang="cs-CZ" sz="2800" dirty="0"/>
              <a:t> symbolů pomocí BST</a:t>
            </a:r>
            <a:endParaRPr lang="en-150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cs-CZ" dirty="0"/>
              <a:t>Implementována jako </a:t>
            </a:r>
            <a:r>
              <a:rPr lang="cs-CZ" i="1" dirty="0"/>
              <a:t>binární vyhledávací strom</a:t>
            </a:r>
          </a:p>
          <a:p>
            <a:pPr>
              <a:spcAft>
                <a:spcPts val="1500"/>
              </a:spcAft>
            </a:pPr>
            <a:r>
              <a:rPr lang="en-US" dirty="0"/>
              <a:t>Do </a:t>
            </a:r>
            <a:r>
              <a:rPr lang="cs-CZ" dirty="0"/>
              <a:t>každého uzlu</a:t>
            </a:r>
            <a:r>
              <a:rPr lang="en-US" dirty="0"/>
              <a:t> </a:t>
            </a:r>
            <a:r>
              <a:rPr lang="cs-CZ" dirty="0"/>
              <a:t>jsme</a:t>
            </a:r>
            <a:r>
              <a:rPr lang="en-US" dirty="0"/>
              <a:t> </a:t>
            </a:r>
            <a:r>
              <a:rPr lang="cs-CZ" dirty="0"/>
              <a:t>ukládali následující </a:t>
            </a:r>
            <a:r>
              <a:rPr lang="cs-CZ" b="1" dirty="0"/>
              <a:t>parametry</a:t>
            </a:r>
            <a:r>
              <a:rPr lang="cs-CZ" dirty="0"/>
              <a:t>:</a:t>
            </a:r>
            <a:endParaRPr lang="en-US" dirty="0"/>
          </a:p>
          <a:p>
            <a:pPr lvl="1">
              <a:spcAft>
                <a:spcPts val="1500"/>
              </a:spcAft>
            </a:pPr>
            <a:r>
              <a:rPr lang="cs-CZ" dirty="0"/>
              <a:t>Klíč</a:t>
            </a:r>
          </a:p>
          <a:p>
            <a:pPr lvl="1">
              <a:spcAft>
                <a:spcPts val="1500"/>
              </a:spcAft>
            </a:pPr>
            <a:r>
              <a:rPr lang="cs-CZ" dirty="0"/>
              <a:t>ID</a:t>
            </a:r>
          </a:p>
          <a:p>
            <a:pPr lvl="1">
              <a:spcAft>
                <a:spcPts val="1500"/>
              </a:spcAft>
            </a:pPr>
            <a:r>
              <a:rPr lang="cs-CZ" dirty="0"/>
              <a:t>Výraz </a:t>
            </a:r>
            <a:r>
              <a:rPr lang="en-US" dirty="0"/>
              <a:t>pro </a:t>
            </a:r>
            <a:r>
              <a:rPr lang="cs-CZ" dirty="0"/>
              <a:t>inicializaci</a:t>
            </a:r>
          </a:p>
          <a:p>
            <a:pPr lvl="1">
              <a:spcAft>
                <a:spcPts val="1500"/>
              </a:spcAft>
            </a:pPr>
            <a:r>
              <a:rPr lang="cs-CZ" dirty="0"/>
              <a:t>Příznak definování</a:t>
            </a:r>
          </a:p>
          <a:p>
            <a:pPr lvl="1">
              <a:spcAft>
                <a:spcPts val="1500"/>
              </a:spcAft>
            </a:pPr>
            <a:r>
              <a:rPr lang="cs-CZ" dirty="0"/>
              <a:t>Ukazatel na levého a pravého syna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4986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Garbage collector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cs-CZ" dirty="0"/>
              <a:t>Uvolnění</a:t>
            </a:r>
            <a:r>
              <a:rPr lang="en-US" dirty="0"/>
              <a:t> </a:t>
            </a:r>
            <a:r>
              <a:rPr lang="cs-CZ" dirty="0"/>
              <a:t>alokované</a:t>
            </a:r>
            <a:r>
              <a:rPr lang="en-US" dirty="0"/>
              <a:t> </a:t>
            </a:r>
            <a:r>
              <a:rPr lang="cs-CZ" dirty="0"/>
              <a:t>paměti</a:t>
            </a:r>
            <a:r>
              <a:rPr lang="en-US" dirty="0"/>
              <a:t> </a:t>
            </a:r>
            <a:r>
              <a:rPr lang="cs-CZ" dirty="0"/>
              <a:t>při</a:t>
            </a:r>
            <a:r>
              <a:rPr lang="en-US" dirty="0"/>
              <a:t> </a:t>
            </a:r>
            <a:r>
              <a:rPr lang="cs-CZ" dirty="0"/>
              <a:t>zavolání</a:t>
            </a:r>
            <a:r>
              <a:rPr lang="en-US" dirty="0"/>
              <a:t>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exit();</a:t>
            </a:r>
          </a:p>
          <a:p>
            <a:pPr>
              <a:spcAft>
                <a:spcPts val="800"/>
              </a:spcAft>
            </a:pPr>
            <a:endParaRPr lang="en-US" dirty="0"/>
          </a:p>
          <a:p>
            <a:pPr>
              <a:spcAft>
                <a:spcPts val="800"/>
              </a:spcAft>
            </a:pPr>
            <a:r>
              <a:rPr lang="cs-CZ" dirty="0"/>
              <a:t>Implementace ve stylu oboustranně vázaného seznamu</a:t>
            </a:r>
            <a:endParaRPr lang="en-US" dirty="0"/>
          </a:p>
          <a:p>
            <a:pPr>
              <a:spcAft>
                <a:spcPts val="800"/>
              </a:spcAft>
            </a:pPr>
            <a:endParaRPr lang="en-US" dirty="0"/>
          </a:p>
          <a:p>
            <a:pPr>
              <a:spcAft>
                <a:spcPts val="800"/>
              </a:spcAft>
            </a:pPr>
            <a:r>
              <a:rPr lang="cs-CZ" dirty="0"/>
              <a:t>Využití funkcí:</a:t>
            </a:r>
          </a:p>
          <a:p>
            <a:pPr lvl="1">
              <a:spcAft>
                <a:spcPts val="600"/>
              </a:spcAft>
            </a:pPr>
            <a:r>
              <a:rPr lang="cs-CZ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gc_alloc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gc_realloc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gc_free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cs-CZ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3799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Skupinová implementace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908720"/>
            <a:ext cx="2808312" cy="5268243"/>
          </a:xfrm>
        </p:spPr>
        <p:txBody>
          <a:bodyPr anchor="t">
            <a:noAutofit/>
          </a:bodyPr>
          <a:lstStyle/>
          <a:p>
            <a:pPr>
              <a:spcAft>
                <a:spcPts val="3500"/>
              </a:spcAft>
            </a:pPr>
            <a:r>
              <a:rPr lang="cs-CZ" sz="2300" dirty="0" err="1"/>
              <a:t>Verzovací</a:t>
            </a:r>
            <a:r>
              <a:rPr lang="cs-CZ" sz="2300" dirty="0"/>
              <a:t> systém: </a:t>
            </a:r>
            <a:r>
              <a:rPr lang="cs-CZ" sz="2300" dirty="0">
                <a:solidFill>
                  <a:srgbClr val="C00000"/>
                </a:solidFill>
              </a:rPr>
              <a:t>Git</a:t>
            </a:r>
          </a:p>
          <a:p>
            <a:pPr>
              <a:spcAft>
                <a:spcPts val="3500"/>
              </a:spcAft>
            </a:pPr>
            <a:r>
              <a:rPr lang="en-US" sz="2300" dirty="0"/>
              <a:t>Hosting</a:t>
            </a:r>
            <a:r>
              <a:rPr lang="cs-CZ" sz="2300" dirty="0"/>
              <a:t>:</a:t>
            </a:r>
            <a:br>
              <a:rPr lang="cs-CZ" sz="2300" dirty="0"/>
            </a:br>
            <a:r>
              <a:rPr lang="cs-CZ" sz="2300" dirty="0" err="1">
                <a:solidFill>
                  <a:srgbClr val="C00000"/>
                </a:solidFill>
              </a:rPr>
              <a:t>GitHub</a:t>
            </a:r>
            <a:endParaRPr lang="cs-CZ" sz="2300" dirty="0">
              <a:solidFill>
                <a:srgbClr val="C00000"/>
              </a:solidFill>
            </a:endParaRPr>
          </a:p>
          <a:p>
            <a:pPr>
              <a:spcAft>
                <a:spcPts val="3500"/>
              </a:spcAft>
            </a:pPr>
            <a:r>
              <a:rPr lang="cs-CZ" sz="2300" dirty="0"/>
              <a:t>Komunikace:</a:t>
            </a:r>
            <a:br>
              <a:rPr lang="cs-CZ" sz="2300" b="1" dirty="0"/>
            </a:br>
            <a:r>
              <a:rPr lang="cs-CZ" sz="2300" dirty="0" err="1">
                <a:solidFill>
                  <a:srgbClr val="C00000"/>
                </a:solidFill>
              </a:rPr>
              <a:t>ticketovací</a:t>
            </a:r>
            <a:r>
              <a:rPr lang="cs-CZ" sz="2300" dirty="0"/>
              <a:t> </a:t>
            </a:r>
            <a:r>
              <a:rPr lang="cs-CZ" sz="2300" dirty="0">
                <a:solidFill>
                  <a:srgbClr val="C00000"/>
                </a:solidFill>
              </a:rPr>
              <a:t>systém</a:t>
            </a:r>
            <a:r>
              <a:rPr lang="cs-CZ" sz="2300" dirty="0"/>
              <a:t> </a:t>
            </a:r>
            <a:r>
              <a:rPr lang="cs-CZ" sz="2300" dirty="0">
                <a:solidFill>
                  <a:srgbClr val="C00000"/>
                </a:solidFill>
              </a:rPr>
              <a:t>messenger.com</a:t>
            </a:r>
          </a:p>
          <a:p>
            <a:pPr>
              <a:spcAft>
                <a:spcPts val="3500"/>
              </a:spcAft>
            </a:pPr>
            <a:r>
              <a:rPr lang="cs-CZ" sz="2300" dirty="0"/>
              <a:t>Průběžná integrace: </a:t>
            </a:r>
            <a:r>
              <a:rPr lang="cs-CZ" sz="2300" dirty="0">
                <a:solidFill>
                  <a:srgbClr val="C00000"/>
                </a:solidFill>
              </a:rPr>
              <a:t>travis.com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14</a:t>
            </a:fld>
            <a:endParaRPr lang="en-15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02" y="757023"/>
            <a:ext cx="5724456" cy="5180566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4875572" y="5917464"/>
            <a:ext cx="297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7</a:t>
            </a:r>
            <a:r>
              <a:rPr lang="en-US" sz="1400" dirty="0"/>
              <a:t>. </a:t>
            </a:r>
            <a:r>
              <a:rPr lang="cs-CZ" sz="1400" dirty="0"/>
              <a:t>– Přehled činnosti na </a:t>
            </a:r>
            <a:r>
              <a:rPr lang="cs-CZ" sz="1400" dirty="0" err="1"/>
              <a:t>GitHubu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92908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15</a:t>
            </a:fld>
            <a:endParaRPr lang="en-1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1336"/>
          <a:stretch/>
        </p:blipFill>
        <p:spPr>
          <a:xfrm>
            <a:off x="25836" y="704342"/>
            <a:ext cx="9118164" cy="56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24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Celkové testování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379681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50000"/>
                  </a:schemeClr>
                </a:solidFill>
              </a:rPr>
              <a:t>Unit testy</a:t>
            </a:r>
          </a:p>
          <a:p>
            <a:pPr lvl="1"/>
            <a:r>
              <a:rPr lang="cs-CZ" dirty="0"/>
              <a:t>Vyhledávání podřetězce</a:t>
            </a:r>
          </a:p>
          <a:p>
            <a:pPr lvl="1"/>
            <a:r>
              <a:rPr lang="cs-CZ" dirty="0"/>
              <a:t>Řazení</a:t>
            </a:r>
          </a:p>
          <a:p>
            <a:pPr lvl="1"/>
            <a:r>
              <a:rPr lang="cs-CZ" dirty="0"/>
              <a:t>Tvorba binárního stromu</a:t>
            </a:r>
          </a:p>
          <a:p>
            <a:pPr lvl="1"/>
            <a:r>
              <a:rPr lang="cs-CZ" dirty="0"/>
              <a:t>Zpracování výrazů</a:t>
            </a:r>
          </a:p>
          <a:p>
            <a:r>
              <a:rPr lang="cs-CZ" b="1" dirty="0">
                <a:solidFill>
                  <a:schemeClr val="tx2">
                    <a:lumMod val="50000"/>
                  </a:schemeClr>
                </a:solidFill>
              </a:rPr>
              <a:t>Systémové testy</a:t>
            </a:r>
          </a:p>
          <a:p>
            <a:pPr lvl="1"/>
            <a:r>
              <a:rPr lang="cs-CZ" sz="2200" dirty="0"/>
              <a:t>Spouštění skriptem s kontrolou výstupu Javy SE 8</a:t>
            </a:r>
          </a:p>
          <a:p>
            <a:pPr lvl="2"/>
            <a:r>
              <a:rPr lang="en-US" sz="1900" i="1" dirty="0"/>
              <a:t>návratovýKód_názevProgramu.ifj16</a:t>
            </a:r>
            <a:endParaRPr lang="cs-CZ" sz="1900" i="1" dirty="0"/>
          </a:p>
          <a:p>
            <a:pPr lvl="2"/>
            <a:r>
              <a:rPr lang="en-US" sz="1900" i="1" dirty="0" err="1"/>
              <a:t>návratovýKód_názevProgramu.i</a:t>
            </a:r>
            <a:r>
              <a:rPr lang="cs-CZ" sz="1900" i="1" dirty="0"/>
              <a:t>n</a:t>
            </a:r>
          </a:p>
          <a:p>
            <a:pPr lvl="2"/>
            <a:endParaRPr lang="cs-CZ" i="1" dirty="0"/>
          </a:p>
          <a:p>
            <a:pPr lvl="2"/>
            <a:endParaRPr lang="cs-CZ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16</a:t>
            </a:fld>
            <a:endParaRPr lang="en-15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9" y="4509120"/>
            <a:ext cx="7409429" cy="1553854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3923928" y="6042878"/>
            <a:ext cx="1701146" cy="31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8</a:t>
            </a:r>
            <a:r>
              <a:rPr lang="en-US" sz="1400" dirty="0"/>
              <a:t>. </a:t>
            </a:r>
            <a:r>
              <a:rPr lang="cs-CZ" sz="1400" dirty="0"/>
              <a:t>– Výpis testů</a:t>
            </a:r>
          </a:p>
        </p:txBody>
      </p:sp>
    </p:spTree>
    <p:extLst>
      <p:ext uri="{BB962C8B-B14F-4D97-AF65-F5344CB8AC3E}">
        <p14:creationId xmlns:p14="http://schemas.microsoft.com/office/powerpoint/2010/main" val="185494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564904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cs-CZ" sz="4000" dirty="0"/>
              <a:t>Dotazy…</a:t>
            </a:r>
            <a:br>
              <a:rPr lang="cs-CZ" sz="4000" dirty="0"/>
            </a:br>
            <a:br>
              <a:rPr lang="cs-CZ" sz="4000" dirty="0"/>
            </a:br>
            <a:r>
              <a:rPr lang="cs-CZ" sz="4000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736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Přímá spojnice se šipkou 9"/>
          <p:cNvCxnSpPr/>
          <p:nvPr/>
        </p:nvCxnSpPr>
        <p:spPr>
          <a:xfrm flipV="1">
            <a:off x="4407438" y="2885768"/>
            <a:ext cx="1794034" cy="1366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Přímá spojnice se šipkou 9"/>
          <p:cNvCxnSpPr/>
          <p:nvPr/>
        </p:nvCxnSpPr>
        <p:spPr>
          <a:xfrm flipV="1">
            <a:off x="4407438" y="2208081"/>
            <a:ext cx="1791879" cy="915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Blokové schéma projektu</a:t>
            </a:r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2</a:t>
            </a:fld>
            <a:endParaRPr lang="en-150"/>
          </a:p>
        </p:txBody>
      </p:sp>
      <p:sp>
        <p:nvSpPr>
          <p:cNvPr id="6" name="Obdélník 5"/>
          <p:cNvSpPr/>
          <p:nvPr/>
        </p:nvSpPr>
        <p:spPr>
          <a:xfrm>
            <a:off x="3126174" y="2115766"/>
            <a:ext cx="1296144" cy="9023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Lexikální analýza</a:t>
            </a:r>
            <a:endParaRPr lang="en-US" dirty="0"/>
          </a:p>
        </p:txBody>
      </p:sp>
      <p:sp>
        <p:nvSpPr>
          <p:cNvPr id="8" name="Obdélník 7"/>
          <p:cNvSpPr/>
          <p:nvPr/>
        </p:nvSpPr>
        <p:spPr>
          <a:xfrm>
            <a:off x="3126174" y="4226176"/>
            <a:ext cx="1296144" cy="90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Interpret</a:t>
            </a:r>
            <a:endParaRPr lang="en-US" dirty="0"/>
          </a:p>
        </p:txBody>
      </p:sp>
      <p:cxnSp>
        <p:nvCxnSpPr>
          <p:cNvPr id="15" name="Přímá spojnice se šipkou 14"/>
          <p:cNvCxnSpPr>
            <a:stCxn id="7" idx="2"/>
            <a:endCxn id="18" idx="0"/>
          </p:cNvCxnSpPr>
          <p:nvPr/>
        </p:nvCxnSpPr>
        <p:spPr>
          <a:xfrm flipH="1">
            <a:off x="7030334" y="3551230"/>
            <a:ext cx="1477" cy="6698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bdélník 6"/>
          <p:cNvSpPr/>
          <p:nvPr/>
        </p:nvSpPr>
        <p:spPr>
          <a:xfrm>
            <a:off x="6199317" y="2663947"/>
            <a:ext cx="1664987" cy="8872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Syntaktická analýza</a:t>
            </a:r>
            <a:endParaRPr lang="en-US" dirty="0"/>
          </a:p>
        </p:txBody>
      </p:sp>
      <p:sp>
        <p:nvSpPr>
          <p:cNvPr id="14" name="Obdélník 13"/>
          <p:cNvSpPr/>
          <p:nvPr/>
        </p:nvSpPr>
        <p:spPr>
          <a:xfrm>
            <a:off x="6199318" y="1414708"/>
            <a:ext cx="1664987" cy="884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Precedenční syn. analýza výrazů</a:t>
            </a:r>
            <a:endParaRPr lang="en-US" sz="1600" dirty="0"/>
          </a:p>
        </p:txBody>
      </p:sp>
      <p:sp>
        <p:nvSpPr>
          <p:cNvPr id="18" name="Obdélník 17"/>
          <p:cNvSpPr/>
          <p:nvPr/>
        </p:nvSpPr>
        <p:spPr>
          <a:xfrm>
            <a:off x="6196364" y="4221088"/>
            <a:ext cx="1667939" cy="900149"/>
          </a:xfrm>
          <a:prstGeom prst="rect">
            <a:avLst/>
          </a:prstGeom>
          <a:solidFill>
            <a:srgbClr val="8439B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Sémantická analýza</a:t>
            </a:r>
            <a:endParaRPr lang="en-US" sz="1600" dirty="0"/>
          </a:p>
        </p:txBody>
      </p:sp>
      <p:sp>
        <p:nvSpPr>
          <p:cNvPr id="20" name="Obdélník s odříznutým jedním rohem 19"/>
          <p:cNvSpPr/>
          <p:nvPr/>
        </p:nvSpPr>
        <p:spPr>
          <a:xfrm>
            <a:off x="711973" y="2134879"/>
            <a:ext cx="1436516" cy="864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Zdrojový soubor</a:t>
            </a:r>
            <a:endParaRPr lang="en-US" dirty="0"/>
          </a:p>
        </p:txBody>
      </p:sp>
      <p:cxnSp>
        <p:nvCxnSpPr>
          <p:cNvPr id="24" name="Přímá spojnice se šipkou 23"/>
          <p:cNvCxnSpPr>
            <a:stCxn id="20" idx="0"/>
            <a:endCxn id="6" idx="1"/>
          </p:cNvCxnSpPr>
          <p:nvPr/>
        </p:nvCxnSpPr>
        <p:spPr>
          <a:xfrm>
            <a:off x="2148489" y="2566927"/>
            <a:ext cx="97768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bdélník s odříznutým jedním rohem 25"/>
          <p:cNvSpPr/>
          <p:nvPr/>
        </p:nvSpPr>
        <p:spPr>
          <a:xfrm>
            <a:off x="711973" y="4317145"/>
            <a:ext cx="1436515" cy="72038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Standartní výstup</a:t>
            </a:r>
            <a:endParaRPr lang="en-US" dirty="0"/>
          </a:p>
        </p:txBody>
      </p:sp>
      <p:cxnSp>
        <p:nvCxnSpPr>
          <p:cNvPr id="27" name="Přímá spojnice se šipkou 26"/>
          <p:cNvCxnSpPr>
            <a:stCxn id="8" idx="1"/>
            <a:endCxn id="26" idx="0"/>
          </p:cNvCxnSpPr>
          <p:nvPr/>
        </p:nvCxnSpPr>
        <p:spPr>
          <a:xfrm flipH="1">
            <a:off x="2148488" y="4677337"/>
            <a:ext cx="97768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3635896" y="5602448"/>
            <a:ext cx="2466186" cy="3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1</a:t>
            </a:r>
            <a:r>
              <a:rPr lang="en-US" sz="1400" dirty="0"/>
              <a:t>. </a:t>
            </a:r>
            <a:r>
              <a:rPr lang="cs-CZ" sz="1400" dirty="0"/>
              <a:t>– Schéma projektu</a:t>
            </a:r>
          </a:p>
        </p:txBody>
      </p:sp>
      <p:cxnSp>
        <p:nvCxnSpPr>
          <p:cNvPr id="25" name="Přímá spojnice se šipkou 9"/>
          <p:cNvCxnSpPr>
            <a:stCxn id="18" idx="1"/>
            <a:endCxn id="8" idx="3"/>
          </p:cNvCxnSpPr>
          <p:nvPr/>
        </p:nvCxnSpPr>
        <p:spPr>
          <a:xfrm flipH="1">
            <a:off x="4422318" y="4671163"/>
            <a:ext cx="1774046" cy="617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010965" y="3585969"/>
            <a:ext cx="16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context (AST)</a:t>
            </a:r>
            <a:endParaRPr lang="cs-CZ" dirty="0"/>
          </a:p>
        </p:txBody>
      </p:sp>
      <p:sp>
        <p:nvSpPr>
          <p:cNvPr id="92" name="TextBox 91"/>
          <p:cNvSpPr txBox="1"/>
          <p:nvPr/>
        </p:nvSpPr>
        <p:spPr>
          <a:xfrm>
            <a:off x="4753149" y="2332083"/>
            <a:ext cx="9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Tokeny</a:t>
            </a:r>
            <a:endParaRPr lang="cs-CZ" dirty="0"/>
          </a:p>
        </p:txBody>
      </p:sp>
      <p:sp>
        <p:nvSpPr>
          <p:cNvPr id="93" name="TextBox 92"/>
          <p:cNvSpPr txBox="1"/>
          <p:nvPr/>
        </p:nvSpPr>
        <p:spPr>
          <a:xfrm>
            <a:off x="2180362" y="2247035"/>
            <a:ext cx="9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Znaky</a:t>
            </a:r>
            <a:endParaRPr lang="cs-CZ" dirty="0"/>
          </a:p>
        </p:txBody>
      </p:sp>
      <p:sp>
        <p:nvSpPr>
          <p:cNvPr id="94" name="TextBox 93"/>
          <p:cNvSpPr txBox="1"/>
          <p:nvPr/>
        </p:nvSpPr>
        <p:spPr>
          <a:xfrm>
            <a:off x="2180361" y="4357564"/>
            <a:ext cx="9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Znaky</a:t>
            </a:r>
            <a:endParaRPr lang="cs-CZ" dirty="0"/>
          </a:p>
        </p:txBody>
      </p:sp>
      <p:cxnSp>
        <p:nvCxnSpPr>
          <p:cNvPr id="115" name="Přímá spojnice se šipkou 9"/>
          <p:cNvCxnSpPr>
            <a:stCxn id="120" idx="2"/>
            <a:endCxn id="7" idx="3"/>
          </p:cNvCxnSpPr>
          <p:nvPr/>
        </p:nvCxnSpPr>
        <p:spPr>
          <a:xfrm rot="5400000">
            <a:off x="7905694" y="2622557"/>
            <a:ext cx="443642" cy="52642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935748" y="2294615"/>
            <a:ext cx="9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Výrazy</a:t>
            </a:r>
            <a:endParaRPr lang="cs-CZ" dirty="0"/>
          </a:p>
        </p:txBody>
      </p:sp>
      <p:cxnSp>
        <p:nvCxnSpPr>
          <p:cNvPr id="124" name="Přímá spojnice se šipkou 9"/>
          <p:cNvCxnSpPr>
            <a:stCxn id="14" idx="3"/>
            <a:endCxn id="120" idx="0"/>
          </p:cNvCxnSpPr>
          <p:nvPr/>
        </p:nvCxnSpPr>
        <p:spPr>
          <a:xfrm>
            <a:off x="7864305" y="1856916"/>
            <a:ext cx="526421" cy="437699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4" idx="3"/>
            <a:endCxn id="14" idx="3"/>
          </p:cNvCxnSpPr>
          <p:nvPr/>
        </p:nvCxnSpPr>
        <p:spPr>
          <a:xfrm>
            <a:off x="7864305" y="18569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Přímá spojnice se šipkou 9"/>
          <p:cNvCxnSpPr>
            <a:stCxn id="7" idx="0"/>
            <a:endCxn id="14" idx="2"/>
          </p:cNvCxnSpPr>
          <p:nvPr/>
        </p:nvCxnSpPr>
        <p:spPr>
          <a:xfrm flipV="1">
            <a:off x="7031811" y="2299124"/>
            <a:ext cx="1" cy="364823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Přímá spojnice se šipkou 9"/>
          <p:cNvCxnSpPr>
            <a:endCxn id="6" idx="0"/>
          </p:cNvCxnSpPr>
          <p:nvPr/>
        </p:nvCxnSpPr>
        <p:spPr>
          <a:xfrm rot="10800000" flipV="1">
            <a:off x="3774246" y="1864514"/>
            <a:ext cx="273152" cy="251252"/>
          </a:xfrm>
          <a:prstGeom prst="curvedConnector2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Přímá spojnice se šipkou 9"/>
          <p:cNvCxnSpPr>
            <a:endCxn id="6" idx="2"/>
          </p:cNvCxnSpPr>
          <p:nvPr/>
        </p:nvCxnSpPr>
        <p:spPr>
          <a:xfrm rot="10800000">
            <a:off x="3774246" y="3018087"/>
            <a:ext cx="273152" cy="212286"/>
          </a:xfrm>
          <a:prstGeom prst="curvedConnector2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4" idx="1"/>
          </p:cNvCxnSpPr>
          <p:nvPr/>
        </p:nvCxnSpPr>
        <p:spPr>
          <a:xfrm flipH="1">
            <a:off x="4047398" y="1856916"/>
            <a:ext cx="215192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4047398" y="3222776"/>
            <a:ext cx="2154074" cy="759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55587" y="4347996"/>
            <a:ext cx="16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context (AST)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01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Lexikální analyzátor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8775" indent="-266700">
              <a:spcAft>
                <a:spcPts val="200"/>
              </a:spcAft>
            </a:pPr>
            <a:r>
              <a:rPr lang="CS-CZ" sz="2500" dirty="0"/>
              <a:t>Založen na </a:t>
            </a:r>
            <a:r>
              <a:rPr lang="CS-CZ" sz="2500" dirty="0">
                <a:solidFill>
                  <a:srgbClr val="000000"/>
                </a:solidFill>
              </a:rPr>
              <a:t>deterministickém konečném automatu</a:t>
            </a:r>
            <a:endParaRPr lang="en-US" sz="2500" dirty="0">
              <a:solidFill>
                <a:srgbClr val="000000"/>
              </a:solidFill>
            </a:endParaRPr>
          </a:p>
          <a:p>
            <a:pPr marL="358775" indent="-266700">
              <a:spcAft>
                <a:spcPts val="200"/>
              </a:spcAft>
            </a:pPr>
            <a:endParaRPr lang="CS-CZ" sz="2500" dirty="0">
              <a:solidFill>
                <a:srgbClr val="000000"/>
              </a:solidFill>
            </a:endParaRPr>
          </a:p>
          <a:p>
            <a:pPr marL="358775" indent="-266700">
              <a:spcAft>
                <a:spcPts val="200"/>
              </a:spcAft>
            </a:pPr>
            <a:r>
              <a:rPr lang="CS-CZ" sz="2500" dirty="0"/>
              <a:t>Dvě základní funkce: </a:t>
            </a:r>
            <a:r>
              <a:rPr lang="CS-CZ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get_token</a:t>
            </a:r>
            <a:r>
              <a:rPr lang="CS-CZ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sz="2500" dirty="0">
                <a:cs typeface="Courier New" panose="02070309020205020404" pitchFamily="49" charset="0"/>
              </a:rPr>
              <a:t> a </a:t>
            </a:r>
            <a:r>
              <a:rPr lang="CS-CZ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peek_token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2075" indent="0">
              <a:spcAft>
                <a:spcPts val="200"/>
              </a:spcAft>
              <a:buNone/>
            </a:pPr>
            <a:endParaRPr lang="cs-CZ" sz="25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3</a:t>
            </a:fld>
            <a:endParaRPr lang="en-150"/>
          </a:p>
        </p:txBody>
      </p:sp>
      <p:sp>
        <p:nvSpPr>
          <p:cNvPr id="12" name="TextovéPole 11"/>
          <p:cNvSpPr txBox="1"/>
          <p:nvPr/>
        </p:nvSpPr>
        <p:spPr>
          <a:xfrm>
            <a:off x="3420186" y="5889488"/>
            <a:ext cx="266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2</a:t>
            </a:r>
            <a:r>
              <a:rPr lang="en-US" sz="1400" dirty="0"/>
              <a:t>. </a:t>
            </a:r>
            <a:r>
              <a:rPr lang="cs-CZ" sz="1400" dirty="0"/>
              <a:t>– Část KA lexikální analýzy</a:t>
            </a:r>
          </a:p>
        </p:txBody>
      </p:sp>
    </p:spTree>
    <p:extLst>
      <p:ext uri="{BB962C8B-B14F-4D97-AF65-F5344CB8AC3E}">
        <p14:creationId xmlns:p14="http://schemas.microsoft.com/office/powerpoint/2010/main" val="34688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Syntaktická analýza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r>
              <a:rPr lang="cs-CZ" dirty="0"/>
              <a:t>Řídí celý překlad</a:t>
            </a:r>
          </a:p>
          <a:p>
            <a:endParaRPr lang="cs-CZ" dirty="0"/>
          </a:p>
          <a:p>
            <a:r>
              <a:rPr lang="cs-CZ" dirty="0"/>
              <a:t>Metoda rekurzivního sestupu</a:t>
            </a:r>
          </a:p>
          <a:p>
            <a:endParaRPr lang="cs-CZ" i="1" dirty="0"/>
          </a:p>
          <a:p>
            <a:r>
              <a:rPr lang="cs-CZ" dirty="0"/>
              <a:t>Generuje abstraktní syntaktický strom pro každou funkci</a:t>
            </a:r>
          </a:p>
          <a:p>
            <a:endParaRPr lang="cs-CZ" dirty="0"/>
          </a:p>
          <a:p>
            <a:pPr lvl="1"/>
            <a:r>
              <a:rPr lang="en-US" dirty="0"/>
              <a:t>AST -&gt; </a:t>
            </a:r>
            <a:r>
              <a:rPr lang="cs-CZ" dirty="0"/>
              <a:t>struktura Funkce -&gt; list funkcí </a:t>
            </a:r>
            <a:r>
              <a:rPr lang="en-US" dirty="0"/>
              <a:t>-&gt;</a:t>
            </a:r>
            <a:r>
              <a:rPr lang="cs-CZ" dirty="0"/>
              <a:t> </a:t>
            </a:r>
            <a:r>
              <a:rPr lang="cs-CZ" i="1" dirty="0"/>
              <a:t>Syntaktický kontext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805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Syntaktický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Kompletní</a:t>
            </a:r>
            <a:r>
              <a:rPr lang="en-US" dirty="0"/>
              <a:t> </a:t>
            </a:r>
            <a:r>
              <a:rPr lang="en-US" dirty="0" err="1"/>
              <a:t>informace</a:t>
            </a:r>
            <a:r>
              <a:rPr lang="en-US" dirty="0"/>
              <a:t> o </a:t>
            </a:r>
            <a:r>
              <a:rPr lang="en-US" dirty="0" err="1"/>
              <a:t>programu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 </a:t>
            </a:r>
            <a:r>
              <a:rPr lang="en-US" dirty="0" err="1"/>
              <a:t>funkcí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Každá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AST</a:t>
            </a:r>
          </a:p>
          <a:p>
            <a:endParaRPr lang="en-US" dirty="0"/>
          </a:p>
          <a:p>
            <a:r>
              <a:rPr lang="en-US" dirty="0" err="1"/>
              <a:t>Globální</a:t>
            </a:r>
            <a:r>
              <a:rPr lang="en-US" dirty="0"/>
              <a:t> </a:t>
            </a:r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symbolů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Používá</a:t>
            </a:r>
            <a:r>
              <a:rPr lang="en-US" dirty="0"/>
              <a:t> </a:t>
            </a:r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interpret</a:t>
            </a:r>
          </a:p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5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0107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Precedenční syntaktická analýza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7" y="924468"/>
            <a:ext cx="8280921" cy="5252495"/>
          </a:xfrm>
        </p:spPr>
        <p:txBody>
          <a:bodyPr>
            <a:normAutofit/>
          </a:bodyPr>
          <a:lstStyle/>
          <a:p>
            <a:r>
              <a:rPr lang="cs-CZ" sz="2450" dirty="0"/>
              <a:t>Používaná na vyhodnocování výrazů</a:t>
            </a:r>
          </a:p>
          <a:p>
            <a:r>
              <a:rPr lang="cs-CZ" sz="2450" dirty="0"/>
              <a:t>Řízená pomocí precedenční tabulky</a:t>
            </a:r>
          </a:p>
          <a:p>
            <a:r>
              <a:rPr lang="cs-CZ" sz="2450" dirty="0"/>
              <a:t>Vstupní tokeny jsou postupně vkládány na zásobník </a:t>
            </a:r>
            <a:br>
              <a:rPr lang="cs-CZ" sz="2450" dirty="0"/>
            </a:br>
            <a:r>
              <a:rPr lang="cs-CZ" sz="2450" dirty="0"/>
              <a:t>a redukovány pomocí pravidel</a:t>
            </a:r>
          </a:p>
          <a:p>
            <a:endParaRPr lang="cs-CZ" sz="2450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6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63062"/>
              </p:ext>
            </p:extLst>
          </p:nvPr>
        </p:nvGraphicFramePr>
        <p:xfrm>
          <a:off x="779511" y="2870694"/>
          <a:ext cx="212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000">
                  <a:extLst>
                    <a:ext uri="{9D8B030D-6E8A-4147-A177-3AD203B41FA5}">
                      <a16:colId xmlns:a16="http://schemas.microsoft.com/office/drawing/2014/main" val="2787621050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3012401453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157434768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2572967831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3973303944"/>
                    </a:ext>
                  </a:extLst>
                </a:gridCol>
              </a:tblGrid>
              <a:tr h="3145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&amp;&amp;</a:t>
                      </a:r>
                      <a:endParaRPr lang="cs-CZ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77472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20120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&amp;&amp;</a:t>
                      </a:r>
                      <a:endParaRPr lang="cs-CZ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454234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i</a:t>
                      </a:r>
                      <a:r>
                        <a:rPr lang="en-US" dirty="0"/>
                        <a:t>d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859037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87173"/>
                  </a:ext>
                </a:extLst>
              </a:tr>
            </a:tbl>
          </a:graphicData>
        </a:graphic>
      </p:graphicFrame>
      <p:cxnSp>
        <p:nvCxnSpPr>
          <p:cNvPr id="22" name="Přímá spojnice 21"/>
          <p:cNvCxnSpPr>
            <a:stCxn id="38" idx="0"/>
            <a:endCxn id="41" idx="4"/>
          </p:cNvCxnSpPr>
          <p:nvPr/>
        </p:nvCxnSpPr>
        <p:spPr>
          <a:xfrm flipV="1">
            <a:off x="7246741" y="3630668"/>
            <a:ext cx="559306" cy="255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/>
          <p:cNvCxnSpPr>
            <a:stCxn id="47" idx="0"/>
            <a:endCxn id="38" idx="4"/>
          </p:cNvCxnSpPr>
          <p:nvPr/>
        </p:nvCxnSpPr>
        <p:spPr>
          <a:xfrm flipV="1">
            <a:off x="7241102" y="4645873"/>
            <a:ext cx="5639" cy="35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>
            <a:stCxn id="35" idx="0"/>
            <a:endCxn id="41" idx="4"/>
          </p:cNvCxnSpPr>
          <p:nvPr/>
        </p:nvCxnSpPr>
        <p:spPr>
          <a:xfrm flipH="1" flipV="1">
            <a:off x="7806047" y="3630668"/>
            <a:ext cx="518740" cy="255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ál 46"/>
          <p:cNvSpPr/>
          <p:nvPr/>
        </p:nvSpPr>
        <p:spPr>
          <a:xfrm>
            <a:off x="6861114" y="4997578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cs-CZ" sz="2400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Ovál 34"/>
          <p:cNvSpPr/>
          <p:nvPr/>
        </p:nvSpPr>
        <p:spPr>
          <a:xfrm>
            <a:off x="7944799" y="3885899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endParaRPr lang="cs-CZ" sz="2400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Ovál 37"/>
          <p:cNvSpPr/>
          <p:nvPr/>
        </p:nvSpPr>
        <p:spPr>
          <a:xfrm>
            <a:off x="6866753" y="3885899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cs-CZ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Ovál 40"/>
          <p:cNvSpPr/>
          <p:nvPr/>
        </p:nvSpPr>
        <p:spPr>
          <a:xfrm>
            <a:off x="7426059" y="2870694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&amp;&amp;</a:t>
            </a:r>
            <a:endParaRPr lang="cs-CZ" sz="2000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3398892" y="5187527"/>
            <a:ext cx="2821377" cy="873250"/>
            <a:chOff x="611560" y="2869986"/>
            <a:chExt cx="4826359" cy="694075"/>
          </a:xfrm>
        </p:grpSpPr>
        <p:sp>
          <p:nvSpPr>
            <p:cNvPr id="19" name="Obdélník 18"/>
            <p:cNvSpPr/>
            <p:nvPr/>
          </p:nvSpPr>
          <p:spPr>
            <a:xfrm>
              <a:off x="611560" y="2869986"/>
              <a:ext cx="4826358" cy="6940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2" name="Obdélník 41"/>
            <p:cNvSpPr/>
            <p:nvPr/>
          </p:nvSpPr>
          <p:spPr>
            <a:xfrm>
              <a:off x="670503" y="2923919"/>
              <a:ext cx="4767416" cy="58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46" name="TextovéPole 45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FF0000"/>
                </a:solidFill>
              </a:rPr>
              <a:t>!</a:t>
            </a:r>
            <a:r>
              <a:rPr lang="en-US" sz="3400" dirty="0"/>
              <a:t>x&amp;&amp;y$</a:t>
            </a:r>
            <a:endParaRPr lang="cs-CZ" sz="3400" dirty="0"/>
          </a:p>
        </p:txBody>
      </p:sp>
      <p:sp>
        <p:nvSpPr>
          <p:cNvPr id="49" name="TextovéPole 48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</a:t>
            </a:r>
            <a:r>
              <a:rPr lang="en-US" sz="3400" dirty="0">
                <a:solidFill>
                  <a:srgbClr val="FF0000"/>
                </a:solidFill>
              </a:rPr>
              <a:t>x</a:t>
            </a:r>
            <a:r>
              <a:rPr lang="en-US" sz="3400" dirty="0"/>
              <a:t>&amp;&amp;y$</a:t>
            </a:r>
            <a:endParaRPr lang="cs-CZ" sz="3400" dirty="0"/>
          </a:p>
        </p:txBody>
      </p:sp>
      <p:sp>
        <p:nvSpPr>
          <p:cNvPr id="50" name="TextovéPole 49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!x</a:t>
            </a:r>
            <a:r>
              <a:rPr lang="en-US" sz="3400" dirty="0">
                <a:solidFill>
                  <a:srgbClr val="FF0000"/>
                </a:solidFill>
              </a:rPr>
              <a:t>&amp;&amp;</a:t>
            </a:r>
            <a:r>
              <a:rPr lang="en-US" sz="3400" dirty="0"/>
              <a:t>y$</a:t>
            </a:r>
            <a:endParaRPr lang="cs-CZ" sz="3400" dirty="0"/>
          </a:p>
        </p:txBody>
      </p:sp>
      <p:sp>
        <p:nvSpPr>
          <p:cNvPr id="51" name="TextovéPole 50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!x&amp;&amp;</a:t>
            </a:r>
            <a:r>
              <a:rPr lang="en-US" sz="3400" dirty="0">
                <a:solidFill>
                  <a:srgbClr val="FF0000"/>
                </a:solidFill>
              </a:rPr>
              <a:t>y</a:t>
            </a:r>
            <a:r>
              <a:rPr lang="en-US" sz="3400" dirty="0"/>
              <a:t>$</a:t>
            </a:r>
            <a:endParaRPr lang="cs-CZ" sz="3400" dirty="0"/>
          </a:p>
        </p:txBody>
      </p:sp>
      <p:sp>
        <p:nvSpPr>
          <p:cNvPr id="53" name="TextovéPole 52"/>
          <p:cNvSpPr txBox="1"/>
          <p:nvPr/>
        </p:nvSpPr>
        <p:spPr>
          <a:xfrm>
            <a:off x="918000" y="5446800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!x&amp;&amp;y</a:t>
            </a:r>
            <a:r>
              <a:rPr lang="en-US" sz="3400" dirty="0">
                <a:solidFill>
                  <a:srgbClr val="FF0000"/>
                </a:solidFill>
              </a:rPr>
              <a:t>$</a:t>
            </a:r>
            <a:endParaRPr lang="cs-CZ" sz="3400" dirty="0">
              <a:solidFill>
                <a:srgbClr val="FF0000"/>
              </a:solidFill>
            </a:endParaRPr>
          </a:p>
        </p:txBody>
      </p:sp>
      <p:sp>
        <p:nvSpPr>
          <p:cNvPr id="60" name="TextovéPole 59"/>
          <p:cNvSpPr txBox="1"/>
          <p:nvPr/>
        </p:nvSpPr>
        <p:spPr>
          <a:xfrm>
            <a:off x="4036318" y="3164775"/>
            <a:ext cx="1598742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 → !E</a:t>
            </a:r>
          </a:p>
          <a:p>
            <a:r>
              <a:rPr lang="en-US" sz="2400" dirty="0"/>
              <a:t>E → </a:t>
            </a:r>
            <a:r>
              <a:rPr lang="sk-SK" sz="2400" dirty="0"/>
              <a:t>i</a:t>
            </a:r>
            <a:endParaRPr lang="en-US" sz="2400" dirty="0"/>
          </a:p>
          <a:p>
            <a:r>
              <a:rPr lang="en-US" sz="2400" dirty="0"/>
              <a:t>E → E &amp;&amp; E</a:t>
            </a:r>
            <a:endParaRPr lang="cs-CZ" sz="2400" dirty="0"/>
          </a:p>
        </p:txBody>
      </p:sp>
      <p:sp>
        <p:nvSpPr>
          <p:cNvPr id="61" name="TextovéPole 60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</a:t>
            </a:r>
            <a:endParaRPr lang="cs-CZ" sz="3400" dirty="0"/>
          </a:p>
        </p:txBody>
      </p:sp>
      <p:sp>
        <p:nvSpPr>
          <p:cNvPr id="64" name="TextovéPole 63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</a:t>
            </a:r>
            <a:endParaRPr lang="cs-CZ" sz="3400" dirty="0"/>
          </a:p>
        </p:txBody>
      </p:sp>
      <p:sp>
        <p:nvSpPr>
          <p:cNvPr id="65" name="TextovéPole 64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$&lt;!&lt;x</a:t>
            </a:r>
            <a:endParaRPr lang="cs-CZ" sz="3400" dirty="0"/>
          </a:p>
        </p:txBody>
      </p:sp>
      <p:sp>
        <p:nvSpPr>
          <p:cNvPr id="66" name="TextovéPole 65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$&lt;!A</a:t>
            </a:r>
            <a:endParaRPr lang="cs-CZ" sz="3400" dirty="0"/>
          </a:p>
        </p:txBody>
      </p:sp>
      <p:sp>
        <p:nvSpPr>
          <p:cNvPr id="67" name="TextovéPole 66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$B</a:t>
            </a:r>
            <a:endParaRPr lang="cs-CZ" sz="3400" dirty="0"/>
          </a:p>
        </p:txBody>
      </p:sp>
      <p:sp>
        <p:nvSpPr>
          <p:cNvPr id="68" name="TextovéPole 67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$&lt;B&amp;&amp;</a:t>
            </a:r>
            <a:endParaRPr lang="cs-CZ" sz="3400" dirty="0"/>
          </a:p>
        </p:txBody>
      </p:sp>
      <p:sp>
        <p:nvSpPr>
          <p:cNvPr id="69" name="TextovéPole 68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$&lt;B&amp;&amp;&lt;y</a:t>
            </a:r>
            <a:endParaRPr lang="cs-CZ" sz="3400" dirty="0"/>
          </a:p>
        </p:txBody>
      </p:sp>
      <p:sp>
        <p:nvSpPr>
          <p:cNvPr id="70" name="TextovéPole 69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$&lt;B&amp;&amp;C</a:t>
            </a:r>
            <a:endParaRPr lang="cs-CZ" sz="3400" dirty="0"/>
          </a:p>
        </p:txBody>
      </p:sp>
      <p:sp>
        <p:nvSpPr>
          <p:cNvPr id="71" name="TextovéPole 70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$D</a:t>
            </a:r>
            <a:endParaRPr lang="cs-CZ" sz="3400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611560" y="4722160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3</a:t>
            </a:r>
            <a:r>
              <a:rPr lang="en-US" sz="1400" dirty="0"/>
              <a:t>. </a:t>
            </a:r>
            <a:r>
              <a:rPr lang="cs-CZ" sz="1400" dirty="0"/>
              <a:t>– Část precedenční tabulky</a:t>
            </a:r>
          </a:p>
        </p:txBody>
      </p:sp>
      <p:sp>
        <p:nvSpPr>
          <p:cNvPr id="36" name="TextovéPole 35"/>
          <p:cNvSpPr txBox="1"/>
          <p:nvPr/>
        </p:nvSpPr>
        <p:spPr>
          <a:xfrm>
            <a:off x="6714326" y="5849422"/>
            <a:ext cx="2466186" cy="3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4</a:t>
            </a:r>
            <a:r>
              <a:rPr lang="en-US" sz="1400" dirty="0"/>
              <a:t>. </a:t>
            </a:r>
            <a:r>
              <a:rPr lang="cs-CZ" sz="1400" dirty="0"/>
              <a:t>– Binární strom výrazu</a:t>
            </a:r>
          </a:p>
        </p:txBody>
      </p:sp>
    </p:spTree>
    <p:extLst>
      <p:ext uri="{BB962C8B-B14F-4D97-AF65-F5344CB8AC3E}">
        <p14:creationId xmlns:p14="http://schemas.microsoft.com/office/powerpoint/2010/main" val="143808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5" grpId="0" animBg="1"/>
      <p:bldP spid="38" grpId="0" animBg="1"/>
      <p:bldP spid="41" grpId="0" animBg="1"/>
      <p:bldP spid="49" grpId="0" animBg="1"/>
      <p:bldP spid="50" grpId="0" animBg="1"/>
      <p:bldP spid="51" grpId="0" animBg="1"/>
      <p:bldP spid="5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Příklad</a:t>
            </a:r>
            <a:r>
              <a:rPr lang="en-US" dirty="0"/>
              <a:t> </a:t>
            </a:r>
            <a:r>
              <a:rPr lang="en-US" dirty="0" err="1"/>
              <a:t>parsování</a:t>
            </a:r>
            <a:r>
              <a:rPr lang="en-US" dirty="0"/>
              <a:t> </a:t>
            </a:r>
            <a:r>
              <a:rPr lang="en-US" dirty="0" err="1"/>
              <a:t>volání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 (</a:t>
            </a:r>
            <a:r>
              <a:rPr lang="en-US" dirty="0" err="1"/>
              <a:t>funexp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4163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5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Foo(bar(42)+2)</a:t>
            </a:r>
            <a:endParaRPr lang="cs-CZ" sz="25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7</a:t>
            </a:fld>
            <a:endParaRPr lang="en-150"/>
          </a:p>
        </p:txBody>
      </p:sp>
      <p:sp>
        <p:nvSpPr>
          <p:cNvPr id="8" name="Rounded Rectangle 7"/>
          <p:cNvSpPr/>
          <p:nvPr/>
        </p:nvSpPr>
        <p:spPr>
          <a:xfrm>
            <a:off x="371407" y="3851813"/>
            <a:ext cx="2160240" cy="504056"/>
          </a:xfrm>
          <a:prstGeom prst="roundRect">
            <a:avLst>
              <a:gd name="adj" fmla="val 7766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ParseExpression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3655" y="307750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/>
          </a:p>
        </p:txBody>
      </p:sp>
      <p:sp>
        <p:nvSpPr>
          <p:cNvPr id="15" name="Rounded Rectangle 14"/>
          <p:cNvSpPr/>
          <p:nvPr/>
        </p:nvSpPr>
        <p:spPr>
          <a:xfrm>
            <a:off x="371407" y="2997424"/>
            <a:ext cx="2160240" cy="504056"/>
          </a:xfrm>
          <a:prstGeom prst="roundRect">
            <a:avLst>
              <a:gd name="adj" fmla="val 7766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Parse_fCall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1407" y="4706202"/>
            <a:ext cx="2160240" cy="504056"/>
          </a:xfrm>
          <a:prstGeom prst="roundRect">
            <a:avLst>
              <a:gd name="adj" fmla="val 7766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Parse_fCall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23234" y="1744023"/>
            <a:ext cx="651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Příkaz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výraz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je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volání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…</a:t>
            </a:r>
            <a:endParaRPr lang="cs-CZ" dirty="0"/>
          </a:p>
        </p:txBody>
      </p:sp>
      <p:sp>
        <p:nvSpPr>
          <p:cNvPr id="20" name="Rectangle 19"/>
          <p:cNvSpPr/>
          <p:nvPr/>
        </p:nvSpPr>
        <p:spPr>
          <a:xfrm>
            <a:off x="2520655" y="560074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9272" y="5558354"/>
            <a:ext cx="2160240" cy="504056"/>
          </a:xfrm>
          <a:prstGeom prst="roundRect">
            <a:avLst>
              <a:gd name="adj" fmla="val 7766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ParseExpression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81414" y="5220835"/>
            <a:ext cx="3291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Expr. constant type: </a:t>
            </a:r>
            <a:r>
              <a:rPr lang="en-US" dirty="0" err="1"/>
              <a:t>int</a:t>
            </a:r>
            <a:r>
              <a:rPr lang="en-US" dirty="0"/>
              <a:t>, value: 42</a:t>
            </a:r>
            <a:endParaRPr lang="cs-CZ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171607" y="5210258"/>
            <a:ext cx="0" cy="348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71607" y="4355869"/>
            <a:ext cx="0" cy="350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171607" y="3501480"/>
            <a:ext cx="0" cy="350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81414" y="3464518"/>
            <a:ext cx="5364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Expr. </a:t>
            </a:r>
            <a:r>
              <a:rPr lang="en-US" dirty="0" err="1"/>
              <a:t>OpTree</a:t>
            </a:r>
            <a:r>
              <a:rPr lang="en-US" dirty="0"/>
              <a:t> op: sum, left: function call, right: constant</a:t>
            </a:r>
            <a:endParaRPr lang="cs-CZ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171607" y="2642719"/>
            <a:ext cx="0" cy="350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71407" y="2132856"/>
            <a:ext cx="2160240" cy="504056"/>
          </a:xfrm>
          <a:prstGeom prst="roundRect">
            <a:avLst>
              <a:gd name="adj" fmla="val 7766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Parse_statement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9811" y="2647091"/>
            <a:ext cx="0" cy="34596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7852" y="3505851"/>
            <a:ext cx="0" cy="34596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87852" y="4363454"/>
            <a:ext cx="0" cy="34596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87852" y="5212392"/>
            <a:ext cx="0" cy="34596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83987" y="4374519"/>
            <a:ext cx="5263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Expr. Function call name: ”bar” </a:t>
            </a:r>
            <a:r>
              <a:rPr lang="en-US" dirty="0" err="1"/>
              <a:t>arg</a:t>
            </a:r>
            <a:r>
              <a:rPr lang="en-US" dirty="0"/>
              <a:t>: [Expr. constant 42]</a:t>
            </a:r>
            <a:endParaRPr lang="cs-CZ" dirty="0"/>
          </a:p>
        </p:txBody>
      </p:sp>
      <p:sp>
        <p:nvSpPr>
          <p:cNvPr id="40" name="Rectangle 39"/>
          <p:cNvSpPr/>
          <p:nvPr/>
        </p:nvSpPr>
        <p:spPr>
          <a:xfrm>
            <a:off x="2529512" y="47815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bar(42)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29511" y="393260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bar(42) + 2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09536" y="3070758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Foo(bar(42) + 2)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34212" y="216273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Foo(bar(42) + 2)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166885" y="1772816"/>
            <a:ext cx="0" cy="350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17746" y="2673176"/>
            <a:ext cx="651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Expr. function call </a:t>
            </a:r>
            <a:r>
              <a:rPr lang="en-US" dirty="0" err="1"/>
              <a:t>name:„Foo</a:t>
            </a:r>
            <a:r>
              <a:rPr lang="en-US" dirty="0"/>
              <a:t>“ </a:t>
            </a:r>
            <a:r>
              <a:rPr lang="en-US" dirty="0" err="1"/>
              <a:t>arg</a:t>
            </a:r>
            <a:r>
              <a:rPr lang="en-US" dirty="0"/>
              <a:t>: [Expr. </a:t>
            </a:r>
            <a:r>
              <a:rPr lang="en-US" dirty="0" err="1"/>
              <a:t>OpTree</a:t>
            </a:r>
            <a:r>
              <a:rPr lang="en-US" dirty="0"/>
              <a:t> (</a:t>
            </a:r>
            <a:r>
              <a:rPr lang="en-US" dirty="0" err="1"/>
              <a:t>fCall</a:t>
            </a:r>
            <a:r>
              <a:rPr lang="en-US" dirty="0"/>
              <a:t> + constant)]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410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252495"/>
          </a:xfrm>
        </p:spPr>
        <p:txBody>
          <a:bodyPr/>
          <a:lstStyle/>
          <a:p>
            <a:r>
              <a:rPr lang="cs-CZ" dirty="0"/>
              <a:t>Dosti “hloupá”</a:t>
            </a:r>
          </a:p>
          <a:p>
            <a:endParaRPr lang="cs-CZ" dirty="0"/>
          </a:p>
          <a:p>
            <a:r>
              <a:rPr lang="cs-CZ" dirty="0"/>
              <a:t>Redefinice proměnné funkcí a naopak</a:t>
            </a:r>
          </a:p>
          <a:p>
            <a:endParaRPr lang="cs-CZ" dirty="0"/>
          </a:p>
          <a:p>
            <a:r>
              <a:rPr lang="cs-CZ" dirty="0"/>
              <a:t>Chybějící </a:t>
            </a:r>
            <a:r>
              <a:rPr lang="cs-CZ" dirty="0" err="1"/>
              <a:t>Main.run</a:t>
            </a:r>
            <a:endParaRPr lang="cs-CZ" dirty="0"/>
          </a:p>
          <a:p>
            <a:endParaRPr lang="cs-CZ" dirty="0"/>
          </a:p>
          <a:p>
            <a:r>
              <a:rPr lang="cs-CZ" dirty="0"/>
              <a:t>Špatná definice </a:t>
            </a:r>
            <a:r>
              <a:rPr lang="cs-CZ" dirty="0" err="1"/>
              <a:t>Main.run</a:t>
            </a:r>
            <a:endParaRPr lang="cs-CZ" dirty="0"/>
          </a:p>
          <a:p>
            <a:endParaRPr lang="cs-CZ" dirty="0"/>
          </a:p>
          <a:p>
            <a:r>
              <a:rPr lang="cs-CZ" dirty="0"/>
              <a:t>Většina sémantické kontroly probíhá za běhu</a:t>
            </a:r>
          </a:p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8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4427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Vstup: syntaktický kontext</a:t>
            </a:r>
          </a:p>
          <a:p>
            <a:endParaRPr lang="cs-CZ" dirty="0"/>
          </a:p>
          <a:p>
            <a:r>
              <a:rPr lang="cs-CZ" dirty="0"/>
              <a:t>Rekurzivní průchod AST</a:t>
            </a:r>
          </a:p>
          <a:p>
            <a:endParaRPr lang="cs-CZ" dirty="0"/>
          </a:p>
          <a:p>
            <a:r>
              <a:rPr lang="cs-CZ" dirty="0"/>
              <a:t>Vstupní bod: funkce </a:t>
            </a:r>
            <a:r>
              <a:rPr lang="cs-CZ" dirty="0" err="1"/>
              <a:t>Main.run</a:t>
            </a:r>
            <a:endParaRPr lang="cs-CZ" dirty="0"/>
          </a:p>
          <a:p>
            <a:endParaRPr lang="cs-CZ" dirty="0"/>
          </a:p>
          <a:p>
            <a:r>
              <a:rPr lang="cs-CZ" dirty="0"/>
              <a:t>Široké spektrum sémantických kontrol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18912248"/>
      </p:ext>
    </p:extLst>
  </p:cSld>
  <p:clrMapOvr>
    <a:masterClrMapping/>
  </p:clrMapOvr>
</p:sld>
</file>

<file path=ppt/theme/theme1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7610</TotalTime>
  <Words>2056</Words>
  <Application>Microsoft Office PowerPoint</Application>
  <PresentationFormat>Předvádění na obrazovce (4:3)</PresentationFormat>
  <Paragraphs>380</Paragraphs>
  <Slides>17</Slides>
  <Notes>15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Vlastní návrh</vt:lpstr>
      <vt:lpstr>Tým 021, varianta a/3/I</vt:lpstr>
      <vt:lpstr>Blokové schéma projektu</vt:lpstr>
      <vt:lpstr>Lexikální analyzátor</vt:lpstr>
      <vt:lpstr>Syntaktická analýza</vt:lpstr>
      <vt:lpstr>Syntaktický kontext</vt:lpstr>
      <vt:lpstr>Precedenční syntaktická analýza</vt:lpstr>
      <vt:lpstr>Příklad parsování volání funkce (funexp)</vt:lpstr>
      <vt:lpstr>Sémantická analýza</vt:lpstr>
      <vt:lpstr>Interpret</vt:lpstr>
      <vt:lpstr>Knuth-Morris-Prattův algoritmus</vt:lpstr>
      <vt:lpstr>Algoritmy - Shellsort</vt:lpstr>
      <vt:lpstr>Tabulka symbolů pomocí BST</vt:lpstr>
      <vt:lpstr>Garbage collector</vt:lpstr>
      <vt:lpstr>Skupinová implementace</vt:lpstr>
      <vt:lpstr>CI </vt:lpstr>
      <vt:lpstr>Celkové testování</vt:lpstr>
      <vt:lpstr>Dotazy…  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Kubica</dc:creator>
  <cp:lastModifiedBy>Jan Kubica</cp:lastModifiedBy>
  <cp:revision>178</cp:revision>
  <dcterms:created xsi:type="dcterms:W3CDTF">2016-01-14T08:43:43Z</dcterms:created>
  <dcterms:modified xsi:type="dcterms:W3CDTF">2016-12-15T13:48:29Z</dcterms:modified>
</cp:coreProperties>
</file>