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2904" autoAdjust="0"/>
  </p:normalViewPr>
  <p:slideViewPr>
    <p:cSldViewPr>
      <p:cViewPr>
        <p:scale>
          <a:sx n="75" d="100"/>
          <a:sy n="75" d="100"/>
        </p:scale>
        <p:origin x="18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14.12.2016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Naši implementaci projektu reprezentuje </a:t>
            </a:r>
            <a:r>
              <a:rPr lang="cs-CZ" dirty="0" err="1"/>
              <a:t>nasledovné</a:t>
            </a:r>
            <a:r>
              <a:rPr lang="cs-CZ" dirty="0"/>
              <a:t> blokové schéma na </a:t>
            </a:r>
            <a:r>
              <a:rPr lang="cs-CZ" dirty="0" err="1"/>
              <a:t>slidu</a:t>
            </a:r>
            <a:r>
              <a:rPr lang="cs-CZ" dirty="0"/>
              <a:t>. Jak je možné vidět, naše implementace se liší tím, že sémantická analýza je součásti interpretu</a:t>
            </a:r>
            <a:r>
              <a:rPr lang="cs-CZ" baseline="0" dirty="0"/>
              <a:t> a negenerujeme zde </a:t>
            </a:r>
            <a:r>
              <a:rPr lang="cs-CZ" baseline="0" dirty="0" err="1"/>
              <a:t>tříadresný</a:t>
            </a:r>
            <a:r>
              <a:rPr lang="cs-CZ" baseline="0" dirty="0"/>
              <a:t> kód, interpretace je prováděna při průchodu abstraktního syntaktického stromu.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8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</a:t>
            </a:r>
            <a:r>
              <a:rPr lang="cs-CZ" baseline="0" dirty="0"/>
              <a:t> všichni víme, práce v týmu při tvorbě programu není jednoduchá. Abychom usnadnili vzájemné sdílení dat a možnost ukládání průběžných verzí zdrojového kódu, využívali jsme </a:t>
            </a:r>
            <a:r>
              <a:rPr lang="cs-CZ" baseline="0" dirty="0" err="1"/>
              <a:t>verzovací</a:t>
            </a:r>
            <a:r>
              <a:rPr lang="cs-CZ" baseline="0" dirty="0"/>
              <a:t> systém GIT a službu </a:t>
            </a:r>
            <a:r>
              <a:rPr lang="cs-CZ" baseline="0" dirty="0" err="1"/>
              <a:t>GitHub</a:t>
            </a:r>
            <a:r>
              <a:rPr lang="cs-CZ" baseline="0" dirty="0"/>
              <a:t>. Pokyny, rozdělení úkolů a poznámky ke kódu byly evidovány pomocí </a:t>
            </a:r>
            <a:r>
              <a:rPr lang="cs-CZ" baseline="0" dirty="0" err="1"/>
              <a:t>issues</a:t>
            </a:r>
            <a:r>
              <a:rPr lang="cs-CZ" baseline="0" dirty="0"/>
              <a:t> a </a:t>
            </a:r>
            <a:r>
              <a:rPr lang="cs-CZ" baseline="0" dirty="0" err="1"/>
              <a:t>ticketovacího</a:t>
            </a:r>
            <a:r>
              <a:rPr lang="cs-CZ" baseline="0" dirty="0"/>
              <a:t> systému na </a:t>
            </a:r>
            <a:r>
              <a:rPr lang="cs-CZ" baseline="0" dirty="0" err="1"/>
              <a:t>GitHubu</a:t>
            </a:r>
            <a:r>
              <a:rPr lang="cs-CZ" baseline="0" dirty="0"/>
              <a:t>. Pro běžnou komunikaci nám posloužil portál messenger.com, na němž jsme v rámci naší diskuze vyprodukovali přes tři a půl tisíce zpráv. </a:t>
            </a:r>
            <a:r>
              <a:rPr lang="cs-CZ" baseline="0" dirty="0" err="1"/>
              <a:t>Zajmavostí</a:t>
            </a:r>
            <a:r>
              <a:rPr lang="cs-CZ" baseline="0" dirty="0"/>
              <a:t> je i průběžná integrace projektu, která byla realizovaná na severech travis.com, jejíž účelem byl průběžný překlad celého programu a také kontrola na nepřeložitelný kód a chybu v něm. Dále pak výpis testů, které byly standardně spouštěny po přeložení projektu. Na obrázku můžete vidět výpis aktivit jednotlivých členů týmů v čase tvoření projektu a množství celkových úprav kódu.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1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Testy probíhaly buď jako unit testování, kdy jsme testovali zda například volaná funkce reaguje správně na vstupy. Tyto unit testy byly na vlastním zvážení a pokud je někdo vytvořil, tak bylo doporučeno integrovat je do společného </a:t>
            </a:r>
            <a:r>
              <a:rPr lang="cs-CZ" sz="1200" dirty="0" err="1"/>
              <a:t>Makefilu</a:t>
            </a:r>
            <a:r>
              <a:rPr lang="cs-CZ" sz="1200" dirty="0"/>
              <a:t> pro ověření. Hlavní část testování se však týkala testů interpretu, kdy bylo potřeba ověřit, zda výstup interpretu souhlasí s výstupem JAVY s obohacené o podporu IFJ16 a zda také sedí návratové kódy. K testování byl vytvořen BASH </a:t>
            </a:r>
            <a:r>
              <a:rPr lang="cs-CZ" sz="1200" dirty="0" err="1"/>
              <a:t>script</a:t>
            </a:r>
            <a:r>
              <a:rPr lang="cs-CZ" sz="1200" dirty="0"/>
              <a:t> volaný z </a:t>
            </a:r>
            <a:r>
              <a:rPr lang="cs-CZ" sz="1200" dirty="0" err="1"/>
              <a:t>Makefilu</a:t>
            </a:r>
            <a:r>
              <a:rPr lang="cs-CZ" sz="1200" dirty="0"/>
              <a:t> a výstupní hodnoty z Javy a IFJ16 byly ukládány do .log souboru pro případnou pozdější analýzu. Testů jsme měli v době odevzdání projektu 287.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 je vše k naší prezentaci, děkujeme</a:t>
            </a:r>
            <a:r>
              <a:rPr lang="cs-CZ" baseline="0" dirty="0"/>
              <a:t> Vám za pozornost…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0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Lexikál</a:t>
            </a:r>
            <a:r>
              <a:rPr lang="en-US" dirty="0"/>
              <a:t>n</a:t>
            </a:r>
            <a:r>
              <a:rPr lang="cs-CZ" dirty="0"/>
              <a:t>í analýza je založena na deterministickém konečnem automatu, jehož vstupem je zdrojový kód programu, v případě našeho zadaní se jedná o jazyk IFJ16, který byl inspirován jazykem JAVA. Lexikální analyzátor je plně řízen syntaktickým analyzátorem. Implementace obsahuje dvě funkce, které umožňují získat token. Funkce GET_TOKEN, která vrací následující token a PEEK_TOKEN. PEEK_TOKEN byl speciálně navržen pro usnadnění práce syntaktické analýze a to tak, že se umožňuje podívat o jeden token napřed. Funkce PEEK_TOKEN bude vracet stejný token pokud nebude zavolána funkce GET_TOKEN. Aby jsme zajistili časovou nenáročnost a spolehlivost této funkce, tak při opětovném voláni PEEK_TOKEN se nevracíme s čítací hlavou a znova neanalyzuje kód, nýbrž první získaný token je uložen v struktuře a následně je z ní vrácen syntaktické analýze. PEEK_TOKEN je o velké míře využívána precedenční analýzou.</a:t>
            </a:r>
          </a:p>
          <a:p>
            <a:r>
              <a:rPr lang="cs-CZ" dirty="0"/>
              <a:t>Struktura tokenu u naši implementace obsahuje nejen typ tokenu a řetězec v zdrojovém kódu, ale i délku řetězce a řádek, na kterém se daný lexém nachází. Tato vlastnost umožňuje v případe chyby vypsat číslo řádku, na kterém k dané chybě přišlo. Usnadní to hlavně práci programátorovi, který chybu jednodušeji lokalizuje a odstraní. Implementace konečného automatu podporuje i rozšíření BASE.</a:t>
            </a:r>
          </a:p>
          <a:p>
            <a:r>
              <a:rPr lang="cs-CZ" dirty="0"/>
              <a:t>Dále jsme si připravili jednoduchou demonstraci funkce konečného automatu, při načtení plně kvalifikovaného identifikátoru.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Syntaktická analýza metodou rekurzivního sestupu není </a:t>
            </a:r>
            <a:r>
              <a:rPr lang="cs-CZ" dirty="0" err="1"/>
              <a:t>príliš</a:t>
            </a:r>
            <a:r>
              <a:rPr lang="cs-CZ" dirty="0"/>
              <a:t> vhodná na </a:t>
            </a:r>
            <a:r>
              <a:rPr lang="cs-CZ" dirty="0" err="1"/>
              <a:t>spracovávaní</a:t>
            </a:r>
            <a:r>
              <a:rPr lang="cs-CZ" dirty="0"/>
              <a:t> výrazů a proto se na jejich </a:t>
            </a:r>
            <a:r>
              <a:rPr lang="cs-CZ" dirty="0" err="1"/>
              <a:t>vyhodnonocovaní</a:t>
            </a:r>
            <a:r>
              <a:rPr lang="cs-CZ" dirty="0"/>
              <a:t> </a:t>
            </a:r>
            <a:r>
              <a:rPr lang="cs-CZ" dirty="0" err="1"/>
              <a:t>používa</a:t>
            </a:r>
            <a:r>
              <a:rPr lang="cs-CZ" dirty="0"/>
              <a:t> </a:t>
            </a:r>
            <a:r>
              <a:rPr lang="cs-CZ" dirty="0" err="1"/>
              <a:t>synktaktická</a:t>
            </a:r>
            <a:r>
              <a:rPr lang="cs-CZ" dirty="0"/>
              <a:t> analýza řízená precedenční tabulkou operátorů. Analýza </a:t>
            </a:r>
            <a:r>
              <a:rPr lang="cs-CZ" dirty="0" err="1"/>
              <a:t>dostáva</a:t>
            </a:r>
            <a:r>
              <a:rPr lang="cs-CZ" dirty="0"/>
              <a:t> jako vstup tokeny, které jsou vkládány na zásobník. Celá analýza je řízená precedenční tabulkou (token na vstupu a </a:t>
            </a:r>
            <a:r>
              <a:rPr lang="cs-CZ" dirty="0" err="1"/>
              <a:t>nejvrchnejší</a:t>
            </a:r>
            <a:r>
              <a:rPr lang="cs-CZ" dirty="0"/>
              <a:t> </a:t>
            </a:r>
            <a:r>
              <a:rPr lang="cs-CZ" dirty="0" err="1"/>
              <a:t>neterminál</a:t>
            </a:r>
            <a:r>
              <a:rPr lang="cs-CZ" dirty="0"/>
              <a:t>). Tahle tabulka reflektuje prioritu a asociativitu jednotlivých operátorů (je na jejich základe vytvořená). Na zásobníku jsou pak na základe pravidel </a:t>
            </a:r>
            <a:r>
              <a:rPr lang="cs-CZ" dirty="0" err="1"/>
              <a:t>provádené</a:t>
            </a:r>
            <a:r>
              <a:rPr lang="cs-CZ" dirty="0"/>
              <a:t> redukce na terminály. Výraz je zpracován, pokud je </a:t>
            </a:r>
            <a:r>
              <a:rPr lang="cs-CZ" dirty="0" err="1"/>
              <a:t>celej</a:t>
            </a:r>
            <a:r>
              <a:rPr lang="cs-CZ" dirty="0"/>
              <a:t> </a:t>
            </a:r>
            <a:r>
              <a:rPr lang="cs-CZ" dirty="0" err="1"/>
              <a:t>prečten</a:t>
            </a:r>
            <a:r>
              <a:rPr lang="cs-CZ" dirty="0"/>
              <a:t> a na zásobníku ostal pouze jeden terminál. Tenhle proces si můžeme vysvětlit na téhle </a:t>
            </a:r>
            <a:r>
              <a:rPr lang="cs-CZ" dirty="0" err="1"/>
              <a:t>ukážce</a:t>
            </a:r>
            <a:r>
              <a:rPr lang="cs-CZ" dirty="0"/>
              <a:t>: ...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Vestavěná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find </a:t>
            </a:r>
            <a:r>
              <a:rPr lang="en-US" dirty="0" err="1"/>
              <a:t>hledá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výskyt</a:t>
            </a:r>
            <a:r>
              <a:rPr lang="en-US" dirty="0"/>
              <a:t> </a:t>
            </a:r>
            <a:r>
              <a:rPr lang="en-US" dirty="0" err="1"/>
              <a:t>zadaného</a:t>
            </a:r>
            <a:r>
              <a:rPr lang="en-US" dirty="0"/>
              <a:t> </a:t>
            </a:r>
            <a:r>
              <a:rPr lang="en-US" dirty="0" err="1"/>
              <a:t>podřetězce</a:t>
            </a:r>
            <a:r>
              <a:rPr lang="en-US" dirty="0"/>
              <a:t> (v </a:t>
            </a:r>
            <a:r>
              <a:rPr lang="en-US" dirty="0" err="1"/>
              <a:t>parametru</a:t>
            </a:r>
            <a:r>
              <a:rPr lang="en-US" dirty="0"/>
              <a:t> search) a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pozici</a:t>
            </a:r>
            <a:r>
              <a:rPr lang="en-US" dirty="0"/>
              <a:t> (</a:t>
            </a:r>
            <a:r>
              <a:rPr lang="en-US" dirty="0" err="1"/>
              <a:t>počítanou</a:t>
            </a:r>
            <a:r>
              <a:rPr lang="en-US" dirty="0"/>
              <a:t> od </a:t>
            </a:r>
            <a:r>
              <a:rPr lang="en-US" dirty="0" err="1"/>
              <a:t>nuly</a:t>
            </a:r>
            <a:r>
              <a:rPr lang="en-US" dirty="0"/>
              <a:t>). V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měli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úkol</a:t>
            </a:r>
            <a:r>
              <a:rPr lang="en-US" dirty="0"/>
              <a:t> </a:t>
            </a:r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KMP (Knuth–Morris–Prattův </a:t>
            </a:r>
            <a:r>
              <a:rPr lang="en-US" dirty="0" err="1"/>
              <a:t>algorithmus</a:t>
            </a:r>
            <a:r>
              <a:rPr lang="en-US" dirty="0"/>
              <a:t>). </a:t>
            </a:r>
            <a:r>
              <a:rPr lang="en-US" dirty="0" err="1"/>
              <a:t>Nejdříve</a:t>
            </a:r>
            <a:r>
              <a:rPr lang="en-US" dirty="0"/>
              <a:t> se </a:t>
            </a:r>
            <a:r>
              <a:rPr lang="en-US" dirty="0" err="1"/>
              <a:t>prohledá</a:t>
            </a:r>
            <a:r>
              <a:rPr lang="en-US" dirty="0"/>
              <a:t> </a:t>
            </a:r>
            <a:r>
              <a:rPr lang="en-US" dirty="0" err="1"/>
              <a:t>vyhledávané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prefixu</a:t>
            </a:r>
            <a:r>
              <a:rPr lang="en-US" dirty="0"/>
              <a:t> </a:t>
            </a:r>
            <a:r>
              <a:rPr lang="en-US" dirty="0" err="1"/>
              <a:t>označí</a:t>
            </a:r>
            <a:r>
              <a:rPr lang="en-US" dirty="0"/>
              <a:t> </a:t>
            </a:r>
            <a:r>
              <a:rPr lang="en-US" dirty="0" err="1"/>
              <a:t>určitý</a:t>
            </a:r>
            <a:r>
              <a:rPr lang="en-US" dirty="0"/>
              <a:t> </a:t>
            </a:r>
            <a:r>
              <a:rPr lang="en-US" dirty="0" err="1"/>
              <a:t>vzorek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fail-</a:t>
            </a:r>
            <a:r>
              <a:rPr lang="en-US" dirty="0" err="1"/>
              <a:t>vektor</a:t>
            </a:r>
            <a:r>
              <a:rPr lang="en-US" dirty="0"/>
              <a:t> (u </a:t>
            </a:r>
            <a:r>
              <a:rPr lang="en-US" dirty="0" err="1"/>
              <a:t>nás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označili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pole p[n]). Toto pole </a:t>
            </a:r>
            <a:r>
              <a:rPr lang="en-US" dirty="0" err="1"/>
              <a:t>znázorňovalo</a:t>
            </a:r>
            <a:r>
              <a:rPr lang="en-US" dirty="0"/>
              <a:t> </a:t>
            </a:r>
            <a:r>
              <a:rPr lang="en-US" dirty="0" err="1"/>
              <a:t>stavový</a:t>
            </a:r>
            <a:r>
              <a:rPr lang="en-US" dirty="0"/>
              <a:t> automat. </a:t>
            </a:r>
            <a:r>
              <a:rPr lang="en-US" dirty="0" err="1"/>
              <a:t>Náročnost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je O(n), </a:t>
            </a:r>
            <a:r>
              <a:rPr lang="en-US" dirty="0" err="1"/>
              <a:t>tudíž</a:t>
            </a:r>
            <a:r>
              <a:rPr lang="en-US" dirty="0"/>
              <a:t> je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lineárně</a:t>
            </a:r>
            <a:r>
              <a:rPr lang="en-US" dirty="0"/>
              <a:t> </a:t>
            </a:r>
            <a:r>
              <a:rPr lang="en-US" dirty="0" err="1"/>
              <a:t>složitý</a:t>
            </a:r>
            <a:r>
              <a:rPr lang="en-US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Jako metodu řazení jsme měli zadán</a:t>
            </a:r>
            <a:r>
              <a:rPr lang="cs-CZ" baseline="0" noProof="0" dirty="0"/>
              <a:t> Shell sort. Velmi nápomocna nám byla při jeho implementaci právě opora tohoto předmětu, ze které jsme vycházeli. Shell sort je též nazýván jako řazení se snižujícím se přírůstkem a jeho asymptotická složitost je O</a:t>
            </a:r>
            <a:r>
              <a:rPr lang="en-US" baseline="0" noProof="0" dirty="0"/>
              <a:t>(n^2)</a:t>
            </a:r>
            <a:r>
              <a:rPr lang="cs-CZ" baseline="0" noProof="0" dirty="0"/>
              <a:t>. </a:t>
            </a:r>
            <a:r>
              <a:rPr lang="en-US" baseline="0" noProof="0" dirty="0"/>
              <a:t>My </a:t>
            </a:r>
            <a:r>
              <a:rPr lang="cs-CZ" baseline="0" noProof="0" dirty="0"/>
              <a:t>jsme</a:t>
            </a:r>
            <a:r>
              <a:rPr lang="en-US" baseline="0" noProof="0" dirty="0"/>
              <a:t> u</a:t>
            </a:r>
            <a:r>
              <a:rPr lang="cs-CZ" baseline="0" noProof="0" dirty="0"/>
              <a:t>žili jeho klasičtější variantu, kdy v první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etap</a:t>
            </a:r>
            <a:r>
              <a:rPr lang="cs-CZ" baseline="0" noProof="0" dirty="0"/>
              <a:t>ě je brán krok o polovině počtu prvků, který je v každé další etapě dělen dvěma. V tabulce je možné vidět příklad </a:t>
            </a:r>
            <a:r>
              <a:rPr lang="cs-CZ" baseline="0" noProof="0" dirty="0" err="1"/>
              <a:t>shell</a:t>
            </a:r>
            <a:r>
              <a:rPr lang="cs-CZ" baseline="0" noProof="0" dirty="0"/>
              <a:t> sortu, kdy je řazen řetězec o šesti znacích, tudíž první krok je roven 3, poté pak 1. Hodnoty jsou postupně kontrolovány a případně prohozeny, zeleně došlo k prohození, oranžově pak jsou hodnoty ve správném pořadí. Ke konci Shell sort s krokem jedna je typický </a:t>
            </a:r>
            <a:r>
              <a:rPr lang="cs-CZ" baseline="0" noProof="0" dirty="0" err="1"/>
              <a:t>Bubble</a:t>
            </a:r>
            <a:r>
              <a:rPr lang="cs-CZ" baseline="0" noProof="0" dirty="0"/>
              <a:t> sort.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implementaci tabulky symbolů jsme měli využít binární vyhledávací strom. Průchod</a:t>
            </a:r>
            <a:r>
              <a:rPr lang="cs-CZ" baseline="0" dirty="0"/>
              <a:t> mezi uzly je pak realizován podle klíče daného uzlu. Každý uzel byl specifikován parametry jako: klíč, ID, Datový typ, Výraz, který byl následně zpracován interpretem, nebo jeho přímá hodnota. Příznak, jestli daný symbol byl definován a ke konci pak dva ukazatele na levého a pravého </a:t>
            </a:r>
            <a:r>
              <a:rPr lang="cs-CZ" baseline="0" dirty="0" err="1"/>
              <a:t>podsyna</a:t>
            </a:r>
            <a:r>
              <a:rPr lang="cs-CZ" baseline="0" dirty="0"/>
              <a:t>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usnadnění alokování paměti v projektu jsme využili</a:t>
            </a:r>
            <a:r>
              <a:rPr lang="cs-CZ" baseline="0" dirty="0"/>
              <a:t> možnost implementace jednoduchého </a:t>
            </a:r>
            <a:r>
              <a:rPr lang="cs-CZ" baseline="0" dirty="0" err="1"/>
              <a:t>garbagge</a:t>
            </a:r>
            <a:r>
              <a:rPr lang="cs-CZ" baseline="0" dirty="0"/>
              <a:t> </a:t>
            </a:r>
            <a:r>
              <a:rPr lang="cs-CZ" baseline="0" dirty="0" err="1"/>
              <a:t>collectoru</a:t>
            </a:r>
            <a:r>
              <a:rPr lang="cs-CZ" baseline="0" dirty="0"/>
              <a:t>, v češtině nepříliš používané označení „svoz odpadu“, který ve stylu </a:t>
            </a:r>
            <a:r>
              <a:rPr lang="cs-CZ" baseline="0" dirty="0" err="1"/>
              <a:t>oboustraně</a:t>
            </a:r>
            <a:r>
              <a:rPr lang="cs-CZ" baseline="0" dirty="0"/>
              <a:t> vázaného seznamu alokuje potřebnou </a:t>
            </a:r>
            <a:r>
              <a:rPr lang="cs-CZ" baseline="0" dirty="0" err="1"/>
              <a:t>pamět</a:t>
            </a:r>
            <a:r>
              <a:rPr lang="cs-CZ" baseline="0" dirty="0"/>
              <a:t> a je zaručeno, že na konci programu je všechna alokovaná paměť zpětně vymazána.</a:t>
            </a:r>
            <a:r>
              <a:rPr lang="cs-CZ" dirty="0"/>
              <a:t> Proto jsme v celém našem zdrojovém kódu</a:t>
            </a:r>
            <a:r>
              <a:rPr lang="cs-CZ" baseline="0" dirty="0"/>
              <a:t> používali funkce s předponou </a:t>
            </a:r>
            <a:r>
              <a:rPr lang="cs-CZ" baseline="0" dirty="0" err="1"/>
              <a:t>gc</a:t>
            </a:r>
            <a:r>
              <a:rPr lang="cs-CZ" baseline="0" dirty="0"/>
              <a:t>, a to </a:t>
            </a:r>
            <a:r>
              <a:rPr lang="cs-CZ" baseline="0" dirty="0" err="1"/>
              <a:t>gc_init</a:t>
            </a:r>
            <a:r>
              <a:rPr lang="cs-CZ" baseline="0" dirty="0"/>
              <a:t> pro inicializaci seznamu, </a:t>
            </a:r>
            <a:r>
              <a:rPr lang="cs-CZ" baseline="0" dirty="0" err="1"/>
              <a:t>gc_alloc</a:t>
            </a:r>
            <a:r>
              <a:rPr lang="cs-CZ" baseline="0" dirty="0"/>
              <a:t> pro alokování paměti, </a:t>
            </a:r>
            <a:r>
              <a:rPr lang="cs-CZ" baseline="0" dirty="0" err="1"/>
              <a:t>gc_realloc</a:t>
            </a:r>
            <a:r>
              <a:rPr lang="cs-CZ" baseline="0" dirty="0"/>
              <a:t> pro realokaci a </a:t>
            </a:r>
            <a:r>
              <a:rPr lang="cs-CZ" baseline="0" dirty="0" err="1"/>
              <a:t>gc_free</a:t>
            </a:r>
            <a:r>
              <a:rPr lang="cs-CZ" baseline="0" dirty="0"/>
              <a:t> pro uvolnění z paměti.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4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14/12/2016 11:13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14/12/2016 11:13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14/12/2016 11:13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14/12/2016 11:13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en-US" sz="2200" i="1" baseline="160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 dirty="0"/>
              <a:t>1</a:t>
            </a:r>
            <a:r>
              <a:rPr lang="cs-CZ" dirty="0"/>
              <a:t>5</a:t>
            </a:r>
            <a:r>
              <a:rPr lang="en-150" dirty="0"/>
              <a:t>/1</a:t>
            </a:r>
            <a:r>
              <a:rPr lang="cs-CZ" dirty="0"/>
              <a:t>2</a:t>
            </a:r>
            <a:r>
              <a:rPr lang="en-150" dirty="0"/>
              <a:t>/2016</a:t>
            </a:r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cs-CZ" dirty="0"/>
              <a:t>Jednoduchý program pro </a:t>
            </a:r>
            <a:r>
              <a:rPr lang="cs-CZ" dirty="0">
                <a:solidFill>
                  <a:srgbClr val="C00000"/>
                </a:solidFill>
              </a:rPr>
              <a:t>automatickou správu paměti </a:t>
            </a:r>
            <a:br>
              <a:rPr lang="cs-CZ" dirty="0">
                <a:solidFill>
                  <a:srgbClr val="C00000"/>
                </a:solidFill>
              </a:rPr>
            </a:br>
            <a:r>
              <a:rPr lang="cs-CZ" dirty="0"/>
              <a:t>a usnadnění práce na projektu</a:t>
            </a:r>
          </a:p>
          <a:p>
            <a:pPr>
              <a:spcAft>
                <a:spcPts val="800"/>
              </a:spcAft>
            </a:pPr>
            <a:r>
              <a:rPr lang="cs-CZ" dirty="0"/>
              <a:t>Implementace ve stylu oboustranně vázaného seznamu</a:t>
            </a:r>
          </a:p>
          <a:p>
            <a:pPr>
              <a:spcAft>
                <a:spcPts val="800"/>
              </a:spcAft>
            </a:pPr>
            <a:r>
              <a:rPr lang="cs-CZ" dirty="0"/>
              <a:t>Využití funkcí:</a:t>
            </a:r>
          </a:p>
          <a:p>
            <a:pPr lvl="1">
              <a:spcAft>
                <a:spcPts val="600"/>
              </a:spcAft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908720"/>
            <a:ext cx="2808312" cy="5268243"/>
          </a:xfrm>
        </p:spPr>
        <p:txBody>
          <a:bodyPr anchor="t">
            <a:noAutofit/>
          </a:bodyPr>
          <a:lstStyle/>
          <a:p>
            <a:pPr>
              <a:spcAft>
                <a:spcPts val="3500"/>
              </a:spcAft>
            </a:pPr>
            <a:r>
              <a:rPr lang="cs-CZ" sz="2300" dirty="0" err="1"/>
              <a:t>Verzovací</a:t>
            </a:r>
            <a:r>
              <a:rPr lang="cs-CZ" sz="2300" dirty="0"/>
              <a:t> systém: </a:t>
            </a:r>
            <a:r>
              <a:rPr lang="cs-CZ" sz="2300" dirty="0">
                <a:solidFill>
                  <a:srgbClr val="C00000"/>
                </a:solidFill>
              </a:rPr>
              <a:t>Git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Uložiště:</a:t>
            </a:r>
            <a:br>
              <a:rPr lang="cs-CZ" sz="2300" dirty="0"/>
            </a:br>
            <a:r>
              <a:rPr lang="cs-CZ" sz="2300" dirty="0" err="1">
                <a:solidFill>
                  <a:srgbClr val="C00000"/>
                </a:solidFill>
              </a:rPr>
              <a:t>GitHub</a:t>
            </a:r>
            <a:endParaRPr lang="cs-CZ" sz="2300" dirty="0">
              <a:solidFill>
                <a:srgbClr val="C00000"/>
              </a:solidFill>
            </a:endParaRPr>
          </a:p>
          <a:p>
            <a:pPr>
              <a:spcAft>
                <a:spcPts val="3500"/>
              </a:spcAft>
            </a:pPr>
            <a:r>
              <a:rPr lang="cs-CZ" sz="2300" dirty="0"/>
              <a:t>Komunikace:</a:t>
            </a:r>
            <a:br>
              <a:rPr lang="cs-CZ" sz="2300" b="1" dirty="0"/>
            </a:br>
            <a:r>
              <a:rPr lang="cs-CZ" sz="2300" dirty="0" err="1">
                <a:solidFill>
                  <a:srgbClr val="C00000"/>
                </a:solidFill>
              </a:rPr>
              <a:t>ticketovací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systém</a:t>
            </a:r>
            <a:r>
              <a:rPr lang="cs-CZ" sz="2300" dirty="0"/>
              <a:t> </a:t>
            </a:r>
            <a:r>
              <a:rPr lang="cs-CZ" sz="2300" dirty="0" err="1">
                <a:solidFill>
                  <a:srgbClr val="C00000"/>
                </a:solidFill>
              </a:rPr>
              <a:t>issues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messenger.com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Průběžná integrace: </a:t>
            </a:r>
            <a:r>
              <a:rPr lang="cs-CZ" sz="2300" dirty="0">
                <a:solidFill>
                  <a:srgbClr val="C00000"/>
                </a:solidFill>
              </a:rPr>
              <a:t>travis.com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763983"/>
            <a:ext cx="5957726" cy="53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924469"/>
            <a:ext cx="8568952" cy="3709056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dirty="0"/>
              <a:t>Spouštění skriptem s kontrolou výstupu Javy SE 8</a:t>
            </a:r>
          </a:p>
          <a:p>
            <a:pPr lvl="2"/>
            <a:r>
              <a:rPr lang="en-US" i="1" dirty="0"/>
              <a:t>návratovýKód_názevProgramu.ifj16</a:t>
            </a:r>
            <a:endParaRPr lang="cs-CZ" i="1" dirty="0"/>
          </a:p>
          <a:p>
            <a:pPr lvl="2"/>
            <a:r>
              <a:rPr lang="en-US" i="1" dirty="0" err="1"/>
              <a:t>návratovýKód_názevProgramu.i</a:t>
            </a:r>
            <a:r>
              <a:rPr lang="cs-CZ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95" y="4725144"/>
            <a:ext cx="7409429" cy="15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projektu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2771800" y="1743673"/>
            <a:ext cx="2016224" cy="1308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</a:t>
            </a:r>
            <a:endParaRPr lang="en-US" dirty="0"/>
          </a:p>
        </p:txBody>
      </p:sp>
      <p:sp>
        <p:nvSpPr>
          <p:cNvPr id="7" name="Obdélník 6"/>
          <p:cNvSpPr/>
          <p:nvPr/>
        </p:nvSpPr>
        <p:spPr>
          <a:xfrm>
            <a:off x="5652120" y="1569690"/>
            <a:ext cx="2448272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5652120" y="3742003"/>
            <a:ext cx="24482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0" name="Přímá spojnice se šipkou 9"/>
          <p:cNvCxnSpPr>
            <a:endCxn id="7" idx="1"/>
          </p:cNvCxnSpPr>
          <p:nvPr/>
        </p:nvCxnSpPr>
        <p:spPr>
          <a:xfrm>
            <a:off x="4788024" y="2397782"/>
            <a:ext cx="86409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6209414" y="2407761"/>
            <a:ext cx="1890978" cy="81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5952344" y="3225874"/>
            <a:ext cx="0" cy="5161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6209413" y="3739272"/>
            <a:ext cx="1890979" cy="875943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851963" y="1954087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Zdrojový soubor</a:t>
            </a:r>
            <a:endParaRPr lang="en-US" dirty="0"/>
          </a:p>
        </p:txBody>
      </p:sp>
      <p:cxnSp>
        <p:nvCxnSpPr>
          <p:cNvPr id="24" name="Přímá spojnice se šipkou 23"/>
          <p:cNvCxnSpPr/>
          <p:nvPr/>
        </p:nvCxnSpPr>
        <p:spPr>
          <a:xfrm>
            <a:off x="2297684" y="2407761"/>
            <a:ext cx="4741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3494297" y="4138047"/>
            <a:ext cx="1436516" cy="86409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/>
          <p:nvPr/>
        </p:nvCxnSpPr>
        <p:spPr>
          <a:xfrm flipH="1">
            <a:off x="4924120" y="4621905"/>
            <a:ext cx="721902" cy="4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060000"/>
            <a:ext cx="6550588" cy="324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266700">
              <a:spcAft>
                <a:spcPts val="200"/>
              </a:spcAft>
            </a:pPr>
            <a:r>
              <a:rPr lang="cs-CZ" sz="2500" dirty="0"/>
              <a:t>Jako první zpracovává zdrojový kód programu v jazyce IFJ16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Založen na </a:t>
            </a:r>
            <a:r>
              <a:rPr lang="cs-CZ" sz="2500" dirty="0">
                <a:solidFill>
                  <a:srgbClr val="C00000"/>
                </a:solidFill>
              </a:rPr>
              <a:t>deterministickém konečném automatu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Dvě základní funkce: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get_token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sz="2500" dirty="0">
                <a:cs typeface="Courier New" panose="02070309020205020404" pitchFamily="49" charset="0"/>
              </a:rPr>
              <a:t> a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Struktura tokenu – typ, řetězec, délka řetězce, řádek v kódu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</a:t>
            </a:r>
            <a:r>
              <a:rPr lang="en-US" dirty="0"/>
              <a:t> a </a:t>
            </a:r>
            <a:r>
              <a:rPr lang="cs-CZ" dirty="0"/>
              <a:t>nejrozsáhlejší část  – </a:t>
            </a:r>
            <a:r>
              <a:rPr lang="cs-CZ" dirty="0">
                <a:solidFill>
                  <a:srgbClr val="C00000"/>
                </a:solidFill>
              </a:rPr>
              <a:t>syntaxí řízený překlad</a:t>
            </a:r>
          </a:p>
          <a:p>
            <a:r>
              <a:rPr lang="cs-CZ" dirty="0"/>
              <a:t>Požaduje tokeny z lexikální analýzy</a:t>
            </a:r>
            <a:r>
              <a:rPr lang="en-US" dirty="0"/>
              <a:t> a </a:t>
            </a:r>
            <a:r>
              <a:rPr lang="cs-CZ" dirty="0"/>
              <a:t>přímo utváří abstraktní syntaktický strom začínající od funkce </a:t>
            </a:r>
            <a:r>
              <a:rPr lang="cs-CZ" dirty="0" err="1"/>
              <a:t>Main.run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 výrazů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7" y="924468"/>
            <a:ext cx="6676199" cy="5252495"/>
          </a:xfrm>
        </p:spPr>
        <p:txBody>
          <a:bodyPr>
            <a:normAutofit/>
          </a:bodyPr>
          <a:lstStyle/>
          <a:p>
            <a:r>
              <a:rPr lang="cs-CZ" sz="2450" dirty="0"/>
              <a:t>Rozsáhlá </a:t>
            </a:r>
            <a:r>
              <a:rPr lang="cs-CZ" sz="2450" b="1" dirty="0"/>
              <a:t>precedenční tabulka </a:t>
            </a:r>
            <a:r>
              <a:rPr lang="cs-CZ" sz="2450" dirty="0"/>
              <a:t>operátorů </a:t>
            </a:r>
            <a:br>
              <a:rPr lang="en-US" sz="2450" dirty="0"/>
            </a:br>
            <a:r>
              <a:rPr lang="cs-CZ" sz="2450" dirty="0"/>
              <a:t>i s podporou </a:t>
            </a:r>
            <a:r>
              <a:rPr lang="cs-CZ" sz="2450" i="1" dirty="0" err="1"/>
              <a:t>Function</a:t>
            </a:r>
            <a:r>
              <a:rPr lang="cs-CZ" sz="2450" i="1" dirty="0"/>
              <a:t> Call</a:t>
            </a:r>
          </a:p>
          <a:p>
            <a:r>
              <a:rPr lang="cs-CZ" sz="2450" dirty="0"/>
              <a:t>Řízení běhu zajišťují operace se zásobníkem </a:t>
            </a:r>
            <a:br>
              <a:rPr lang="en-US" sz="2450" dirty="0"/>
            </a:br>
            <a:r>
              <a:rPr lang="cs-CZ" sz="2450" dirty="0"/>
              <a:t>s podmínkami na prioritu a asociativitu operátorů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03804"/>
              </p:ext>
            </p:extLst>
          </p:nvPr>
        </p:nvGraphicFramePr>
        <p:xfrm>
          <a:off x="670503" y="4123426"/>
          <a:ext cx="212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00">
                  <a:extLst>
                    <a:ext uri="{9D8B030D-6E8A-4147-A177-3AD203B41FA5}">
                      <a16:colId xmlns:a16="http://schemas.microsoft.com/office/drawing/2014/main" val="278762105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012401453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157434768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572967831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973303944"/>
                    </a:ext>
                  </a:extLst>
                </a:gridCol>
              </a:tblGrid>
              <a:tr h="3145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77472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20120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54234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859037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7173"/>
                  </a:ext>
                </a:extLst>
              </a:tr>
            </a:tbl>
          </a:graphicData>
        </a:graphic>
      </p:graphicFrame>
      <p:cxnSp>
        <p:nvCxnSpPr>
          <p:cNvPr id="22" name="Přímá spojnice 21"/>
          <p:cNvCxnSpPr>
            <a:stCxn id="38" idx="0"/>
            <a:endCxn id="41" idx="4"/>
          </p:cNvCxnSpPr>
          <p:nvPr/>
        </p:nvCxnSpPr>
        <p:spPr>
          <a:xfrm flipV="1">
            <a:off x="7143873" y="3930702"/>
            <a:ext cx="559306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stCxn id="47" idx="0"/>
            <a:endCxn id="38" idx="4"/>
          </p:cNvCxnSpPr>
          <p:nvPr/>
        </p:nvCxnSpPr>
        <p:spPr>
          <a:xfrm flipV="1">
            <a:off x="7138234" y="4945907"/>
            <a:ext cx="5639" cy="35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5" idx="0"/>
            <a:endCxn id="41" idx="4"/>
          </p:cNvCxnSpPr>
          <p:nvPr/>
        </p:nvCxnSpPr>
        <p:spPr>
          <a:xfrm flipH="1" flipV="1">
            <a:off x="7703179" y="3930702"/>
            <a:ext cx="518740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ál 46"/>
          <p:cNvSpPr/>
          <p:nvPr/>
        </p:nvSpPr>
        <p:spPr>
          <a:xfrm>
            <a:off x="6758246" y="5297612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cs-CZ" sz="2400" dirty="0">
              <a:ln w="1905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ál 34"/>
          <p:cNvSpPr/>
          <p:nvPr/>
        </p:nvSpPr>
        <p:spPr>
          <a:xfrm>
            <a:off x="7841931" y="4185933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cs-CZ" sz="2400" dirty="0">
              <a:ln w="1905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ál 37"/>
          <p:cNvSpPr/>
          <p:nvPr/>
        </p:nvSpPr>
        <p:spPr>
          <a:xfrm>
            <a:off x="6763885" y="4185933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cs-CZ" dirty="0">
              <a:ln w="1905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7323191" y="317072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9050"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&amp;&amp;</a:t>
            </a:r>
            <a:endParaRPr lang="cs-CZ" sz="2000" dirty="0">
              <a:ln w="19050"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670503" y="2770679"/>
            <a:ext cx="5112568" cy="873250"/>
            <a:chOff x="611560" y="2869986"/>
            <a:chExt cx="4826359" cy="694075"/>
          </a:xfrm>
        </p:grpSpPr>
        <p:sp>
          <p:nvSpPr>
            <p:cNvPr id="19" name="Obdélník 18"/>
            <p:cNvSpPr/>
            <p:nvPr/>
          </p:nvSpPr>
          <p:spPr>
            <a:xfrm>
              <a:off x="611560" y="2869986"/>
              <a:ext cx="4826358" cy="694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70503" y="2923919"/>
              <a:ext cx="4767416" cy="58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6" name="TextovéPole 45"/>
          <p:cNvSpPr txBox="1"/>
          <p:nvPr/>
        </p:nvSpPr>
        <p:spPr>
          <a:xfrm>
            <a:off x="3977272" y="5130954"/>
            <a:ext cx="17822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!</a:t>
            </a:r>
            <a:r>
              <a:rPr lang="en-US" sz="4000" dirty="0"/>
              <a:t>x&amp;&amp;y$</a:t>
            </a:r>
            <a:endParaRPr lang="cs-CZ" sz="4000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3977272" y="5130954"/>
            <a:ext cx="17822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!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dirty="0"/>
              <a:t>&amp;&amp;y$</a:t>
            </a:r>
            <a:endParaRPr lang="cs-CZ" sz="4000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3977272" y="5130954"/>
            <a:ext cx="17822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!x</a:t>
            </a:r>
            <a:r>
              <a:rPr lang="en-US" sz="4000" dirty="0">
                <a:solidFill>
                  <a:srgbClr val="FF0000"/>
                </a:solidFill>
              </a:rPr>
              <a:t>&amp;&amp;</a:t>
            </a:r>
            <a:r>
              <a:rPr lang="en-US" sz="4000" dirty="0"/>
              <a:t>y$</a:t>
            </a:r>
            <a:endParaRPr lang="cs-CZ" sz="4000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3977272" y="5130954"/>
            <a:ext cx="17822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!x&amp;&amp;</a:t>
            </a:r>
            <a:r>
              <a:rPr lang="en-US" sz="4000" dirty="0">
                <a:solidFill>
                  <a:srgbClr val="FF0000"/>
                </a:solidFill>
              </a:rPr>
              <a:t>y</a:t>
            </a:r>
            <a:r>
              <a:rPr lang="en-US" sz="4000" dirty="0"/>
              <a:t>$</a:t>
            </a:r>
            <a:endParaRPr lang="cs-CZ" sz="40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3977272" y="5130954"/>
            <a:ext cx="17822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!x&amp;&amp;y</a:t>
            </a:r>
            <a:r>
              <a:rPr lang="en-US" sz="4000" dirty="0">
                <a:solidFill>
                  <a:srgbClr val="FF0000"/>
                </a:solidFill>
              </a:rPr>
              <a:t>$</a:t>
            </a:r>
            <a:endParaRPr lang="cs-CZ" sz="4000" dirty="0">
              <a:solidFill>
                <a:srgbClr val="FF0000"/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7271317" y="898561"/>
            <a:ext cx="159874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 → !E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 → I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 → E &amp;&amp; E</a:t>
            </a:r>
            <a:endParaRPr lang="cs-CZ" sz="2400" dirty="0">
              <a:solidFill>
                <a:srgbClr val="002060"/>
              </a:solidFill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</a:t>
            </a:r>
            <a:endParaRPr lang="cs-CZ" sz="34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$&lt;!&lt;x</a:t>
            </a:r>
            <a:endParaRPr lang="cs-CZ" sz="34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$&lt;!A</a:t>
            </a:r>
            <a:endParaRPr lang="cs-CZ" sz="34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</a:t>
            </a:r>
            <a:endParaRPr lang="cs-CZ" sz="34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</a:t>
            </a:r>
            <a:endParaRPr lang="cs-CZ" sz="34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$B&amp;&amp;&lt;y</a:t>
            </a:r>
            <a:endParaRPr lang="cs-CZ" sz="34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$B&amp;&amp;C</a:t>
            </a:r>
            <a:endParaRPr lang="cs-CZ" sz="34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779511" y="2892884"/>
            <a:ext cx="4724709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$D</a:t>
            </a:r>
            <a:endParaRPr lang="cs-CZ" sz="3400" dirty="0"/>
          </a:p>
        </p:txBody>
      </p:sp>
      <p:sp>
        <p:nvSpPr>
          <p:cNvPr id="77" name="TextovéPole 76"/>
          <p:cNvSpPr txBox="1"/>
          <p:nvPr/>
        </p:nvSpPr>
        <p:spPr>
          <a:xfrm>
            <a:off x="7271317" y="2348880"/>
            <a:ext cx="16211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!x&amp;&amp;y</a:t>
            </a:r>
            <a:endParaRPr lang="cs-CZ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5" grpId="0" animBg="1"/>
      <p:bldP spid="38" grpId="0" animBg="1"/>
      <p:bldP spid="41" grpId="0" animBg="1"/>
      <p:bldP spid="49" grpId="0" animBg="1"/>
      <p:bldP spid="50" grpId="0" animBg="1"/>
      <p:bldP spid="51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</a:t>
            </a:r>
          </a:p>
          <a:p>
            <a:r>
              <a:rPr lang="cs-CZ" dirty="0"/>
              <a:t>Z velké části zastupuje sémantickou analýzu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cs-CZ" dirty="0"/>
              <a:t>émantická analýza kontroluje pouze kompatibilitu datových typů a správnou deklaraci funkce 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Algoritmus na vyhledávání podřetězce.</a:t>
            </a:r>
          </a:p>
          <a:p>
            <a:pPr>
              <a:spcAft>
                <a:spcPts val="1500"/>
              </a:spcAft>
            </a:pPr>
            <a:r>
              <a:rPr lang="cs-CZ" dirty="0"/>
              <a:t>Výhodou je, že se nevrací k již prohledaným znakům</a:t>
            </a:r>
          </a:p>
          <a:p>
            <a:pPr>
              <a:spcAft>
                <a:spcPts val="1500"/>
              </a:spcAft>
            </a:pPr>
            <a:r>
              <a:rPr lang="cs-CZ" dirty="0"/>
              <a:t>Náročnost algoritmu – </a:t>
            </a:r>
            <a:r>
              <a:rPr lang="cs-CZ" i="1" dirty="0">
                <a:solidFill>
                  <a:srgbClr val="C00000"/>
                </a:solidFill>
              </a:rPr>
              <a:t>O(n)</a:t>
            </a: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042"/>
              </p:ext>
            </p:extLst>
          </p:nvPr>
        </p:nvGraphicFramePr>
        <p:xfrm>
          <a:off x="1154713" y="3284984"/>
          <a:ext cx="6906582" cy="243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2">
                  <a:extLst>
                    <a:ext uri="{9D8B030D-6E8A-4147-A177-3AD203B41FA5}">
                      <a16:colId xmlns:a16="http://schemas.microsoft.com/office/drawing/2014/main" val="698838064"/>
                    </a:ext>
                  </a:extLst>
                </a:gridCol>
                <a:gridCol w="312838">
                  <a:extLst>
                    <a:ext uri="{9D8B030D-6E8A-4147-A177-3AD203B41FA5}">
                      <a16:colId xmlns:a16="http://schemas.microsoft.com/office/drawing/2014/main" val="189874915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5729999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11389890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31221135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07246222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04903789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99538810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3420555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02550128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49172320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2948238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4375165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710417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361956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14080296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8250682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8244836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27418883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07774964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42401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algn="ctr"/>
                      <a:r>
                        <a:rPr lang="cs-CZ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8189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6643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050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78277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cs-CZ" sz="2600" dirty="0"/>
              <a:t>Algoritmus pro řazení řetězce podle ordinální hodnoty znaků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řazení se snižujícím se přírůstkem 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První krok je určen polovinou počtu prvků</a:t>
            </a:r>
          </a:p>
          <a:p>
            <a:pPr>
              <a:spcAft>
                <a:spcPts val="300"/>
              </a:spcAft>
            </a:pPr>
            <a:r>
              <a:rPr lang="cs-CZ" sz="2600" dirty="0"/>
              <a:t>Asymptotická složitost - </a:t>
            </a:r>
            <a:r>
              <a:rPr lang="cs-CZ" sz="2600" i="1" dirty="0">
                <a:solidFill>
                  <a:srgbClr val="C00000"/>
                </a:solidFill>
              </a:rPr>
              <a:t>O(n</a:t>
            </a:r>
            <a:r>
              <a:rPr lang="cs-CZ" sz="2600" i="1" baseline="30000" dirty="0">
                <a:solidFill>
                  <a:srgbClr val="C00000"/>
                </a:solidFill>
              </a:rPr>
              <a:t>2</a:t>
            </a:r>
            <a:r>
              <a:rPr lang="cs-CZ" sz="2600" i="1" dirty="0">
                <a:solidFill>
                  <a:srgbClr val="C00000"/>
                </a:solidFill>
              </a:rPr>
              <a:t>)</a:t>
            </a:r>
          </a:p>
          <a:p>
            <a:endParaRPr lang="en-1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572"/>
              </p:ext>
            </p:extLst>
          </p:nvPr>
        </p:nvGraphicFramePr>
        <p:xfrm>
          <a:off x="2843808" y="3102265"/>
          <a:ext cx="3627218" cy="31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316871486"/>
                    </a:ext>
                  </a:extLst>
                </a:gridCol>
                <a:gridCol w="562586">
                  <a:extLst>
                    <a:ext uri="{9D8B030D-6E8A-4147-A177-3AD203B41FA5}">
                      <a16:colId xmlns:a16="http://schemas.microsoft.com/office/drawing/2014/main" val="3152258638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020633182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123064123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331786985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643121047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756375739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2051214296"/>
                    </a:ext>
                  </a:extLst>
                </a:gridCol>
              </a:tblGrid>
              <a:tr h="332685">
                <a:tc>
                  <a:txBody>
                    <a:bodyPr/>
                    <a:lstStyle/>
                    <a:p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700" noProof="0" dirty="0"/>
                        <a:t>krok</a:t>
                      </a:r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65780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1.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949858567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2.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2553036737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3.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738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4.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322489158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5.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133000363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6.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1995399983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7.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077282825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r>
                        <a:rPr lang="en-US" sz="1700" dirty="0"/>
                        <a:t>8.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5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</a:t>
            </a:r>
            <a:r>
              <a:rPr lang="cs-CZ" sz="2800" dirty="0"/>
              <a:t> symbolů pomocí BST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Implementována jako </a:t>
            </a:r>
            <a:r>
              <a:rPr lang="cs-CZ" i="1" dirty="0"/>
              <a:t>binární vyhledávací strom</a:t>
            </a:r>
          </a:p>
          <a:p>
            <a:pPr>
              <a:spcAft>
                <a:spcPts val="1500"/>
              </a:spcAft>
            </a:pPr>
            <a:r>
              <a:rPr lang="en-US" dirty="0"/>
              <a:t>Do </a:t>
            </a:r>
            <a:r>
              <a:rPr lang="cs-CZ" dirty="0"/>
              <a:t>každého uzlu</a:t>
            </a:r>
            <a:r>
              <a:rPr lang="en-US" dirty="0"/>
              <a:t> </a:t>
            </a:r>
            <a:r>
              <a:rPr lang="cs-CZ" dirty="0"/>
              <a:t>jsme</a:t>
            </a:r>
            <a:r>
              <a:rPr lang="en-US" dirty="0"/>
              <a:t> </a:t>
            </a:r>
            <a:r>
              <a:rPr lang="cs-CZ" dirty="0"/>
              <a:t>ukládali následující </a:t>
            </a:r>
            <a:r>
              <a:rPr lang="cs-CZ" b="1" dirty="0"/>
              <a:t>parametry</a:t>
            </a:r>
            <a:r>
              <a:rPr lang="cs-CZ" dirty="0"/>
              <a:t>: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Klíč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Datový typ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Výraz nebo hodnota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Příznak definování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Ukazatel na levého a pravého syna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7149</TotalTime>
  <Words>1560</Words>
  <Application>Microsoft Office PowerPoint</Application>
  <PresentationFormat>Předvádění na obrazovce (4:3)</PresentationFormat>
  <Paragraphs>300</Paragraphs>
  <Slides>13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projektu</vt:lpstr>
      <vt:lpstr>Lexikální analyzátor</vt:lpstr>
      <vt:lpstr>Syntaktická analýza</vt:lpstr>
      <vt:lpstr>Precedenční syntaktická analýza výrazů</vt:lpstr>
      <vt:lpstr>Interpret</vt:lpstr>
      <vt:lpstr>Knuth-Morris-Prattův algoritmus</vt:lpstr>
      <vt:lpstr>Algoritmy - Shellsort</vt:lpstr>
      <vt:lpstr>Tabulka symbolů pomocí BST</vt:lpstr>
      <vt:lpstr>Garbage collector</vt:lpstr>
      <vt:lpstr>Skupinová implementace</vt:lpstr>
      <vt:lpstr>Celkové testování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136</cp:revision>
  <dcterms:created xsi:type="dcterms:W3CDTF">2016-01-14T08:43:43Z</dcterms:created>
  <dcterms:modified xsi:type="dcterms:W3CDTF">2016-12-14T17:27:33Z</dcterms:modified>
</cp:coreProperties>
</file>