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7"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564C7-927D-4776-BDF0-BE34A296C58B}" v="27" dt="2023-11-22T22:37:56.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107" d="100"/>
          <a:sy n="107"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23956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36404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37542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90788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68331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42399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80844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037276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19537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19805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11/22/2023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39977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11/22/2023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a:t>
            </a:fld>
            <a:endParaRPr lang="en-US"/>
          </a:p>
        </p:txBody>
      </p:sp>
    </p:spTree>
    <p:extLst>
      <p:ext uri="{BB962C8B-B14F-4D97-AF65-F5344CB8AC3E}">
        <p14:creationId xmlns:p14="http://schemas.microsoft.com/office/powerpoint/2010/main" val="182425435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Lumières laser au néon alignées pour former un triangle">
            <a:extLst>
              <a:ext uri="{FF2B5EF4-FFF2-40B4-BE49-F238E27FC236}">
                <a16:creationId xmlns:a16="http://schemas.microsoft.com/office/drawing/2014/main" id="{41FC5E14-124A-AD89-1D5E-F313CE7D4B22}"/>
              </a:ext>
            </a:extLst>
          </p:cNvPr>
          <p:cNvPicPr>
            <a:picLocks noChangeAspect="1"/>
          </p:cNvPicPr>
          <p:nvPr/>
        </p:nvPicPr>
        <p:blipFill rotWithShape="1">
          <a:blip r:embed="rId2"/>
          <a:srcRect l="22028" r="22417"/>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re 1">
            <a:extLst>
              <a:ext uri="{FF2B5EF4-FFF2-40B4-BE49-F238E27FC236}">
                <a16:creationId xmlns:a16="http://schemas.microsoft.com/office/drawing/2014/main" id="{52A45697-24A9-E590-9AD4-C9003463577C}"/>
              </a:ext>
            </a:extLst>
          </p:cNvPr>
          <p:cNvSpPr>
            <a:spLocks noGrp="1"/>
          </p:cNvSpPr>
          <p:nvPr>
            <p:ph type="ctrTitle"/>
          </p:nvPr>
        </p:nvSpPr>
        <p:spPr>
          <a:xfrm>
            <a:off x="6858000" y="1524000"/>
            <a:ext cx="4572000" cy="2286000"/>
          </a:xfrm>
        </p:spPr>
        <p:txBody>
          <a:bodyPr>
            <a:normAutofit/>
          </a:bodyPr>
          <a:lstStyle/>
          <a:p>
            <a:pPr algn="l"/>
            <a:r>
              <a:rPr lang="en-US" sz="4800" b="1" i="0" dirty="0">
                <a:effectLst/>
                <a:latin typeface="SegoeUI"/>
              </a:rPr>
              <a:t>Python for Data Science and AI Level 1</a:t>
            </a:r>
            <a:endParaRPr lang="fr-FR" sz="11500" dirty="0"/>
          </a:p>
        </p:txBody>
      </p:sp>
      <p:sp>
        <p:nvSpPr>
          <p:cNvPr id="3" name="Sous-titre 2">
            <a:extLst>
              <a:ext uri="{FF2B5EF4-FFF2-40B4-BE49-F238E27FC236}">
                <a16:creationId xmlns:a16="http://schemas.microsoft.com/office/drawing/2014/main" id="{0CE5B100-CB9A-8A18-92BB-EDDD1F68116B}"/>
              </a:ext>
            </a:extLst>
          </p:cNvPr>
          <p:cNvSpPr>
            <a:spLocks noGrp="1"/>
          </p:cNvSpPr>
          <p:nvPr>
            <p:ph type="subTitle" idx="1"/>
          </p:nvPr>
        </p:nvSpPr>
        <p:spPr>
          <a:xfrm>
            <a:off x="6858000" y="4571999"/>
            <a:ext cx="4572000" cy="1524000"/>
          </a:xfrm>
        </p:spPr>
        <p:txBody>
          <a:bodyPr>
            <a:normAutofit fontScale="92500" lnSpcReduction="10000"/>
          </a:bodyPr>
          <a:lstStyle/>
          <a:p>
            <a:pPr algn="l"/>
            <a:r>
              <a:rPr lang="fr-FR" dirty="0"/>
              <a:t>Project made by</a:t>
            </a:r>
          </a:p>
          <a:p>
            <a:pPr algn="l"/>
            <a:r>
              <a:rPr lang="fr-FR" dirty="0"/>
              <a:t>RACHDAOUI Sofiane</a:t>
            </a:r>
          </a:p>
          <a:p>
            <a:pPr algn="l"/>
            <a:r>
              <a:rPr lang="fr-FR" dirty="0"/>
              <a:t>SARHIRI Nabil</a:t>
            </a:r>
          </a:p>
        </p:txBody>
      </p:sp>
    </p:spTree>
    <p:extLst>
      <p:ext uri="{BB962C8B-B14F-4D97-AF65-F5344CB8AC3E}">
        <p14:creationId xmlns:p14="http://schemas.microsoft.com/office/powerpoint/2010/main" val="350924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B6B4CF-2479-B347-3399-D6CA73FDC5AB}"/>
              </a:ext>
            </a:extLst>
          </p:cNvPr>
          <p:cNvSpPr>
            <a:spLocks noGrp="1"/>
          </p:cNvSpPr>
          <p:nvPr>
            <p:ph type="title"/>
          </p:nvPr>
        </p:nvSpPr>
        <p:spPr/>
        <p:txBody>
          <a:bodyPr/>
          <a:lstStyle/>
          <a:p>
            <a:r>
              <a:rPr lang="en-US" dirty="0"/>
              <a:t>Designing the Convolutional Neural Network</a:t>
            </a:r>
            <a:endParaRPr lang="fr-FR" dirty="0"/>
          </a:p>
        </p:txBody>
      </p:sp>
      <p:sp>
        <p:nvSpPr>
          <p:cNvPr id="8" name="ZoneTexte 7">
            <a:extLst>
              <a:ext uri="{FF2B5EF4-FFF2-40B4-BE49-F238E27FC236}">
                <a16:creationId xmlns:a16="http://schemas.microsoft.com/office/drawing/2014/main" id="{1CABFA50-19DE-54DE-8D43-6B8F211333A4}"/>
              </a:ext>
            </a:extLst>
          </p:cNvPr>
          <p:cNvSpPr txBox="1"/>
          <p:nvPr/>
        </p:nvSpPr>
        <p:spPr>
          <a:xfrm>
            <a:off x="7110804" y="2286000"/>
            <a:ext cx="4572000" cy="4401205"/>
          </a:xfrm>
          <a:prstGeom prst="rect">
            <a:avLst/>
          </a:prstGeom>
          <a:solidFill>
            <a:schemeClr val="bg1">
              <a:lumMod val="85000"/>
              <a:lumOff val="15000"/>
            </a:schemeClr>
          </a:solidFill>
        </p:spPr>
        <p:txBody>
          <a:bodyPr wrap="square">
            <a:spAutoFit/>
          </a:bodyPr>
          <a:lstStyle/>
          <a:p>
            <a:br>
              <a:rPr lang="fr-FR" sz="1000" b="0" dirty="0">
                <a:effectLst/>
                <a:latin typeface="Courier New" panose="02070309020205020404" pitchFamily="49" charset="0"/>
              </a:rPr>
            </a:br>
            <a:endParaRPr lang="fr-FR" sz="1000" b="0" dirty="0">
              <a:effectLst/>
              <a:latin typeface="Courier New" panose="02070309020205020404" pitchFamily="49" charset="0"/>
            </a:endParaRPr>
          </a:p>
          <a:p>
            <a:endParaRPr lang="fr-FR" sz="1000" dirty="0">
              <a:latin typeface="Courier New" panose="02070309020205020404" pitchFamily="49" charset="0"/>
            </a:endParaRPr>
          </a:p>
          <a:p>
            <a:endParaRPr lang="fr-FR" sz="1000" dirty="0">
              <a:latin typeface="Courier New" panose="02070309020205020404" pitchFamily="49" charset="0"/>
            </a:endParaRPr>
          </a:p>
          <a:p>
            <a:endParaRPr lang="fr-FR" sz="1000" b="0" dirty="0">
              <a:effectLst/>
              <a:latin typeface="Courier New" panose="02070309020205020404" pitchFamily="49" charset="0"/>
            </a:endParaRPr>
          </a:p>
          <a:p>
            <a:r>
              <a:rPr lang="fr-FR" sz="1000" b="0" dirty="0">
                <a:effectLst/>
                <a:latin typeface="Courier New" panose="02070309020205020404" pitchFamily="49" charset="0"/>
              </a:rPr>
              <a:t>model_2.add(MaxPooling2D(</a:t>
            </a:r>
            <a:r>
              <a:rPr lang="fr-FR" sz="1000" b="0" dirty="0" err="1">
                <a:effectLst/>
                <a:latin typeface="Courier New" panose="02070309020205020404" pitchFamily="49" charset="0"/>
              </a:rPr>
              <a:t>pool_size</a:t>
            </a:r>
            <a:r>
              <a:rPr lang="fr-FR" sz="1000" b="0" dirty="0">
                <a:effectLst/>
                <a:latin typeface="Courier New" panose="02070309020205020404" pitchFamily="49" charset="0"/>
              </a:rPr>
              <a:t>=(2, 2)))</a:t>
            </a:r>
          </a:p>
          <a:p>
            <a:r>
              <a:rPr lang="fr-FR" sz="1000" b="0" dirty="0">
                <a:effectLst/>
                <a:latin typeface="Courier New" panose="02070309020205020404" pitchFamily="49" charset="0"/>
              </a:rPr>
              <a:t>model_2.add(Dropout(0.5))</a:t>
            </a:r>
          </a:p>
          <a:p>
            <a:endParaRPr lang="fr-FR" sz="1000" b="0" dirty="0">
              <a:effectLst/>
              <a:latin typeface="Courier New" panose="02070309020205020404" pitchFamily="49" charset="0"/>
            </a:endParaRPr>
          </a:p>
          <a:p>
            <a:br>
              <a:rPr lang="fr-FR" sz="1000" b="0" dirty="0">
                <a:effectLst/>
                <a:latin typeface="Courier New" panose="02070309020205020404" pitchFamily="49" charset="0"/>
              </a:rPr>
            </a:br>
            <a:r>
              <a:rPr lang="fr-FR" sz="1000" b="0" dirty="0">
                <a:effectLst/>
                <a:latin typeface="Courier New" panose="02070309020205020404" pitchFamily="49" charset="0"/>
              </a:rPr>
              <a:t>model_2.add(Conv2D(512, (3, 3), </a:t>
            </a:r>
            <a:r>
              <a:rPr lang="fr-FR" sz="1000" b="0" dirty="0" err="1">
                <a:effectLst/>
                <a:latin typeface="Courier New" panose="02070309020205020404" pitchFamily="49" charset="0"/>
              </a:rPr>
              <a:t>padding</a:t>
            </a:r>
            <a:r>
              <a:rPr lang="fr-FR" sz="1000" b="0" dirty="0">
                <a:effectLst/>
                <a:latin typeface="Courier New" panose="02070309020205020404" pitchFamily="49" charset="0"/>
              </a:rPr>
              <a:t>='</a:t>
            </a:r>
            <a:r>
              <a:rPr lang="fr-FR" sz="1000" b="0" dirty="0" err="1">
                <a:effectLst/>
                <a:latin typeface="Courier New" panose="02070309020205020404" pitchFamily="49" charset="0"/>
              </a:rPr>
              <a:t>same</a:t>
            </a:r>
            <a:r>
              <a:rPr lang="fr-FR" sz="1000" b="0" dirty="0">
                <a:effectLst/>
                <a:latin typeface="Courier New" panose="02070309020205020404" pitchFamily="49" charset="0"/>
              </a:rPr>
              <a:t>'))</a:t>
            </a:r>
          </a:p>
          <a:p>
            <a:r>
              <a:rPr lang="fr-FR" sz="1000" b="0" dirty="0">
                <a:effectLst/>
                <a:latin typeface="Courier New" panose="02070309020205020404" pitchFamily="49" charset="0"/>
              </a:rPr>
              <a:t>model_2.add(Activation('relu'))</a:t>
            </a:r>
          </a:p>
          <a:p>
            <a:r>
              <a:rPr lang="fr-FR" sz="1000" b="0" dirty="0">
                <a:effectLst/>
                <a:latin typeface="Courier New" panose="02070309020205020404" pitchFamily="49" charset="0"/>
              </a:rPr>
              <a:t>model_2.add(</a:t>
            </a:r>
            <a:r>
              <a:rPr lang="fr-FR" sz="1000" b="0" dirty="0" err="1">
                <a:effectLst/>
                <a:latin typeface="Courier New" panose="02070309020205020404" pitchFamily="49" charset="0"/>
              </a:rPr>
              <a:t>BatchNormalization</a:t>
            </a:r>
            <a:r>
              <a:rPr lang="fr-FR" sz="1000" b="0" dirty="0">
                <a:effectLst/>
                <a:latin typeface="Courier New" panose="02070309020205020404" pitchFamily="49" charset="0"/>
              </a:rPr>
              <a:t>())</a:t>
            </a:r>
          </a:p>
          <a:p>
            <a:br>
              <a:rPr lang="fr-FR" sz="1000" b="0" dirty="0">
                <a:effectLst/>
                <a:latin typeface="Courier New" panose="02070309020205020404" pitchFamily="49" charset="0"/>
              </a:rPr>
            </a:br>
            <a:r>
              <a:rPr lang="fr-FR" sz="1000" b="0" dirty="0">
                <a:effectLst/>
                <a:latin typeface="Courier New" panose="02070309020205020404" pitchFamily="49" charset="0"/>
              </a:rPr>
              <a:t>model_2.add(Conv2D(512, (3, 3), </a:t>
            </a:r>
            <a:r>
              <a:rPr lang="fr-FR" sz="1000" b="0" dirty="0" err="1">
                <a:effectLst/>
                <a:latin typeface="Courier New" panose="02070309020205020404" pitchFamily="49" charset="0"/>
              </a:rPr>
              <a:t>padding</a:t>
            </a:r>
            <a:r>
              <a:rPr lang="fr-FR" sz="1000" b="0" dirty="0">
                <a:effectLst/>
                <a:latin typeface="Courier New" panose="02070309020205020404" pitchFamily="49" charset="0"/>
              </a:rPr>
              <a:t>='</a:t>
            </a:r>
            <a:r>
              <a:rPr lang="fr-FR" sz="1000" b="0" dirty="0" err="1">
                <a:effectLst/>
                <a:latin typeface="Courier New" panose="02070309020205020404" pitchFamily="49" charset="0"/>
              </a:rPr>
              <a:t>same</a:t>
            </a:r>
            <a:r>
              <a:rPr lang="fr-FR" sz="1000" b="0" dirty="0">
                <a:effectLst/>
                <a:latin typeface="Courier New" panose="02070309020205020404" pitchFamily="49" charset="0"/>
              </a:rPr>
              <a:t>'))</a:t>
            </a:r>
          </a:p>
          <a:p>
            <a:r>
              <a:rPr lang="fr-FR" sz="1000" b="0" dirty="0">
                <a:effectLst/>
                <a:latin typeface="Courier New" panose="02070309020205020404" pitchFamily="49" charset="0"/>
              </a:rPr>
              <a:t>model_2.add(Activation('relu'))</a:t>
            </a:r>
          </a:p>
          <a:p>
            <a:r>
              <a:rPr lang="fr-FR" sz="1000" b="0" dirty="0">
                <a:effectLst/>
                <a:latin typeface="Courier New" panose="02070309020205020404" pitchFamily="49" charset="0"/>
              </a:rPr>
              <a:t>model_2.add(</a:t>
            </a:r>
            <a:r>
              <a:rPr lang="fr-FR" sz="1000" b="0" dirty="0" err="1">
                <a:effectLst/>
                <a:latin typeface="Courier New" panose="02070309020205020404" pitchFamily="49" charset="0"/>
              </a:rPr>
              <a:t>BatchNormalization</a:t>
            </a:r>
            <a:r>
              <a:rPr lang="fr-FR" sz="1000" b="0" dirty="0">
                <a:effectLst/>
                <a:latin typeface="Courier New" panose="02070309020205020404" pitchFamily="49" charset="0"/>
              </a:rPr>
              <a:t>())</a:t>
            </a:r>
          </a:p>
          <a:p>
            <a:br>
              <a:rPr lang="fr-FR" sz="1000" b="0" dirty="0">
                <a:effectLst/>
                <a:latin typeface="Courier New" panose="02070309020205020404" pitchFamily="49" charset="0"/>
              </a:rPr>
            </a:br>
            <a:r>
              <a:rPr lang="fr-FR" sz="1000" b="0" dirty="0">
                <a:effectLst/>
                <a:latin typeface="Courier New" panose="02070309020205020404" pitchFamily="49" charset="0"/>
              </a:rPr>
              <a:t>model_2.add(MaxPooling2D(</a:t>
            </a:r>
            <a:r>
              <a:rPr lang="fr-FR" sz="1000" b="0" dirty="0" err="1">
                <a:effectLst/>
                <a:latin typeface="Courier New" panose="02070309020205020404" pitchFamily="49" charset="0"/>
              </a:rPr>
              <a:t>pool_size</a:t>
            </a:r>
            <a:r>
              <a:rPr lang="fr-FR" sz="1000" b="0" dirty="0">
                <a:effectLst/>
                <a:latin typeface="Courier New" panose="02070309020205020404" pitchFamily="49" charset="0"/>
              </a:rPr>
              <a:t>=(2, 2)))</a:t>
            </a:r>
          </a:p>
          <a:p>
            <a:r>
              <a:rPr lang="fr-FR" sz="1000" b="0" dirty="0">
                <a:effectLst/>
                <a:latin typeface="Courier New" panose="02070309020205020404" pitchFamily="49" charset="0"/>
              </a:rPr>
              <a:t>model_2.add(Dropout(0.5))</a:t>
            </a:r>
          </a:p>
          <a:p>
            <a:endParaRPr lang="fr-FR" sz="1000" b="0" dirty="0">
              <a:effectLst/>
              <a:latin typeface="Courier New" panose="02070309020205020404" pitchFamily="49" charset="0"/>
            </a:endParaRPr>
          </a:p>
          <a:p>
            <a:br>
              <a:rPr lang="fr-FR" sz="1000" b="0" dirty="0">
                <a:effectLst/>
                <a:latin typeface="Courier New" panose="02070309020205020404" pitchFamily="49" charset="0"/>
              </a:rPr>
            </a:br>
            <a:r>
              <a:rPr lang="fr-FR" sz="1000" b="0" dirty="0">
                <a:effectLst/>
                <a:latin typeface="Courier New" panose="02070309020205020404" pitchFamily="49" charset="0"/>
              </a:rPr>
              <a:t>model_2.add(</a:t>
            </a:r>
            <a:r>
              <a:rPr lang="fr-FR" sz="1000" b="0" dirty="0" err="1">
                <a:effectLst/>
                <a:latin typeface="Courier New" panose="02070309020205020404" pitchFamily="49" charset="0"/>
              </a:rPr>
              <a:t>Flatten</a:t>
            </a:r>
            <a:r>
              <a:rPr lang="fr-FR" sz="1000" b="0" dirty="0">
                <a:effectLst/>
                <a:latin typeface="Courier New" panose="02070309020205020404" pitchFamily="49" charset="0"/>
              </a:rPr>
              <a:t>())</a:t>
            </a:r>
          </a:p>
          <a:p>
            <a:r>
              <a:rPr lang="fr-FR" sz="1000" b="0" dirty="0">
                <a:effectLst/>
                <a:latin typeface="Courier New" panose="02070309020205020404" pitchFamily="49" charset="0"/>
              </a:rPr>
              <a:t>model_2.add(Dense(512))</a:t>
            </a:r>
          </a:p>
          <a:p>
            <a:r>
              <a:rPr lang="fr-FR" sz="1000" b="0" dirty="0">
                <a:effectLst/>
                <a:latin typeface="Courier New" panose="02070309020205020404" pitchFamily="49" charset="0"/>
              </a:rPr>
              <a:t>model_2.add(Activation('relu'))</a:t>
            </a:r>
          </a:p>
          <a:p>
            <a:r>
              <a:rPr lang="fr-FR" sz="1000" b="0" dirty="0">
                <a:effectLst/>
                <a:latin typeface="Courier New" panose="02070309020205020404" pitchFamily="49" charset="0"/>
              </a:rPr>
              <a:t>model_2.add(</a:t>
            </a:r>
            <a:r>
              <a:rPr lang="fr-FR" sz="1000" b="0" dirty="0" err="1">
                <a:effectLst/>
                <a:latin typeface="Courier New" panose="02070309020205020404" pitchFamily="49" charset="0"/>
              </a:rPr>
              <a:t>BatchNormalization</a:t>
            </a:r>
            <a:r>
              <a:rPr lang="fr-FR" sz="1000" b="0" dirty="0">
                <a:effectLst/>
                <a:latin typeface="Courier New" panose="02070309020205020404" pitchFamily="49" charset="0"/>
              </a:rPr>
              <a:t>())</a:t>
            </a:r>
          </a:p>
          <a:p>
            <a:r>
              <a:rPr lang="fr-FR" sz="1000" b="0" dirty="0">
                <a:effectLst/>
                <a:latin typeface="Courier New" panose="02070309020205020404" pitchFamily="49" charset="0"/>
              </a:rPr>
              <a:t>model_2.add(Dropout(0.5))</a:t>
            </a:r>
          </a:p>
          <a:p>
            <a:r>
              <a:rPr lang="fr-FR" sz="1000" b="0" dirty="0">
                <a:effectLst/>
                <a:latin typeface="Courier New" panose="02070309020205020404" pitchFamily="49" charset="0"/>
              </a:rPr>
              <a:t>model_2.add(Dense(</a:t>
            </a:r>
            <a:r>
              <a:rPr lang="fr-FR" sz="1000" b="0" dirty="0" err="1">
                <a:effectLst/>
                <a:latin typeface="Courier New" panose="02070309020205020404" pitchFamily="49" charset="0"/>
              </a:rPr>
              <a:t>num_classes</a:t>
            </a:r>
            <a:r>
              <a:rPr lang="fr-FR" sz="1000" b="0" dirty="0">
                <a:effectLst/>
                <a:latin typeface="Courier New" panose="02070309020205020404" pitchFamily="49" charset="0"/>
              </a:rPr>
              <a:t>))</a:t>
            </a:r>
          </a:p>
          <a:p>
            <a:r>
              <a:rPr lang="fr-FR" sz="1000" b="0" dirty="0">
                <a:effectLst/>
                <a:latin typeface="Courier New" panose="02070309020205020404" pitchFamily="49" charset="0"/>
              </a:rPr>
              <a:t>model_2.add(Activation('</a:t>
            </a:r>
            <a:r>
              <a:rPr lang="fr-FR" sz="1000" b="0" dirty="0" err="1">
                <a:effectLst/>
                <a:latin typeface="Courier New" panose="02070309020205020404" pitchFamily="49" charset="0"/>
              </a:rPr>
              <a:t>softmax</a:t>
            </a:r>
            <a:r>
              <a:rPr lang="fr-FR" sz="1000" b="0" dirty="0">
                <a:effectLst/>
                <a:latin typeface="Courier New" panose="02070309020205020404" pitchFamily="49" charset="0"/>
              </a:rPr>
              <a:t>’))</a:t>
            </a:r>
          </a:p>
        </p:txBody>
      </p:sp>
      <p:sp>
        <p:nvSpPr>
          <p:cNvPr id="5" name="ZoneTexte 4">
            <a:extLst>
              <a:ext uri="{FF2B5EF4-FFF2-40B4-BE49-F238E27FC236}">
                <a16:creationId xmlns:a16="http://schemas.microsoft.com/office/drawing/2014/main" id="{EAFE32B7-9D03-D0C7-966D-DFAC40402280}"/>
              </a:ext>
            </a:extLst>
          </p:cNvPr>
          <p:cNvSpPr txBox="1"/>
          <p:nvPr/>
        </p:nvSpPr>
        <p:spPr>
          <a:xfrm>
            <a:off x="536089" y="2286000"/>
            <a:ext cx="6574715" cy="4401205"/>
          </a:xfrm>
          <a:prstGeom prst="rect">
            <a:avLst/>
          </a:prstGeom>
          <a:solidFill>
            <a:schemeClr val="bg1">
              <a:lumMod val="85000"/>
              <a:lumOff val="15000"/>
            </a:schemeClr>
          </a:solidFill>
        </p:spPr>
        <p:txBody>
          <a:bodyPr wrap="square">
            <a:spAutoFit/>
          </a:bodyPr>
          <a:lstStyle/>
          <a:p>
            <a:r>
              <a:rPr lang="fr-FR" sz="1000" b="0" dirty="0" err="1">
                <a:effectLst/>
                <a:latin typeface="Courier New" panose="02070309020205020404" pitchFamily="49" charset="0"/>
              </a:rPr>
              <a:t>from</a:t>
            </a:r>
            <a:r>
              <a:rPr lang="fr-FR" sz="1000" b="0" dirty="0">
                <a:effectLst/>
                <a:latin typeface="Courier New" panose="02070309020205020404" pitchFamily="49" charset="0"/>
              </a:rPr>
              <a:t> </a:t>
            </a:r>
            <a:r>
              <a:rPr lang="fr-FR" sz="1000" b="0" dirty="0" err="1">
                <a:effectLst/>
                <a:latin typeface="Courier New" panose="02070309020205020404" pitchFamily="49" charset="0"/>
              </a:rPr>
              <a:t>keras.models</a:t>
            </a:r>
            <a:r>
              <a:rPr lang="fr-FR" sz="1000" b="0" dirty="0">
                <a:effectLst/>
                <a:latin typeface="Courier New" panose="02070309020205020404" pitchFamily="49" charset="0"/>
              </a:rPr>
              <a:t> import </a:t>
            </a:r>
            <a:r>
              <a:rPr lang="fr-FR" sz="1000" b="0" dirty="0" err="1">
                <a:effectLst/>
                <a:latin typeface="Courier New" panose="02070309020205020404" pitchFamily="49" charset="0"/>
              </a:rPr>
              <a:t>Sequential</a:t>
            </a:r>
            <a:endParaRPr lang="fr-FR" sz="1000" b="0" dirty="0">
              <a:effectLst/>
              <a:latin typeface="Courier New" panose="02070309020205020404" pitchFamily="49" charset="0"/>
            </a:endParaRPr>
          </a:p>
          <a:p>
            <a:r>
              <a:rPr lang="fr-FR" sz="1000" b="0" dirty="0" err="1">
                <a:effectLst/>
                <a:latin typeface="Courier New" panose="02070309020205020404" pitchFamily="49" charset="0"/>
              </a:rPr>
              <a:t>from</a:t>
            </a:r>
            <a:r>
              <a:rPr lang="fr-FR" sz="1000" b="0" dirty="0">
                <a:effectLst/>
                <a:latin typeface="Courier New" panose="02070309020205020404" pitchFamily="49" charset="0"/>
              </a:rPr>
              <a:t> </a:t>
            </a:r>
            <a:r>
              <a:rPr lang="fr-FR" sz="1000" b="0" dirty="0" err="1">
                <a:effectLst/>
                <a:latin typeface="Courier New" panose="02070309020205020404" pitchFamily="49" charset="0"/>
              </a:rPr>
              <a:t>keras.layers</a:t>
            </a:r>
            <a:r>
              <a:rPr lang="fr-FR" sz="1000" b="0" dirty="0">
                <a:effectLst/>
                <a:latin typeface="Courier New" panose="02070309020205020404" pitchFamily="49" charset="0"/>
              </a:rPr>
              <a:t> import Conv2D, MaxPooling2D, </a:t>
            </a:r>
            <a:r>
              <a:rPr lang="fr-FR" sz="1000" b="0" dirty="0" err="1">
                <a:effectLst/>
                <a:latin typeface="Courier New" panose="02070309020205020404" pitchFamily="49" charset="0"/>
              </a:rPr>
              <a:t>Flatten</a:t>
            </a:r>
            <a:r>
              <a:rPr lang="fr-FR" sz="1000" b="0" dirty="0">
                <a:effectLst/>
                <a:latin typeface="Courier New" panose="02070309020205020404" pitchFamily="49" charset="0"/>
              </a:rPr>
              <a:t>, Dense, Activation, Dropout, </a:t>
            </a:r>
            <a:r>
              <a:rPr lang="fr-FR" sz="1000" b="0" dirty="0" err="1">
                <a:effectLst/>
                <a:latin typeface="Courier New" panose="02070309020205020404" pitchFamily="49" charset="0"/>
              </a:rPr>
              <a:t>BatchNormalization</a:t>
            </a:r>
            <a:endParaRPr lang="fr-FR" sz="1000" b="0" dirty="0">
              <a:effectLst/>
              <a:latin typeface="Courier New" panose="02070309020205020404" pitchFamily="49" charset="0"/>
            </a:endParaRPr>
          </a:p>
          <a:p>
            <a:br>
              <a:rPr lang="fr-FR" sz="1000" b="0" dirty="0">
                <a:effectLst/>
                <a:latin typeface="Courier New" panose="02070309020205020404" pitchFamily="49" charset="0"/>
              </a:rPr>
            </a:br>
            <a:r>
              <a:rPr lang="fr-FR" sz="1000" b="0" dirty="0">
                <a:effectLst/>
                <a:latin typeface="Courier New" panose="02070309020205020404" pitchFamily="49" charset="0"/>
              </a:rPr>
              <a:t>model_2 = </a:t>
            </a:r>
            <a:r>
              <a:rPr lang="fr-FR" sz="1000" b="0" dirty="0" err="1">
                <a:effectLst/>
                <a:latin typeface="Courier New" panose="02070309020205020404" pitchFamily="49" charset="0"/>
              </a:rPr>
              <a:t>Sequential</a:t>
            </a:r>
            <a:r>
              <a:rPr lang="fr-FR" sz="1000" b="0" dirty="0">
                <a:effectLst/>
                <a:latin typeface="Courier New" panose="02070309020205020404" pitchFamily="49" charset="0"/>
              </a:rPr>
              <a:t>()</a:t>
            </a:r>
          </a:p>
          <a:p>
            <a:br>
              <a:rPr lang="fr-FR" sz="1000" b="0" dirty="0">
                <a:effectLst/>
                <a:latin typeface="Courier New" panose="02070309020205020404" pitchFamily="49" charset="0"/>
              </a:rPr>
            </a:br>
            <a:r>
              <a:rPr lang="fr-FR" sz="1000" b="0" dirty="0">
                <a:effectLst/>
                <a:latin typeface="Courier New" panose="02070309020205020404" pitchFamily="49" charset="0"/>
              </a:rPr>
              <a:t>model_2.add(Conv2D(128,(3, 3), </a:t>
            </a:r>
            <a:r>
              <a:rPr lang="fr-FR" sz="1000" b="0" dirty="0" err="1">
                <a:effectLst/>
                <a:latin typeface="Courier New" panose="02070309020205020404" pitchFamily="49" charset="0"/>
              </a:rPr>
              <a:t>padding</a:t>
            </a:r>
            <a:r>
              <a:rPr lang="fr-FR" sz="1000" b="0" dirty="0">
                <a:effectLst/>
                <a:latin typeface="Courier New" panose="02070309020205020404" pitchFamily="49" charset="0"/>
              </a:rPr>
              <a:t>='</a:t>
            </a:r>
            <a:r>
              <a:rPr lang="fr-FR" sz="1000" b="0" dirty="0" err="1">
                <a:effectLst/>
                <a:latin typeface="Courier New" panose="02070309020205020404" pitchFamily="49" charset="0"/>
              </a:rPr>
              <a:t>same</a:t>
            </a:r>
            <a:r>
              <a:rPr lang="fr-FR" sz="1000" b="0" dirty="0">
                <a:effectLst/>
                <a:latin typeface="Courier New" panose="02070309020205020404" pitchFamily="49" charset="0"/>
              </a:rPr>
              <a:t>', </a:t>
            </a:r>
            <a:r>
              <a:rPr lang="fr-FR" sz="1000" b="0" dirty="0" err="1">
                <a:effectLst/>
                <a:latin typeface="Courier New" panose="02070309020205020404" pitchFamily="49" charset="0"/>
              </a:rPr>
              <a:t>input_shape</a:t>
            </a:r>
            <a:r>
              <a:rPr lang="fr-FR" sz="1000" b="0" dirty="0">
                <a:effectLst/>
                <a:latin typeface="Courier New" panose="02070309020205020404" pitchFamily="49" charset="0"/>
              </a:rPr>
              <a:t>=</a:t>
            </a:r>
            <a:r>
              <a:rPr lang="fr-FR" sz="1000" b="0" dirty="0" err="1">
                <a:effectLst/>
                <a:latin typeface="Courier New" panose="02070309020205020404" pitchFamily="49" charset="0"/>
              </a:rPr>
              <a:t>x_train.shape</a:t>
            </a:r>
            <a:r>
              <a:rPr lang="fr-FR" sz="1000" b="0" dirty="0">
                <a:effectLst/>
                <a:latin typeface="Courier New" panose="02070309020205020404" pitchFamily="49" charset="0"/>
              </a:rPr>
              <a:t>[1:]))</a:t>
            </a:r>
          </a:p>
          <a:p>
            <a:r>
              <a:rPr lang="fr-FR" sz="1000" b="0" dirty="0">
                <a:effectLst/>
                <a:latin typeface="Courier New" panose="02070309020205020404" pitchFamily="49" charset="0"/>
              </a:rPr>
              <a:t>model_2.add(Activation('relu'))</a:t>
            </a:r>
          </a:p>
          <a:p>
            <a:r>
              <a:rPr lang="fr-FR" sz="1000" b="0" dirty="0">
                <a:effectLst/>
                <a:latin typeface="Courier New" panose="02070309020205020404" pitchFamily="49" charset="0"/>
              </a:rPr>
              <a:t>model_2.add(</a:t>
            </a:r>
            <a:r>
              <a:rPr lang="fr-FR" sz="1000" b="0" dirty="0" err="1">
                <a:effectLst/>
                <a:latin typeface="Courier New" panose="02070309020205020404" pitchFamily="49" charset="0"/>
              </a:rPr>
              <a:t>BatchNormalization</a:t>
            </a:r>
            <a:r>
              <a:rPr lang="fr-FR" sz="1000" b="0" dirty="0">
                <a:effectLst/>
                <a:latin typeface="Courier New" panose="02070309020205020404" pitchFamily="49" charset="0"/>
              </a:rPr>
              <a:t>())</a:t>
            </a:r>
          </a:p>
          <a:p>
            <a:br>
              <a:rPr lang="fr-FR" sz="1000" b="0" dirty="0">
                <a:effectLst/>
                <a:latin typeface="Courier New" panose="02070309020205020404" pitchFamily="49" charset="0"/>
              </a:rPr>
            </a:br>
            <a:r>
              <a:rPr lang="fr-FR" sz="1000" b="0" dirty="0">
                <a:effectLst/>
                <a:latin typeface="Courier New" panose="02070309020205020404" pitchFamily="49" charset="0"/>
              </a:rPr>
              <a:t>model_2.add(Conv2D(128, (3, 3)))</a:t>
            </a:r>
          </a:p>
          <a:p>
            <a:r>
              <a:rPr lang="fr-FR" sz="1000" b="0" dirty="0">
                <a:effectLst/>
                <a:latin typeface="Courier New" panose="02070309020205020404" pitchFamily="49" charset="0"/>
              </a:rPr>
              <a:t>model_2.add(Activation('relu'))</a:t>
            </a:r>
          </a:p>
          <a:p>
            <a:r>
              <a:rPr lang="fr-FR" sz="1000" b="0" dirty="0">
                <a:effectLst/>
                <a:latin typeface="Courier New" panose="02070309020205020404" pitchFamily="49" charset="0"/>
              </a:rPr>
              <a:t>model_2.add(</a:t>
            </a:r>
            <a:r>
              <a:rPr lang="fr-FR" sz="1000" b="0" dirty="0" err="1">
                <a:effectLst/>
                <a:latin typeface="Courier New" panose="02070309020205020404" pitchFamily="49" charset="0"/>
              </a:rPr>
              <a:t>BatchNormalization</a:t>
            </a:r>
            <a:r>
              <a:rPr lang="fr-FR" sz="1000" b="0" dirty="0">
                <a:effectLst/>
                <a:latin typeface="Courier New" panose="02070309020205020404" pitchFamily="49" charset="0"/>
              </a:rPr>
              <a:t>())</a:t>
            </a:r>
          </a:p>
          <a:p>
            <a:br>
              <a:rPr lang="fr-FR" sz="1000" b="0" dirty="0">
                <a:effectLst/>
                <a:latin typeface="Courier New" panose="02070309020205020404" pitchFamily="49" charset="0"/>
              </a:rPr>
            </a:br>
            <a:r>
              <a:rPr lang="fr-FR" sz="1000" b="0" dirty="0">
                <a:effectLst/>
                <a:latin typeface="Courier New" panose="02070309020205020404" pitchFamily="49" charset="0"/>
              </a:rPr>
              <a:t>model_2.add(MaxPooling2D(</a:t>
            </a:r>
            <a:r>
              <a:rPr lang="fr-FR" sz="1000" b="0" dirty="0" err="1">
                <a:effectLst/>
                <a:latin typeface="Courier New" panose="02070309020205020404" pitchFamily="49" charset="0"/>
              </a:rPr>
              <a:t>pool_size</a:t>
            </a:r>
            <a:r>
              <a:rPr lang="fr-FR" sz="1000" b="0" dirty="0">
                <a:effectLst/>
                <a:latin typeface="Courier New" panose="02070309020205020404" pitchFamily="49" charset="0"/>
              </a:rPr>
              <a:t>=(2, 2)))</a:t>
            </a:r>
          </a:p>
          <a:p>
            <a:r>
              <a:rPr lang="fr-FR" sz="1000" b="0" dirty="0">
                <a:effectLst/>
                <a:latin typeface="Courier New" panose="02070309020205020404" pitchFamily="49" charset="0"/>
              </a:rPr>
              <a:t>model_2.add(Dropout(0.5))</a:t>
            </a:r>
          </a:p>
          <a:p>
            <a:br>
              <a:rPr lang="fr-FR" sz="1000" b="0" dirty="0">
                <a:effectLst/>
                <a:latin typeface="Courier New" panose="02070309020205020404" pitchFamily="49" charset="0"/>
              </a:rPr>
            </a:br>
            <a:r>
              <a:rPr lang="fr-FR" sz="1000" b="0" dirty="0">
                <a:effectLst/>
                <a:latin typeface="Courier New" panose="02070309020205020404" pitchFamily="49" charset="0"/>
              </a:rPr>
              <a:t>model_2.add(Conv2D(256, (3, 3), </a:t>
            </a:r>
            <a:r>
              <a:rPr lang="fr-FR" sz="1000" b="0" dirty="0" err="1">
                <a:effectLst/>
                <a:latin typeface="Courier New" panose="02070309020205020404" pitchFamily="49" charset="0"/>
              </a:rPr>
              <a:t>padding</a:t>
            </a:r>
            <a:r>
              <a:rPr lang="fr-FR" sz="1000" b="0" dirty="0">
                <a:effectLst/>
                <a:latin typeface="Courier New" panose="02070309020205020404" pitchFamily="49" charset="0"/>
              </a:rPr>
              <a:t>='</a:t>
            </a:r>
            <a:r>
              <a:rPr lang="fr-FR" sz="1000" b="0" dirty="0" err="1">
                <a:effectLst/>
                <a:latin typeface="Courier New" panose="02070309020205020404" pitchFamily="49" charset="0"/>
              </a:rPr>
              <a:t>same</a:t>
            </a:r>
            <a:r>
              <a:rPr lang="fr-FR" sz="1000" b="0" dirty="0">
                <a:effectLst/>
                <a:latin typeface="Courier New" panose="02070309020205020404" pitchFamily="49" charset="0"/>
              </a:rPr>
              <a:t>'))</a:t>
            </a:r>
          </a:p>
          <a:p>
            <a:r>
              <a:rPr lang="fr-FR" sz="1000" b="0" dirty="0">
                <a:effectLst/>
                <a:latin typeface="Courier New" panose="02070309020205020404" pitchFamily="49" charset="0"/>
              </a:rPr>
              <a:t>model_2.add(Activation('relu'))</a:t>
            </a:r>
          </a:p>
          <a:p>
            <a:r>
              <a:rPr lang="fr-FR" sz="1000" b="0" dirty="0">
                <a:effectLst/>
                <a:latin typeface="Courier New" panose="02070309020205020404" pitchFamily="49" charset="0"/>
              </a:rPr>
              <a:t>model_2.add(</a:t>
            </a:r>
            <a:r>
              <a:rPr lang="fr-FR" sz="1000" b="0" dirty="0" err="1">
                <a:effectLst/>
                <a:latin typeface="Courier New" panose="02070309020205020404" pitchFamily="49" charset="0"/>
              </a:rPr>
              <a:t>BatchNormalization</a:t>
            </a:r>
            <a:r>
              <a:rPr lang="fr-FR" sz="1000" b="0" dirty="0">
                <a:effectLst/>
                <a:latin typeface="Courier New" panose="02070309020205020404" pitchFamily="49" charset="0"/>
              </a:rPr>
              <a:t>())</a:t>
            </a:r>
          </a:p>
          <a:p>
            <a:br>
              <a:rPr lang="fr-FR" sz="1000" b="0" dirty="0">
                <a:effectLst/>
                <a:latin typeface="Courier New" panose="02070309020205020404" pitchFamily="49" charset="0"/>
              </a:rPr>
            </a:br>
            <a:r>
              <a:rPr lang="fr-FR" sz="1000" b="0" dirty="0">
                <a:effectLst/>
                <a:latin typeface="Courier New" panose="02070309020205020404" pitchFamily="49" charset="0"/>
              </a:rPr>
              <a:t>model_2.add(Conv2D(256, (3, 3)))</a:t>
            </a:r>
          </a:p>
          <a:p>
            <a:r>
              <a:rPr lang="fr-FR" sz="1000" b="0" dirty="0">
                <a:effectLst/>
                <a:latin typeface="Courier New" panose="02070309020205020404" pitchFamily="49" charset="0"/>
              </a:rPr>
              <a:t>model_2.add(Activation('relu'))</a:t>
            </a:r>
          </a:p>
          <a:p>
            <a:r>
              <a:rPr lang="fr-FR" sz="1000" b="0" dirty="0">
                <a:effectLst/>
                <a:latin typeface="Courier New" panose="02070309020205020404" pitchFamily="49" charset="0"/>
              </a:rPr>
              <a:t>model_2.add(</a:t>
            </a:r>
            <a:r>
              <a:rPr lang="fr-FR" sz="1000" b="0" dirty="0" err="1">
                <a:effectLst/>
                <a:latin typeface="Courier New" panose="02070309020205020404" pitchFamily="49" charset="0"/>
              </a:rPr>
              <a:t>BatchNormalization</a:t>
            </a:r>
            <a:r>
              <a:rPr lang="fr-FR" sz="1000" b="0" dirty="0">
                <a:effectLst/>
                <a:latin typeface="Courier New" panose="02070309020205020404" pitchFamily="49" charset="0"/>
              </a:rPr>
              <a:t>())</a:t>
            </a:r>
          </a:p>
          <a:p>
            <a:br>
              <a:rPr lang="fr-FR" sz="1000" b="0" dirty="0">
                <a:solidFill>
                  <a:srgbClr val="000000"/>
                </a:solidFill>
                <a:effectLst/>
                <a:latin typeface="Courier New" panose="02070309020205020404" pitchFamily="49" charset="0"/>
              </a:rPr>
            </a:br>
            <a:endParaRPr lang="fr-FR" sz="1000" dirty="0">
              <a:solidFill>
                <a:srgbClr val="000000"/>
              </a:solidFill>
              <a:latin typeface="Courier New" panose="02070309020205020404" pitchFamily="49" charset="0"/>
            </a:endParaRPr>
          </a:p>
          <a:p>
            <a:endParaRPr lang="fr-FR" sz="1000" b="0" dirty="0">
              <a:effectLst/>
              <a:latin typeface="Courier New" panose="02070309020205020404" pitchFamily="49" charset="0"/>
            </a:endParaRPr>
          </a:p>
        </p:txBody>
      </p:sp>
    </p:spTree>
    <p:extLst>
      <p:ext uri="{BB962C8B-B14F-4D97-AF65-F5344CB8AC3E}">
        <p14:creationId xmlns:p14="http://schemas.microsoft.com/office/powerpoint/2010/main" val="321102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CE29B-64FF-3350-1DBB-7672928BD4FC}"/>
              </a:ext>
            </a:extLst>
          </p:cNvPr>
          <p:cNvSpPr>
            <a:spLocks noGrp="1"/>
          </p:cNvSpPr>
          <p:nvPr>
            <p:ph type="title"/>
          </p:nvPr>
        </p:nvSpPr>
        <p:spPr/>
        <p:txBody>
          <a:bodyPr/>
          <a:lstStyle/>
          <a:p>
            <a:r>
              <a:rPr lang="fr-FR" sz="4400" dirty="0"/>
              <a:t>Model Training</a:t>
            </a:r>
            <a:endParaRPr lang="fr-FR" dirty="0"/>
          </a:p>
        </p:txBody>
      </p:sp>
      <p:sp>
        <p:nvSpPr>
          <p:cNvPr id="3" name="Espace réservé du contenu 2">
            <a:extLst>
              <a:ext uri="{FF2B5EF4-FFF2-40B4-BE49-F238E27FC236}">
                <a16:creationId xmlns:a16="http://schemas.microsoft.com/office/drawing/2014/main" id="{2EDF59BA-F5D8-AA16-63EB-3853483F016D}"/>
              </a:ext>
            </a:extLst>
          </p:cNvPr>
          <p:cNvSpPr>
            <a:spLocks noGrp="1"/>
          </p:cNvSpPr>
          <p:nvPr>
            <p:ph idx="1"/>
          </p:nvPr>
        </p:nvSpPr>
        <p:spPr/>
        <p:txBody>
          <a:bodyPr/>
          <a:lstStyle/>
          <a:p>
            <a:pPr marL="0" indent="0">
              <a:buNone/>
            </a:pPr>
            <a:r>
              <a:rPr lang="en-US" dirty="0"/>
              <a:t>To help the model train, we have integrated a </a:t>
            </a:r>
            <a:r>
              <a:rPr lang="en-US" b="1" dirty="0"/>
              <a:t>data augmentation </a:t>
            </a:r>
            <a:r>
              <a:rPr lang="en-US" dirty="0"/>
              <a:t>via the </a:t>
            </a:r>
            <a:r>
              <a:rPr lang="en-US" b="1" dirty="0" err="1"/>
              <a:t>ImageDataGenerator</a:t>
            </a:r>
            <a:r>
              <a:rPr lang="en-US" dirty="0"/>
              <a:t> class provided by </a:t>
            </a:r>
            <a:r>
              <a:rPr lang="en-US" dirty="0" err="1"/>
              <a:t>Keras</a:t>
            </a:r>
            <a:r>
              <a:rPr lang="en-US" dirty="0"/>
              <a:t>. This allows the model to </a:t>
            </a:r>
            <a:r>
              <a:rPr lang="en-US" b="1" dirty="0"/>
              <a:t>reduce the risk of overfitting</a:t>
            </a:r>
            <a:r>
              <a:rPr lang="en-US" dirty="0"/>
              <a:t>, </a:t>
            </a:r>
            <a:r>
              <a:rPr lang="en-US" b="1" dirty="0"/>
              <a:t>resist image variations </a:t>
            </a:r>
            <a:r>
              <a:rPr lang="en-US" dirty="0"/>
              <a:t>such as rotations or zooms, and make efficient use of the data since it is </a:t>
            </a:r>
            <a:r>
              <a:rPr lang="en-US" b="1" dirty="0"/>
              <a:t>generated on the fly</a:t>
            </a:r>
            <a:endParaRPr lang="fr-FR" b="1" dirty="0"/>
          </a:p>
        </p:txBody>
      </p:sp>
    </p:spTree>
    <p:extLst>
      <p:ext uri="{BB962C8B-B14F-4D97-AF65-F5344CB8AC3E}">
        <p14:creationId xmlns:p14="http://schemas.microsoft.com/office/powerpoint/2010/main" val="99558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CECAF-2684-2D93-5E88-EEF0809A0A1A}"/>
              </a:ext>
            </a:extLst>
          </p:cNvPr>
          <p:cNvSpPr>
            <a:spLocks noGrp="1"/>
          </p:cNvSpPr>
          <p:nvPr>
            <p:ph type="title"/>
          </p:nvPr>
        </p:nvSpPr>
        <p:spPr/>
        <p:txBody>
          <a:bodyPr/>
          <a:lstStyle/>
          <a:p>
            <a:r>
              <a:rPr lang="fr-FR" dirty="0"/>
              <a:t>Model Training</a:t>
            </a:r>
          </a:p>
        </p:txBody>
      </p:sp>
      <p:sp>
        <p:nvSpPr>
          <p:cNvPr id="3" name="Espace réservé du contenu 2">
            <a:extLst>
              <a:ext uri="{FF2B5EF4-FFF2-40B4-BE49-F238E27FC236}">
                <a16:creationId xmlns:a16="http://schemas.microsoft.com/office/drawing/2014/main" id="{E9982EEA-5DA3-7742-9704-8C9542991A41}"/>
              </a:ext>
            </a:extLst>
          </p:cNvPr>
          <p:cNvSpPr>
            <a:spLocks noGrp="1"/>
          </p:cNvSpPr>
          <p:nvPr>
            <p:ph idx="1"/>
          </p:nvPr>
        </p:nvSpPr>
        <p:spPr>
          <a:xfrm>
            <a:off x="656217" y="2286000"/>
            <a:ext cx="10897496" cy="3818083"/>
          </a:xfrm>
        </p:spPr>
        <p:txBody>
          <a:bodyPr/>
          <a:lstStyle/>
          <a:p>
            <a:pPr marL="0" indent="0">
              <a:buNone/>
            </a:pPr>
            <a:r>
              <a:rPr lang="en-US" dirty="0"/>
              <a:t>The training of our model is boosted by an </a:t>
            </a:r>
            <a:r>
              <a:rPr lang="en-US" b="1" dirty="0"/>
              <a:t>optimizer</a:t>
            </a:r>
            <a:r>
              <a:rPr lang="en-US" dirty="0"/>
              <a:t> that helps </a:t>
            </a:r>
            <a:r>
              <a:rPr lang="en-US" b="1" dirty="0"/>
              <a:t>reduce loss </a:t>
            </a:r>
            <a:r>
              <a:rPr lang="en-US" dirty="0"/>
              <a:t>and </a:t>
            </a:r>
            <a:r>
              <a:rPr lang="en-US" b="1" dirty="0"/>
              <a:t>increase accuracy</a:t>
            </a:r>
            <a:r>
              <a:rPr lang="en-US" dirty="0"/>
              <a:t>. We have chosen the </a:t>
            </a:r>
            <a:r>
              <a:rPr lang="en-US" b="1" dirty="0"/>
              <a:t>Adam</a:t>
            </a:r>
            <a:r>
              <a:rPr lang="en-US" dirty="0"/>
              <a:t> optimizer that </a:t>
            </a:r>
            <a:r>
              <a:rPr lang="en-US" b="1" dirty="0"/>
              <a:t>combines the advantages of SGD and </a:t>
            </a:r>
            <a:r>
              <a:rPr lang="en-US" b="1" dirty="0" err="1"/>
              <a:t>RMSProp</a:t>
            </a:r>
            <a:r>
              <a:rPr lang="en-US" b="1" dirty="0"/>
              <a:t> </a:t>
            </a:r>
            <a:r>
              <a:rPr lang="en-US" dirty="0"/>
              <a:t>optimizers. In addition, it requires </a:t>
            </a:r>
            <a:r>
              <a:rPr lang="en-US" b="1" dirty="0"/>
              <a:t>few hyperparametric settings </a:t>
            </a:r>
            <a:r>
              <a:rPr lang="en-US" dirty="0"/>
              <a:t>and it is possible to </a:t>
            </a:r>
            <a:r>
              <a:rPr lang="en-US" b="1" dirty="0"/>
              <a:t>adjust the learning rate</a:t>
            </a:r>
            <a:r>
              <a:rPr lang="en-US" dirty="0"/>
              <a:t>.</a:t>
            </a:r>
            <a:endParaRPr lang="fr-FR" dirty="0"/>
          </a:p>
        </p:txBody>
      </p:sp>
    </p:spTree>
    <p:extLst>
      <p:ext uri="{BB962C8B-B14F-4D97-AF65-F5344CB8AC3E}">
        <p14:creationId xmlns:p14="http://schemas.microsoft.com/office/powerpoint/2010/main" val="360014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D2FF9-3DC1-5CDC-50A8-CE2DF02BB3C2}"/>
              </a:ext>
            </a:extLst>
          </p:cNvPr>
          <p:cNvSpPr>
            <a:spLocks noGrp="1"/>
          </p:cNvSpPr>
          <p:nvPr>
            <p:ph type="title"/>
          </p:nvPr>
        </p:nvSpPr>
        <p:spPr>
          <a:xfrm>
            <a:off x="943086" y="2667000"/>
            <a:ext cx="10668000" cy="1524000"/>
          </a:xfrm>
        </p:spPr>
        <p:txBody>
          <a:bodyPr/>
          <a:lstStyle/>
          <a:p>
            <a:pPr algn="r"/>
            <a:r>
              <a:rPr lang="fr-FR" dirty="0"/>
              <a:t>Model Training</a:t>
            </a:r>
          </a:p>
        </p:txBody>
      </p:sp>
      <p:sp>
        <p:nvSpPr>
          <p:cNvPr id="5" name="ZoneTexte 4">
            <a:extLst>
              <a:ext uri="{FF2B5EF4-FFF2-40B4-BE49-F238E27FC236}">
                <a16:creationId xmlns:a16="http://schemas.microsoft.com/office/drawing/2014/main" id="{633A76D8-4312-1E92-90C6-482A55AB5B4B}"/>
              </a:ext>
            </a:extLst>
          </p:cNvPr>
          <p:cNvSpPr txBox="1"/>
          <p:nvPr/>
        </p:nvSpPr>
        <p:spPr>
          <a:xfrm>
            <a:off x="580915" y="667837"/>
            <a:ext cx="6497618" cy="5693866"/>
          </a:xfrm>
          <a:prstGeom prst="rect">
            <a:avLst/>
          </a:prstGeom>
          <a:solidFill>
            <a:schemeClr val="bg1">
              <a:lumMod val="85000"/>
              <a:lumOff val="15000"/>
            </a:schemeClr>
          </a:solidFill>
        </p:spPr>
        <p:txBody>
          <a:bodyPr wrap="square">
            <a:spAutoFit/>
          </a:bodyPr>
          <a:lstStyle/>
          <a:p>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from</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keras.preprocessing.image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import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ImageDataGenerator</a:t>
            </a:r>
            <a:endParaRPr lang="fr-FR" sz="1400" dirty="0">
              <a:latin typeface="Cascadia Mono Light" panose="020B0609020000020004" pitchFamily="49" charset="0"/>
              <a:ea typeface="Cascadia Mono Light" panose="020B0609020000020004" pitchFamily="49" charset="0"/>
              <a:cs typeface="Cascadia Mono Light" panose="020B0609020000020004" pitchFamily="49" charset="0"/>
            </a:endParaRPr>
          </a:p>
          <a:p>
            <a:endParaRPr lang="fr-FR" sz="1400" dirty="0">
              <a:latin typeface="Cascadia Mono Light" panose="020B0609020000020004" pitchFamily="49" charset="0"/>
              <a:ea typeface="Cascadia Mono Light" panose="020B0609020000020004" pitchFamily="49" charset="0"/>
              <a:cs typeface="Cascadia Mono Light" panose="020B0609020000020004" pitchFamily="49" charset="0"/>
            </a:endParaRPr>
          </a:p>
          <a:p>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datagen</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ImageDataGenerator</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rotation_range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=20,</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width_shift_range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=0.2,</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height_shift_range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=0.2,</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shear_range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=0.2,</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zoom_range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=0.2,</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horizontal_flip</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True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fill_mode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nearest</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batch_size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 64</a:t>
            </a:r>
          </a:p>
          <a:p>
            <a:endParaRPr lang="fr-FR" sz="1400" dirty="0">
              <a:latin typeface="Cascadia Mono Light" panose="020B0609020000020004" pitchFamily="49" charset="0"/>
              <a:ea typeface="Cascadia Mono Light" panose="020B0609020000020004" pitchFamily="49" charset="0"/>
              <a:cs typeface="Cascadia Mono Light" panose="020B0609020000020004" pitchFamily="49" charset="0"/>
            </a:endParaRPr>
          </a:p>
          <a:p>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opt</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tf.keras.optimizers.legacy.Adam</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learning_rate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=0.008,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decay</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=1e-6)</a:t>
            </a:r>
          </a:p>
          <a:p>
            <a:endParaRPr lang="fr-FR" sz="1400" dirty="0">
              <a:latin typeface="Cascadia Mono Light" panose="020B0609020000020004" pitchFamily="49" charset="0"/>
              <a:ea typeface="Cascadia Mono Light" panose="020B0609020000020004" pitchFamily="49" charset="0"/>
              <a:cs typeface="Cascadia Mono Light" panose="020B0609020000020004" pitchFamily="49" charset="0"/>
            </a:endParaRP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model_2.compile(</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loss</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categorical_crossentropy</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optimizer</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opt</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metrics</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accuracy</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endParaRPr lang="fr-FR" sz="1400" dirty="0">
              <a:latin typeface="Cascadia Mono Light" panose="020B0609020000020004" pitchFamily="49" charset="0"/>
              <a:ea typeface="Cascadia Mono Light" panose="020B0609020000020004" pitchFamily="49" charset="0"/>
              <a:cs typeface="Cascadia Mono Light" panose="020B0609020000020004" pitchFamily="49" charset="0"/>
            </a:endParaRP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model_2.fit(</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datagen.flow</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x_train</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y_train</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batch_size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batch_size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steps_per_epoch</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len</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x_train</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batch_size</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epochs</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=70,</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validation_data</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x_test</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sz="1400" dirty="0" err="1">
                <a:latin typeface="Cascadia Mono Light" panose="020B0609020000020004" pitchFamily="49" charset="0"/>
                <a:ea typeface="Cascadia Mono Light" panose="020B0609020000020004" pitchFamily="49" charset="0"/>
                <a:cs typeface="Cascadia Mono Light" panose="020B0609020000020004" pitchFamily="49" charset="0"/>
              </a:rPr>
              <a:t>y_test</a:t>
            </a:r>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sz="1400" dirty="0">
                <a:latin typeface="Cascadia Mono Light" panose="020B0609020000020004" pitchFamily="49" charset="0"/>
                <a:ea typeface="Cascadia Mono Light" panose="020B0609020000020004" pitchFamily="49" charset="0"/>
                <a:cs typeface="Cascadia Mono Light" panose="020B0609020000020004" pitchFamily="49" charset="0"/>
              </a:rPr>
              <a:t>)</a:t>
            </a:r>
          </a:p>
        </p:txBody>
      </p:sp>
    </p:spTree>
    <p:extLst>
      <p:ext uri="{BB962C8B-B14F-4D97-AF65-F5344CB8AC3E}">
        <p14:creationId xmlns:p14="http://schemas.microsoft.com/office/powerpoint/2010/main" val="24287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8833B-6960-47C7-6CA3-02CAA1B65924}"/>
              </a:ext>
            </a:extLst>
          </p:cNvPr>
          <p:cNvSpPr>
            <a:spLocks noGrp="1"/>
          </p:cNvSpPr>
          <p:nvPr>
            <p:ph type="title"/>
          </p:nvPr>
        </p:nvSpPr>
        <p:spPr/>
        <p:txBody>
          <a:bodyPr/>
          <a:lstStyle/>
          <a:p>
            <a:r>
              <a:rPr lang="fr-FR" sz="4400" dirty="0"/>
              <a:t>Model Evaluation</a:t>
            </a:r>
            <a:endParaRPr lang="fr-FR" dirty="0"/>
          </a:p>
        </p:txBody>
      </p:sp>
      <p:sp>
        <p:nvSpPr>
          <p:cNvPr id="3" name="Espace réservé du contenu 2">
            <a:extLst>
              <a:ext uri="{FF2B5EF4-FFF2-40B4-BE49-F238E27FC236}">
                <a16:creationId xmlns:a16="http://schemas.microsoft.com/office/drawing/2014/main" id="{BE843A07-DBFF-671C-03D2-B24ADA271206}"/>
              </a:ext>
            </a:extLst>
          </p:cNvPr>
          <p:cNvSpPr>
            <a:spLocks noGrp="1"/>
          </p:cNvSpPr>
          <p:nvPr>
            <p:ph idx="1"/>
          </p:nvPr>
        </p:nvSpPr>
        <p:spPr/>
        <p:txBody>
          <a:bodyPr/>
          <a:lstStyle/>
          <a:p>
            <a:pPr marL="0" indent="0">
              <a:buNone/>
            </a:pPr>
            <a:r>
              <a:rPr lang="en-GB" dirty="0"/>
              <a:t>During and at the end of the training, the model is evaluated with test data to check the accuracy of the model. The accuracy of the training is different from the accuracy of the test, and it is this last which is considered.</a:t>
            </a:r>
          </a:p>
        </p:txBody>
      </p:sp>
      <p:sp>
        <p:nvSpPr>
          <p:cNvPr id="5" name="ZoneTexte 4">
            <a:extLst>
              <a:ext uri="{FF2B5EF4-FFF2-40B4-BE49-F238E27FC236}">
                <a16:creationId xmlns:a16="http://schemas.microsoft.com/office/drawing/2014/main" id="{3AA6B5A0-4066-1E40-32A7-C6705E908B8E}"/>
              </a:ext>
            </a:extLst>
          </p:cNvPr>
          <p:cNvSpPr txBox="1"/>
          <p:nvPr/>
        </p:nvSpPr>
        <p:spPr>
          <a:xfrm>
            <a:off x="5607423" y="4452783"/>
            <a:ext cx="6094206" cy="2031325"/>
          </a:xfrm>
          <a:prstGeom prst="rect">
            <a:avLst/>
          </a:prstGeom>
          <a:solidFill>
            <a:schemeClr val="bg1">
              <a:lumMod val="85000"/>
              <a:lumOff val="15000"/>
            </a:schemeClr>
          </a:solidFill>
        </p:spPr>
        <p:txBody>
          <a:bodyPr wrap="square">
            <a:spAutoFit/>
          </a:bodyPr>
          <a:lstStyle/>
          <a:p>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score, acc = model_2.evaluate(</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x_test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y_test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batch_size</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batch_size</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print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('Test score:', score)</a:t>
            </a:r>
          </a:p>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print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('Test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accuracy</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acc)</a:t>
            </a:r>
          </a:p>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print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('Test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accuracy</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(acc * 100.0))</a:t>
            </a:r>
          </a:p>
        </p:txBody>
      </p:sp>
    </p:spTree>
    <p:extLst>
      <p:ext uri="{BB962C8B-B14F-4D97-AF65-F5344CB8AC3E}">
        <p14:creationId xmlns:p14="http://schemas.microsoft.com/office/powerpoint/2010/main" val="199965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576FD322-277B-E9DA-BF8B-4CD1D943E781}"/>
              </a:ext>
            </a:extLst>
          </p:cNvPr>
          <p:cNvPicPr>
            <a:picLocks noChangeAspect="1"/>
          </p:cNvPicPr>
          <p:nvPr/>
        </p:nvPicPr>
        <p:blipFill rotWithShape="1">
          <a:blip r:embed="rId2"/>
          <a:srcRect l="25973" r="12254"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Espace réservé du contenu 2">
            <a:extLst>
              <a:ext uri="{FF2B5EF4-FFF2-40B4-BE49-F238E27FC236}">
                <a16:creationId xmlns:a16="http://schemas.microsoft.com/office/drawing/2014/main" id="{7CDF42C8-2A73-B5A0-1525-6601FDF8006A}"/>
              </a:ext>
            </a:extLst>
          </p:cNvPr>
          <p:cNvSpPr>
            <a:spLocks noGrp="1"/>
          </p:cNvSpPr>
          <p:nvPr>
            <p:ph idx="1"/>
          </p:nvPr>
        </p:nvSpPr>
        <p:spPr>
          <a:xfrm>
            <a:off x="762000" y="2286000"/>
            <a:ext cx="5334000" cy="2394155"/>
          </a:xfrm>
        </p:spPr>
        <p:txBody>
          <a:bodyPr>
            <a:normAutofit fontScale="92500" lnSpcReduction="10000"/>
          </a:bodyPr>
          <a:lstStyle/>
          <a:p>
            <a:pPr marL="0" indent="0">
              <a:buNone/>
            </a:pPr>
            <a:r>
              <a:rPr lang="en-US" sz="2400" dirty="0"/>
              <a:t>After training, our model allows us to achieve an </a:t>
            </a:r>
            <a:r>
              <a:rPr lang="en-US" sz="2400" b="1" dirty="0">
                <a:solidFill>
                  <a:srgbClr val="FF0000">
                    <a:alpha val="70000"/>
                  </a:srgbClr>
                </a:solidFill>
              </a:rPr>
              <a:t>accuracy of 67%</a:t>
            </a:r>
            <a:r>
              <a:rPr lang="en-US" sz="2400" dirty="0"/>
              <a:t>. Although there is room for improvement, this value is quite satisfactory given the volume of data in the CIFAR-100 dataset.</a:t>
            </a:r>
            <a:endParaRPr lang="fr-FR" sz="2400" dirty="0"/>
          </a:p>
        </p:txBody>
      </p:sp>
      <p:sp>
        <p:nvSpPr>
          <p:cNvPr id="2" name="Titre 1">
            <a:extLst>
              <a:ext uri="{FF2B5EF4-FFF2-40B4-BE49-F238E27FC236}">
                <a16:creationId xmlns:a16="http://schemas.microsoft.com/office/drawing/2014/main" id="{2029CBB3-DA64-1046-C5A5-B60A6CEC4D7F}"/>
              </a:ext>
            </a:extLst>
          </p:cNvPr>
          <p:cNvSpPr>
            <a:spLocks noGrp="1"/>
          </p:cNvSpPr>
          <p:nvPr>
            <p:ph type="title"/>
          </p:nvPr>
        </p:nvSpPr>
        <p:spPr>
          <a:xfrm>
            <a:off x="762000" y="762000"/>
            <a:ext cx="5334000" cy="1524000"/>
          </a:xfrm>
        </p:spPr>
        <p:txBody>
          <a:bodyPr>
            <a:normAutofit/>
          </a:bodyPr>
          <a:lstStyle/>
          <a:p>
            <a:r>
              <a:rPr lang="fr-FR" sz="3200"/>
              <a:t>Model Evaluation</a:t>
            </a:r>
          </a:p>
        </p:txBody>
      </p:sp>
      <p:pic>
        <p:nvPicPr>
          <p:cNvPr id="6" name="Image 5">
            <a:extLst>
              <a:ext uri="{FF2B5EF4-FFF2-40B4-BE49-F238E27FC236}">
                <a16:creationId xmlns:a16="http://schemas.microsoft.com/office/drawing/2014/main" id="{96540EC1-E355-1AA4-E26A-89B7D161C3CB}"/>
              </a:ext>
            </a:extLst>
          </p:cNvPr>
          <p:cNvPicPr>
            <a:picLocks noChangeAspect="1"/>
          </p:cNvPicPr>
          <p:nvPr/>
        </p:nvPicPr>
        <p:blipFill rotWithShape="1">
          <a:blip r:embed="rId3"/>
          <a:srcRect r="10717"/>
          <a:stretch/>
        </p:blipFill>
        <p:spPr>
          <a:xfrm>
            <a:off x="762000" y="4880258"/>
            <a:ext cx="5953432" cy="1386960"/>
          </a:xfrm>
          <a:prstGeom prst="rect">
            <a:avLst/>
          </a:prstGeom>
        </p:spPr>
      </p:pic>
    </p:spTree>
    <p:extLst>
      <p:ext uri="{BB962C8B-B14F-4D97-AF65-F5344CB8AC3E}">
        <p14:creationId xmlns:p14="http://schemas.microsoft.com/office/powerpoint/2010/main" val="266155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EAB98-A8AE-A173-8C06-35E8C8D1CB25}"/>
              </a:ext>
            </a:extLst>
          </p:cNvPr>
          <p:cNvSpPr>
            <a:spLocks noGrp="1"/>
          </p:cNvSpPr>
          <p:nvPr>
            <p:ph type="title"/>
          </p:nvPr>
        </p:nvSpPr>
        <p:spPr/>
        <p:txBody>
          <a:bodyPr/>
          <a:lstStyle/>
          <a:p>
            <a:r>
              <a:rPr lang="fr-FR" sz="4400" dirty="0"/>
              <a:t>Model Evaluation</a:t>
            </a:r>
            <a:endParaRPr lang="fr-FR" dirty="0"/>
          </a:p>
        </p:txBody>
      </p:sp>
      <p:pic>
        <p:nvPicPr>
          <p:cNvPr id="5" name="Espace réservé du contenu 4">
            <a:extLst>
              <a:ext uri="{FF2B5EF4-FFF2-40B4-BE49-F238E27FC236}">
                <a16:creationId xmlns:a16="http://schemas.microsoft.com/office/drawing/2014/main" id="{C3402268-2819-7AE8-B510-10E18C562E60}"/>
              </a:ext>
            </a:extLst>
          </p:cNvPr>
          <p:cNvPicPr>
            <a:picLocks noGrp="1" noChangeAspect="1"/>
          </p:cNvPicPr>
          <p:nvPr>
            <p:ph idx="1"/>
          </p:nvPr>
        </p:nvPicPr>
        <p:blipFill>
          <a:blip r:embed="rId2"/>
          <a:stretch>
            <a:fillRect/>
          </a:stretch>
        </p:blipFill>
        <p:spPr>
          <a:xfrm>
            <a:off x="689200" y="3011734"/>
            <a:ext cx="4541263" cy="3407401"/>
          </a:xfrm>
        </p:spPr>
      </p:pic>
      <p:pic>
        <p:nvPicPr>
          <p:cNvPr id="7" name="Image 6">
            <a:extLst>
              <a:ext uri="{FF2B5EF4-FFF2-40B4-BE49-F238E27FC236}">
                <a16:creationId xmlns:a16="http://schemas.microsoft.com/office/drawing/2014/main" id="{48C43569-A939-3BB9-18B8-EBD01D2B09D3}"/>
              </a:ext>
            </a:extLst>
          </p:cNvPr>
          <p:cNvPicPr>
            <a:picLocks noChangeAspect="1"/>
          </p:cNvPicPr>
          <p:nvPr/>
        </p:nvPicPr>
        <p:blipFill>
          <a:blip r:embed="rId3"/>
          <a:stretch>
            <a:fillRect/>
          </a:stretch>
        </p:blipFill>
        <p:spPr>
          <a:xfrm>
            <a:off x="7061743" y="3011733"/>
            <a:ext cx="4593855" cy="3407401"/>
          </a:xfrm>
          <a:prstGeom prst="rect">
            <a:avLst/>
          </a:prstGeom>
        </p:spPr>
      </p:pic>
      <p:sp>
        <p:nvSpPr>
          <p:cNvPr id="8" name="ZoneTexte 7">
            <a:extLst>
              <a:ext uri="{FF2B5EF4-FFF2-40B4-BE49-F238E27FC236}">
                <a16:creationId xmlns:a16="http://schemas.microsoft.com/office/drawing/2014/main" id="{097B5D6A-3379-AD65-B632-C049C882BD62}"/>
              </a:ext>
            </a:extLst>
          </p:cNvPr>
          <p:cNvSpPr txBox="1"/>
          <p:nvPr/>
        </p:nvSpPr>
        <p:spPr>
          <a:xfrm>
            <a:off x="689200" y="1944969"/>
            <a:ext cx="10237694" cy="923330"/>
          </a:xfrm>
          <a:prstGeom prst="rect">
            <a:avLst/>
          </a:prstGeom>
          <a:noFill/>
        </p:spPr>
        <p:txBody>
          <a:bodyPr wrap="square" rtlCol="0">
            <a:spAutoFit/>
          </a:bodyPr>
          <a:lstStyle/>
          <a:p>
            <a:r>
              <a:rPr lang="en-US" dirty="0"/>
              <a:t>As you can see on the following curves the precision and loss curves obtained from the training data are very close to those obtained for the test data. This shows that </a:t>
            </a:r>
            <a:r>
              <a:rPr lang="en-US" b="1" dirty="0"/>
              <a:t>our model generalizes quite well </a:t>
            </a:r>
            <a:r>
              <a:rPr lang="en-US" dirty="0"/>
              <a:t>and that </a:t>
            </a:r>
            <a:r>
              <a:rPr lang="en-US" b="1" dirty="0"/>
              <a:t>it does not do much overfitting</a:t>
            </a:r>
            <a:r>
              <a:rPr lang="en-US" dirty="0"/>
              <a:t>.</a:t>
            </a:r>
            <a:endParaRPr lang="fr-FR" dirty="0"/>
          </a:p>
        </p:txBody>
      </p:sp>
    </p:spTree>
    <p:extLst>
      <p:ext uri="{BB962C8B-B14F-4D97-AF65-F5344CB8AC3E}">
        <p14:creationId xmlns:p14="http://schemas.microsoft.com/office/powerpoint/2010/main" val="233232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81F4715E-1078-EDD5-5B00-04D23C590759}"/>
              </a:ext>
            </a:extLst>
          </p:cNvPr>
          <p:cNvPicPr>
            <a:picLocks noChangeAspect="1"/>
          </p:cNvPicPr>
          <p:nvPr/>
        </p:nvPicPr>
        <p:blipFill rotWithShape="1">
          <a:blip r:embed="rId2"/>
          <a:srcRect l="17021" r="9639" b="2"/>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Espace réservé du contenu 2">
            <a:extLst>
              <a:ext uri="{FF2B5EF4-FFF2-40B4-BE49-F238E27FC236}">
                <a16:creationId xmlns:a16="http://schemas.microsoft.com/office/drawing/2014/main" id="{64294310-FD46-EF5F-4539-DB06FF8C253D}"/>
              </a:ext>
            </a:extLst>
          </p:cNvPr>
          <p:cNvSpPr>
            <a:spLocks noGrp="1"/>
          </p:cNvSpPr>
          <p:nvPr>
            <p:ph idx="1"/>
          </p:nvPr>
        </p:nvSpPr>
        <p:spPr>
          <a:xfrm>
            <a:off x="6096000" y="2286000"/>
            <a:ext cx="5334000" cy="3810001"/>
          </a:xfrm>
        </p:spPr>
        <p:txBody>
          <a:bodyPr>
            <a:normAutofit lnSpcReduction="10000"/>
          </a:bodyPr>
          <a:lstStyle/>
          <a:p>
            <a:r>
              <a:rPr lang="en-GB" sz="2400" dirty="0"/>
              <a:t>Definition of subject</a:t>
            </a:r>
          </a:p>
          <a:p>
            <a:r>
              <a:rPr lang="en-GB" sz="2400" dirty="0"/>
              <a:t>Objectives</a:t>
            </a:r>
          </a:p>
          <a:p>
            <a:r>
              <a:rPr lang="en-GB" sz="2400" dirty="0"/>
              <a:t>Development environment</a:t>
            </a:r>
          </a:p>
          <a:p>
            <a:r>
              <a:rPr lang="en-GB" sz="2400" dirty="0"/>
              <a:t>Designing the Convolutional Neural Network</a:t>
            </a:r>
          </a:p>
          <a:p>
            <a:r>
              <a:rPr lang="en-GB" sz="2400" dirty="0"/>
              <a:t>Model Training</a:t>
            </a:r>
          </a:p>
          <a:p>
            <a:r>
              <a:rPr lang="en-GB" sz="2400" dirty="0"/>
              <a:t>Model Evaluation</a:t>
            </a:r>
          </a:p>
        </p:txBody>
      </p:sp>
      <p:sp>
        <p:nvSpPr>
          <p:cNvPr id="2" name="Titre 1">
            <a:extLst>
              <a:ext uri="{FF2B5EF4-FFF2-40B4-BE49-F238E27FC236}">
                <a16:creationId xmlns:a16="http://schemas.microsoft.com/office/drawing/2014/main" id="{699ED1EA-BDBA-9CB6-FD66-6BA6712C57E7}"/>
              </a:ext>
            </a:extLst>
          </p:cNvPr>
          <p:cNvSpPr>
            <a:spLocks noGrp="1"/>
          </p:cNvSpPr>
          <p:nvPr>
            <p:ph type="title"/>
          </p:nvPr>
        </p:nvSpPr>
        <p:spPr>
          <a:xfrm>
            <a:off x="6096000" y="762000"/>
            <a:ext cx="5334000" cy="1524000"/>
          </a:xfrm>
        </p:spPr>
        <p:txBody>
          <a:bodyPr>
            <a:normAutofit/>
          </a:bodyPr>
          <a:lstStyle/>
          <a:p>
            <a:r>
              <a:rPr lang="fr-FR" sz="3200"/>
              <a:t>Contents</a:t>
            </a:r>
          </a:p>
        </p:txBody>
      </p:sp>
    </p:spTree>
    <p:extLst>
      <p:ext uri="{BB962C8B-B14F-4D97-AF65-F5344CB8AC3E}">
        <p14:creationId xmlns:p14="http://schemas.microsoft.com/office/powerpoint/2010/main" val="292954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collage, capture d’écran, Photomontage, mosaïque&#10;&#10;Description générée automatiquement">
            <a:extLst>
              <a:ext uri="{FF2B5EF4-FFF2-40B4-BE49-F238E27FC236}">
                <a16:creationId xmlns:a16="http://schemas.microsoft.com/office/drawing/2014/main" id="{13D2219D-0CBF-6CC5-EAC6-0EF610A20CCC}"/>
              </a:ext>
            </a:extLst>
          </p:cNvPr>
          <p:cNvPicPr>
            <a:picLocks noChangeAspect="1"/>
          </p:cNvPicPr>
          <p:nvPr/>
        </p:nvPicPr>
        <p:blipFill rotWithShape="1">
          <a:blip r:embed="rId2">
            <a:extLst>
              <a:ext uri="{28A0092B-C50C-407E-A947-70E740481C1C}">
                <a14:useLocalDpi xmlns:a14="http://schemas.microsoft.com/office/drawing/2010/main" val="0"/>
              </a:ext>
            </a:extLst>
          </a:blip>
          <a:srcRect l="2952" r="4502" b="-2"/>
          <a:stretch/>
        </p:blipFill>
        <p:spPr>
          <a:xfrm>
            <a:off x="7561006" y="10"/>
            <a:ext cx="4630991" cy="5004057"/>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21" name="Freeform: Shape 2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Espace réservé du contenu 2">
            <a:extLst>
              <a:ext uri="{FF2B5EF4-FFF2-40B4-BE49-F238E27FC236}">
                <a16:creationId xmlns:a16="http://schemas.microsoft.com/office/drawing/2014/main" id="{8745725E-4764-489B-4176-F68F23F26A48}"/>
              </a:ext>
            </a:extLst>
          </p:cNvPr>
          <p:cNvSpPr>
            <a:spLocks noGrp="1"/>
          </p:cNvSpPr>
          <p:nvPr>
            <p:ph idx="1"/>
          </p:nvPr>
        </p:nvSpPr>
        <p:spPr>
          <a:xfrm>
            <a:off x="762000" y="2286000"/>
            <a:ext cx="5334000" cy="3810001"/>
          </a:xfrm>
        </p:spPr>
        <p:txBody>
          <a:bodyPr>
            <a:normAutofit fontScale="92500"/>
          </a:bodyPr>
          <a:lstStyle/>
          <a:p>
            <a:pPr marL="0" indent="0">
              <a:buNone/>
            </a:pPr>
            <a:r>
              <a:rPr lang="en-US" sz="2400" dirty="0"/>
              <a:t>CIFAR10 and CIFAR100 are some of the famous benchmark datasets which are used to train convolutional networks for the computer vision task. </a:t>
            </a:r>
          </a:p>
          <a:p>
            <a:pPr marL="0" indent="0">
              <a:buNone/>
            </a:pPr>
            <a:r>
              <a:rPr lang="en-US" sz="2400" dirty="0"/>
              <a:t>The goal of this project is to design, train, and evaluate a convolutional networks on the CIFAR-100 image classification dataset.</a:t>
            </a:r>
          </a:p>
          <a:p>
            <a:endParaRPr lang="en-US" sz="2400" dirty="0"/>
          </a:p>
          <a:p>
            <a:endParaRPr lang="fr-FR" sz="2400" dirty="0"/>
          </a:p>
        </p:txBody>
      </p:sp>
      <p:sp>
        <p:nvSpPr>
          <p:cNvPr id="2" name="Titre 1">
            <a:extLst>
              <a:ext uri="{FF2B5EF4-FFF2-40B4-BE49-F238E27FC236}">
                <a16:creationId xmlns:a16="http://schemas.microsoft.com/office/drawing/2014/main" id="{03EC1EDA-A86B-52A9-66D4-9B6469E9136C}"/>
              </a:ext>
            </a:extLst>
          </p:cNvPr>
          <p:cNvSpPr>
            <a:spLocks noGrp="1"/>
          </p:cNvSpPr>
          <p:nvPr>
            <p:ph type="title"/>
          </p:nvPr>
        </p:nvSpPr>
        <p:spPr>
          <a:xfrm>
            <a:off x="762000" y="762000"/>
            <a:ext cx="5334000" cy="1524000"/>
          </a:xfrm>
        </p:spPr>
        <p:txBody>
          <a:bodyPr>
            <a:normAutofit/>
          </a:bodyPr>
          <a:lstStyle/>
          <a:p>
            <a:r>
              <a:rPr lang="fr-FR" sz="3200"/>
              <a:t>Definition of subject</a:t>
            </a:r>
          </a:p>
        </p:txBody>
      </p:sp>
    </p:spTree>
    <p:extLst>
      <p:ext uri="{BB962C8B-B14F-4D97-AF65-F5344CB8AC3E}">
        <p14:creationId xmlns:p14="http://schemas.microsoft.com/office/powerpoint/2010/main" val="395472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688D9ED-B365-2240-6952-69108F0568A3}"/>
              </a:ext>
            </a:extLst>
          </p:cNvPr>
          <p:cNvSpPr>
            <a:spLocks noGrp="1"/>
          </p:cNvSpPr>
          <p:nvPr>
            <p:ph type="title"/>
          </p:nvPr>
        </p:nvSpPr>
        <p:spPr>
          <a:xfrm>
            <a:off x="762000" y="1524000"/>
            <a:ext cx="3018325" cy="4572000"/>
          </a:xfrm>
        </p:spPr>
        <p:txBody>
          <a:bodyPr anchor="t">
            <a:normAutofit/>
          </a:bodyPr>
          <a:lstStyle/>
          <a:p>
            <a:r>
              <a:rPr lang="fr-FR" sz="3200" dirty="0"/>
              <a:t>Objectives</a:t>
            </a:r>
          </a:p>
        </p:txBody>
      </p:sp>
      <p:sp>
        <p:nvSpPr>
          <p:cNvPr id="12" name="Freeform: Shape 11">
            <a:extLst>
              <a:ext uri="{FF2B5EF4-FFF2-40B4-BE49-F238E27FC236}">
                <a16:creationId xmlns:a16="http://schemas.microsoft.com/office/drawing/2014/main" id="{87733DA8-1BFC-4737-831B-54DCFE42D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6836"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07836A85-E2B0-48DE-B9E5-8C01D3C9C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9090" y="1040564"/>
            <a:ext cx="4337540" cy="5817436"/>
          </a:xfrm>
          <a:custGeom>
            <a:avLst/>
            <a:gdLst>
              <a:gd name="connsiteX0" fmla="*/ 3175347 w 4337540"/>
              <a:gd name="connsiteY0" fmla="*/ 710 h 5817436"/>
              <a:gd name="connsiteX1" fmla="*/ 3972229 w 4337540"/>
              <a:gd name="connsiteY1" fmla="*/ 94304 h 5817436"/>
              <a:gd name="connsiteX2" fmla="*/ 4337540 w 4337540"/>
              <a:gd name="connsiteY2" fmla="*/ 181400 h 5817436"/>
              <a:gd name="connsiteX3" fmla="*/ 4337540 w 4337540"/>
              <a:gd name="connsiteY3" fmla="*/ 5817436 h 5817436"/>
              <a:gd name="connsiteX4" fmla="*/ 1006557 w 4337540"/>
              <a:gd name="connsiteY4" fmla="*/ 5817436 h 5817436"/>
              <a:gd name="connsiteX5" fmla="*/ 866510 w 4337540"/>
              <a:gd name="connsiteY5" fmla="*/ 5609583 h 5817436"/>
              <a:gd name="connsiteX6" fmla="*/ 351747 w 4337540"/>
              <a:gd name="connsiteY6" fmla="*/ 2263621 h 5817436"/>
              <a:gd name="connsiteX7" fmla="*/ 1381666 w 4337540"/>
              <a:gd name="connsiteY7" fmla="*/ 845238 h 5817436"/>
              <a:gd name="connsiteX8" fmla="*/ 2751595 w 4337540"/>
              <a:gd name="connsiteY8" fmla="*/ 47742 h 5817436"/>
              <a:gd name="connsiteX9" fmla="*/ 3175347 w 433754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40" h="5817436">
                <a:moveTo>
                  <a:pt x="3175347" y="710"/>
                </a:moveTo>
                <a:cubicBezTo>
                  <a:pt x="3421493" y="-5064"/>
                  <a:pt x="3686120" y="24227"/>
                  <a:pt x="3972229" y="94304"/>
                </a:cubicBezTo>
                <a:lnTo>
                  <a:pt x="4337540" y="181400"/>
                </a:lnTo>
                <a:lnTo>
                  <a:pt x="433754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3165769-7A47-4E0F-825D-AF1179DF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82642" flipH="1">
            <a:off x="7133961"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3" name="Espace réservé du contenu 2">
            <a:extLst>
              <a:ext uri="{FF2B5EF4-FFF2-40B4-BE49-F238E27FC236}">
                <a16:creationId xmlns:a16="http://schemas.microsoft.com/office/drawing/2014/main" id="{E4F02C50-0594-0C53-C43F-BB08CD913607}"/>
              </a:ext>
            </a:extLst>
          </p:cNvPr>
          <p:cNvSpPr>
            <a:spLocks noGrp="1"/>
          </p:cNvSpPr>
          <p:nvPr>
            <p:ph idx="1"/>
          </p:nvPr>
        </p:nvSpPr>
        <p:spPr>
          <a:xfrm>
            <a:off x="762000" y="2850778"/>
            <a:ext cx="6445624" cy="1918446"/>
          </a:xfrm>
        </p:spPr>
        <p:txBody>
          <a:bodyPr>
            <a:normAutofit/>
          </a:bodyPr>
          <a:lstStyle/>
          <a:p>
            <a:pPr marL="0" indent="0">
              <a:lnSpc>
                <a:spcPct val="115000"/>
              </a:lnSpc>
              <a:buNone/>
            </a:pPr>
            <a:r>
              <a:rPr lang="en-US" sz="2400" dirty="0"/>
              <a:t>The objectives of the project are to adjust the architecture, hyperparameters, and data augmentation parameters in order to obtain the best accuracy.</a:t>
            </a:r>
            <a:endParaRPr lang="fr-FR" sz="2400" dirty="0"/>
          </a:p>
        </p:txBody>
      </p:sp>
      <p:pic>
        <p:nvPicPr>
          <p:cNvPr id="5" name="Graphique 4" descr="Mille avec un remplissage uni">
            <a:extLst>
              <a:ext uri="{FF2B5EF4-FFF2-40B4-BE49-F238E27FC236}">
                <a16:creationId xmlns:a16="http://schemas.microsoft.com/office/drawing/2014/main" id="{D3175F12-FC36-EE21-2E34-476EF315E1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0398" y="2053806"/>
            <a:ext cx="3790951" cy="3790951"/>
          </a:xfrm>
          <a:prstGeom prst="rect">
            <a:avLst/>
          </a:prstGeom>
        </p:spPr>
      </p:pic>
    </p:spTree>
    <p:extLst>
      <p:ext uri="{BB962C8B-B14F-4D97-AF65-F5344CB8AC3E}">
        <p14:creationId xmlns:p14="http://schemas.microsoft.com/office/powerpoint/2010/main" val="190253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8F607-FC48-D8AD-70D4-15EB3BBECE83}"/>
              </a:ext>
            </a:extLst>
          </p:cNvPr>
          <p:cNvSpPr>
            <a:spLocks noGrp="1"/>
          </p:cNvSpPr>
          <p:nvPr>
            <p:ph type="title"/>
          </p:nvPr>
        </p:nvSpPr>
        <p:spPr/>
        <p:txBody>
          <a:bodyPr/>
          <a:lstStyle/>
          <a:p>
            <a:r>
              <a:rPr lang="fr-FR"/>
              <a:t>Development environment</a:t>
            </a:r>
            <a:endParaRPr lang="fr-FR" dirty="0"/>
          </a:p>
        </p:txBody>
      </p:sp>
      <p:sp>
        <p:nvSpPr>
          <p:cNvPr id="3" name="Espace réservé du contenu 2">
            <a:extLst>
              <a:ext uri="{FF2B5EF4-FFF2-40B4-BE49-F238E27FC236}">
                <a16:creationId xmlns:a16="http://schemas.microsoft.com/office/drawing/2014/main" id="{65497D01-13A6-26A2-9AF0-0F08C8C61913}"/>
              </a:ext>
            </a:extLst>
          </p:cNvPr>
          <p:cNvSpPr>
            <a:spLocks noGrp="1"/>
          </p:cNvSpPr>
          <p:nvPr>
            <p:ph idx="1"/>
          </p:nvPr>
        </p:nvSpPr>
        <p:spPr>
          <a:xfrm>
            <a:off x="614081" y="2286000"/>
            <a:ext cx="10963835" cy="2023215"/>
          </a:xfrm>
        </p:spPr>
        <p:txBody>
          <a:bodyPr>
            <a:normAutofit lnSpcReduction="10000"/>
          </a:bodyPr>
          <a:lstStyle/>
          <a:p>
            <a:pPr marL="0" indent="0">
              <a:buNone/>
            </a:pPr>
            <a:r>
              <a:rPr lang="en-US"/>
              <a:t>In order to develop, train and analyze our model we will use the python backend environment offered by Google through Colab, its hosted Jupyter Notebook which includes all the necessary tools and libraries such as Tensorflow and Keras.</a:t>
            </a:r>
            <a:endParaRPr lang="fr-FR" dirty="0"/>
          </a:p>
        </p:txBody>
      </p:sp>
      <p:pic>
        <p:nvPicPr>
          <p:cNvPr id="5" name="Image 4" descr="Une image contenant Police, Graphique, logo, clipart&#10;&#10;Description générée automatiquement">
            <a:extLst>
              <a:ext uri="{FF2B5EF4-FFF2-40B4-BE49-F238E27FC236}">
                <a16:creationId xmlns:a16="http://schemas.microsoft.com/office/drawing/2014/main" id="{27371469-563F-15C1-DC8D-FC3490D44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034" y="4703939"/>
            <a:ext cx="3991449" cy="1772203"/>
          </a:xfrm>
          <a:prstGeom prst="rect">
            <a:avLst/>
          </a:prstGeom>
        </p:spPr>
      </p:pic>
      <p:pic>
        <p:nvPicPr>
          <p:cNvPr id="7" name="Image 6" descr="Une image contenant symbole, logo, Police, Graphique&#10;&#10;Description générée automatiquement">
            <a:extLst>
              <a:ext uri="{FF2B5EF4-FFF2-40B4-BE49-F238E27FC236}">
                <a16:creationId xmlns:a16="http://schemas.microsoft.com/office/drawing/2014/main" id="{3AD4998F-18CC-F7A7-9B6F-C72B5BECC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641" y="4772765"/>
            <a:ext cx="1283294" cy="1283294"/>
          </a:xfrm>
          <a:prstGeom prst="rect">
            <a:avLst/>
          </a:prstGeom>
        </p:spPr>
      </p:pic>
      <p:pic>
        <p:nvPicPr>
          <p:cNvPr id="9" name="Image 8" descr="Une image contenant jaune, conception&#10;&#10;Description générée automatiquement">
            <a:extLst>
              <a:ext uri="{FF2B5EF4-FFF2-40B4-BE49-F238E27FC236}">
                <a16:creationId xmlns:a16="http://schemas.microsoft.com/office/drawing/2014/main" id="{AAEEAA69-56EB-F7ED-CE28-112ADFBBB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910" y="4772765"/>
            <a:ext cx="1237632" cy="1323235"/>
          </a:xfrm>
          <a:prstGeom prst="rect">
            <a:avLst/>
          </a:prstGeom>
        </p:spPr>
      </p:pic>
    </p:spTree>
    <p:extLst>
      <p:ext uri="{BB962C8B-B14F-4D97-AF65-F5344CB8AC3E}">
        <p14:creationId xmlns:p14="http://schemas.microsoft.com/office/powerpoint/2010/main" val="183366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25786B-6DE2-8A62-5EEB-CB2BC9FD601F}"/>
              </a:ext>
            </a:extLst>
          </p:cNvPr>
          <p:cNvSpPr>
            <a:spLocks noGrp="1"/>
          </p:cNvSpPr>
          <p:nvPr>
            <p:ph type="title"/>
          </p:nvPr>
        </p:nvSpPr>
        <p:spPr/>
        <p:txBody>
          <a:bodyPr>
            <a:normAutofit/>
          </a:bodyPr>
          <a:lstStyle/>
          <a:p>
            <a:r>
              <a:rPr lang="en-US" dirty="0"/>
              <a:t>Designing the Convolutional Neural Network</a:t>
            </a:r>
            <a:endParaRPr lang="fr-FR" dirty="0"/>
          </a:p>
        </p:txBody>
      </p:sp>
      <p:sp>
        <p:nvSpPr>
          <p:cNvPr id="3" name="Espace réservé du contenu 2">
            <a:extLst>
              <a:ext uri="{FF2B5EF4-FFF2-40B4-BE49-F238E27FC236}">
                <a16:creationId xmlns:a16="http://schemas.microsoft.com/office/drawing/2014/main" id="{253740FE-4455-D322-060A-A5CD12D8D8CC}"/>
              </a:ext>
            </a:extLst>
          </p:cNvPr>
          <p:cNvSpPr>
            <a:spLocks noGrp="1"/>
          </p:cNvSpPr>
          <p:nvPr>
            <p:ph idx="1"/>
          </p:nvPr>
        </p:nvSpPr>
        <p:spPr/>
        <p:txBody>
          <a:bodyPr/>
          <a:lstStyle/>
          <a:p>
            <a:pPr marL="0" indent="0">
              <a:buNone/>
            </a:pPr>
            <a:r>
              <a:rPr lang="fr-FR" dirty="0"/>
              <a:t>First of all </a:t>
            </a:r>
            <a:r>
              <a:rPr lang="fr-FR" dirty="0" err="1"/>
              <a:t>we</a:t>
            </a:r>
            <a:r>
              <a:rPr lang="fr-FR" dirty="0"/>
              <a:t> </a:t>
            </a:r>
            <a:r>
              <a:rPr lang="fr-FR" dirty="0" err="1"/>
              <a:t>had</a:t>
            </a:r>
            <a:r>
              <a:rPr lang="fr-FR" dirty="0"/>
              <a:t> to </a:t>
            </a:r>
            <a:r>
              <a:rPr lang="fr-FR" dirty="0" err="1"/>
              <a:t>load</a:t>
            </a:r>
            <a:r>
              <a:rPr lang="fr-FR" dirty="0"/>
              <a:t> the data </a:t>
            </a:r>
            <a:r>
              <a:rPr lang="fr-FR" dirty="0" err="1"/>
              <a:t>which</a:t>
            </a:r>
            <a:r>
              <a:rPr lang="fr-FR" dirty="0"/>
              <a:t> </a:t>
            </a:r>
            <a:r>
              <a:rPr lang="fr-FR" dirty="0" err="1"/>
              <a:t>was</a:t>
            </a:r>
            <a:r>
              <a:rPr lang="fr-FR" dirty="0"/>
              <a:t> </a:t>
            </a:r>
            <a:r>
              <a:rPr lang="fr-FR" dirty="0" err="1"/>
              <a:t>shuffled</a:t>
            </a:r>
            <a:r>
              <a:rPr lang="fr-FR" dirty="0"/>
              <a:t> and slip </a:t>
            </a:r>
            <a:r>
              <a:rPr lang="fr-FR" dirty="0" err="1"/>
              <a:t>it</a:t>
            </a:r>
            <a:r>
              <a:rPr lang="fr-FR" dirty="0"/>
              <a:t> </a:t>
            </a:r>
            <a:r>
              <a:rPr lang="fr-FR" dirty="0" err="1"/>
              <a:t>between</a:t>
            </a:r>
            <a:r>
              <a:rPr lang="fr-FR" dirty="0"/>
              <a:t> data </a:t>
            </a:r>
            <a:r>
              <a:rPr lang="fr-FR" dirty="0" err="1"/>
              <a:t>which</a:t>
            </a:r>
            <a:r>
              <a:rPr lang="fr-FR" dirty="0"/>
              <a:t> </a:t>
            </a:r>
            <a:r>
              <a:rPr lang="fr-FR" dirty="0" err="1"/>
              <a:t>was</a:t>
            </a:r>
            <a:r>
              <a:rPr lang="fr-FR" dirty="0"/>
              <a:t> </a:t>
            </a:r>
            <a:r>
              <a:rPr lang="fr-FR" dirty="0" err="1"/>
              <a:t>used</a:t>
            </a:r>
            <a:r>
              <a:rPr lang="fr-FR" dirty="0"/>
              <a:t> for the training and data </a:t>
            </a:r>
            <a:r>
              <a:rPr lang="fr-FR" dirty="0" err="1"/>
              <a:t>used</a:t>
            </a:r>
            <a:r>
              <a:rPr lang="fr-FR" dirty="0"/>
              <a:t> for </a:t>
            </a:r>
            <a:r>
              <a:rPr lang="fr-FR" dirty="0" err="1"/>
              <a:t>testing</a:t>
            </a:r>
            <a:endParaRPr lang="fr-FR" dirty="0"/>
          </a:p>
        </p:txBody>
      </p:sp>
      <p:sp>
        <p:nvSpPr>
          <p:cNvPr id="5" name="ZoneTexte 4">
            <a:extLst>
              <a:ext uri="{FF2B5EF4-FFF2-40B4-BE49-F238E27FC236}">
                <a16:creationId xmlns:a16="http://schemas.microsoft.com/office/drawing/2014/main" id="{D58C4E12-59E5-5FA6-FD91-E79C8D1938D3}"/>
              </a:ext>
            </a:extLst>
          </p:cNvPr>
          <p:cNvSpPr txBox="1"/>
          <p:nvPr/>
        </p:nvSpPr>
        <p:spPr>
          <a:xfrm>
            <a:off x="842682" y="4338919"/>
            <a:ext cx="8166847" cy="1477328"/>
          </a:xfrm>
          <a:prstGeom prst="rect">
            <a:avLst/>
          </a:prstGeom>
          <a:solidFill>
            <a:schemeClr val="bg1">
              <a:lumMod val="85000"/>
              <a:lumOff val="15000"/>
            </a:schemeClr>
          </a:solidFill>
        </p:spPr>
        <p:txBody>
          <a:bodyPr wrap="square">
            <a:spAutoFit/>
          </a:bodyPr>
          <a:lstStyle/>
          <a:p>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x_train</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y_train</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x_test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y_test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 cifar100.load_data()</a:t>
            </a:r>
          </a:p>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print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x_train</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shape</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x_train.shape</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print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x_train.shape</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[0], 'train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samples</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print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y_train</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shape</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y_train.shape</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p>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print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x_test.shape</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[0], 'test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samples</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p>
        </p:txBody>
      </p:sp>
    </p:spTree>
    <p:extLst>
      <p:ext uri="{BB962C8B-B14F-4D97-AF65-F5344CB8AC3E}">
        <p14:creationId xmlns:p14="http://schemas.microsoft.com/office/powerpoint/2010/main" val="235351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EC1B8-9302-3207-4FE3-2FB4C749C6CC}"/>
              </a:ext>
            </a:extLst>
          </p:cNvPr>
          <p:cNvSpPr>
            <a:spLocks noGrp="1"/>
          </p:cNvSpPr>
          <p:nvPr>
            <p:ph type="title"/>
          </p:nvPr>
        </p:nvSpPr>
        <p:spPr/>
        <p:txBody>
          <a:bodyPr/>
          <a:lstStyle/>
          <a:p>
            <a:r>
              <a:rPr lang="en-US" dirty="0"/>
              <a:t>Designing the Convolutional Neural Network</a:t>
            </a:r>
            <a:endParaRPr lang="fr-FR" dirty="0"/>
          </a:p>
        </p:txBody>
      </p:sp>
      <p:sp>
        <p:nvSpPr>
          <p:cNvPr id="3" name="Espace réservé du contenu 2">
            <a:extLst>
              <a:ext uri="{FF2B5EF4-FFF2-40B4-BE49-F238E27FC236}">
                <a16:creationId xmlns:a16="http://schemas.microsoft.com/office/drawing/2014/main" id="{B7625719-E1D0-7C71-EA56-1F9F6DBEB2C4}"/>
              </a:ext>
            </a:extLst>
          </p:cNvPr>
          <p:cNvSpPr>
            <a:spLocks noGrp="1"/>
          </p:cNvSpPr>
          <p:nvPr>
            <p:ph idx="1"/>
          </p:nvPr>
        </p:nvSpPr>
        <p:spPr/>
        <p:txBody>
          <a:bodyPr/>
          <a:lstStyle/>
          <a:p>
            <a:pPr marL="0" indent="0">
              <a:buNone/>
            </a:pPr>
            <a:r>
              <a:rPr lang="fr-FR" dirty="0" err="1"/>
              <a:t>Then</a:t>
            </a:r>
            <a:r>
              <a:rPr lang="fr-FR" dirty="0"/>
              <a:t> </a:t>
            </a:r>
            <a:r>
              <a:rPr lang="fr-FR" dirty="0" err="1"/>
              <a:t>we</a:t>
            </a:r>
            <a:r>
              <a:rPr lang="fr-FR" dirty="0"/>
              <a:t> </a:t>
            </a:r>
            <a:r>
              <a:rPr lang="fr-FR" dirty="0" err="1"/>
              <a:t>had</a:t>
            </a:r>
            <a:r>
              <a:rPr lang="fr-FR" dirty="0"/>
              <a:t> to encode the data </a:t>
            </a:r>
            <a:r>
              <a:rPr lang="fr-FR" dirty="0" err="1"/>
              <a:t>transforming</a:t>
            </a:r>
            <a:r>
              <a:rPr lang="fr-FR" dirty="0"/>
              <a:t> </a:t>
            </a:r>
            <a:r>
              <a:rPr lang="fr-FR" dirty="0" err="1"/>
              <a:t>categorical</a:t>
            </a:r>
            <a:r>
              <a:rPr lang="fr-FR" dirty="0"/>
              <a:t> data to </a:t>
            </a:r>
            <a:r>
              <a:rPr lang="fr-FR" dirty="0" err="1"/>
              <a:t>numerical</a:t>
            </a:r>
            <a:r>
              <a:rPr lang="fr-FR" dirty="0"/>
              <a:t> value for classes. </a:t>
            </a:r>
            <a:r>
              <a:rPr lang="fr-FR" dirty="0" err="1"/>
              <a:t>Each</a:t>
            </a:r>
            <a:r>
              <a:rPr lang="fr-FR" dirty="0"/>
              <a:t> class </a:t>
            </a:r>
            <a:r>
              <a:rPr lang="fr-FR" dirty="0" err="1"/>
              <a:t>is</a:t>
            </a:r>
            <a:r>
              <a:rPr lang="fr-FR" dirty="0"/>
              <a:t> </a:t>
            </a:r>
            <a:r>
              <a:rPr lang="fr-FR" dirty="0" err="1"/>
              <a:t>represented</a:t>
            </a:r>
            <a:r>
              <a:rPr lang="fr-FR" dirty="0"/>
              <a:t> by an </a:t>
            </a:r>
            <a:r>
              <a:rPr lang="fr-FR" dirty="0" err="1"/>
              <a:t>array</a:t>
            </a:r>
            <a:r>
              <a:rPr lang="fr-FR" dirty="0"/>
              <a:t> of 100 values, 99 values set to 0 and one set to 1</a:t>
            </a:r>
          </a:p>
        </p:txBody>
      </p:sp>
      <p:sp>
        <p:nvSpPr>
          <p:cNvPr id="7" name="ZoneTexte 6">
            <a:extLst>
              <a:ext uri="{FF2B5EF4-FFF2-40B4-BE49-F238E27FC236}">
                <a16:creationId xmlns:a16="http://schemas.microsoft.com/office/drawing/2014/main" id="{980FB999-297B-7367-B927-E9BB12E275DD}"/>
              </a:ext>
            </a:extLst>
          </p:cNvPr>
          <p:cNvSpPr txBox="1"/>
          <p:nvPr/>
        </p:nvSpPr>
        <p:spPr>
          <a:xfrm>
            <a:off x="860612" y="4195041"/>
            <a:ext cx="6544236" cy="1754326"/>
          </a:xfrm>
          <a:prstGeom prst="rect">
            <a:avLst/>
          </a:prstGeom>
          <a:solidFill>
            <a:schemeClr val="bg1">
              <a:lumMod val="85000"/>
              <a:lumOff val="15000"/>
            </a:schemeClr>
          </a:solidFill>
        </p:spPr>
        <p:txBody>
          <a:bodyPr wrap="square">
            <a:spAutoFit/>
          </a:bodyPr>
          <a:lstStyle/>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num_classes</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 100</a:t>
            </a:r>
          </a:p>
          <a:p>
            <a:endParaRPr lang="fr-FR" dirty="0">
              <a:latin typeface="Cascadia Mono Light" panose="020B0609020000020004" pitchFamily="49" charset="0"/>
              <a:ea typeface="Cascadia Mono Light" panose="020B0609020000020004" pitchFamily="49" charset="0"/>
              <a:cs typeface="Cascadia Mono Light" panose="020B0609020000020004" pitchFamily="49" charset="0"/>
            </a:endParaRPr>
          </a:p>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y_train</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keras.utils.to_categorical</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y_train</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num_classes</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p>
          <a:p>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y_test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keras.utils.to_categorical</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y_test</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 </a:t>
            </a:r>
            <a:r>
              <a:rPr lang="fr-FR" dirty="0" err="1">
                <a:latin typeface="Cascadia Mono Light" panose="020B0609020000020004" pitchFamily="49" charset="0"/>
                <a:ea typeface="Cascadia Mono Light" panose="020B0609020000020004" pitchFamily="49" charset="0"/>
                <a:cs typeface="Cascadia Mono Light" panose="020B0609020000020004" pitchFamily="49" charset="0"/>
              </a:rPr>
              <a:t>num_classes</a:t>
            </a:r>
            <a:r>
              <a:rPr lang="fr-FR" dirty="0">
                <a:latin typeface="Cascadia Mono Light" panose="020B0609020000020004" pitchFamily="49" charset="0"/>
                <a:ea typeface="Cascadia Mono Light" panose="020B0609020000020004" pitchFamily="49" charset="0"/>
                <a:cs typeface="Cascadia Mono Light" panose="020B0609020000020004" pitchFamily="49" charset="0"/>
              </a:rPr>
              <a:t>)</a:t>
            </a:r>
          </a:p>
        </p:txBody>
      </p:sp>
    </p:spTree>
    <p:extLst>
      <p:ext uri="{BB962C8B-B14F-4D97-AF65-F5344CB8AC3E}">
        <p14:creationId xmlns:p14="http://schemas.microsoft.com/office/powerpoint/2010/main" val="177487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C07E94-C00E-AFF2-0B24-23A666D6B02D}"/>
              </a:ext>
            </a:extLst>
          </p:cNvPr>
          <p:cNvSpPr>
            <a:spLocks noGrp="1"/>
          </p:cNvSpPr>
          <p:nvPr>
            <p:ph type="title"/>
          </p:nvPr>
        </p:nvSpPr>
        <p:spPr/>
        <p:txBody>
          <a:bodyPr/>
          <a:lstStyle/>
          <a:p>
            <a:r>
              <a:rPr lang="en-US" dirty="0"/>
              <a:t>Designing the Convolutional Neural Network</a:t>
            </a:r>
            <a:endParaRPr lang="fr-FR" dirty="0"/>
          </a:p>
        </p:txBody>
      </p:sp>
      <p:sp>
        <p:nvSpPr>
          <p:cNvPr id="3" name="Espace réservé du contenu 2">
            <a:extLst>
              <a:ext uri="{FF2B5EF4-FFF2-40B4-BE49-F238E27FC236}">
                <a16:creationId xmlns:a16="http://schemas.microsoft.com/office/drawing/2014/main" id="{3D9EC282-4F2F-07F2-9115-AC5E8846D963}"/>
              </a:ext>
            </a:extLst>
          </p:cNvPr>
          <p:cNvSpPr>
            <a:spLocks noGrp="1"/>
          </p:cNvSpPr>
          <p:nvPr>
            <p:ph idx="1"/>
          </p:nvPr>
        </p:nvSpPr>
        <p:spPr/>
        <p:txBody>
          <a:bodyPr/>
          <a:lstStyle/>
          <a:p>
            <a:pPr marL="0" indent="0">
              <a:buNone/>
            </a:pPr>
            <a:r>
              <a:rPr lang="fr-FR" dirty="0"/>
              <a:t>In </a:t>
            </a:r>
            <a:r>
              <a:rPr lang="fr-FR" dirty="0" err="1"/>
              <a:t>Order</a:t>
            </a:r>
            <a:r>
              <a:rPr lang="fr-FR" dirty="0"/>
              <a:t> to </a:t>
            </a:r>
            <a:r>
              <a:rPr lang="fr-FR" dirty="0" err="1"/>
              <a:t>manipulate</a:t>
            </a:r>
            <a:r>
              <a:rPr lang="fr-FR" dirty="0"/>
              <a:t> the data </a:t>
            </a:r>
            <a:r>
              <a:rPr lang="fr-FR" dirty="0" err="1"/>
              <a:t>easily</a:t>
            </a:r>
            <a:r>
              <a:rPr lang="fr-FR" dirty="0"/>
              <a:t>, </a:t>
            </a:r>
            <a:r>
              <a:rPr lang="fr-FR" dirty="0" err="1"/>
              <a:t>we</a:t>
            </a:r>
            <a:r>
              <a:rPr lang="fr-FR" dirty="0"/>
              <a:t> </a:t>
            </a:r>
            <a:r>
              <a:rPr lang="fr-FR" dirty="0" err="1"/>
              <a:t>had</a:t>
            </a:r>
            <a:r>
              <a:rPr lang="fr-FR" dirty="0"/>
              <a:t> to </a:t>
            </a:r>
            <a:r>
              <a:rPr lang="fr-FR" dirty="0" err="1"/>
              <a:t>normalize</a:t>
            </a:r>
            <a:r>
              <a:rPr lang="fr-FR" dirty="0"/>
              <a:t> </a:t>
            </a:r>
            <a:r>
              <a:rPr lang="fr-FR" dirty="0" err="1"/>
              <a:t>it</a:t>
            </a:r>
            <a:r>
              <a:rPr lang="fr-FR" dirty="0"/>
              <a:t> by </a:t>
            </a:r>
            <a:r>
              <a:rPr lang="fr-FR" dirty="0" err="1"/>
              <a:t>making</a:t>
            </a:r>
            <a:r>
              <a:rPr lang="fr-FR" dirty="0"/>
              <a:t> </a:t>
            </a:r>
            <a:r>
              <a:rPr lang="fr-FR" dirty="0" err="1"/>
              <a:t>it</a:t>
            </a:r>
            <a:r>
              <a:rPr lang="fr-FR" dirty="0"/>
              <a:t> </a:t>
            </a:r>
            <a:r>
              <a:rPr lang="fr-FR" dirty="0" err="1"/>
              <a:t>float</a:t>
            </a:r>
            <a:r>
              <a:rPr lang="fr-FR" dirty="0"/>
              <a:t> and </a:t>
            </a:r>
            <a:r>
              <a:rPr lang="fr-FR" dirty="0" err="1"/>
              <a:t>scaling</a:t>
            </a:r>
            <a:r>
              <a:rPr lang="fr-FR" dirty="0"/>
              <a:t> </a:t>
            </a:r>
            <a:r>
              <a:rPr lang="fr-FR" dirty="0" err="1"/>
              <a:t>it</a:t>
            </a:r>
            <a:endParaRPr lang="fr-FR" dirty="0"/>
          </a:p>
        </p:txBody>
      </p:sp>
      <p:sp>
        <p:nvSpPr>
          <p:cNvPr id="5" name="ZoneTexte 4">
            <a:extLst>
              <a:ext uri="{FF2B5EF4-FFF2-40B4-BE49-F238E27FC236}">
                <a16:creationId xmlns:a16="http://schemas.microsoft.com/office/drawing/2014/main" id="{E39B09CE-B196-51B3-3706-B91A5E060E43}"/>
              </a:ext>
            </a:extLst>
          </p:cNvPr>
          <p:cNvSpPr txBox="1"/>
          <p:nvPr/>
        </p:nvSpPr>
        <p:spPr>
          <a:xfrm>
            <a:off x="842682" y="3594877"/>
            <a:ext cx="6096000" cy="1200329"/>
          </a:xfrm>
          <a:prstGeom prst="rect">
            <a:avLst/>
          </a:prstGeom>
          <a:solidFill>
            <a:schemeClr val="bg1">
              <a:lumMod val="85000"/>
              <a:lumOff val="15000"/>
            </a:schemeClr>
          </a:solidFill>
        </p:spPr>
        <p:txBody>
          <a:bodyPr wrap="square">
            <a:spAutoFit/>
          </a:bodyPr>
          <a:lstStyle/>
          <a:p>
            <a:r>
              <a:rPr lang="en-US" b="0" dirty="0" err="1">
                <a:effectLst/>
                <a:latin typeface="Cascadia Mono Light" panose="020B0609020000020004" pitchFamily="49" charset="0"/>
                <a:ea typeface="Cascadia Mono Light" panose="020B0609020000020004" pitchFamily="49" charset="0"/>
                <a:cs typeface="Cascadia Mono Light" panose="020B0609020000020004" pitchFamily="49" charset="0"/>
              </a:rPr>
              <a:t>x_train</a:t>
            </a:r>
            <a:r>
              <a:rPr lang="en-US" b="0" dirty="0">
                <a:effectLst/>
                <a:latin typeface="Cascadia Mono Light" panose="020B0609020000020004" pitchFamily="49" charset="0"/>
                <a:ea typeface="Cascadia Mono Light" panose="020B0609020000020004" pitchFamily="49" charset="0"/>
                <a:cs typeface="Cascadia Mono Light" panose="020B0609020000020004" pitchFamily="49" charset="0"/>
              </a:rPr>
              <a:t> = </a:t>
            </a:r>
            <a:r>
              <a:rPr lang="en-US" b="0" dirty="0" err="1">
                <a:effectLst/>
                <a:latin typeface="Cascadia Mono Light" panose="020B0609020000020004" pitchFamily="49" charset="0"/>
                <a:ea typeface="Cascadia Mono Light" panose="020B0609020000020004" pitchFamily="49" charset="0"/>
                <a:cs typeface="Cascadia Mono Light" panose="020B0609020000020004" pitchFamily="49" charset="0"/>
              </a:rPr>
              <a:t>x_train.astype</a:t>
            </a:r>
            <a:r>
              <a:rPr lang="en-US" b="0" dirty="0">
                <a:effectLst/>
                <a:latin typeface="Cascadia Mono Light" panose="020B0609020000020004" pitchFamily="49" charset="0"/>
                <a:ea typeface="Cascadia Mono Light" panose="020B0609020000020004" pitchFamily="49" charset="0"/>
                <a:cs typeface="Cascadia Mono Light" panose="020B0609020000020004" pitchFamily="49" charset="0"/>
              </a:rPr>
              <a:t>('float32')</a:t>
            </a:r>
          </a:p>
          <a:p>
            <a:r>
              <a:rPr lang="en-US" b="0" dirty="0" err="1">
                <a:effectLst/>
                <a:latin typeface="Cascadia Mono Light" panose="020B0609020000020004" pitchFamily="49" charset="0"/>
                <a:ea typeface="Cascadia Mono Light" panose="020B0609020000020004" pitchFamily="49" charset="0"/>
                <a:cs typeface="Cascadia Mono Light" panose="020B0609020000020004" pitchFamily="49" charset="0"/>
              </a:rPr>
              <a:t>x_test</a:t>
            </a:r>
            <a:r>
              <a:rPr lang="en-US" b="0" dirty="0">
                <a:effectLst/>
                <a:latin typeface="Cascadia Mono Light" panose="020B0609020000020004" pitchFamily="49" charset="0"/>
                <a:ea typeface="Cascadia Mono Light" panose="020B0609020000020004" pitchFamily="49" charset="0"/>
                <a:cs typeface="Cascadia Mono Light" panose="020B0609020000020004" pitchFamily="49" charset="0"/>
              </a:rPr>
              <a:t> = </a:t>
            </a:r>
            <a:r>
              <a:rPr lang="en-US" b="0" dirty="0" err="1">
                <a:effectLst/>
                <a:latin typeface="Cascadia Mono Light" panose="020B0609020000020004" pitchFamily="49" charset="0"/>
                <a:ea typeface="Cascadia Mono Light" panose="020B0609020000020004" pitchFamily="49" charset="0"/>
                <a:cs typeface="Cascadia Mono Light" panose="020B0609020000020004" pitchFamily="49" charset="0"/>
              </a:rPr>
              <a:t>x_test.astype</a:t>
            </a:r>
            <a:r>
              <a:rPr lang="en-US" b="0" dirty="0">
                <a:effectLst/>
                <a:latin typeface="Cascadia Mono Light" panose="020B0609020000020004" pitchFamily="49" charset="0"/>
                <a:ea typeface="Cascadia Mono Light" panose="020B0609020000020004" pitchFamily="49" charset="0"/>
                <a:cs typeface="Cascadia Mono Light" panose="020B0609020000020004" pitchFamily="49" charset="0"/>
              </a:rPr>
              <a:t>('float32')</a:t>
            </a:r>
          </a:p>
          <a:p>
            <a:r>
              <a:rPr lang="en-US" b="0" dirty="0" err="1">
                <a:effectLst/>
                <a:latin typeface="Cascadia Mono Light" panose="020B0609020000020004" pitchFamily="49" charset="0"/>
                <a:ea typeface="Cascadia Mono Light" panose="020B0609020000020004" pitchFamily="49" charset="0"/>
                <a:cs typeface="Cascadia Mono Light" panose="020B0609020000020004" pitchFamily="49" charset="0"/>
              </a:rPr>
              <a:t>x_train</a:t>
            </a:r>
            <a:r>
              <a:rPr lang="en-US" b="0" dirty="0">
                <a:effectLst/>
                <a:latin typeface="Cascadia Mono Light" panose="020B0609020000020004" pitchFamily="49" charset="0"/>
                <a:ea typeface="Cascadia Mono Light" panose="020B0609020000020004" pitchFamily="49" charset="0"/>
                <a:cs typeface="Cascadia Mono Light" panose="020B0609020000020004" pitchFamily="49" charset="0"/>
              </a:rPr>
              <a:t> /= 255 </a:t>
            </a:r>
          </a:p>
          <a:p>
            <a:r>
              <a:rPr lang="en-US" b="0" dirty="0" err="1">
                <a:effectLst/>
                <a:latin typeface="Cascadia Mono Light" panose="020B0609020000020004" pitchFamily="49" charset="0"/>
                <a:ea typeface="Cascadia Mono Light" panose="020B0609020000020004" pitchFamily="49" charset="0"/>
                <a:cs typeface="Cascadia Mono Light" panose="020B0609020000020004" pitchFamily="49" charset="0"/>
              </a:rPr>
              <a:t>x_test</a:t>
            </a:r>
            <a:r>
              <a:rPr lang="en-US" b="0" dirty="0">
                <a:effectLst/>
                <a:latin typeface="Cascadia Mono Light" panose="020B0609020000020004" pitchFamily="49" charset="0"/>
                <a:ea typeface="Cascadia Mono Light" panose="020B0609020000020004" pitchFamily="49" charset="0"/>
                <a:cs typeface="Cascadia Mono Light" panose="020B0609020000020004" pitchFamily="49" charset="0"/>
              </a:rPr>
              <a:t> /= 255  </a:t>
            </a:r>
          </a:p>
        </p:txBody>
      </p:sp>
    </p:spTree>
    <p:extLst>
      <p:ext uri="{BB962C8B-B14F-4D97-AF65-F5344CB8AC3E}">
        <p14:creationId xmlns:p14="http://schemas.microsoft.com/office/powerpoint/2010/main" val="173906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44AE3-0326-2CF4-325D-1CCE351CDDE3}"/>
              </a:ext>
            </a:extLst>
          </p:cNvPr>
          <p:cNvSpPr>
            <a:spLocks noGrp="1"/>
          </p:cNvSpPr>
          <p:nvPr>
            <p:ph type="title"/>
          </p:nvPr>
        </p:nvSpPr>
        <p:spPr/>
        <p:txBody>
          <a:bodyPr/>
          <a:lstStyle/>
          <a:p>
            <a:r>
              <a:rPr lang="en-US" dirty="0"/>
              <a:t>Designing the Convolutional Neural Network</a:t>
            </a:r>
            <a:endParaRPr lang="fr-FR" dirty="0"/>
          </a:p>
        </p:txBody>
      </p:sp>
      <p:sp>
        <p:nvSpPr>
          <p:cNvPr id="3" name="Espace réservé du contenu 2">
            <a:extLst>
              <a:ext uri="{FF2B5EF4-FFF2-40B4-BE49-F238E27FC236}">
                <a16:creationId xmlns:a16="http://schemas.microsoft.com/office/drawing/2014/main" id="{5D473254-EDBE-6214-4958-F3CAAC21DE83}"/>
              </a:ext>
            </a:extLst>
          </p:cNvPr>
          <p:cNvSpPr>
            <a:spLocks noGrp="1"/>
          </p:cNvSpPr>
          <p:nvPr>
            <p:ph idx="1"/>
          </p:nvPr>
        </p:nvSpPr>
        <p:spPr>
          <a:xfrm>
            <a:off x="762000" y="2286000"/>
            <a:ext cx="10668000" cy="4480560"/>
          </a:xfrm>
        </p:spPr>
        <p:txBody>
          <a:bodyPr>
            <a:normAutofit fontScale="25000" lnSpcReduction="20000"/>
          </a:bodyPr>
          <a:lstStyle/>
          <a:p>
            <a:pPr marL="0" indent="0">
              <a:lnSpc>
                <a:spcPct val="120000"/>
              </a:lnSpc>
              <a:spcBef>
                <a:spcPts val="100"/>
              </a:spcBef>
              <a:buNone/>
            </a:pPr>
            <a:r>
              <a:rPr lang="en-US" sz="6800" dirty="0"/>
              <a:t>Our model uses the architecture of VGGNET composed of a sequence of </a:t>
            </a:r>
            <a:r>
              <a:rPr lang="en-US" sz="6800" b="1" dirty="0"/>
              <a:t>convolutional</a:t>
            </a:r>
            <a:r>
              <a:rPr lang="en-US" sz="6800" dirty="0"/>
              <a:t> layers and </a:t>
            </a:r>
            <a:r>
              <a:rPr lang="en-US" sz="6800" b="1" dirty="0"/>
              <a:t>pool</a:t>
            </a:r>
            <a:r>
              <a:rPr lang="en-US" sz="6800" dirty="0"/>
              <a:t> </a:t>
            </a:r>
            <a:r>
              <a:rPr lang="en-US" sz="6800" b="1" dirty="0"/>
              <a:t>layers</a:t>
            </a:r>
            <a:r>
              <a:rPr lang="en-US" sz="6800" dirty="0"/>
              <a:t>. </a:t>
            </a:r>
          </a:p>
          <a:p>
            <a:pPr marL="0" indent="0">
              <a:lnSpc>
                <a:spcPct val="120000"/>
              </a:lnSpc>
              <a:spcBef>
                <a:spcPts val="100"/>
              </a:spcBef>
              <a:buNone/>
            </a:pPr>
            <a:endParaRPr lang="en-US" sz="6800" dirty="0"/>
          </a:p>
          <a:p>
            <a:pPr marL="0" indent="0">
              <a:lnSpc>
                <a:spcPct val="120000"/>
              </a:lnSpc>
              <a:spcBef>
                <a:spcPts val="100"/>
              </a:spcBef>
              <a:buNone/>
            </a:pPr>
            <a:r>
              <a:rPr lang="en-US" sz="6800" dirty="0"/>
              <a:t>After each convolutional layer, we applied a </a:t>
            </a:r>
            <a:r>
              <a:rPr lang="en-US" sz="6800" b="1" dirty="0" err="1"/>
              <a:t>ReLU</a:t>
            </a:r>
            <a:r>
              <a:rPr lang="en-US" sz="6800" b="1" dirty="0"/>
              <a:t> function </a:t>
            </a:r>
            <a:r>
              <a:rPr lang="en-US" sz="6800" dirty="0"/>
              <a:t>activation with three different number of filters. </a:t>
            </a:r>
          </a:p>
          <a:p>
            <a:pPr marL="0" indent="0">
              <a:lnSpc>
                <a:spcPct val="120000"/>
              </a:lnSpc>
              <a:spcBef>
                <a:spcPts val="100"/>
              </a:spcBef>
              <a:buNone/>
            </a:pPr>
            <a:endParaRPr lang="en-US" sz="6800" dirty="0"/>
          </a:p>
          <a:p>
            <a:pPr marL="0" indent="0">
              <a:lnSpc>
                <a:spcPct val="120000"/>
              </a:lnSpc>
              <a:spcBef>
                <a:spcPts val="100"/>
              </a:spcBef>
              <a:buNone/>
            </a:pPr>
            <a:r>
              <a:rPr lang="en-US" sz="6800" dirty="0"/>
              <a:t>Each </a:t>
            </a:r>
            <a:r>
              <a:rPr lang="en-US" sz="6800" b="1" dirty="0" err="1"/>
              <a:t>ReLU</a:t>
            </a:r>
            <a:r>
              <a:rPr lang="en-US" sz="6800" b="1" dirty="0"/>
              <a:t> function </a:t>
            </a:r>
            <a:r>
              <a:rPr lang="en-US" sz="6800" dirty="0"/>
              <a:t>is followed by a </a:t>
            </a:r>
            <a:r>
              <a:rPr lang="en-US" sz="6800" b="1" dirty="0"/>
              <a:t>BatchNormalzation</a:t>
            </a:r>
            <a:r>
              <a:rPr lang="en-US" sz="6800" dirty="0"/>
              <a:t> to normalize each layer's activations by centering and scaling them down, which helps the model learn more quickly and stably. </a:t>
            </a:r>
          </a:p>
          <a:p>
            <a:pPr marL="0" indent="0">
              <a:lnSpc>
                <a:spcPct val="120000"/>
              </a:lnSpc>
              <a:spcBef>
                <a:spcPts val="100"/>
              </a:spcBef>
              <a:buNone/>
            </a:pPr>
            <a:endParaRPr lang="en-US" sz="6800" dirty="0"/>
          </a:p>
          <a:p>
            <a:pPr marL="0" indent="0">
              <a:lnSpc>
                <a:spcPct val="120000"/>
              </a:lnSpc>
              <a:spcBef>
                <a:spcPts val="100"/>
              </a:spcBef>
              <a:buNone/>
            </a:pPr>
            <a:r>
              <a:rPr lang="en-US" sz="6800" dirty="0"/>
              <a:t>We also added </a:t>
            </a:r>
            <a:r>
              <a:rPr lang="en-US" sz="6800" b="1" dirty="0"/>
              <a:t>Dropout</a:t>
            </a:r>
            <a:r>
              <a:rPr lang="en-US" sz="6800" dirty="0"/>
              <a:t> functions to prevent overfitting. </a:t>
            </a:r>
          </a:p>
          <a:p>
            <a:pPr marL="0" indent="0">
              <a:lnSpc>
                <a:spcPct val="120000"/>
              </a:lnSpc>
              <a:spcBef>
                <a:spcPts val="100"/>
              </a:spcBef>
              <a:buNone/>
            </a:pPr>
            <a:endParaRPr lang="en-US" sz="6800" dirty="0"/>
          </a:p>
          <a:p>
            <a:pPr marL="0" indent="0">
              <a:lnSpc>
                <a:spcPct val="120000"/>
              </a:lnSpc>
              <a:spcBef>
                <a:spcPts val="100"/>
              </a:spcBef>
              <a:buNone/>
            </a:pPr>
            <a:r>
              <a:rPr lang="en-US" sz="6800" dirty="0"/>
              <a:t>Data is flattened thanks to a </a:t>
            </a:r>
            <a:r>
              <a:rPr lang="en-US" sz="6800" b="1" dirty="0"/>
              <a:t>Flatten</a:t>
            </a:r>
            <a:r>
              <a:rPr lang="en-US" sz="6800" dirty="0"/>
              <a:t> function before entering the fully connected layer.</a:t>
            </a:r>
          </a:p>
          <a:p>
            <a:pPr marL="0" indent="0">
              <a:lnSpc>
                <a:spcPct val="120000"/>
              </a:lnSpc>
              <a:spcBef>
                <a:spcPts val="100"/>
              </a:spcBef>
              <a:buNone/>
            </a:pPr>
            <a:endParaRPr lang="en-US" sz="6800" dirty="0"/>
          </a:p>
          <a:p>
            <a:pPr marL="0" indent="0">
              <a:lnSpc>
                <a:spcPct val="120000"/>
              </a:lnSpc>
              <a:spcBef>
                <a:spcPts val="100"/>
              </a:spcBef>
              <a:buNone/>
            </a:pPr>
            <a:r>
              <a:rPr lang="en-US" sz="6800" dirty="0"/>
              <a:t>The </a:t>
            </a:r>
            <a:r>
              <a:rPr lang="en-US" sz="6800" b="1" dirty="0"/>
              <a:t>Dense</a:t>
            </a:r>
            <a:r>
              <a:rPr lang="en-US" sz="6800" dirty="0"/>
              <a:t> function allows us to add </a:t>
            </a:r>
            <a:r>
              <a:rPr lang="en-US" sz="6800" b="1" dirty="0"/>
              <a:t>fully connected layers </a:t>
            </a:r>
            <a:r>
              <a:rPr lang="en-US" sz="6800" dirty="0"/>
              <a:t>to all activations of the previous layer</a:t>
            </a:r>
          </a:p>
          <a:p>
            <a:pPr marL="0" indent="0">
              <a:lnSpc>
                <a:spcPct val="120000"/>
              </a:lnSpc>
              <a:spcBef>
                <a:spcPts val="100"/>
              </a:spcBef>
              <a:buNone/>
            </a:pPr>
            <a:endParaRPr lang="en-US" sz="6800" dirty="0"/>
          </a:p>
          <a:p>
            <a:pPr marL="0" indent="0">
              <a:lnSpc>
                <a:spcPct val="120000"/>
              </a:lnSpc>
              <a:spcBef>
                <a:spcPts val="100"/>
              </a:spcBef>
              <a:buNone/>
            </a:pPr>
            <a:r>
              <a:rPr lang="en-US" sz="6800" dirty="0"/>
              <a:t>A </a:t>
            </a:r>
            <a:r>
              <a:rPr lang="en-US" sz="6800" b="1" dirty="0" err="1"/>
              <a:t>Softmax</a:t>
            </a:r>
            <a:r>
              <a:rPr lang="en-US" sz="6800" b="1" dirty="0"/>
              <a:t> </a:t>
            </a:r>
            <a:r>
              <a:rPr lang="en-US" sz="6800" dirty="0"/>
              <a:t>activation function is applied at the end of the model to classify each data.</a:t>
            </a:r>
          </a:p>
          <a:p>
            <a:pPr marL="0" indent="0">
              <a:buNone/>
            </a:pPr>
            <a:endParaRPr lang="fr-FR" dirty="0"/>
          </a:p>
        </p:txBody>
      </p:sp>
    </p:spTree>
    <p:extLst>
      <p:ext uri="{BB962C8B-B14F-4D97-AF65-F5344CB8AC3E}">
        <p14:creationId xmlns:p14="http://schemas.microsoft.com/office/powerpoint/2010/main" val="1200360279"/>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0</TotalTime>
  <Words>1434</Words>
  <Application>Microsoft Office PowerPoint</Application>
  <PresentationFormat>Grand écran</PresentationFormat>
  <Paragraphs>134</Paragraphs>
  <Slides>16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Avenir Next LT Pro</vt:lpstr>
      <vt:lpstr>Avenir Next LT Pro Light</vt:lpstr>
      <vt:lpstr>Cascadia Mono Light</vt:lpstr>
      <vt:lpstr>Courier New</vt:lpstr>
      <vt:lpstr>SegoeUI</vt:lpstr>
      <vt:lpstr>Sitka Subheading</vt:lpstr>
      <vt:lpstr>PebbleVTI</vt:lpstr>
      <vt:lpstr>Python for Data Science and AI Level 1</vt:lpstr>
      <vt:lpstr>Contents</vt:lpstr>
      <vt:lpstr>Definition of subject</vt:lpstr>
      <vt:lpstr>Objectives</vt:lpstr>
      <vt:lpstr>Development environment</vt:lpstr>
      <vt:lpstr>Designing the Convolutional Neural Network</vt:lpstr>
      <vt:lpstr>Designing the Convolutional Neural Network</vt:lpstr>
      <vt:lpstr>Designing the Convolutional Neural Network</vt:lpstr>
      <vt:lpstr>Designing the Convolutional Neural Network</vt:lpstr>
      <vt:lpstr>Designing the Convolutional Neural Network</vt:lpstr>
      <vt:lpstr>Model Training</vt:lpstr>
      <vt:lpstr>Model Training</vt:lpstr>
      <vt:lpstr>Model Training</vt:lpstr>
      <vt:lpstr>Model Evaluation</vt:lpstr>
      <vt:lpstr>Model Evaluation</vt:lpstr>
      <vt:lpstr>Model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and AI Level 1</dc:title>
  <dc:creator>Nabil SARHIRI</dc:creator>
  <cp:lastModifiedBy>Nabil SARHIRI</cp:lastModifiedBy>
  <cp:revision>3</cp:revision>
  <dcterms:created xsi:type="dcterms:W3CDTF">2023-11-20T17:32:19Z</dcterms:created>
  <dcterms:modified xsi:type="dcterms:W3CDTF">2023-11-22T22:45:09Z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WatermarkLocations">
    <vt:lpwstr>PebbleVTI:9</vt:lpwstr>
  </property>
  <property fmtid="{D5CDD505-2E9C-101B-9397-08002B2CF9AE}" pid="3" name="ClassificationWatermarkText">
    <vt:lpwstr>CONFIDENTIEL</vt:lpwstr>
  </property>
</Properties>
</file>