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5" r:id="rId1"/>
  </p:sldMasterIdLst>
  <p:sldIdLst>
    <p:sldId id="256" r:id="rId2"/>
    <p:sldId id="257" r:id="rId3"/>
    <p:sldId id="258" r:id="rId4"/>
    <p:sldId id="259" r:id="rId5"/>
    <p:sldId id="260" r:id="rId6"/>
    <p:sldId id="263"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BA820-5397-1B41-BC1C-B02BFD1088A0}" v="3785" dt="2022-03-23T05:09:51.148"/>
    <p1510:client id="{E5C7B24A-C8B9-5315-F533-A867ED51CC9F}" v="3" dt="2022-03-23T01:38:10.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0"/>
    <p:restoredTop sz="94702"/>
  </p:normalViewPr>
  <p:slideViewPr>
    <p:cSldViewPr snapToGrid="0" snapToObjects="1">
      <p:cViewPr varScale="1">
        <p:scale>
          <a:sx n="147" d="100"/>
          <a:sy n="147" d="100"/>
        </p:scale>
        <p:origin x="4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51661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2AFAA-ED6F-054C-9301-EB92167E8E90}" type="datetimeFigureOut">
              <a:rPr lang="en-US" smtClean="0"/>
              <a:t>3/22/22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198998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661134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540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230964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322649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369907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3031376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387012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2244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213239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F2AFAA-ED6F-054C-9301-EB92167E8E90}" type="datetimeFigureOut">
              <a:rPr lang="en-US" smtClean="0"/>
              <a:t>3/22/22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3022469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F2AFAA-ED6F-054C-9301-EB92167E8E90}" type="datetimeFigureOut">
              <a:rPr lang="en-US" smtClean="0"/>
              <a:t>3/22/22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9328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235664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214706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F2AFAA-ED6F-054C-9301-EB92167E8E90}" type="datetimeFigureOut">
              <a:rPr lang="en-US" smtClean="0"/>
              <a:t>3/22/22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424519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2AFAA-ED6F-054C-9301-EB92167E8E90}" type="datetimeFigureOut">
              <a:rPr lang="en-US" smtClean="0"/>
              <a:t>3/22/22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7129F-A657-F54C-B536-07F7797775C3}" type="slidenum">
              <a:rPr lang="en-US" smtClean="0"/>
              <a:t>‹#›</a:t>
            </a:fld>
            <a:endParaRPr lang="en-US"/>
          </a:p>
        </p:txBody>
      </p:sp>
    </p:spTree>
    <p:extLst>
      <p:ext uri="{BB962C8B-B14F-4D97-AF65-F5344CB8AC3E}">
        <p14:creationId xmlns:p14="http://schemas.microsoft.com/office/powerpoint/2010/main" val="56409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F2AFAA-ED6F-054C-9301-EB92167E8E90}" type="datetimeFigureOut">
              <a:rPr lang="en-US" smtClean="0"/>
              <a:t>3/22/22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07129F-A657-F54C-B536-07F7797775C3}" type="slidenum">
              <a:rPr lang="en-US" smtClean="0"/>
              <a:t>‹#›</a:t>
            </a:fld>
            <a:endParaRPr lang="en-US"/>
          </a:p>
        </p:txBody>
      </p:sp>
    </p:spTree>
    <p:extLst>
      <p:ext uri="{BB962C8B-B14F-4D97-AF65-F5344CB8AC3E}">
        <p14:creationId xmlns:p14="http://schemas.microsoft.com/office/powerpoint/2010/main" val="3129377040"/>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edqian/twitter-climate-change-sentiment-data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DDB6-CE71-7444-9208-E42C543AD488}"/>
              </a:ext>
            </a:extLst>
          </p:cNvPr>
          <p:cNvSpPr>
            <a:spLocks noGrp="1"/>
          </p:cNvSpPr>
          <p:nvPr>
            <p:ph type="ctrTitle"/>
          </p:nvPr>
        </p:nvSpPr>
        <p:spPr>
          <a:xfrm>
            <a:off x="1154955" y="1264561"/>
            <a:ext cx="8825658" cy="2164440"/>
          </a:xfrm>
        </p:spPr>
        <p:txBody>
          <a:bodyPr/>
          <a:lstStyle/>
          <a:p>
            <a:pPr lvl="0">
              <a:spcBef>
                <a:spcPts val="0"/>
              </a:spcBef>
            </a:pPr>
            <a:r>
              <a:rPr lang="en-US" sz="5200" b="1" dirty="0"/>
              <a:t>Project Proposal</a:t>
            </a:r>
            <a:br>
              <a:rPr lang="en-US" sz="4800" b="1" dirty="0"/>
            </a:br>
            <a:r>
              <a:rPr lang="en-US" sz="3300" b="1" dirty="0"/>
              <a:t>COMP5800. Social Computing</a:t>
            </a:r>
            <a:br>
              <a:rPr lang="en-US" sz="3300" b="1" dirty="0"/>
            </a:br>
            <a:r>
              <a:rPr lang="en-US" sz="3300" b="1" dirty="0"/>
              <a:t>UMASS Lowell</a:t>
            </a:r>
          </a:p>
        </p:txBody>
      </p:sp>
      <p:sp>
        <p:nvSpPr>
          <p:cNvPr id="5" name="Subtitle 2">
            <a:extLst>
              <a:ext uri="{FF2B5EF4-FFF2-40B4-BE49-F238E27FC236}">
                <a16:creationId xmlns:a16="http://schemas.microsoft.com/office/drawing/2014/main" id="{105A51F8-5FC6-BC40-A350-42C355189B66}"/>
              </a:ext>
            </a:extLst>
          </p:cNvPr>
          <p:cNvSpPr txBox="1">
            <a:spLocks/>
          </p:cNvSpPr>
          <p:nvPr/>
        </p:nvSpPr>
        <p:spPr>
          <a:xfrm>
            <a:off x="6918446" y="4777380"/>
            <a:ext cx="4653563"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n-US" dirty="0"/>
              <a:t>Venkata Sriram rachapoodi</a:t>
            </a:r>
          </a:p>
          <a:p>
            <a:r>
              <a:rPr lang="en-US" dirty="0"/>
              <a:t>01897282</a:t>
            </a:r>
          </a:p>
        </p:txBody>
      </p:sp>
      <p:sp>
        <p:nvSpPr>
          <p:cNvPr id="6" name="TextBox 5">
            <a:extLst>
              <a:ext uri="{FF2B5EF4-FFF2-40B4-BE49-F238E27FC236}">
                <a16:creationId xmlns:a16="http://schemas.microsoft.com/office/drawing/2014/main" id="{C062C0ED-EA0E-C44D-9AE1-275CEC873FE2}"/>
              </a:ext>
            </a:extLst>
          </p:cNvPr>
          <p:cNvSpPr txBox="1"/>
          <p:nvPr/>
        </p:nvSpPr>
        <p:spPr>
          <a:xfrm>
            <a:off x="6113417" y="6200503"/>
            <a:ext cx="184731" cy="369332"/>
          </a:xfrm>
          <a:prstGeom prst="rect">
            <a:avLst/>
          </a:prstGeom>
          <a:noFill/>
        </p:spPr>
        <p:txBody>
          <a:bodyPr wrap="none" rtlCol="0">
            <a:spAutoFit/>
          </a:bodyPr>
          <a:lstStyle/>
          <a:p>
            <a:endParaRPr lang="en-US" dirty="0"/>
          </a:p>
        </p:txBody>
      </p:sp>
      <p:sp>
        <p:nvSpPr>
          <p:cNvPr id="8" name="Subtitle 7">
            <a:extLst>
              <a:ext uri="{FF2B5EF4-FFF2-40B4-BE49-F238E27FC236}">
                <a16:creationId xmlns:a16="http://schemas.microsoft.com/office/drawing/2014/main" id="{83073F59-F455-8D42-A50F-8AD64F08C863}"/>
              </a:ext>
            </a:extLst>
          </p:cNvPr>
          <p:cNvSpPr>
            <a:spLocks noGrp="1"/>
          </p:cNvSpPr>
          <p:nvPr>
            <p:ph type="subTitle" idx="1"/>
          </p:nvPr>
        </p:nvSpPr>
        <p:spPr>
          <a:xfrm>
            <a:off x="1154955" y="4777380"/>
            <a:ext cx="4653563" cy="861420"/>
          </a:xfrm>
        </p:spPr>
        <p:txBody>
          <a:bodyPr>
            <a:normAutofit fontScale="92500"/>
          </a:bodyPr>
          <a:lstStyle/>
          <a:p>
            <a:r>
              <a:rPr lang="en-US" dirty="0"/>
              <a:t>Kamal Yeshodhar shastry gattu</a:t>
            </a:r>
          </a:p>
          <a:p>
            <a:r>
              <a:rPr lang="en-US" dirty="0"/>
              <a:t>02007502</a:t>
            </a:r>
          </a:p>
        </p:txBody>
      </p:sp>
    </p:spTree>
    <p:extLst>
      <p:ext uri="{BB962C8B-B14F-4D97-AF65-F5344CB8AC3E}">
        <p14:creationId xmlns:p14="http://schemas.microsoft.com/office/powerpoint/2010/main" val="317578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2000"/>
                <a:hueMod val="108000"/>
                <a:satMod val="164000"/>
                <a:lumMod val="69000"/>
              </a:schemeClr>
              <a:schemeClr val="bg1">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731151-418C-4F0C-BFEC-3E68137FF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49A9C6-A72B-0D47-81AE-5A5C28DFE54B}"/>
              </a:ext>
            </a:extLst>
          </p:cNvPr>
          <p:cNvSpPr>
            <a:spLocks noGrp="1"/>
          </p:cNvSpPr>
          <p:nvPr>
            <p:ph type="ctrTitle"/>
          </p:nvPr>
        </p:nvSpPr>
        <p:spPr>
          <a:xfrm>
            <a:off x="1732599" y="3070316"/>
            <a:ext cx="8726801" cy="717368"/>
          </a:xfrm>
        </p:spPr>
        <p:txBody>
          <a:bodyPr>
            <a:normAutofit/>
          </a:bodyPr>
          <a:lstStyle/>
          <a:p>
            <a:r>
              <a:rPr lang="en-US" sz="3200" b="1" dirty="0"/>
              <a:t>CLIMATE CHANGE SENTIMENT ANALYSIS</a:t>
            </a:r>
          </a:p>
        </p:txBody>
      </p:sp>
      <p:sp>
        <p:nvSpPr>
          <p:cNvPr id="11" name="Rectangle 10">
            <a:extLst>
              <a:ext uri="{FF2B5EF4-FFF2-40B4-BE49-F238E27FC236}">
                <a16:creationId xmlns:a16="http://schemas.microsoft.com/office/drawing/2014/main" id="{41D25EAF-C5BE-4B57-A0E1-BA35B7C83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97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B7B4-C198-2149-9137-62A15BC1B3AC}"/>
              </a:ext>
            </a:extLst>
          </p:cNvPr>
          <p:cNvSpPr>
            <a:spLocks noGrp="1"/>
          </p:cNvSpPr>
          <p:nvPr>
            <p:ph type="title"/>
          </p:nvPr>
        </p:nvSpPr>
        <p:spPr>
          <a:xfrm>
            <a:off x="646111" y="452718"/>
            <a:ext cx="9404723" cy="757773"/>
          </a:xfrm>
        </p:spPr>
        <p:txBody>
          <a:bodyPr/>
          <a:lstStyle/>
          <a:p>
            <a:r>
              <a:rPr lang="en-US" sz="3200" b="1" dirty="0"/>
              <a:t>Introduction &amp; Motivation</a:t>
            </a:r>
          </a:p>
        </p:txBody>
      </p:sp>
      <p:sp>
        <p:nvSpPr>
          <p:cNvPr id="3" name="Content Placeholder 2">
            <a:extLst>
              <a:ext uri="{FF2B5EF4-FFF2-40B4-BE49-F238E27FC236}">
                <a16:creationId xmlns:a16="http://schemas.microsoft.com/office/drawing/2014/main" id="{CA583E21-1BB9-F249-91F2-FFC41E027AF5}"/>
              </a:ext>
            </a:extLst>
          </p:cNvPr>
          <p:cNvSpPr>
            <a:spLocks noGrp="1"/>
          </p:cNvSpPr>
          <p:nvPr>
            <p:ph idx="1"/>
          </p:nvPr>
        </p:nvSpPr>
        <p:spPr>
          <a:xfrm>
            <a:off x="875201" y="1331259"/>
            <a:ext cx="8946541" cy="4195481"/>
          </a:xfrm>
        </p:spPr>
        <p:txBody>
          <a:bodyPr>
            <a:normAutofit/>
          </a:bodyPr>
          <a:lstStyle/>
          <a:p>
            <a:pPr marL="0" indent="0" algn="just">
              <a:buNone/>
            </a:pPr>
            <a:r>
              <a:rPr lang="en-IN" sz="1600" dirty="0"/>
              <a:t>Climate change is the long-term changes in temperature and weather patterns. Although these changes are natural, since the 1800s, human activities have been the primary driver of climate change owing to the burning of fossil fuels (such as coal, oil, and gas), which produces greenhouse gases. Climate change will impact the lives of future generations. Hence, Climate change is one of the most important concepts in the current scenarios that people need to be aware of. But some people think that climate change is just a hoax or a conspiracy theory while some people think that climate change is a severe threat to life on earth.</a:t>
            </a:r>
            <a:endParaRPr lang="en-US" sz="1600" dirty="0"/>
          </a:p>
          <a:p>
            <a:pPr marL="0" indent="0" algn="just">
              <a:buNone/>
            </a:pPr>
            <a:r>
              <a:rPr lang="en-IN" sz="1600" dirty="0"/>
              <a:t>In this project, we propose to </a:t>
            </a:r>
            <a:r>
              <a:rPr lang="en-IN" sz="1600" dirty="0" err="1"/>
              <a:t>analyze</a:t>
            </a:r>
            <a:r>
              <a:rPr lang="en-IN" sz="1600" dirty="0"/>
              <a:t> the opinion of people by performing sentiment analysis on tweets by Twitter users on this topic. We plan to do an exploratory data analysis and train models based on various traditional machine learning algorithms and a Deep Learning Model using Recurrent Neural Network approach using Text in Tweets as features.</a:t>
            </a:r>
            <a:endParaRPr lang="en-US" sz="1600" dirty="0"/>
          </a:p>
          <a:p>
            <a:pPr marL="0" indent="0" algn="just">
              <a:buNone/>
            </a:pPr>
            <a:r>
              <a:rPr lang="en-IN" sz="1600" dirty="0"/>
              <a:t>By performing this analysis, we get a rough idea of how aware and how supportive people are towards the cause of the prevention of climate change and plans can be made to bring awareness to people.</a:t>
            </a:r>
            <a:endParaRPr lang="en-US" sz="1200" dirty="0"/>
          </a:p>
        </p:txBody>
      </p:sp>
    </p:spTree>
    <p:extLst>
      <p:ext uri="{BB962C8B-B14F-4D97-AF65-F5344CB8AC3E}">
        <p14:creationId xmlns:p14="http://schemas.microsoft.com/office/powerpoint/2010/main" val="191674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B7B4-C198-2149-9137-62A15BC1B3AC}"/>
              </a:ext>
            </a:extLst>
          </p:cNvPr>
          <p:cNvSpPr>
            <a:spLocks noGrp="1"/>
          </p:cNvSpPr>
          <p:nvPr>
            <p:ph type="title"/>
          </p:nvPr>
        </p:nvSpPr>
        <p:spPr>
          <a:xfrm>
            <a:off x="646111" y="452718"/>
            <a:ext cx="9404723" cy="757773"/>
          </a:xfrm>
        </p:spPr>
        <p:txBody>
          <a:bodyPr/>
          <a:lstStyle/>
          <a:p>
            <a:r>
              <a:rPr lang="en-US" sz="3200" b="1" dirty="0"/>
              <a:t>Dataset</a:t>
            </a:r>
          </a:p>
        </p:txBody>
      </p:sp>
      <p:sp>
        <p:nvSpPr>
          <p:cNvPr id="3" name="Content Placeholder 2">
            <a:extLst>
              <a:ext uri="{FF2B5EF4-FFF2-40B4-BE49-F238E27FC236}">
                <a16:creationId xmlns:a16="http://schemas.microsoft.com/office/drawing/2014/main" id="{CA583E21-1BB9-F249-91F2-FFC41E027AF5}"/>
              </a:ext>
            </a:extLst>
          </p:cNvPr>
          <p:cNvSpPr>
            <a:spLocks noGrp="1"/>
          </p:cNvSpPr>
          <p:nvPr>
            <p:ph idx="1"/>
          </p:nvPr>
        </p:nvSpPr>
        <p:spPr>
          <a:xfrm>
            <a:off x="875201" y="1331259"/>
            <a:ext cx="8946541" cy="4195481"/>
          </a:xfrm>
        </p:spPr>
        <p:txBody>
          <a:bodyPr>
            <a:normAutofit/>
          </a:bodyPr>
          <a:lstStyle/>
          <a:p>
            <a:pPr algn="just"/>
            <a:r>
              <a:rPr lang="en-IN" sz="1600" dirty="0"/>
              <a:t>We are using </a:t>
            </a:r>
            <a:r>
              <a:rPr lang="en-IN" sz="1600" b="1" dirty="0"/>
              <a:t>Twitter Climate Change Sentiment Dataset</a:t>
            </a:r>
            <a:r>
              <a:rPr lang="en-IN" sz="1600" b="1" baseline="30000" dirty="0"/>
              <a:t>[1]</a:t>
            </a:r>
            <a:r>
              <a:rPr lang="en-IN" sz="1600" dirty="0"/>
              <a:t> taken from the Kaggle website containing more than 43 thousand tweets based on the topic of climate change in the period between April 27</a:t>
            </a:r>
            <a:r>
              <a:rPr lang="en-IN" sz="1600" baseline="30000" dirty="0"/>
              <a:t>th</a:t>
            </a:r>
            <a:r>
              <a:rPr lang="en-IN" sz="1600" dirty="0"/>
              <a:t>, 2015, and February 21</a:t>
            </a:r>
            <a:r>
              <a:rPr lang="en-IN" sz="1600" baseline="30000" dirty="0"/>
              <a:t>st</a:t>
            </a:r>
            <a:r>
              <a:rPr lang="en-IN" sz="1600" dirty="0"/>
              <a:t>, 2018</a:t>
            </a:r>
            <a:r>
              <a:rPr lang="en-US" sz="1600" dirty="0"/>
              <a:t>.</a:t>
            </a:r>
          </a:p>
          <a:p>
            <a:pPr algn="just"/>
            <a:r>
              <a:rPr lang="en-US" sz="1600" dirty="0"/>
              <a:t>These tweets are labelled by three reviewers independently into 4 classes</a:t>
            </a:r>
          </a:p>
          <a:p>
            <a:pPr marL="742950" lvl="2" indent="-285750" algn="just" fontAlgn="base">
              <a:buFont typeface="Wingdings" pitchFamily="2" charset="2"/>
              <a:buChar char="§"/>
            </a:pPr>
            <a:r>
              <a:rPr lang="en-US" dirty="0"/>
              <a:t>2(News): the tweet links to factual news about climate change</a:t>
            </a:r>
          </a:p>
          <a:p>
            <a:pPr marL="742950" lvl="2" indent="-285750" algn="just" fontAlgn="base">
              <a:buFont typeface="Wingdings" pitchFamily="2" charset="2"/>
              <a:buChar char="§"/>
            </a:pPr>
            <a:r>
              <a:rPr lang="en-US" dirty="0"/>
              <a:t>1(Pro): the tweet supports the belief of man-made climate change</a:t>
            </a:r>
          </a:p>
          <a:p>
            <a:pPr marL="742950" lvl="2" indent="-285750" algn="just" fontAlgn="base">
              <a:buFont typeface="Wingdings" pitchFamily="2" charset="2"/>
              <a:buChar char="§"/>
            </a:pPr>
            <a:r>
              <a:rPr lang="en-US" dirty="0"/>
              <a:t>0(Neutral): the tweet neither supports nor refutes the belief of man-made climate change</a:t>
            </a:r>
          </a:p>
          <a:p>
            <a:pPr marL="742950" lvl="2" indent="-285750" algn="just" fontAlgn="base">
              <a:buFont typeface="Wingdings" pitchFamily="2" charset="2"/>
              <a:buChar char="§"/>
            </a:pPr>
            <a:r>
              <a:rPr lang="en-US" dirty="0"/>
              <a:t>-1(Anti): the tweet does not believe in man-made climate change</a:t>
            </a:r>
          </a:p>
          <a:p>
            <a:pPr marL="457200" lvl="1" indent="0" algn="just" fontAlgn="base">
              <a:buNone/>
            </a:pPr>
            <a:endParaRPr lang="en-US" sz="1600" dirty="0"/>
          </a:p>
          <a:p>
            <a:pPr marL="457200" lvl="1" indent="0" algn="just" fontAlgn="base">
              <a:buNone/>
            </a:pPr>
            <a:endParaRPr lang="en-US" sz="1600" dirty="0"/>
          </a:p>
        </p:txBody>
      </p:sp>
    </p:spTree>
    <p:extLst>
      <p:ext uri="{BB962C8B-B14F-4D97-AF65-F5344CB8AC3E}">
        <p14:creationId xmlns:p14="http://schemas.microsoft.com/office/powerpoint/2010/main" val="84106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B7B4-C198-2149-9137-62A15BC1B3AC}"/>
              </a:ext>
            </a:extLst>
          </p:cNvPr>
          <p:cNvSpPr>
            <a:spLocks noGrp="1"/>
          </p:cNvSpPr>
          <p:nvPr>
            <p:ph type="title"/>
          </p:nvPr>
        </p:nvSpPr>
        <p:spPr>
          <a:xfrm>
            <a:off x="646111" y="452718"/>
            <a:ext cx="9404723" cy="1114825"/>
          </a:xfrm>
        </p:spPr>
        <p:txBody>
          <a:bodyPr/>
          <a:lstStyle/>
          <a:p>
            <a:r>
              <a:rPr lang="en-US" sz="3200" b="1" dirty="0"/>
              <a:t>Implementation Method 1:</a:t>
            </a:r>
            <a:br>
              <a:rPr lang="en-US" sz="3200" b="1" dirty="0"/>
            </a:br>
            <a:r>
              <a:rPr lang="en-US" sz="2400" b="1" dirty="0"/>
              <a:t>Traditional Machine Learning Approaches</a:t>
            </a:r>
            <a:endParaRPr lang="en-US" sz="3200" b="1" dirty="0"/>
          </a:p>
        </p:txBody>
      </p:sp>
      <p:sp>
        <p:nvSpPr>
          <p:cNvPr id="3" name="Content Placeholder 2">
            <a:extLst>
              <a:ext uri="{FF2B5EF4-FFF2-40B4-BE49-F238E27FC236}">
                <a16:creationId xmlns:a16="http://schemas.microsoft.com/office/drawing/2014/main" id="{CA583E21-1BB9-F249-91F2-FFC41E027AF5}"/>
              </a:ext>
            </a:extLst>
          </p:cNvPr>
          <p:cNvSpPr>
            <a:spLocks noGrp="1"/>
          </p:cNvSpPr>
          <p:nvPr>
            <p:ph idx="1"/>
          </p:nvPr>
        </p:nvSpPr>
        <p:spPr>
          <a:xfrm>
            <a:off x="875201" y="1958276"/>
            <a:ext cx="8946541" cy="4195481"/>
          </a:xfrm>
        </p:spPr>
        <p:txBody>
          <a:bodyPr>
            <a:normAutofit/>
          </a:bodyPr>
          <a:lstStyle/>
          <a:p>
            <a:pPr algn="just"/>
            <a:r>
              <a:rPr lang="en-US" sz="1600" dirty="0"/>
              <a:t>As part of this approach, we perform Exploratory Data Analysis on the data to get some statistics about the statistics of sentiments of tweets.</a:t>
            </a:r>
          </a:p>
          <a:p>
            <a:pPr algn="just"/>
            <a:r>
              <a:rPr lang="en-US" sz="1600" dirty="0"/>
              <a:t>Then we perform Multi Class Classification on the tweets by using Document classification techniques by converting the text into vectors or other numeric formats to give the tweet text as input features for Machine Learning algorithms. </a:t>
            </a:r>
          </a:p>
          <a:p>
            <a:pPr algn="just"/>
            <a:r>
              <a:rPr lang="en-US" sz="1600" dirty="0"/>
              <a:t>We train models to train systems using supervised learning to detect the sentiment of tweets and check how accurate these approaches are.</a:t>
            </a:r>
          </a:p>
          <a:p>
            <a:pPr algn="just"/>
            <a:r>
              <a:rPr lang="en-US" sz="1600" dirty="0"/>
              <a:t>We plan to train models using algorithms like Logistic Regression, Support Vector Machines, Random Forests etc.,</a:t>
            </a:r>
          </a:p>
        </p:txBody>
      </p:sp>
    </p:spTree>
    <p:extLst>
      <p:ext uri="{BB962C8B-B14F-4D97-AF65-F5344CB8AC3E}">
        <p14:creationId xmlns:p14="http://schemas.microsoft.com/office/powerpoint/2010/main" val="97302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B7B4-C198-2149-9137-62A15BC1B3AC}"/>
              </a:ext>
            </a:extLst>
          </p:cNvPr>
          <p:cNvSpPr>
            <a:spLocks noGrp="1"/>
          </p:cNvSpPr>
          <p:nvPr>
            <p:ph type="title"/>
          </p:nvPr>
        </p:nvSpPr>
        <p:spPr>
          <a:xfrm>
            <a:off x="646111" y="452718"/>
            <a:ext cx="9404723" cy="1114825"/>
          </a:xfrm>
        </p:spPr>
        <p:txBody>
          <a:bodyPr/>
          <a:lstStyle/>
          <a:p>
            <a:r>
              <a:rPr lang="en-US" sz="3200" b="1" dirty="0"/>
              <a:t>Implementation Method 2:</a:t>
            </a:r>
            <a:br>
              <a:rPr lang="en-US" sz="3200" b="1" dirty="0"/>
            </a:br>
            <a:r>
              <a:rPr lang="en-US" sz="2400" b="1" dirty="0"/>
              <a:t>Deep Learning (Recursive Neural Network) Approach</a:t>
            </a:r>
            <a:endParaRPr lang="en-US" sz="3200" b="1" dirty="0"/>
          </a:p>
        </p:txBody>
      </p:sp>
      <p:sp>
        <p:nvSpPr>
          <p:cNvPr id="3" name="Content Placeholder 2">
            <a:extLst>
              <a:ext uri="{FF2B5EF4-FFF2-40B4-BE49-F238E27FC236}">
                <a16:creationId xmlns:a16="http://schemas.microsoft.com/office/drawing/2014/main" id="{CA583E21-1BB9-F249-91F2-FFC41E027AF5}"/>
              </a:ext>
            </a:extLst>
          </p:cNvPr>
          <p:cNvSpPr>
            <a:spLocks noGrp="1"/>
          </p:cNvSpPr>
          <p:nvPr>
            <p:ph idx="1"/>
          </p:nvPr>
        </p:nvSpPr>
        <p:spPr>
          <a:xfrm>
            <a:off x="875201" y="1958276"/>
            <a:ext cx="8946541" cy="4195481"/>
          </a:xfrm>
        </p:spPr>
        <p:txBody>
          <a:bodyPr>
            <a:normAutofit/>
          </a:bodyPr>
          <a:lstStyle/>
          <a:p>
            <a:pPr algn="just"/>
            <a:r>
              <a:rPr lang="en-US" sz="1600" dirty="0"/>
              <a:t>We plan to perform a Token-based Text Analysis using Natural Language Processing and find the keywords in tweets effecting the sentiment of tweets and perform a statistical analysis on the frequency of these buzzwords on each sentiment.</a:t>
            </a:r>
          </a:p>
          <a:p>
            <a:pPr algn="just"/>
            <a:r>
              <a:rPr lang="en-US" sz="1600" dirty="0"/>
              <a:t>Using these keywords and cleaned tweet texts, we try to use Long Term Short Memory approach to train a recursive neural network. We plan to use predefined models in </a:t>
            </a:r>
            <a:r>
              <a:rPr lang="en-US" sz="1600" dirty="0" err="1"/>
              <a:t>Keras</a:t>
            </a:r>
            <a:r>
              <a:rPr lang="en-US" sz="1600" dirty="0"/>
              <a:t> library for training the network.</a:t>
            </a:r>
          </a:p>
          <a:p>
            <a:pPr algn="just"/>
            <a:r>
              <a:rPr lang="en-US" sz="1600" dirty="0"/>
              <a:t>This approach is semi-supervised learning approach as we are using keywords defined in the text analysis as features for training the network.</a:t>
            </a:r>
          </a:p>
        </p:txBody>
      </p:sp>
    </p:spTree>
    <p:extLst>
      <p:ext uri="{BB962C8B-B14F-4D97-AF65-F5344CB8AC3E}">
        <p14:creationId xmlns:p14="http://schemas.microsoft.com/office/powerpoint/2010/main" val="280797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B7B4-C198-2149-9137-62A15BC1B3AC}"/>
              </a:ext>
            </a:extLst>
          </p:cNvPr>
          <p:cNvSpPr>
            <a:spLocks noGrp="1"/>
          </p:cNvSpPr>
          <p:nvPr>
            <p:ph type="title"/>
          </p:nvPr>
        </p:nvSpPr>
        <p:spPr>
          <a:xfrm>
            <a:off x="646111" y="452718"/>
            <a:ext cx="9404723" cy="757773"/>
          </a:xfrm>
        </p:spPr>
        <p:txBody>
          <a:bodyPr/>
          <a:lstStyle/>
          <a:p>
            <a:r>
              <a:rPr lang="en-US" sz="3200" b="1" dirty="0"/>
              <a:t>Evaluation Method</a:t>
            </a:r>
          </a:p>
        </p:txBody>
      </p:sp>
      <p:sp>
        <p:nvSpPr>
          <p:cNvPr id="3" name="Content Placeholder 2">
            <a:extLst>
              <a:ext uri="{FF2B5EF4-FFF2-40B4-BE49-F238E27FC236}">
                <a16:creationId xmlns:a16="http://schemas.microsoft.com/office/drawing/2014/main" id="{CA583E21-1BB9-F249-91F2-FFC41E027AF5}"/>
              </a:ext>
            </a:extLst>
          </p:cNvPr>
          <p:cNvSpPr>
            <a:spLocks noGrp="1"/>
          </p:cNvSpPr>
          <p:nvPr>
            <p:ph idx="1"/>
          </p:nvPr>
        </p:nvSpPr>
        <p:spPr>
          <a:xfrm>
            <a:off x="875201" y="1331259"/>
            <a:ext cx="8946541" cy="4195481"/>
          </a:xfrm>
        </p:spPr>
        <p:txBody>
          <a:bodyPr>
            <a:normAutofit/>
          </a:bodyPr>
          <a:lstStyle/>
          <a:p>
            <a:pPr marL="0" indent="0">
              <a:buNone/>
            </a:pPr>
            <a:r>
              <a:rPr lang="en-US" sz="1600" dirty="0"/>
              <a:t>For Testing and Evaluating the models trained, we split the dataset into two sets: one set we use for training the system and other for testing ad evaluating the models</a:t>
            </a:r>
          </a:p>
          <a:p>
            <a:r>
              <a:rPr lang="en-US" sz="1600" dirty="0"/>
              <a:t>For Machine Learning approaches we use Metrics like Accuracy, Precision, Recall, F-1 Score, Support, Train and Test Error percentages for each sentiment class by using methods defined in Scikit-learn library</a:t>
            </a:r>
          </a:p>
          <a:p>
            <a:r>
              <a:rPr lang="en-US" sz="1600" dirty="0"/>
              <a:t>For Deep Learning approach, in addition to above metrics we use evaluation metrics defined in Sequential Model of </a:t>
            </a:r>
            <a:r>
              <a:rPr lang="en-US" sz="1600" dirty="0" err="1"/>
              <a:t>Keras</a:t>
            </a:r>
            <a:r>
              <a:rPr lang="en-US" sz="1600" dirty="0"/>
              <a:t> library.</a:t>
            </a:r>
          </a:p>
        </p:txBody>
      </p:sp>
    </p:spTree>
    <p:extLst>
      <p:ext uri="{BB962C8B-B14F-4D97-AF65-F5344CB8AC3E}">
        <p14:creationId xmlns:p14="http://schemas.microsoft.com/office/powerpoint/2010/main" val="404108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B7B4-C198-2149-9137-62A15BC1B3AC}"/>
              </a:ext>
            </a:extLst>
          </p:cNvPr>
          <p:cNvSpPr>
            <a:spLocks noGrp="1"/>
          </p:cNvSpPr>
          <p:nvPr>
            <p:ph type="title"/>
          </p:nvPr>
        </p:nvSpPr>
        <p:spPr>
          <a:xfrm>
            <a:off x="646111" y="452718"/>
            <a:ext cx="9404723" cy="757773"/>
          </a:xfrm>
        </p:spPr>
        <p:txBody>
          <a:bodyPr/>
          <a:lstStyle/>
          <a:p>
            <a:r>
              <a:rPr lang="en-US" sz="3200" b="1" dirty="0"/>
              <a:t>References</a:t>
            </a:r>
          </a:p>
        </p:txBody>
      </p:sp>
      <p:sp>
        <p:nvSpPr>
          <p:cNvPr id="3" name="Content Placeholder 2">
            <a:extLst>
              <a:ext uri="{FF2B5EF4-FFF2-40B4-BE49-F238E27FC236}">
                <a16:creationId xmlns:a16="http://schemas.microsoft.com/office/drawing/2014/main" id="{CA583E21-1BB9-F249-91F2-FFC41E027AF5}"/>
              </a:ext>
            </a:extLst>
          </p:cNvPr>
          <p:cNvSpPr>
            <a:spLocks noGrp="1"/>
          </p:cNvSpPr>
          <p:nvPr>
            <p:ph idx="1"/>
          </p:nvPr>
        </p:nvSpPr>
        <p:spPr>
          <a:xfrm>
            <a:off x="875201" y="1331259"/>
            <a:ext cx="8946541" cy="4195481"/>
          </a:xfrm>
        </p:spPr>
        <p:txBody>
          <a:bodyPr/>
          <a:lstStyle/>
          <a:p>
            <a:pPr marL="0" indent="0">
              <a:buNone/>
            </a:pPr>
            <a:r>
              <a:rPr lang="en-US" dirty="0"/>
              <a:t>[1] </a:t>
            </a:r>
            <a:r>
              <a:rPr lang="en-US" sz="1600" dirty="0">
                <a:hlinkClick r:id="rId2"/>
              </a:rPr>
              <a:t>Twitter Climate Change Sentiment Dataset</a:t>
            </a:r>
            <a:endParaRPr lang="en-US" sz="1600" dirty="0"/>
          </a:p>
          <a:p>
            <a:pPr marL="0" indent="0">
              <a:buNone/>
            </a:pPr>
            <a:endParaRPr lang="en-US" dirty="0"/>
          </a:p>
        </p:txBody>
      </p:sp>
    </p:spTree>
    <p:extLst>
      <p:ext uri="{BB962C8B-B14F-4D97-AF65-F5344CB8AC3E}">
        <p14:creationId xmlns:p14="http://schemas.microsoft.com/office/powerpoint/2010/main" val="422358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{95D23886-3F66-3E4C-95B3-EC85517BF0AF}tf10001062</Template>
  <TotalTime>257</TotalTime>
  <Words>680</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Wingdings</vt:lpstr>
      <vt:lpstr>Wingdings 3</vt:lpstr>
      <vt:lpstr>Ion</vt:lpstr>
      <vt:lpstr>Project Proposal COMP5800. Social Computing UMASS Lowell</vt:lpstr>
      <vt:lpstr>CLIMATE CHANGE SENTIMENT ANALYSIS</vt:lpstr>
      <vt:lpstr>Introduction &amp; Motivation</vt:lpstr>
      <vt:lpstr>Dataset</vt:lpstr>
      <vt:lpstr>Implementation Method 1: Traditional Machine Learning Approaches</vt:lpstr>
      <vt:lpstr>Implementation Method 2: Deep Learning (Recursive Neural Network) Approach</vt:lpstr>
      <vt:lpstr>Evaluation Method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Gattu, KamalYeshodharShastry</dc:creator>
  <cp:lastModifiedBy>Gattu, KamalYeshodharShastry</cp:lastModifiedBy>
  <cp:revision>2</cp:revision>
  <dcterms:created xsi:type="dcterms:W3CDTF">2022-03-23T00:52:27Z</dcterms:created>
  <dcterms:modified xsi:type="dcterms:W3CDTF">2022-03-23T05:09:51Z</dcterms:modified>
</cp:coreProperties>
</file>