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60" r:id="rId6"/>
    <p:sldId id="262" r:id="rId7"/>
    <p:sldId id="263" r:id="rId8"/>
    <p:sldId id="266" r:id="rId9"/>
    <p:sldId id="264" r:id="rId10"/>
    <p:sldId id="265" r:id="rId11"/>
    <p:sldId id="267" r:id="rId12"/>
    <p:sldId id="268" r:id="rId13"/>
    <p:sldId id="259" r:id="rId14"/>
    <p:sldId id="269" r:id="rId1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標題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grpSp>
        <p:nvGrpSpPr>
          <p:cNvPr id="2" name="群組 1"/>
          <p:cNvGrpSpPr/>
          <p:nvPr/>
        </p:nvGrpSpPr>
        <p:grpSpPr>
          <a:xfrm>
            <a:off x="-3765" y="4953000"/>
            <a:ext cx="9147765" cy="1912088"/>
            <a:chOff x="-3765" y="4832896"/>
            <a:chExt cx="9147765" cy="2032192"/>
          </a:xfrm>
        </p:grpSpPr>
        <p:sp>
          <p:nvSpPr>
            <p:cNvPr id="7" name="手繪多邊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手繪多邊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手繪多邊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接點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版面配置區 29"/>
          <p:cNvSpPr>
            <a:spLocks noGrp="1"/>
          </p:cNvSpPr>
          <p:nvPr>
            <p:ph type="dt" sz="half" idx="10"/>
          </p:nvPr>
        </p:nvSpPr>
        <p:spPr/>
        <p:txBody>
          <a:bodyPr/>
          <a:lstStyle>
            <a:lvl1pPr>
              <a:defRPr>
                <a:solidFill>
                  <a:srgbClr val="FFFFFF"/>
                </a:solidFill>
              </a:defRPr>
            </a:lvl1pPr>
            <a:extLst/>
          </a:lstStyle>
          <a:p>
            <a:fld id="{3FC7DD64-C646-499F-A914-8191CF8CD6A2}" type="datetimeFigureOut">
              <a:rPr lang="zh-TW" altLang="en-US" smtClean="0"/>
              <a:t>2025/2/24</a:t>
            </a:fld>
            <a:endParaRPr lang="zh-TW" altLang="en-US"/>
          </a:p>
        </p:txBody>
      </p:sp>
      <p:sp>
        <p:nvSpPr>
          <p:cNvPr id="19" name="頁尾版面配置區 18"/>
          <p:cNvSpPr>
            <a:spLocks noGrp="1"/>
          </p:cNvSpPr>
          <p:nvPr>
            <p:ph type="ftr" sz="quarter" idx="11"/>
          </p:nvPr>
        </p:nvSpPr>
        <p:spPr/>
        <p:txBody>
          <a:bodyPr/>
          <a:lstStyle>
            <a:lvl1pPr>
              <a:defRPr>
                <a:solidFill>
                  <a:schemeClr val="accent1">
                    <a:tint val="20000"/>
                  </a:schemeClr>
                </a:solidFill>
              </a:defRPr>
            </a:lvl1pPr>
            <a:extLst/>
          </a:lstStyle>
          <a:p>
            <a:endParaRPr lang="zh-TW" altLang="en-US"/>
          </a:p>
        </p:txBody>
      </p:sp>
      <p:sp>
        <p:nvSpPr>
          <p:cNvPr id="27" name="投影片編號版面配置區 26"/>
          <p:cNvSpPr>
            <a:spLocks noGrp="1"/>
          </p:cNvSpPr>
          <p:nvPr>
            <p:ph type="sldNum" sz="quarter" idx="12"/>
          </p:nvPr>
        </p:nvSpPr>
        <p:spPr/>
        <p:txBody>
          <a:bodyPr/>
          <a:lstStyle>
            <a:lvl1pPr>
              <a:defRPr>
                <a:solidFill>
                  <a:srgbClr val="FFFFFF"/>
                </a:solidFill>
              </a:defRPr>
            </a:lvl1pPr>
            <a:extLst/>
          </a:lstStyle>
          <a:p>
            <a:fld id="{59A91376-ECC7-456C-BC24-7CB45F7A4C8D}"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1481329"/>
            <a:ext cx="8229600" cy="4386071"/>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FC7DD64-C646-499F-A914-8191CF8CD6A2}" type="datetimeFigureOut">
              <a:rPr lang="zh-TW" altLang="en-US" smtClean="0"/>
              <a:t>2025/2/24</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44013" y="274640"/>
            <a:ext cx="1777470" cy="5592761"/>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1"/>
            <a:ext cx="6324600" cy="5592760"/>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FC7DD64-C646-499F-A914-8191CF8CD6A2}" type="datetimeFigureOut">
              <a:rPr lang="zh-TW" altLang="en-US" smtClean="0"/>
              <a:t>2025/2/24</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FC7DD64-C646-499F-A914-8191CF8CD6A2}" type="datetimeFigureOut">
              <a:rPr lang="zh-TW" altLang="en-US" smtClean="0"/>
              <a:t>2025/2/24</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
        <p:nvSpPr>
          <p:cNvPr id="7" name="標題 6"/>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2">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3FC7DD64-C646-499F-A914-8191CF8CD6A2}" type="datetimeFigureOut">
              <a:rPr lang="zh-TW" altLang="en-US" smtClean="0"/>
              <a:t>2025/2/24</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
        <p:nvSpPr>
          <p:cNvPr id="7" name="＞形箭號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形箭號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2">
        <a:schemeClr val="bg1"/>
      </p:bgRef>
    </p:bg>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3FC7DD64-C646-499F-A914-8191CF8CD6A2}" type="datetimeFigureOut">
              <a:rPr lang="zh-TW" altLang="en-US" smtClean="0"/>
              <a:t>2025/2/24</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
        <p:nvSpPr>
          <p:cNvPr id="8" name="標題 7"/>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8229600" cy="1143000"/>
          </a:xfrm>
        </p:spPr>
        <p:txBody>
          <a:bodyPr anchor="ctr"/>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3FC7DD64-C646-499F-A914-8191CF8CD6A2}" type="datetimeFigureOut">
              <a:rPr lang="zh-TW" altLang="en-US" smtClean="0"/>
              <a:t>2025/2/24</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Ref idx="1002">
        <a:schemeClr val="bg1"/>
      </p:bgRef>
    </p:bg>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extLst/>
          </a:lstStyle>
          <a:p>
            <a:fld id="{3FC7DD64-C646-499F-A914-8191CF8CD6A2}" type="datetimeFigureOut">
              <a:rPr lang="zh-TW" altLang="en-US" smtClean="0"/>
              <a:t>2025/2/24</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
        <p:nvSpPr>
          <p:cNvPr id="6" name="標題 5"/>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extLst/>
          </a:lstStyle>
          <a:p>
            <a:fld id="{3FC7DD64-C646-499F-A914-8191CF8CD6A2}" type="datetimeFigureOut">
              <a:rPr lang="zh-TW" altLang="en-US" smtClean="0"/>
              <a:t>2025/2/24</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6727032" y="6407944"/>
            <a:ext cx="1920240" cy="365760"/>
          </a:xfrm>
        </p:spPr>
        <p:txBody>
          <a:bodyPr/>
          <a:lstStyle>
            <a:extLst/>
          </a:lstStyle>
          <a:p>
            <a:fld id="{3FC7DD64-C646-499F-A914-8191CF8CD6A2}" type="datetimeFigureOut">
              <a:rPr lang="zh-TW" altLang="en-US" smtClean="0"/>
              <a:t>2025/2/24</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1"/>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
        <p:nvSpPr>
          <p:cNvPr id="3" name="圖片版面配置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TW" altLang="en-US" smtClean="0"/>
              <a:t>按一下圖示以新增圖片</a:t>
            </a:r>
            <a:endParaRPr kumimoji="0" lang="en-US" dirty="0"/>
          </a:p>
        </p:txBody>
      </p:sp>
      <p:sp>
        <p:nvSpPr>
          <p:cNvPr id="5" name="日期版面配置區 4"/>
          <p:cNvSpPr>
            <a:spLocks noGrp="1"/>
          </p:cNvSpPr>
          <p:nvPr>
            <p:ph type="dt" sz="half" idx="10"/>
          </p:nvPr>
        </p:nvSpPr>
        <p:spPr/>
        <p:txBody>
          <a:bodyPr/>
          <a:lstStyle>
            <a:lvl1pPr>
              <a:defRPr>
                <a:solidFill>
                  <a:schemeClr val="tx1"/>
                </a:solidFill>
              </a:defRPr>
            </a:lvl1pPr>
            <a:extLst/>
          </a:lstStyle>
          <a:p>
            <a:fld id="{3FC7DD64-C646-499F-A914-8191CF8CD6A2}" type="datetimeFigureOut">
              <a:rPr lang="zh-TW" altLang="en-US" smtClean="0"/>
              <a:t>2025/2/24</a:t>
            </a:fld>
            <a:endParaRPr lang="zh-TW" altLang="en-US"/>
          </a:p>
        </p:txBody>
      </p:sp>
      <p:sp>
        <p:nvSpPr>
          <p:cNvPr id="6" name="頁尾版面配置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TW" altLang="en-US"/>
          </a:p>
        </p:txBody>
      </p:sp>
      <p:sp>
        <p:nvSpPr>
          <p:cNvPr id="7" name="投影片編號版面配置區 6"/>
          <p:cNvSpPr>
            <a:spLocks noGrp="1"/>
          </p:cNvSpPr>
          <p:nvPr>
            <p:ph type="sldNum" sz="quarter" idx="12"/>
          </p:nvPr>
        </p:nvSpPr>
        <p:spPr/>
        <p:txBody>
          <a:bodyPr/>
          <a:lstStyle>
            <a:lvl1pPr>
              <a:defRPr>
                <a:solidFill>
                  <a:schemeClr val="tx1"/>
                </a:solidFill>
              </a:defRPr>
            </a:lvl1pPr>
            <a:extLst/>
          </a:lstStyle>
          <a:p>
            <a:fld id="{59A91376-ECC7-456C-BC24-7CB45F7A4C8D}" type="slidenum">
              <a:rPr lang="zh-TW" altLang="en-US" smtClean="0"/>
              <a:t>‹#›</a:t>
            </a:fld>
            <a:endParaRPr lang="zh-TW" altLang="en-US"/>
          </a:p>
        </p:txBody>
      </p:sp>
      <p:sp>
        <p:nvSpPr>
          <p:cNvPr id="2" name="標題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TW" altLang="en-US" smtClean="0"/>
              <a:t>按一下以編輯母片標題樣式</a:t>
            </a:r>
            <a:endParaRPr kumimoji="0" lang="en-US"/>
          </a:p>
        </p:txBody>
      </p:sp>
      <p:sp>
        <p:nvSpPr>
          <p:cNvPr id="8" name="手繪多邊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手繪多邊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接點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形箭號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形箭號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手繪多邊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手繪多邊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接點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FC7DD64-C646-499F-A914-8191CF8CD6A2}" type="datetimeFigureOut">
              <a:rPr lang="zh-TW" altLang="en-US" smtClean="0"/>
              <a:t>2025/2/24</a:t>
            </a:fld>
            <a:endParaRPr lang="zh-TW" altLang="en-US"/>
          </a:p>
        </p:txBody>
      </p:sp>
      <p:sp>
        <p:nvSpPr>
          <p:cNvPr id="22" name="頁尾版面配置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TW" altLang="en-US"/>
          </a:p>
        </p:txBody>
      </p:sp>
      <p:sp>
        <p:nvSpPr>
          <p:cNvPr id="18" name="投影片編號版面配置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9A91376-ECC7-456C-BC24-7CB45F7A4C8D}"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1520" y="476672"/>
            <a:ext cx="8640960" cy="3528392"/>
          </a:xfrm>
        </p:spPr>
        <p:txBody>
          <a:bodyPr>
            <a:normAutofit/>
          </a:bodyPr>
          <a:lstStyle/>
          <a:p>
            <a:pPr algn="l" fontAlgn="base"/>
            <a:r>
              <a:rPr lang="en-US" altLang="zh-TW" sz="5400" dirty="0"/>
              <a:t>Python </a:t>
            </a:r>
            <a:r>
              <a:rPr lang="en-US" altLang="zh-TW" sz="5400" dirty="0" smtClean="0"/>
              <a:t/>
            </a:r>
            <a:br>
              <a:rPr lang="en-US" altLang="zh-TW" sz="5400" dirty="0" smtClean="0"/>
            </a:br>
            <a:r>
              <a:rPr lang="en-US" altLang="zh-TW" sz="5400" dirty="0" smtClean="0"/>
              <a:t>Machine Learning</a:t>
            </a:r>
            <a:br>
              <a:rPr lang="en-US" altLang="zh-TW" sz="5400" dirty="0" smtClean="0"/>
            </a:br>
            <a:r>
              <a:rPr lang="en-US" altLang="zh-TW" sz="5400" dirty="0"/>
              <a:t/>
            </a:r>
            <a:br>
              <a:rPr lang="en-US" altLang="zh-TW" sz="5400" dirty="0"/>
            </a:br>
            <a:r>
              <a:rPr lang="en-US" altLang="zh-TW" dirty="0">
                <a:effectLst/>
              </a:rPr>
              <a:t>Calories Burnt Prediction</a:t>
            </a:r>
          </a:p>
        </p:txBody>
      </p:sp>
      <p:sp>
        <p:nvSpPr>
          <p:cNvPr id="3" name="副標題 2"/>
          <p:cNvSpPr>
            <a:spLocks noGrp="1"/>
          </p:cNvSpPr>
          <p:nvPr>
            <p:ph type="subTitle" idx="1"/>
          </p:nvPr>
        </p:nvSpPr>
        <p:spPr>
          <a:xfrm>
            <a:off x="395536" y="4365104"/>
            <a:ext cx="7772400" cy="1199704"/>
          </a:xfrm>
        </p:spPr>
        <p:txBody>
          <a:bodyPr/>
          <a:lstStyle/>
          <a:p>
            <a:pPr algn="l"/>
            <a:r>
              <a:rPr lang="en-US" altLang="zh-TW" dirty="0"/>
              <a:t>IMLP </a:t>
            </a:r>
            <a:r>
              <a:rPr lang="en-US" altLang="zh-TW" dirty="0" smtClean="0"/>
              <a:t>343</a:t>
            </a:r>
            <a:r>
              <a:rPr lang="zh-TW" altLang="en-US" dirty="0" smtClean="0"/>
              <a:t> 楊閎富</a:t>
            </a:r>
            <a:endParaRPr lang="zh-TW" altLang="en-US" dirty="0"/>
          </a:p>
        </p:txBody>
      </p:sp>
    </p:spTree>
    <p:extLst>
      <p:ext uri="{BB962C8B-B14F-4D97-AF65-F5344CB8AC3E}">
        <p14:creationId xmlns:p14="http://schemas.microsoft.com/office/powerpoint/2010/main" val="294977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我做了一個迴圈來測試出最好的</a:t>
            </a:r>
            <a:r>
              <a:rPr lang="en-US" altLang="zh-TW" dirty="0" smtClean="0"/>
              <a:t>K</a:t>
            </a:r>
            <a:r>
              <a:rPr lang="zh-TW" altLang="en-US" dirty="0" smtClean="0"/>
              <a:t>值，並且發現</a:t>
            </a:r>
            <a:r>
              <a:rPr lang="en-US" altLang="zh-TW" dirty="0" smtClean="0"/>
              <a:t>K</a:t>
            </a:r>
            <a:r>
              <a:rPr lang="zh-TW" altLang="en-US" dirty="0" smtClean="0"/>
              <a:t>等於</a:t>
            </a:r>
            <a:r>
              <a:rPr lang="en-US" altLang="zh-TW" dirty="0" smtClean="0"/>
              <a:t>1</a:t>
            </a:r>
            <a:r>
              <a:rPr lang="zh-TW" altLang="en-US" dirty="0" smtClean="0"/>
              <a:t>的時候效果最好</a:t>
            </a:r>
            <a:endParaRPr lang="zh-TW" altLang="en-US" dirty="0"/>
          </a:p>
        </p:txBody>
      </p:sp>
      <p:sp>
        <p:nvSpPr>
          <p:cNvPr id="3" name="標題 2"/>
          <p:cNvSpPr>
            <a:spLocks noGrp="1"/>
          </p:cNvSpPr>
          <p:nvPr>
            <p:ph type="title"/>
          </p:nvPr>
        </p:nvSpPr>
        <p:spPr/>
        <p:txBody>
          <a:bodyPr/>
          <a:lstStyle/>
          <a:p>
            <a:r>
              <a:rPr lang="zh-TW" altLang="en-US" dirty="0"/>
              <a:t>最佳的</a:t>
            </a:r>
            <a:r>
              <a:rPr lang="en-US" altLang="zh-TW" dirty="0"/>
              <a:t>K</a:t>
            </a:r>
            <a:r>
              <a:rPr lang="zh-TW" altLang="en-US" dirty="0" smtClean="0"/>
              <a:t>值及圖像化</a:t>
            </a:r>
            <a:r>
              <a:rPr lang="en-US" altLang="zh-TW" dirty="0" smtClean="0"/>
              <a:t>KNN</a:t>
            </a:r>
            <a:endParaRPr lang="zh-TW"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637" y="2636912"/>
            <a:ext cx="4329113"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68"/>
          <a:stretch/>
        </p:blipFill>
        <p:spPr bwMode="auto">
          <a:xfrm>
            <a:off x="4786604" y="2756188"/>
            <a:ext cx="4161884" cy="3152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41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lnSpc>
                <a:spcPct val="150000"/>
              </a:lnSpc>
            </a:pPr>
            <a:r>
              <a:rPr lang="zh-TW" altLang="en-US" sz="2400" dirty="0" smtClean="0"/>
              <a:t>在使用</a:t>
            </a:r>
            <a:r>
              <a:rPr lang="en-US" altLang="zh-TW" sz="2400" dirty="0"/>
              <a:t>Decision </a:t>
            </a:r>
            <a:r>
              <a:rPr lang="en-US" altLang="zh-TW" sz="2400" dirty="0" smtClean="0"/>
              <a:t>Tree</a:t>
            </a:r>
            <a:r>
              <a:rPr lang="zh-TW" altLang="en-US" sz="2400" dirty="0" smtClean="0"/>
              <a:t>、</a:t>
            </a:r>
            <a:r>
              <a:rPr lang="en-US" altLang="zh-TW" sz="2400" dirty="0" err="1" smtClean="0"/>
              <a:t>RandomForest</a:t>
            </a:r>
            <a:r>
              <a:rPr lang="zh-TW" altLang="en-US" sz="2400" dirty="0" smtClean="0"/>
              <a:t>以及</a:t>
            </a:r>
            <a:r>
              <a:rPr lang="en-US" altLang="zh-TW" sz="2400" dirty="0" err="1" smtClean="0"/>
              <a:t>AdaBoost</a:t>
            </a:r>
            <a:r>
              <a:rPr lang="zh-TW" altLang="en-US" sz="2400" dirty="0" smtClean="0"/>
              <a:t>訓練模型後，我發現</a:t>
            </a:r>
            <a:r>
              <a:rPr lang="en-US" altLang="zh-TW" sz="2400" dirty="0" err="1" smtClean="0"/>
              <a:t>BodyTemp</a:t>
            </a:r>
            <a:r>
              <a:rPr lang="zh-TW" altLang="en-US" sz="2400" dirty="0" smtClean="0"/>
              <a:t>的重要性都是很低的，主要影響</a:t>
            </a:r>
            <a:r>
              <a:rPr lang="en-US" altLang="zh-TW" sz="2400" dirty="0" err="1" smtClean="0"/>
              <a:t>Burnlevel</a:t>
            </a:r>
            <a:r>
              <a:rPr lang="zh-TW" altLang="en-US" sz="2400" dirty="0" smtClean="0"/>
              <a:t>的是</a:t>
            </a:r>
            <a:r>
              <a:rPr lang="en-US" altLang="zh-TW" sz="2400" dirty="0"/>
              <a:t>Duration</a:t>
            </a:r>
            <a:r>
              <a:rPr lang="zh-TW" altLang="en-US" sz="2400" dirty="0"/>
              <a:t>、</a:t>
            </a:r>
            <a:r>
              <a:rPr lang="en-US" altLang="zh-TW" sz="2400" dirty="0" err="1"/>
              <a:t>Heart_Rate</a:t>
            </a:r>
            <a:endParaRPr lang="en-US" altLang="zh-TW" sz="2400" dirty="0" smtClean="0"/>
          </a:p>
          <a:p>
            <a:pPr>
              <a:lnSpc>
                <a:spcPct val="150000"/>
              </a:lnSpc>
            </a:pPr>
            <a:r>
              <a:rPr lang="en-US" altLang="zh-TW" sz="2000" b="1" dirty="0"/>
              <a:t>Decision </a:t>
            </a:r>
            <a:r>
              <a:rPr lang="en-US" altLang="zh-TW" sz="2000" b="1" dirty="0" smtClean="0"/>
              <a:t>Tree</a:t>
            </a:r>
            <a:r>
              <a:rPr lang="zh-TW" altLang="en-US" sz="2000" dirty="0" smtClean="0"/>
              <a:t>            </a:t>
            </a:r>
            <a:r>
              <a:rPr lang="en-US" altLang="zh-TW" sz="2000" b="1" dirty="0" err="1" smtClean="0"/>
              <a:t>RandomForest</a:t>
            </a:r>
            <a:r>
              <a:rPr lang="zh-TW" altLang="en-US" sz="2000" b="1" dirty="0" smtClean="0"/>
              <a:t>                   </a:t>
            </a:r>
            <a:r>
              <a:rPr lang="en-US" altLang="zh-TW" sz="2000" b="1" dirty="0" err="1" smtClean="0"/>
              <a:t>AdaBoost</a:t>
            </a:r>
            <a:endParaRPr lang="en-US" altLang="zh-TW" sz="2000" b="1" dirty="0"/>
          </a:p>
        </p:txBody>
      </p:sp>
      <p:sp>
        <p:nvSpPr>
          <p:cNvPr id="3" name="標題 2"/>
          <p:cNvSpPr>
            <a:spLocks noGrp="1"/>
          </p:cNvSpPr>
          <p:nvPr>
            <p:ph type="title"/>
          </p:nvPr>
        </p:nvSpPr>
        <p:spPr>
          <a:xfrm>
            <a:off x="683568" y="548680"/>
            <a:ext cx="8229600" cy="1143000"/>
          </a:xfrm>
        </p:spPr>
        <p:txBody>
          <a:bodyPr>
            <a:normAutofit fontScale="90000"/>
          </a:bodyPr>
          <a:lstStyle/>
          <a:p>
            <a:r>
              <a:rPr lang="zh-TW" altLang="en-US" sz="3600" dirty="0">
                <a:solidFill>
                  <a:schemeClr val="tx1"/>
                </a:solidFill>
              </a:rPr>
              <a:t>用 </a:t>
            </a:r>
            <a:r>
              <a:rPr lang="en-US" altLang="zh-TW" sz="3600" dirty="0">
                <a:solidFill>
                  <a:schemeClr val="tx1"/>
                </a:solidFill>
              </a:rPr>
              <a:t>Duration</a:t>
            </a:r>
            <a:r>
              <a:rPr lang="zh-TW" altLang="en-US" sz="3600" dirty="0">
                <a:solidFill>
                  <a:schemeClr val="tx1"/>
                </a:solidFill>
              </a:rPr>
              <a:t>、</a:t>
            </a:r>
            <a:r>
              <a:rPr lang="en-US" altLang="zh-TW" sz="3600" dirty="0" err="1" smtClean="0">
                <a:solidFill>
                  <a:schemeClr val="tx1"/>
                </a:solidFill>
              </a:rPr>
              <a:t>Heart_Rate</a:t>
            </a:r>
            <a:r>
              <a:rPr lang="zh-TW" altLang="en-US" sz="3600" dirty="0" smtClean="0">
                <a:solidFill>
                  <a:schemeClr val="tx1"/>
                </a:solidFill>
              </a:rPr>
              <a:t>、</a:t>
            </a:r>
            <a:r>
              <a:rPr lang="en-US" altLang="zh-TW" sz="3600" dirty="0" smtClean="0">
                <a:solidFill>
                  <a:schemeClr val="tx1"/>
                </a:solidFill>
              </a:rPr>
              <a:t>BodyTemp</a:t>
            </a:r>
            <a:br>
              <a:rPr lang="en-US" altLang="zh-TW" sz="3600" dirty="0" smtClean="0">
                <a:solidFill>
                  <a:schemeClr val="tx1"/>
                </a:solidFill>
              </a:rPr>
            </a:br>
            <a:r>
              <a:rPr lang="zh-TW" altLang="en-US" sz="3600" dirty="0" smtClean="0">
                <a:solidFill>
                  <a:schemeClr val="tx1"/>
                </a:solidFill>
              </a:rPr>
              <a:t>預測</a:t>
            </a:r>
            <a:r>
              <a:rPr lang="en-US" altLang="zh-TW" sz="3600" dirty="0" err="1" smtClean="0">
                <a:solidFill>
                  <a:schemeClr val="tx1"/>
                </a:solidFill>
              </a:rPr>
              <a:t>Burnlevel</a:t>
            </a:r>
            <a:r>
              <a:rPr lang="zh-TW" altLang="en-US" dirty="0"/>
              <a:t/>
            </a:r>
            <a:br>
              <a:rPr lang="zh-TW" altLang="en-US" dirty="0"/>
            </a:br>
            <a:endParaRPr lang="zh-TW"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4113" y="3720727"/>
            <a:ext cx="3019887" cy="225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9777" y="3738325"/>
            <a:ext cx="3024336" cy="2249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844" y="3783664"/>
            <a:ext cx="2875774" cy="2135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134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在這類的預測中，分數最高的是</a:t>
            </a:r>
            <a:r>
              <a:rPr lang="en-US" altLang="zh-TW" dirty="0" smtClean="0"/>
              <a:t>Bagging</a:t>
            </a:r>
            <a:r>
              <a:rPr lang="zh-TW" altLang="en-US" dirty="0" smtClean="0"/>
              <a:t>搭配</a:t>
            </a:r>
            <a:r>
              <a:rPr lang="en-US" altLang="zh-TW" sz="2400" dirty="0" err="1" smtClean="0"/>
              <a:t>DecisionTree</a:t>
            </a:r>
            <a:r>
              <a:rPr lang="zh-TW" altLang="en-US" sz="2400" dirty="0" smtClean="0"/>
              <a:t>做出來的結果</a:t>
            </a:r>
            <a:endParaRPr lang="en-US" altLang="zh-TW" sz="2400" dirty="0" smtClean="0"/>
          </a:p>
          <a:p>
            <a:endParaRPr lang="en-US" altLang="zh-TW" sz="2400" dirty="0"/>
          </a:p>
          <a:p>
            <a:endParaRPr lang="zh-TW" altLang="en-US" dirty="0"/>
          </a:p>
        </p:txBody>
      </p:sp>
      <p:sp>
        <p:nvSpPr>
          <p:cNvPr id="3" name="標題 2"/>
          <p:cNvSpPr>
            <a:spLocks noGrp="1"/>
          </p:cNvSpPr>
          <p:nvPr>
            <p:ph type="title"/>
          </p:nvPr>
        </p:nvSpPr>
        <p:spPr/>
        <p:txBody>
          <a:bodyPr>
            <a:noAutofit/>
          </a:bodyPr>
          <a:lstStyle/>
          <a:p>
            <a:r>
              <a:rPr lang="zh-TW" altLang="en-US" sz="3200" dirty="0">
                <a:solidFill>
                  <a:schemeClr val="tx1"/>
                </a:solidFill>
              </a:rPr>
              <a:t>用 </a:t>
            </a:r>
            <a:r>
              <a:rPr lang="en-US" altLang="zh-TW" sz="3200" dirty="0">
                <a:solidFill>
                  <a:schemeClr val="tx1"/>
                </a:solidFill>
              </a:rPr>
              <a:t>Duration</a:t>
            </a:r>
            <a:r>
              <a:rPr lang="zh-TW" altLang="en-US" sz="3200" dirty="0">
                <a:solidFill>
                  <a:schemeClr val="tx1"/>
                </a:solidFill>
              </a:rPr>
              <a:t>、</a:t>
            </a:r>
            <a:r>
              <a:rPr lang="en-US" altLang="zh-TW" sz="3200" dirty="0">
                <a:solidFill>
                  <a:schemeClr val="tx1"/>
                </a:solidFill>
              </a:rPr>
              <a:t>Heart_Rate</a:t>
            </a:r>
            <a:r>
              <a:rPr lang="zh-TW" altLang="en-US" sz="3200" dirty="0">
                <a:solidFill>
                  <a:schemeClr val="tx1"/>
                </a:solidFill>
              </a:rPr>
              <a:t>、</a:t>
            </a:r>
            <a:r>
              <a:rPr lang="en-US" altLang="zh-TW" sz="3200" dirty="0">
                <a:solidFill>
                  <a:schemeClr val="tx1"/>
                </a:solidFill>
              </a:rPr>
              <a:t>BodyTemp</a:t>
            </a:r>
            <a:br>
              <a:rPr lang="en-US" altLang="zh-TW" sz="3200" dirty="0">
                <a:solidFill>
                  <a:schemeClr val="tx1"/>
                </a:solidFill>
              </a:rPr>
            </a:br>
            <a:r>
              <a:rPr lang="zh-TW" altLang="en-US" sz="3200" dirty="0">
                <a:solidFill>
                  <a:schemeClr val="tx1"/>
                </a:solidFill>
              </a:rPr>
              <a:t>預測</a:t>
            </a:r>
            <a:r>
              <a:rPr lang="en-US" altLang="zh-TW" sz="3200" dirty="0" err="1">
                <a:solidFill>
                  <a:schemeClr val="tx1"/>
                </a:solidFill>
              </a:rPr>
              <a:t>Burnlevel</a:t>
            </a:r>
            <a:endParaRPr lang="zh-TW" altLang="en-US" sz="32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1" y="2430312"/>
            <a:ext cx="6336704" cy="429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347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3528" y="1484784"/>
            <a:ext cx="8435280" cy="4525963"/>
          </a:xfrm>
        </p:spPr>
        <p:txBody>
          <a:bodyPr/>
          <a:lstStyle/>
          <a:p>
            <a:r>
              <a:rPr lang="zh-TW" altLang="en-US" dirty="0" smtClean="0"/>
              <a:t>在做</a:t>
            </a:r>
            <a:r>
              <a:rPr lang="en-US" altLang="zh-TW" dirty="0" smtClean="0"/>
              <a:t>Logistic Regression</a:t>
            </a:r>
            <a:r>
              <a:rPr lang="zh-TW" altLang="en-US" dirty="0" smtClean="0"/>
              <a:t>的時候</a:t>
            </a:r>
            <a:r>
              <a:rPr lang="zh-TW" altLang="en-US" dirty="0" smtClean="0"/>
              <a:t>，資料經過</a:t>
            </a:r>
            <a:r>
              <a:rPr lang="en-US" altLang="zh-TW" dirty="0" smtClean="0"/>
              <a:t>S</a:t>
            </a:r>
            <a:r>
              <a:rPr lang="en-US" altLang="zh-TW" dirty="0" smtClean="0"/>
              <a:t>tandardization</a:t>
            </a:r>
            <a:r>
              <a:rPr lang="zh-TW" altLang="en-US" dirty="0" smtClean="0"/>
              <a:t>後，</a:t>
            </a:r>
            <a:r>
              <a:rPr lang="en-US" altLang="zh-TW" dirty="0" smtClean="0"/>
              <a:t>train score</a:t>
            </a:r>
            <a:r>
              <a:rPr lang="zh-TW" altLang="en-US" dirty="0" smtClean="0"/>
              <a:t>跟</a:t>
            </a:r>
            <a:r>
              <a:rPr lang="en-US" altLang="zh-TW" dirty="0" smtClean="0"/>
              <a:t>test score</a:t>
            </a:r>
            <a:r>
              <a:rPr lang="zh-TW" altLang="en-US" dirty="0" smtClean="0"/>
              <a:t>比沒有經過標準化的時候來的低</a:t>
            </a:r>
            <a:endParaRPr lang="en-US" altLang="zh-TW" dirty="0" smtClean="0"/>
          </a:p>
          <a:p>
            <a:r>
              <a:rPr lang="zh-TW" altLang="en-US" dirty="0"/>
              <a:t>我認為這是因為我找的這筆卡路里的</a:t>
            </a:r>
            <a:r>
              <a:rPr lang="zh-TW" altLang="en-US" dirty="0" smtClean="0"/>
              <a:t>資料的某些資料</a:t>
            </a:r>
            <a:r>
              <a:rPr lang="zh-TW" altLang="en-US" dirty="0" smtClean="0"/>
              <a:t>分佈</a:t>
            </a:r>
            <a:r>
              <a:rPr lang="zh-TW" altLang="en-US" dirty="0"/>
              <a:t>非常不</a:t>
            </a:r>
            <a:r>
              <a:rPr lang="zh-TW" altLang="en-US" dirty="0" smtClean="0"/>
              <a:t>對稱，像是</a:t>
            </a:r>
            <a:r>
              <a:rPr lang="en-US" altLang="zh-TW" dirty="0" smtClean="0"/>
              <a:t>Duration(</a:t>
            </a:r>
            <a:r>
              <a:rPr lang="zh-TW" altLang="en-US" dirty="0" smtClean="0"/>
              <a:t>運動持續時間</a:t>
            </a:r>
            <a:r>
              <a:rPr lang="en-US" altLang="zh-TW" dirty="0" smtClean="0"/>
              <a:t>)</a:t>
            </a:r>
            <a:r>
              <a:rPr lang="zh-TW" altLang="en-US" dirty="0" smtClean="0"/>
              <a:t>跟</a:t>
            </a:r>
            <a:r>
              <a:rPr lang="en-US" altLang="zh-TW" dirty="0" err="1" smtClean="0"/>
              <a:t>BodyTemp</a:t>
            </a:r>
            <a:r>
              <a:rPr lang="en-US" altLang="zh-TW" dirty="0" smtClean="0"/>
              <a:t>(</a:t>
            </a:r>
            <a:r>
              <a:rPr lang="zh-TW" altLang="en-US" dirty="0" smtClean="0"/>
              <a:t>體溫</a:t>
            </a:r>
            <a:r>
              <a:rPr lang="en-US" altLang="zh-TW" dirty="0" smtClean="0"/>
              <a:t>)</a:t>
            </a:r>
            <a:r>
              <a:rPr lang="zh-TW" altLang="en-US" dirty="0" smtClean="0"/>
              <a:t>所造成的</a:t>
            </a:r>
            <a:endParaRPr lang="zh-TW" altLang="en-US" dirty="0"/>
          </a:p>
        </p:txBody>
      </p:sp>
      <p:sp>
        <p:nvSpPr>
          <p:cNvPr id="3" name="標題 2"/>
          <p:cNvSpPr>
            <a:spLocks noGrp="1"/>
          </p:cNvSpPr>
          <p:nvPr>
            <p:ph type="title"/>
          </p:nvPr>
        </p:nvSpPr>
        <p:spPr/>
        <p:txBody>
          <a:bodyPr/>
          <a:lstStyle/>
          <a:p>
            <a:r>
              <a:rPr lang="zh-TW" altLang="en-US" dirty="0" smtClean="0"/>
              <a:t>遇到的問題</a:t>
            </a:r>
            <a:endParaRPr lang="zh-TW" alt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122" y="4149080"/>
            <a:ext cx="3813137" cy="2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096521"/>
            <a:ext cx="3718696" cy="2481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2467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lnSpc>
                <a:spcPct val="150000"/>
              </a:lnSpc>
            </a:pPr>
            <a:r>
              <a:rPr lang="zh-TW" altLang="en-US" dirty="0" smtClean="0"/>
              <a:t>在這次的專題中，讓我對整個</a:t>
            </a:r>
            <a:r>
              <a:rPr lang="en-US" altLang="zh-TW" dirty="0" err="1"/>
              <a:t>SciKit</a:t>
            </a:r>
            <a:r>
              <a:rPr lang="en-US" altLang="zh-TW" dirty="0"/>
              <a:t>-Learn</a:t>
            </a:r>
            <a:r>
              <a:rPr lang="zh-TW" altLang="en-US" dirty="0" smtClean="0"/>
              <a:t>機器學習的流程</a:t>
            </a:r>
            <a:r>
              <a:rPr lang="zh-TW" altLang="en-US" dirty="0"/>
              <a:t>都更加的</a:t>
            </a:r>
            <a:r>
              <a:rPr lang="zh-TW" altLang="en-US" dirty="0" smtClean="0"/>
              <a:t>熟悉，從下載資料、使用</a:t>
            </a:r>
            <a:r>
              <a:rPr lang="en-US" altLang="zh-TW" dirty="0" err="1" smtClean="0"/>
              <a:t>numpy</a:t>
            </a:r>
            <a:r>
              <a:rPr lang="zh-TW" altLang="en-US" dirty="0" smtClean="0"/>
              <a:t>、</a:t>
            </a:r>
            <a:r>
              <a:rPr lang="en-US" altLang="zh-TW" dirty="0"/>
              <a:t>pandas</a:t>
            </a:r>
            <a:r>
              <a:rPr lang="zh-TW" altLang="en-US" dirty="0" smtClean="0"/>
              <a:t>分析資料、整理資料、區分訓練集、測試集、到建模、預測、準確程度評估、調整參數，還有用</a:t>
            </a:r>
            <a:r>
              <a:rPr lang="en-US" altLang="zh-TW" dirty="0" err="1" smtClean="0"/>
              <a:t>matplotlib</a:t>
            </a:r>
            <a:r>
              <a:rPr lang="zh-TW" altLang="en-US" dirty="0" smtClean="0"/>
              <a:t>、</a:t>
            </a:r>
            <a:r>
              <a:rPr lang="en-US" altLang="zh-TW" dirty="0" err="1" smtClean="0"/>
              <a:t>seaborn</a:t>
            </a:r>
            <a:r>
              <a:rPr lang="zh-TW" altLang="en-US" dirty="0"/>
              <a:t>來</a:t>
            </a:r>
            <a:r>
              <a:rPr lang="zh-TW" altLang="en-US" dirty="0" smtClean="0"/>
              <a:t>視覺化</a:t>
            </a:r>
            <a:r>
              <a:rPr lang="zh-TW" altLang="en-US" dirty="0"/>
              <a:t>都操做了好多</a:t>
            </a:r>
            <a:r>
              <a:rPr lang="zh-TW" altLang="en-US" dirty="0" smtClean="0"/>
              <a:t>遍。</a:t>
            </a:r>
            <a:endParaRPr lang="zh-TW" altLang="en-US" dirty="0"/>
          </a:p>
        </p:txBody>
      </p:sp>
      <p:sp>
        <p:nvSpPr>
          <p:cNvPr id="3" name="標題 2"/>
          <p:cNvSpPr>
            <a:spLocks noGrp="1"/>
          </p:cNvSpPr>
          <p:nvPr>
            <p:ph type="title"/>
          </p:nvPr>
        </p:nvSpPr>
        <p:spPr/>
        <p:txBody>
          <a:bodyPr/>
          <a:lstStyle/>
          <a:p>
            <a:pPr algn="ctr"/>
            <a:r>
              <a:rPr lang="zh-TW" altLang="en-US" dirty="0" smtClean="0"/>
              <a:t>心得</a:t>
            </a:r>
            <a:endParaRPr lang="zh-TW" altLang="en-US" dirty="0"/>
          </a:p>
        </p:txBody>
      </p:sp>
    </p:spTree>
    <p:extLst>
      <p:ext uri="{BB962C8B-B14F-4D97-AF65-F5344CB8AC3E}">
        <p14:creationId xmlns:p14="http://schemas.microsoft.com/office/powerpoint/2010/main" val="309919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79512" y="1481328"/>
            <a:ext cx="8712968" cy="4525963"/>
          </a:xfrm>
        </p:spPr>
        <p:txBody>
          <a:bodyPr/>
          <a:lstStyle/>
          <a:p>
            <a:r>
              <a:rPr lang="zh-TW" altLang="en-US" dirty="0"/>
              <a:t>這次的</a:t>
            </a:r>
            <a:r>
              <a:rPr lang="zh-TW" altLang="en-US" dirty="0" smtClean="0"/>
              <a:t>資料是來在 </a:t>
            </a:r>
            <a:r>
              <a:rPr lang="en-US" altLang="zh-TW" dirty="0" err="1" smtClean="0"/>
              <a:t>Kaggle</a:t>
            </a:r>
            <a:r>
              <a:rPr lang="en-US" altLang="zh-TW" dirty="0" smtClean="0"/>
              <a:t> </a:t>
            </a:r>
            <a:r>
              <a:rPr lang="zh-TW" altLang="en-US" dirty="0" smtClean="0"/>
              <a:t>的</a:t>
            </a:r>
            <a:r>
              <a:rPr lang="en-US" altLang="zh-TW" dirty="0" smtClean="0"/>
              <a:t> </a:t>
            </a:r>
            <a:r>
              <a:rPr lang="en-US" altLang="zh-TW" b="1" dirty="0" smtClean="0"/>
              <a:t>Calories </a:t>
            </a:r>
            <a:r>
              <a:rPr lang="en-US" altLang="zh-TW" b="1" dirty="0"/>
              <a:t>Burnt Prediction</a:t>
            </a:r>
          </a:p>
          <a:p>
            <a:endParaRPr lang="en-US" altLang="zh-TW" dirty="0" smtClean="0"/>
          </a:p>
          <a:p>
            <a:r>
              <a:rPr lang="en-US" altLang="zh-TW" dirty="0" smtClean="0"/>
              <a:t>https</a:t>
            </a:r>
            <a:r>
              <a:rPr lang="en-US" altLang="zh-TW" dirty="0"/>
              <a:t>://www.kaggle.com/datasets/ruchikakumbhar/calories-burnt-prediction/data</a:t>
            </a:r>
            <a:endParaRPr lang="zh-TW" altLang="en-US" dirty="0"/>
          </a:p>
        </p:txBody>
      </p:sp>
      <p:sp>
        <p:nvSpPr>
          <p:cNvPr id="3" name="標題 2"/>
          <p:cNvSpPr>
            <a:spLocks noGrp="1"/>
          </p:cNvSpPr>
          <p:nvPr>
            <p:ph type="title"/>
          </p:nvPr>
        </p:nvSpPr>
        <p:spPr/>
        <p:txBody>
          <a:bodyPr>
            <a:normAutofit/>
          </a:bodyPr>
          <a:lstStyle/>
          <a:p>
            <a:r>
              <a:rPr lang="en-US" altLang="zh-TW" sz="4800" dirty="0" err="1"/>
              <a:t>K</a:t>
            </a:r>
            <a:r>
              <a:rPr lang="en-US" altLang="zh-TW" sz="4800" dirty="0" err="1" smtClean="0"/>
              <a:t>aggle</a:t>
            </a:r>
            <a:endParaRPr lang="zh-TW" altLang="en-US" sz="4800" dirty="0"/>
          </a:p>
        </p:txBody>
      </p:sp>
    </p:spTree>
    <p:extLst>
      <p:ext uri="{BB962C8B-B14F-4D97-AF65-F5344CB8AC3E}">
        <p14:creationId xmlns:p14="http://schemas.microsoft.com/office/powerpoint/2010/main" val="1510252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484784"/>
            <a:ext cx="7859216" cy="4522507"/>
          </a:xfrm>
        </p:spPr>
        <p:txBody>
          <a:bodyPr>
            <a:normAutofit/>
          </a:bodyPr>
          <a:lstStyle/>
          <a:p>
            <a:r>
              <a:rPr lang="zh-TW" altLang="zh-TW" sz="2400" dirty="0" smtClean="0"/>
              <a:t>使用 </a:t>
            </a:r>
            <a:r>
              <a:rPr lang="zh-TW" altLang="zh-TW" sz="2400" dirty="0"/>
              <a:t>Python 開發機器學習模型，該模型可以根據一些生物指標預測一個人在運動期間燃燒的卡路里數。</a:t>
            </a:r>
            <a:endParaRPr lang="zh-TW" altLang="en-US" sz="2400" dirty="0"/>
          </a:p>
        </p:txBody>
      </p:sp>
      <p:sp>
        <p:nvSpPr>
          <p:cNvPr id="2" name="標題 1"/>
          <p:cNvSpPr>
            <a:spLocks noGrp="1"/>
          </p:cNvSpPr>
          <p:nvPr>
            <p:ph type="title"/>
          </p:nvPr>
        </p:nvSpPr>
        <p:spPr/>
        <p:txBody>
          <a:bodyPr>
            <a:normAutofit/>
          </a:bodyPr>
          <a:lstStyle/>
          <a:p>
            <a:r>
              <a:rPr lang="zh-TW" altLang="en-US" dirty="0" smtClean="0">
                <a:effectLst/>
              </a:rPr>
              <a:t>  </a:t>
            </a:r>
            <a:r>
              <a:rPr lang="en-US" altLang="zh-TW" dirty="0" smtClean="0">
                <a:effectLst/>
              </a:rPr>
              <a:t>Calories </a:t>
            </a:r>
            <a:r>
              <a:rPr lang="en-US" altLang="zh-TW" dirty="0">
                <a:effectLst/>
              </a:rPr>
              <a:t>Burnt </a:t>
            </a:r>
            <a:r>
              <a:rPr lang="en-US" altLang="zh-TW" dirty="0" smtClean="0">
                <a:effectLst/>
              </a:rPr>
              <a:t>Prediction</a:t>
            </a:r>
            <a:endParaRPr lang="zh-TW"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276872"/>
            <a:ext cx="3330575" cy="389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276872"/>
            <a:ext cx="1912937"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731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我選擇這份資料是因為自己也有在運動，對於熱量控制以及計算運動燃燒卡路里很有相關，就把這份資料拿來當作這次的機器學習目標。</a:t>
            </a:r>
            <a:endParaRPr lang="en-US" altLang="zh-TW" dirty="0" smtClean="0"/>
          </a:p>
          <a:p>
            <a:endParaRPr lang="en-US" altLang="zh-TW" dirty="0" smtClean="0"/>
          </a:p>
          <a:p>
            <a:r>
              <a:rPr lang="zh-TW" altLang="en-US" dirty="0"/>
              <a:t>也希望透過這次的專題讓自己更</a:t>
            </a:r>
            <a:r>
              <a:rPr lang="zh-TW" altLang="en-US" dirty="0" smtClean="0"/>
              <a:t>了解年紀、身高、體重、運動</a:t>
            </a:r>
            <a:r>
              <a:rPr lang="zh-TW" altLang="en-US" dirty="0"/>
              <a:t>時間、</a:t>
            </a:r>
            <a:r>
              <a:rPr lang="zh-TW" altLang="en-US" dirty="0" smtClean="0"/>
              <a:t>體溫以及心律對於卡路里燃燒有什麼關係。</a:t>
            </a:r>
            <a:endParaRPr lang="zh-TW" altLang="en-US" dirty="0"/>
          </a:p>
        </p:txBody>
      </p:sp>
      <p:sp>
        <p:nvSpPr>
          <p:cNvPr id="3" name="標題 2"/>
          <p:cNvSpPr>
            <a:spLocks noGrp="1"/>
          </p:cNvSpPr>
          <p:nvPr>
            <p:ph type="title"/>
          </p:nvPr>
        </p:nvSpPr>
        <p:spPr/>
        <p:txBody>
          <a:bodyPr/>
          <a:lstStyle/>
          <a:p>
            <a:r>
              <a:rPr lang="zh-TW" altLang="en-US" dirty="0" smtClean="0"/>
              <a:t>為甚麼選這份資料</a:t>
            </a:r>
            <a:endParaRPr lang="zh-TW" altLang="en-US" dirty="0"/>
          </a:p>
        </p:txBody>
      </p:sp>
    </p:spTree>
    <p:extLst>
      <p:ext uri="{BB962C8B-B14F-4D97-AF65-F5344CB8AC3E}">
        <p14:creationId xmlns:p14="http://schemas.microsoft.com/office/powerpoint/2010/main" val="91910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Calories</a:t>
            </a:r>
            <a:r>
              <a:rPr lang="zh-TW" altLang="en-US" dirty="0" smtClean="0"/>
              <a:t>總共</a:t>
            </a:r>
            <a:r>
              <a:rPr lang="zh-TW" altLang="en-US" dirty="0"/>
              <a:t>有</a:t>
            </a:r>
            <a:r>
              <a:rPr lang="en-US" altLang="zh-TW" dirty="0"/>
              <a:t>15000</a:t>
            </a:r>
            <a:r>
              <a:rPr lang="zh-TW" altLang="en-US" dirty="0"/>
              <a:t>筆</a:t>
            </a:r>
            <a:r>
              <a:rPr lang="zh-TW" altLang="en-US" dirty="0" smtClean="0"/>
              <a:t>資料</a:t>
            </a:r>
            <a:r>
              <a:rPr lang="en-US" altLang="zh-TW" dirty="0" smtClean="0"/>
              <a:t>9</a:t>
            </a:r>
            <a:r>
              <a:rPr lang="zh-TW" altLang="en-US" dirty="0" smtClean="0"/>
              <a:t>個欄位</a:t>
            </a:r>
            <a:endParaRPr lang="zh-TW" altLang="en-US" dirty="0"/>
          </a:p>
        </p:txBody>
      </p:sp>
      <p:sp>
        <p:nvSpPr>
          <p:cNvPr id="3" name="標題 2"/>
          <p:cNvSpPr>
            <a:spLocks noGrp="1"/>
          </p:cNvSpPr>
          <p:nvPr>
            <p:ph type="title"/>
          </p:nvPr>
        </p:nvSpPr>
        <p:spPr/>
        <p:txBody>
          <a:bodyPr/>
          <a:lstStyle/>
          <a:p>
            <a:r>
              <a:rPr lang="zh-TW" altLang="en-US" b="0" dirty="0">
                <a:effectLst/>
              </a:rPr>
              <a:t>資料集說明</a:t>
            </a:r>
            <a:endParaRPr lang="zh-TW" alt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7112257"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387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67544" y="1268760"/>
            <a:ext cx="8229600" cy="4525963"/>
          </a:xfrm>
        </p:spPr>
        <p:txBody>
          <a:bodyPr/>
          <a:lstStyle/>
          <a:p>
            <a:r>
              <a:rPr lang="zh-TW" altLang="en-US" dirty="0" smtClean="0"/>
              <a:t>我將資料的</a:t>
            </a:r>
            <a:r>
              <a:rPr lang="en-US" altLang="zh-TW" b="1" dirty="0" err="1" smtClean="0"/>
              <a:t>User_ID</a:t>
            </a:r>
            <a:r>
              <a:rPr lang="zh-TW" altLang="en-US" b="1" dirty="0" smtClean="0"/>
              <a:t>刪除並加上兩個</a:t>
            </a:r>
            <a:r>
              <a:rPr lang="en-US" altLang="zh-TW" b="1" dirty="0" smtClean="0"/>
              <a:t>Feature</a:t>
            </a:r>
          </a:p>
          <a:p>
            <a:r>
              <a:rPr lang="zh-TW" altLang="en-US" b="1" dirty="0"/>
              <a:t>分</a:t>
            </a:r>
            <a:r>
              <a:rPr lang="zh-TW" altLang="en-US" b="1" dirty="0" smtClean="0"/>
              <a:t>別是</a:t>
            </a:r>
            <a:r>
              <a:rPr lang="en-US" altLang="zh-TW" b="1" dirty="0" err="1" smtClean="0"/>
              <a:t>Heavy_level</a:t>
            </a:r>
            <a:r>
              <a:rPr lang="zh-TW" altLang="en-US" b="1" dirty="0" smtClean="0"/>
              <a:t>以及</a:t>
            </a:r>
            <a:r>
              <a:rPr lang="en-US" altLang="zh-TW" b="1" dirty="0" err="1" smtClean="0"/>
              <a:t>Burn_level</a:t>
            </a:r>
            <a:endParaRPr lang="en-US" altLang="zh-TW" b="1" dirty="0" smtClean="0"/>
          </a:p>
          <a:p>
            <a:r>
              <a:rPr lang="en-US" altLang="zh-TW" b="1" dirty="0" err="1" smtClean="0"/>
              <a:t>Heavy_level</a:t>
            </a:r>
            <a:r>
              <a:rPr lang="zh-TW" altLang="en-US" b="1" dirty="0" smtClean="0"/>
              <a:t>是透過身高以集體重計算出</a:t>
            </a:r>
            <a:r>
              <a:rPr lang="en-US" altLang="zh-TW" b="1" dirty="0" smtClean="0"/>
              <a:t>BMI</a:t>
            </a:r>
            <a:r>
              <a:rPr lang="zh-TW" altLang="en-US" b="1" dirty="0" smtClean="0"/>
              <a:t>，在</a:t>
            </a:r>
            <a:r>
              <a:rPr lang="zh-TW" altLang="en-US" b="1" dirty="0"/>
              <a:t>利用</a:t>
            </a:r>
            <a:r>
              <a:rPr lang="en-US" altLang="zh-TW" b="1" dirty="0" smtClean="0"/>
              <a:t>BMI</a:t>
            </a:r>
            <a:r>
              <a:rPr lang="zh-TW" altLang="en-US" b="1" dirty="0" smtClean="0"/>
              <a:t>的大小分類，</a:t>
            </a:r>
            <a:r>
              <a:rPr lang="en-US" altLang="zh-TW" b="1" dirty="0"/>
              <a:t> </a:t>
            </a:r>
            <a:r>
              <a:rPr lang="en-US" altLang="zh-TW" b="1" dirty="0" smtClean="0"/>
              <a:t>BMI</a:t>
            </a:r>
            <a:r>
              <a:rPr lang="zh-TW" altLang="en-US" b="1" dirty="0" smtClean="0"/>
              <a:t>小於</a:t>
            </a:r>
            <a:r>
              <a:rPr lang="en-US" altLang="zh-TW" b="1" dirty="0" smtClean="0"/>
              <a:t>24Heavy_level=0</a:t>
            </a:r>
            <a:r>
              <a:rPr lang="zh-TW" altLang="en-US" b="1" dirty="0" smtClean="0"/>
              <a:t>，</a:t>
            </a:r>
            <a:r>
              <a:rPr lang="en-US" altLang="zh-TW" b="1" dirty="0" smtClean="0"/>
              <a:t>BMI</a:t>
            </a:r>
            <a:r>
              <a:rPr lang="zh-TW" altLang="en-US" b="1" dirty="0" smtClean="0"/>
              <a:t>介於</a:t>
            </a:r>
            <a:r>
              <a:rPr lang="en-US" altLang="zh-TW" b="1" dirty="0" smtClean="0"/>
              <a:t>24</a:t>
            </a:r>
            <a:r>
              <a:rPr lang="zh-TW" altLang="en-US" b="1" dirty="0" smtClean="0"/>
              <a:t>到</a:t>
            </a:r>
            <a:r>
              <a:rPr lang="en-US" altLang="zh-TW" b="1" dirty="0" smtClean="0"/>
              <a:t>27</a:t>
            </a:r>
            <a:r>
              <a:rPr lang="zh-TW" altLang="en-US" b="1" dirty="0" smtClean="0"/>
              <a:t>之間</a:t>
            </a:r>
            <a:r>
              <a:rPr lang="en-US" altLang="zh-TW" b="1" dirty="0" err="1" smtClean="0"/>
              <a:t>Heavy_level</a:t>
            </a:r>
            <a:r>
              <a:rPr lang="en-US" altLang="zh-TW" b="1" dirty="0" smtClean="0"/>
              <a:t>=1</a:t>
            </a:r>
            <a:r>
              <a:rPr lang="zh-TW" altLang="en-US" b="1" dirty="0" smtClean="0"/>
              <a:t>，</a:t>
            </a:r>
            <a:r>
              <a:rPr lang="en-US" altLang="zh-TW" b="1" dirty="0"/>
              <a:t> </a:t>
            </a:r>
            <a:r>
              <a:rPr lang="en-US" altLang="zh-TW" b="1" dirty="0" smtClean="0"/>
              <a:t>BMI</a:t>
            </a:r>
            <a:r>
              <a:rPr lang="zh-TW" altLang="en-US" b="1" dirty="0" smtClean="0"/>
              <a:t>大於</a:t>
            </a:r>
            <a:r>
              <a:rPr lang="en-US" altLang="zh-TW" b="1" dirty="0" smtClean="0"/>
              <a:t>27Heavy_level=2</a:t>
            </a:r>
            <a:r>
              <a:rPr lang="zh-TW" altLang="en-US" b="1" dirty="0" smtClean="0"/>
              <a:t>。</a:t>
            </a:r>
            <a:endParaRPr lang="en-US" altLang="zh-TW" b="1" dirty="0" smtClean="0"/>
          </a:p>
          <a:p>
            <a:r>
              <a:rPr lang="en-US" altLang="zh-TW" b="1" dirty="0" err="1" smtClean="0"/>
              <a:t>Burn_level</a:t>
            </a:r>
            <a:r>
              <a:rPr lang="zh-TW" altLang="en-US" dirty="0" smtClean="0"/>
              <a:t>將</a:t>
            </a:r>
            <a:r>
              <a:rPr lang="en-US" altLang="zh-TW" b="1" dirty="0"/>
              <a:t>Calories</a:t>
            </a:r>
            <a:r>
              <a:rPr lang="zh-TW" altLang="en-US" dirty="0" smtClean="0"/>
              <a:t>大於</a:t>
            </a:r>
            <a:r>
              <a:rPr lang="zh-TW" altLang="en-US" dirty="0"/>
              <a:t>一百的值標示為</a:t>
            </a:r>
            <a:r>
              <a:rPr lang="en-US" altLang="zh-TW" dirty="0"/>
              <a:t>1 </a:t>
            </a:r>
            <a:r>
              <a:rPr lang="zh-TW" altLang="en-US" dirty="0"/>
              <a:t>小於的為</a:t>
            </a:r>
            <a:r>
              <a:rPr lang="en-US" altLang="zh-TW" dirty="0"/>
              <a:t>0</a:t>
            </a:r>
            <a:endParaRPr lang="en-US" altLang="zh-TW" b="1" dirty="0"/>
          </a:p>
          <a:p>
            <a:endParaRPr lang="zh-TW" altLang="en-US" dirty="0"/>
          </a:p>
        </p:txBody>
      </p:sp>
      <p:sp>
        <p:nvSpPr>
          <p:cNvPr id="3" name="標題 2"/>
          <p:cNvSpPr>
            <a:spLocks noGrp="1"/>
          </p:cNvSpPr>
          <p:nvPr>
            <p:ph type="title"/>
          </p:nvPr>
        </p:nvSpPr>
        <p:spPr/>
        <p:txBody>
          <a:bodyPr/>
          <a:lstStyle/>
          <a:p>
            <a:r>
              <a:rPr lang="zh-TW" altLang="en-US" dirty="0">
                <a:effectLst/>
              </a:rPr>
              <a:t>資料前處理</a:t>
            </a:r>
            <a:endParaRPr lang="zh-TW"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4437112"/>
            <a:ext cx="4392488" cy="2252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10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dirty="0">
                <a:effectLst/>
              </a:rPr>
              <a:t>將</a:t>
            </a:r>
            <a:r>
              <a:rPr lang="zh-TW" altLang="en-US" dirty="0" smtClean="0">
                <a:effectLst/>
              </a:rPr>
              <a:t>資料做</a:t>
            </a:r>
            <a:r>
              <a:rPr lang="en-US" altLang="zh-TW" dirty="0" smtClean="0">
                <a:effectLst/>
              </a:rPr>
              <a:t>Min-Max </a:t>
            </a:r>
            <a:r>
              <a:rPr lang="en-US" altLang="zh-TW" dirty="0" err="1" smtClean="0">
                <a:effectLst/>
              </a:rPr>
              <a:t>Normaliaztion</a:t>
            </a:r>
            <a:endParaRPr lang="zh-TW" altLang="en-US" dirty="0">
              <a:effectLst/>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340768"/>
            <a:ext cx="7867815"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05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109728" indent="0">
              <a:lnSpc>
                <a:spcPct val="150000"/>
              </a:lnSpc>
              <a:buNone/>
            </a:pPr>
            <a:r>
              <a:rPr lang="zh-TW" altLang="en-US" dirty="0" smtClean="0"/>
              <a:t>在這次的資料中我分成兩類</a:t>
            </a:r>
            <a:endParaRPr lang="en-US" altLang="zh-TW" dirty="0" smtClean="0"/>
          </a:p>
          <a:p>
            <a:pPr marL="109728" indent="0">
              <a:lnSpc>
                <a:spcPct val="150000"/>
              </a:lnSpc>
              <a:buNone/>
            </a:pPr>
            <a:r>
              <a:rPr lang="zh-TW" altLang="en-US" dirty="0"/>
              <a:t>第一類是</a:t>
            </a:r>
            <a:r>
              <a:rPr lang="zh-TW" altLang="en-US" dirty="0" smtClean="0"/>
              <a:t>用 </a:t>
            </a:r>
            <a:r>
              <a:rPr lang="en-US" altLang="zh-TW" dirty="0" smtClean="0"/>
              <a:t>Height</a:t>
            </a:r>
            <a:r>
              <a:rPr lang="zh-TW" altLang="en-US" dirty="0" smtClean="0"/>
              <a:t>、</a:t>
            </a:r>
            <a:r>
              <a:rPr lang="en-US" altLang="zh-TW" dirty="0" smtClean="0"/>
              <a:t>Weight</a:t>
            </a:r>
            <a:r>
              <a:rPr lang="zh-TW" altLang="en-US" dirty="0" smtClean="0"/>
              <a:t>預測</a:t>
            </a:r>
            <a:r>
              <a:rPr lang="en-US" altLang="zh-TW" dirty="0" err="1" smtClean="0"/>
              <a:t>Heavy_level</a:t>
            </a:r>
            <a:endParaRPr lang="en-US" altLang="zh-TW" dirty="0" smtClean="0"/>
          </a:p>
          <a:p>
            <a:pPr marL="109728" indent="0">
              <a:lnSpc>
                <a:spcPct val="150000"/>
              </a:lnSpc>
              <a:buNone/>
            </a:pPr>
            <a:r>
              <a:rPr lang="zh-TW" altLang="en-US" dirty="0"/>
              <a:t>第二類是</a:t>
            </a:r>
            <a:r>
              <a:rPr lang="zh-TW" altLang="en-US" dirty="0" smtClean="0"/>
              <a:t>用 </a:t>
            </a:r>
            <a:r>
              <a:rPr lang="en-US" altLang="zh-TW" dirty="0" smtClean="0"/>
              <a:t>Duration</a:t>
            </a:r>
            <a:r>
              <a:rPr lang="zh-TW" altLang="en-US" dirty="0" smtClean="0"/>
              <a:t>、</a:t>
            </a:r>
            <a:r>
              <a:rPr lang="en-US" altLang="zh-TW" dirty="0" err="1" smtClean="0"/>
              <a:t>Heart_Rate</a:t>
            </a:r>
            <a:r>
              <a:rPr lang="zh-TW" altLang="en-US" dirty="0" smtClean="0"/>
              <a:t>、</a:t>
            </a:r>
            <a:r>
              <a:rPr lang="en-US" altLang="zh-TW" dirty="0" err="1" smtClean="0"/>
              <a:t>Body_Temp</a:t>
            </a:r>
            <a:r>
              <a:rPr lang="zh-TW" altLang="en-US" dirty="0"/>
              <a:t>預測</a:t>
            </a:r>
            <a:r>
              <a:rPr lang="en-US" altLang="zh-TW" dirty="0" err="1" smtClean="0"/>
              <a:t>Burn_level</a:t>
            </a:r>
            <a:endParaRPr lang="zh-TW" altLang="en-US" dirty="0"/>
          </a:p>
        </p:txBody>
      </p:sp>
      <p:sp>
        <p:nvSpPr>
          <p:cNvPr id="3" name="標題 2"/>
          <p:cNvSpPr>
            <a:spLocks noGrp="1"/>
          </p:cNvSpPr>
          <p:nvPr>
            <p:ph type="title"/>
          </p:nvPr>
        </p:nvSpPr>
        <p:spPr>
          <a:xfrm>
            <a:off x="611560" y="332656"/>
            <a:ext cx="8229600" cy="1143000"/>
          </a:xfrm>
        </p:spPr>
        <p:txBody>
          <a:bodyPr/>
          <a:lstStyle/>
          <a:p>
            <a:r>
              <a:rPr lang="zh-TW" altLang="en-US" dirty="0" smtClean="0"/>
              <a:t>訓練方式</a:t>
            </a:r>
            <a:endParaRPr lang="zh-TW" altLang="en-US" dirty="0"/>
          </a:p>
        </p:txBody>
      </p:sp>
    </p:spTree>
    <p:extLst>
      <p:ext uri="{BB962C8B-B14F-4D97-AF65-F5344CB8AC3E}">
        <p14:creationId xmlns:p14="http://schemas.microsoft.com/office/powerpoint/2010/main" val="2668893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a:lnSpc>
                <a:spcPct val="150000"/>
              </a:lnSpc>
            </a:pPr>
            <a:r>
              <a:rPr lang="zh-TW" altLang="en-US" dirty="0" smtClean="0"/>
              <a:t>在這類型的預測中</a:t>
            </a:r>
            <a:r>
              <a:rPr lang="en-US" altLang="zh-TW" dirty="0" smtClean="0"/>
              <a:t>KNN</a:t>
            </a:r>
            <a:r>
              <a:rPr lang="zh-TW" altLang="en-US" dirty="0" smtClean="0"/>
              <a:t>的表現是最好的</a:t>
            </a:r>
            <a:endParaRPr lang="en-US" altLang="zh-TW" dirty="0" smtClean="0"/>
          </a:p>
          <a:p>
            <a:pPr>
              <a:lnSpc>
                <a:spcPct val="150000"/>
              </a:lnSpc>
            </a:pPr>
            <a:r>
              <a:rPr lang="zh-TW" altLang="en-US" dirty="0" smtClean="0"/>
              <a:t>我使用原始資料中的 </a:t>
            </a:r>
            <a:r>
              <a:rPr lang="en-US" altLang="zh-TW" dirty="0"/>
              <a:t>Height</a:t>
            </a:r>
            <a:r>
              <a:rPr lang="zh-TW" altLang="en-US" dirty="0"/>
              <a:t>、</a:t>
            </a:r>
            <a:r>
              <a:rPr lang="en-US" altLang="zh-TW" dirty="0"/>
              <a:t>Weight </a:t>
            </a:r>
            <a:r>
              <a:rPr lang="zh-TW" altLang="en-US" dirty="0" smtClean="0"/>
              <a:t>用來</a:t>
            </a:r>
            <a:r>
              <a:rPr lang="zh-TW" altLang="en-US" dirty="0"/>
              <a:t>預測 </a:t>
            </a:r>
            <a:r>
              <a:rPr lang="en-US" altLang="zh-TW" dirty="0" err="1" smtClean="0"/>
              <a:t>Heavy_level</a:t>
            </a:r>
            <a:endParaRPr lang="en-US" altLang="zh-TW" dirty="0" smtClean="0"/>
          </a:p>
          <a:p>
            <a:pPr>
              <a:lnSpc>
                <a:spcPct val="150000"/>
              </a:lnSpc>
            </a:pPr>
            <a:r>
              <a:rPr lang="zh-TW" altLang="en-US" dirty="0" smtClean="0"/>
              <a:t>以下是測試</a:t>
            </a:r>
            <a:r>
              <a:rPr lang="zh-TW" altLang="en-US" dirty="0"/>
              <a:t>集</a:t>
            </a:r>
            <a:r>
              <a:rPr lang="zh-TW" altLang="en-US" dirty="0" smtClean="0"/>
              <a:t>錯誤報告</a:t>
            </a:r>
            <a:endParaRPr lang="zh-TW" altLang="en-US" dirty="0"/>
          </a:p>
        </p:txBody>
      </p:sp>
      <p:sp>
        <p:nvSpPr>
          <p:cNvPr id="3" name="標題 2"/>
          <p:cNvSpPr>
            <a:spLocks noGrp="1"/>
          </p:cNvSpPr>
          <p:nvPr>
            <p:ph type="title"/>
          </p:nvPr>
        </p:nvSpPr>
        <p:spPr/>
        <p:txBody>
          <a:bodyPr>
            <a:normAutofit fontScale="90000"/>
          </a:bodyPr>
          <a:lstStyle/>
          <a:p>
            <a:r>
              <a:rPr lang="zh-TW" altLang="en-US" dirty="0"/>
              <a:t>用 </a:t>
            </a:r>
            <a:r>
              <a:rPr lang="en-US" altLang="zh-TW" dirty="0"/>
              <a:t>Height</a:t>
            </a:r>
            <a:r>
              <a:rPr lang="zh-TW" altLang="en-US" dirty="0"/>
              <a:t>、</a:t>
            </a:r>
            <a:r>
              <a:rPr lang="en-US" altLang="zh-TW" dirty="0"/>
              <a:t>Weight</a:t>
            </a:r>
            <a:r>
              <a:rPr lang="zh-TW" altLang="en-US" dirty="0"/>
              <a:t>預測</a:t>
            </a:r>
            <a:r>
              <a:rPr lang="en-US" altLang="zh-TW" dirty="0" err="1"/>
              <a:t>Heavy_level</a:t>
            </a:r>
            <a:endParaRPr lang="zh-TW"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361" y="4365104"/>
            <a:ext cx="8334250"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7717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164</TotalTime>
  <Words>499</Words>
  <Application>Microsoft Office PowerPoint</Application>
  <PresentationFormat>如螢幕大小 (4:3)</PresentationFormat>
  <Paragraphs>40</Paragraphs>
  <Slides>14</Slides>
  <Notes>0</Notes>
  <HiddenSlides>0</HiddenSlides>
  <MMClips>0</MMClips>
  <ScaleCrop>false</ScaleCrop>
  <HeadingPairs>
    <vt:vector size="4" baseType="variant">
      <vt:variant>
        <vt:lpstr>佈景主題</vt:lpstr>
      </vt:variant>
      <vt:variant>
        <vt:i4>1</vt:i4>
      </vt:variant>
      <vt:variant>
        <vt:lpstr>投影片標題</vt:lpstr>
      </vt:variant>
      <vt:variant>
        <vt:i4>14</vt:i4>
      </vt:variant>
    </vt:vector>
  </HeadingPairs>
  <TitlesOfParts>
    <vt:vector size="15" baseType="lpstr">
      <vt:lpstr>匯合</vt:lpstr>
      <vt:lpstr>Python  Machine Learning  Calories Burnt Prediction</vt:lpstr>
      <vt:lpstr>Kaggle</vt:lpstr>
      <vt:lpstr>  Calories Burnt Prediction</vt:lpstr>
      <vt:lpstr>為甚麼選這份資料</vt:lpstr>
      <vt:lpstr>資料集說明</vt:lpstr>
      <vt:lpstr>資料前處理</vt:lpstr>
      <vt:lpstr>將資料做Min-Max Normaliaztion</vt:lpstr>
      <vt:lpstr>訓練方式</vt:lpstr>
      <vt:lpstr>用 Height、Weight預測Heavy_level</vt:lpstr>
      <vt:lpstr>最佳的K值及圖像化KNN</vt:lpstr>
      <vt:lpstr>用 Duration、Heart_Rate、BodyTemp 預測Burnlevel </vt:lpstr>
      <vt:lpstr>用 Duration、Heart_Rate、BodyTemp 預測Burnlevel</vt:lpstr>
      <vt:lpstr>遇到的問題</vt:lpstr>
      <vt:lpstr>心得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Machine Learning  Calories Burnt Prediction</dc:title>
  <dc:creator>楊閎富</dc:creator>
  <cp:lastModifiedBy>楊閎富</cp:lastModifiedBy>
  <cp:revision>16</cp:revision>
  <dcterms:created xsi:type="dcterms:W3CDTF">2025-02-24T12:44:38Z</dcterms:created>
  <dcterms:modified xsi:type="dcterms:W3CDTF">2025-02-24T15:32:29Z</dcterms:modified>
</cp:coreProperties>
</file>