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74" r:id="rId4"/>
    <p:sldId id="265" r:id="rId5"/>
    <p:sldId id="283" r:id="rId6"/>
    <p:sldId id="278" r:id="rId7"/>
    <p:sldId id="284" r:id="rId8"/>
    <p:sldId id="285" r:id="rId9"/>
    <p:sldId id="259" r:id="rId10"/>
    <p:sldId id="286" r:id="rId11"/>
    <p:sldId id="287" r:id="rId12"/>
    <p:sldId id="273" r:id="rId13"/>
    <p:sldId id="288" r:id="rId14"/>
    <p:sldId id="275"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75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4086"/>
    <a:srgbClr val="475DBD"/>
    <a:srgbClr val="7888CE"/>
    <a:srgbClr val="AACBFE"/>
    <a:srgbClr val="2A3874"/>
    <a:srgbClr val="3F54AF"/>
    <a:srgbClr val="8BA2F0"/>
    <a:srgbClr val="6275C6"/>
    <a:srgbClr val="1319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showGuides="1">
      <p:cViewPr varScale="1">
        <p:scale>
          <a:sx n="81" d="100"/>
          <a:sy n="81" d="100"/>
        </p:scale>
        <p:origin x="-725" y="-77"/>
      </p:cViewPr>
      <p:guideLst>
        <p:guide orient="horz" pos="2183"/>
        <p:guide pos="75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92A4D-2091-4E84-9922-C300901BBDF7}" type="datetimeFigureOut">
              <a:rPr lang="zh-CN" altLang="en-US" smtClean="0"/>
              <a:t>2025/2/26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0EF76-4528-4350-998B-6DF515A87F77}" type="slidenum">
              <a:rPr lang="zh-CN" altLang="en-US" smtClean="0"/>
              <a:t>‹#›</a:t>
            </a:fld>
            <a:endParaRPr lang="zh-CN" altLang="en-US"/>
          </a:p>
        </p:txBody>
      </p:sp>
    </p:spTree>
    <p:extLst>
      <p:ext uri="{BB962C8B-B14F-4D97-AF65-F5344CB8AC3E}">
        <p14:creationId xmlns:p14="http://schemas.microsoft.com/office/powerpoint/2010/main" val="238364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E5274EE-3028-46D7-8DA5-5CF5D71EAE7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9E1825D0-8636-49C4-8292-CC284D96593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6B4D3A7F-D648-4B04-BB00-46247066B2F1}"/>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xmlns="" id="{B38A3C62-0ACB-4EA8-B721-30AE7314106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25535CCD-1146-4D3C-BC1E-F695CAD4210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4724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95E977-4A90-4C60-92DD-C195CD78336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A72DDBEB-3B70-491A-8E1B-0B53D0F02AB5}"/>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19FBF69-FC52-4CB9-B2FF-633FCFB09B6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xmlns="" id="{5CE8172F-82D4-4503-BB67-D37C5EEA1EF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C88C18E5-0918-4115-8201-7B49745096F7}"/>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67633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4216DA2D-3765-4677-940E-59F0F76D31C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E128332F-6250-4AAE-A1E1-E375B3E3A2FC}"/>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58374C3-7C29-4F8B-8AC3-D170202DC693}"/>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xmlns="" id="{08C78B18-2E34-4989-8CBC-63C824C35D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43D44DDC-D0D6-4020-BCC6-7DD9671D666F}"/>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666720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2025/2/26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60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2025/2/26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53080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88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A4A76D-028C-41C1-9104-8AAAA3000B4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0C728BC-AEF1-4436-968A-026F7688ECCD}"/>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6066015-9C83-430A-8FA5-EEAAE2E3BC5F}"/>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xmlns="" id="{0B484D55-A67A-4170-9386-FF4BCAD2949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88C7AF75-4621-4F55-AA0C-4B206F37BA8A}"/>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425107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60DA5E-D03A-4C63-807D-E5DE052C91E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8B819894-DFB8-4DE5-B30B-DC3134F48BA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DA5755CC-0255-47F6-BBF4-60895E4F183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xmlns="" id="{D0C0268C-C65F-4546-9A60-1D68907D2F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F5522652-42F3-42AD-A1C6-6A85E049F145}"/>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27973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13AE51-0262-4838-B69C-9F53A697A15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94C36A5-3B19-406D-B951-682F6C56C7F6}"/>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E476CE35-A8F9-4E9E-92EB-694EB04868AF}"/>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EAA47D25-8389-4E5F-A129-ECD8924754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xmlns="" id="{9D1B9D07-6A36-464B-B3DA-233DA6C9B22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6D4B8753-A09A-44DE-A29B-07460AFBB7D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8992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2CB657C-63A8-4CD6-B69D-8D4015EABA8F}"/>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9BA7E4E-92F8-4315-B9C9-DB95B6F1BF8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2C3914F9-571D-48B7-99A2-EA951F48B9A0}"/>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1F1A645F-77A6-4680-BDD8-047F1F81BF3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407CB83F-86FD-43E9-9B59-C3DD8894EAFE}"/>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F1E352CB-6EB8-40B7-BABE-17136CEC78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2025/2/26</a:t>
            </a:fld>
            <a:endParaRPr lang="zh-CN" altLang="en-US"/>
          </a:p>
        </p:txBody>
      </p:sp>
      <p:sp>
        <p:nvSpPr>
          <p:cNvPr id="8" name="页脚占位符 7">
            <a:extLst>
              <a:ext uri="{FF2B5EF4-FFF2-40B4-BE49-F238E27FC236}">
                <a16:creationId xmlns:a16="http://schemas.microsoft.com/office/drawing/2014/main" xmlns="" id="{084A8137-ADBF-4AD6-B44F-C049A4C8D0F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xmlns="" id="{1B8AA979-55BD-4958-BA3D-40DD107A865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
        <p:nvSpPr>
          <p:cNvPr id="11" name="TextBox 10"/>
          <p:cNvSpPr txBox="1"/>
          <p:nvPr userDrawn="1"/>
        </p:nvSpPr>
        <p:spPr>
          <a:xfrm>
            <a:off x="2276004" y="64671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298014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4067FA4-05EE-4D92-9B7B-CAF46C785E9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29DD175B-69C5-4835-A884-3200308C3C84}"/>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2025/2/26</a:t>
            </a:fld>
            <a:endParaRPr lang="zh-CN" altLang="en-US"/>
          </a:p>
        </p:txBody>
      </p:sp>
      <p:sp>
        <p:nvSpPr>
          <p:cNvPr id="4" name="页脚占位符 3">
            <a:extLst>
              <a:ext uri="{FF2B5EF4-FFF2-40B4-BE49-F238E27FC236}">
                <a16:creationId xmlns:a16="http://schemas.microsoft.com/office/drawing/2014/main" xmlns="" id="{D43FB53D-9184-478C-BA47-B5172BEB25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xmlns="" id="{CE0C4E9F-1F9C-4786-8F00-495B8CE9B4DC}"/>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0864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D10437A-AE91-4C06-9D8D-C7AEB19AF89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2025/2/26</a:t>
            </a:fld>
            <a:endParaRPr lang="zh-CN" altLang="en-US"/>
          </a:p>
        </p:txBody>
      </p:sp>
      <p:sp>
        <p:nvSpPr>
          <p:cNvPr id="3" name="页脚占位符 2">
            <a:extLst>
              <a:ext uri="{FF2B5EF4-FFF2-40B4-BE49-F238E27FC236}">
                <a16:creationId xmlns:a16="http://schemas.microsoft.com/office/drawing/2014/main" xmlns="" id="{7D6FAFD8-C126-454C-9285-FC287C5BD0C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xmlns="" id="{11D5BCA2-BC2A-4343-8B37-8F1D82EEE20E}"/>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30697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339263C-5D71-409A-B644-F9E9C1036C1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F1DE2B2C-D30F-4035-A414-BE5DED878D1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775B0A76-0B8C-401D-BBEE-D6823DD16FA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A2BF3CF7-408E-4D0F-A189-964377E345B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xmlns="" id="{29A9B9D2-27EA-414C-98B1-CE0ADA75776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9C74D239-0C69-4975-8FD9-B08B76DEDBC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02220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1911EA3-F5B5-4A57-8AD7-6E89AC5E834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8DA20403-8EC6-4735-A940-29511F743F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13F0984C-290F-4900-B026-07E8F901215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1F6CB2CB-B7A8-4ED9-9713-A2886331D018}"/>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xmlns="" id="{3DC99526-FCB2-4DD0-ADE4-D4B45298865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245F091B-89F1-48E4-94FA-C1019A79469D}"/>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11403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89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3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字魂105号-简雅黑" panose="00000500000000000000" pitchFamily="2" charset="-122"/>
          <a:ea typeface="字魂105号-简雅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105号-简雅黑" panose="00000500000000000000" pitchFamily="2" charset="-122"/>
          <a:ea typeface="字魂105号-简雅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105号-简雅黑" panose="00000500000000000000" pitchFamily="2" charset="-122"/>
          <a:ea typeface="字魂105号-简雅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105号-简雅黑" panose="00000500000000000000" pitchFamily="2" charset="-122"/>
          <a:ea typeface="字魂105号-简雅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643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5FD0DDD1-0FE7-40C8-92AD-AB0056E2E58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a16="http://schemas.microsoft.com/office/drawing/2014/main" xmlns="" id="{A81A731A-BFF8-4841-8A90-FEF4D22A02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842336" y="2503169"/>
            <a:ext cx="944032" cy="584400"/>
          </a:xfrm>
          <a:prstGeom prst="rect">
            <a:avLst/>
          </a:prstGeom>
        </p:spPr>
      </p:pic>
      <p:pic>
        <p:nvPicPr>
          <p:cNvPr id="10" name="图片 9">
            <a:extLst>
              <a:ext uri="{FF2B5EF4-FFF2-40B4-BE49-F238E27FC236}">
                <a16:creationId xmlns:a16="http://schemas.microsoft.com/office/drawing/2014/main" xmlns="" id="{BAF05F90-2F4B-4895-A18D-031A3836CAE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a16="http://schemas.microsoft.com/office/drawing/2014/main" xmlns="" id="{0A345A71-DD6A-4F6A-A7F8-257D321D847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89343" y="1649817"/>
            <a:ext cx="1066800" cy="1066800"/>
          </a:xfrm>
          <a:prstGeom prst="rect">
            <a:avLst/>
          </a:prstGeom>
        </p:spPr>
      </p:pic>
      <p:pic>
        <p:nvPicPr>
          <p:cNvPr id="14" name="图片 13">
            <a:extLst>
              <a:ext uri="{FF2B5EF4-FFF2-40B4-BE49-F238E27FC236}">
                <a16:creationId xmlns:a16="http://schemas.microsoft.com/office/drawing/2014/main" xmlns="" id="{8705E2F1-03D2-4F0C-8071-02EA83740AC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a16="http://schemas.microsoft.com/office/drawing/2014/main" xmlns="" id="{2AA0519D-A50C-4FD6-AA66-06E163056F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6" name="文本框 35">
            <a:extLst>
              <a:ext uri="{FF2B5EF4-FFF2-40B4-BE49-F238E27FC236}">
                <a16:creationId xmlns:a16="http://schemas.microsoft.com/office/drawing/2014/main" xmlns="" id="{B2168ED9-A1D0-462B-ADA9-98ABFB363BDA}"/>
              </a:ext>
            </a:extLst>
          </p:cNvPr>
          <p:cNvSpPr txBox="1"/>
          <p:nvPr/>
        </p:nvSpPr>
        <p:spPr>
          <a:xfrm>
            <a:off x="6187947" y="1587646"/>
            <a:ext cx="6115912" cy="1569660"/>
          </a:xfrm>
          <a:prstGeom prst="rect">
            <a:avLst/>
          </a:prstGeom>
          <a:noFill/>
        </p:spPr>
        <p:txBody>
          <a:bodyPr wrap="square" rtlCol="0">
            <a:spAutoFit/>
          </a:bodyPr>
          <a:lstStyle/>
          <a:p>
            <a:r>
              <a:rPr lang="en-US" altLang="zh-CN" sz="4800" spc="100" dirty="0">
                <a:solidFill>
                  <a:srgbClr val="304086"/>
                </a:solidFill>
                <a:cs typeface="+mn-ea"/>
                <a:sym typeface="+mn-lt"/>
              </a:rPr>
              <a:t>Python </a:t>
            </a:r>
            <a:br>
              <a:rPr lang="en-US" altLang="zh-CN" sz="4800" spc="100" dirty="0">
                <a:solidFill>
                  <a:srgbClr val="304086"/>
                </a:solidFill>
                <a:cs typeface="+mn-ea"/>
                <a:sym typeface="+mn-lt"/>
              </a:rPr>
            </a:br>
            <a:r>
              <a:rPr lang="en-US" altLang="zh-CN" sz="4800" spc="100" dirty="0">
                <a:solidFill>
                  <a:srgbClr val="304086"/>
                </a:solidFill>
                <a:cs typeface="+mn-ea"/>
                <a:sym typeface="+mn-lt"/>
              </a:rPr>
              <a:t>Machine Learning</a:t>
            </a:r>
          </a:p>
        </p:txBody>
      </p:sp>
      <p:sp>
        <p:nvSpPr>
          <p:cNvPr id="37" name="文本框 36">
            <a:extLst>
              <a:ext uri="{FF2B5EF4-FFF2-40B4-BE49-F238E27FC236}">
                <a16:creationId xmlns:a16="http://schemas.microsoft.com/office/drawing/2014/main" xmlns="" id="{0C6590D9-53BC-4EBB-895B-AF8F09CE1CBE}"/>
              </a:ext>
            </a:extLst>
          </p:cNvPr>
          <p:cNvSpPr txBox="1"/>
          <p:nvPr/>
        </p:nvSpPr>
        <p:spPr>
          <a:xfrm>
            <a:off x="6276396" y="3427830"/>
            <a:ext cx="6173906" cy="584775"/>
          </a:xfrm>
          <a:prstGeom prst="rect">
            <a:avLst/>
          </a:prstGeom>
          <a:noFill/>
        </p:spPr>
        <p:txBody>
          <a:bodyPr wrap="square">
            <a:spAutoFit/>
          </a:bodyPr>
          <a:lstStyle/>
          <a:p>
            <a:r>
              <a:rPr lang="en-US" altLang="zh-CN" sz="3200" spc="100" dirty="0">
                <a:solidFill>
                  <a:schemeClr val="accent1">
                    <a:lumMod val="50000"/>
                  </a:schemeClr>
                </a:solidFill>
                <a:cs typeface="+mn-ea"/>
                <a:sym typeface="+mn-lt"/>
              </a:rPr>
              <a:t>Calories Burnt Prediction</a:t>
            </a:r>
            <a:endParaRPr lang="zh-CN" altLang="en-US" sz="3200" spc="100" dirty="0">
              <a:solidFill>
                <a:schemeClr val="accent1">
                  <a:lumMod val="50000"/>
                </a:schemeClr>
              </a:solidFill>
              <a:cs typeface="+mn-ea"/>
              <a:sym typeface="+mn-lt"/>
            </a:endParaRPr>
          </a:p>
        </p:txBody>
      </p:sp>
      <p:sp>
        <p:nvSpPr>
          <p:cNvPr id="38" name="文本框 37">
            <a:extLst>
              <a:ext uri="{FF2B5EF4-FFF2-40B4-BE49-F238E27FC236}">
                <a16:creationId xmlns:a16="http://schemas.microsoft.com/office/drawing/2014/main" xmlns="" id="{49AAD98E-82C2-49BA-BEE2-1AC27CC52D22}"/>
              </a:ext>
            </a:extLst>
          </p:cNvPr>
          <p:cNvSpPr txBox="1"/>
          <p:nvPr/>
        </p:nvSpPr>
        <p:spPr>
          <a:xfrm>
            <a:off x="6891488" y="4605602"/>
            <a:ext cx="3571294" cy="461665"/>
          </a:xfrm>
          <a:prstGeom prst="rect">
            <a:avLst/>
          </a:prstGeom>
          <a:noFill/>
        </p:spPr>
        <p:txBody>
          <a:bodyPr wrap="square">
            <a:spAutoFit/>
          </a:bodyPr>
          <a:lstStyle/>
          <a:p>
            <a:r>
              <a:rPr lang="en-US" altLang="zh-TW" sz="2400" dirty="0">
                <a:solidFill>
                  <a:schemeClr val="accent1">
                    <a:lumMod val="50000"/>
                  </a:schemeClr>
                </a:solidFill>
              </a:rPr>
              <a:t>IMLP 343</a:t>
            </a:r>
            <a:r>
              <a:rPr lang="zh-TW" altLang="en-US" sz="2400" dirty="0">
                <a:solidFill>
                  <a:schemeClr val="accent1">
                    <a:lumMod val="50000"/>
                  </a:schemeClr>
                </a:solidFill>
              </a:rPr>
              <a:t> 楊閎富</a:t>
            </a:r>
          </a:p>
        </p:txBody>
      </p:sp>
      <p:pic>
        <p:nvPicPr>
          <p:cNvPr id="28" name="图片 27">
            <a:extLst>
              <a:ext uri="{FF2B5EF4-FFF2-40B4-BE49-F238E27FC236}">
                <a16:creationId xmlns:a16="http://schemas.microsoft.com/office/drawing/2014/main" xmlns="" id="{90A5EF50-B900-4869-9291-65F0F6761F2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5375145" y="4105951"/>
            <a:ext cx="1281451" cy="2694982"/>
          </a:xfrm>
          <a:prstGeom prst="rect">
            <a:avLst/>
          </a:prstGeom>
        </p:spPr>
      </p:pic>
      <p:pic>
        <p:nvPicPr>
          <p:cNvPr id="49" name="图片 48">
            <a:extLst>
              <a:ext uri="{FF2B5EF4-FFF2-40B4-BE49-F238E27FC236}">
                <a16:creationId xmlns:a16="http://schemas.microsoft.com/office/drawing/2014/main" xmlns="" id="{43F48DA3-29B2-4348-A36F-57CBCD500B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a16="http://schemas.microsoft.com/office/drawing/2014/main" xmlns="" id="{CBD85675-181D-441A-B53C-E539782A7AB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535940" y="3208313"/>
            <a:ext cx="1054139" cy="1800055"/>
          </a:xfrm>
          <a:prstGeom prst="rect">
            <a:avLst/>
          </a:prstGeom>
        </p:spPr>
      </p:pic>
      <p:pic>
        <p:nvPicPr>
          <p:cNvPr id="48" name="图片 47">
            <a:extLst>
              <a:ext uri="{FF2B5EF4-FFF2-40B4-BE49-F238E27FC236}">
                <a16:creationId xmlns:a16="http://schemas.microsoft.com/office/drawing/2014/main" xmlns="" id="{01889ED0-6348-49C9-82BB-AC9731E7ADE3}"/>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991"/>
          <a:stretch/>
        </p:blipFill>
        <p:spPr>
          <a:xfrm>
            <a:off x="-826687" y="158764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a16="http://schemas.microsoft.com/office/drawing/2014/main" xmlns="" id="{269A65F3-8A51-4764-8784-9793B7D235F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a16="http://schemas.microsoft.com/office/drawing/2014/main" xmlns="" id="{327BF523-3912-4305-912A-E98A96C13E55}"/>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457680" y="4283392"/>
            <a:ext cx="1196891" cy="1800054"/>
          </a:xfrm>
          <a:prstGeom prst="rect">
            <a:avLst/>
          </a:prstGeom>
        </p:spPr>
      </p:pic>
      <p:pic>
        <p:nvPicPr>
          <p:cNvPr id="50" name="图片 49">
            <a:extLst>
              <a:ext uri="{FF2B5EF4-FFF2-40B4-BE49-F238E27FC236}">
                <a16:creationId xmlns:a16="http://schemas.microsoft.com/office/drawing/2014/main" xmlns="" id="{9FF43EBC-2EF8-4532-909C-C316C592B03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a16="http://schemas.microsoft.com/office/drawing/2014/main" xmlns="" id="{86918081-A54A-4761-9810-38EFEF05A766}"/>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spTree>
    <p:extLst>
      <p:ext uri="{BB962C8B-B14F-4D97-AF65-F5344CB8AC3E}">
        <p14:creationId xmlns:p14="http://schemas.microsoft.com/office/powerpoint/2010/main" val="846035894"/>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 presetClass="entr" presetSubtype="2" fill="hold" grpId="0" nodeType="withEffect">
                                  <p:stCondLst>
                                    <p:cond delay="75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1+#ppt_w/2"/>
                                          </p:val>
                                        </p:tav>
                                        <p:tav tm="100000">
                                          <p:val>
                                            <p:strVal val="#ppt_x"/>
                                          </p:val>
                                        </p:tav>
                                      </p:tavLst>
                                    </p:anim>
                                    <p:anim calcmode="lin" valueType="num">
                                      <p:cBhvr additive="base">
                                        <p:cTn id="50" dur="500" fill="hold"/>
                                        <p:tgtEl>
                                          <p:spTgt spid="36"/>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75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1+#ppt_w/2"/>
                                          </p:val>
                                        </p:tav>
                                        <p:tav tm="100000">
                                          <p:val>
                                            <p:strVal val="#ppt_x"/>
                                          </p:val>
                                        </p:tav>
                                      </p:tavLst>
                                    </p:anim>
                                    <p:anim calcmode="lin" valueType="num">
                                      <p:cBhvr additive="base">
                                        <p:cTn id="54" dur="500" fill="hold"/>
                                        <p:tgtEl>
                                          <p:spTgt spid="37"/>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75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1+#ppt_w/2"/>
                                          </p:val>
                                        </p:tav>
                                        <p:tav tm="100000">
                                          <p:val>
                                            <p:strVal val="#ppt_x"/>
                                          </p:val>
                                        </p:tav>
                                      </p:tavLst>
                                    </p:anim>
                                    <p:anim calcmode="lin" valueType="num">
                                      <p:cBhvr additive="base">
                                        <p:cTn id="5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xmlns="" id="{F4144615-A72D-4C9B-A20E-E9153A808DD5}"/>
              </a:ext>
            </a:extLst>
          </p:cNvPr>
          <p:cNvSpPr/>
          <p:nvPr/>
        </p:nvSpPr>
        <p:spPr>
          <a:xfrm>
            <a:off x="0" y="0"/>
            <a:ext cx="6181602"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a:extLst>
              <a:ext uri="{FF2B5EF4-FFF2-40B4-BE49-F238E27FC236}">
                <a16:creationId xmlns:a16="http://schemas.microsoft.com/office/drawing/2014/main" xmlns=""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sp>
        <p:nvSpPr>
          <p:cNvPr id="58" name="文本框 57">
            <a:extLst>
              <a:ext uri="{FF2B5EF4-FFF2-40B4-BE49-F238E27FC236}">
                <a16:creationId xmlns:a16="http://schemas.microsoft.com/office/drawing/2014/main" xmlns=""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xmlns=""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10" name="標題 2"/>
          <p:cNvSpPr txBox="1">
            <a:spLocks/>
          </p:cNvSpPr>
          <p:nvPr/>
        </p:nvSpPr>
        <p:spPr>
          <a:xfrm>
            <a:off x="329184" y="201168"/>
            <a:ext cx="11265408" cy="1271016"/>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字魂105号-简雅黑" panose="00000500000000000000" pitchFamily="2" charset="-122"/>
                <a:ea typeface="字魂105号-简雅黑" panose="00000500000000000000" pitchFamily="2" charset="-122"/>
                <a:cs typeface="+mj-cs"/>
              </a:defRPr>
            </a:lvl1pPr>
          </a:lstStyle>
          <a:p>
            <a:r>
              <a:rPr lang="zh-TW" altLang="en-US" dirty="0" smtClean="0"/>
              <a:t>最佳的</a:t>
            </a:r>
            <a:r>
              <a:rPr lang="en-US" altLang="zh-TW" dirty="0" smtClean="0"/>
              <a:t>K</a:t>
            </a:r>
            <a:r>
              <a:rPr lang="zh-TW" altLang="en-US" dirty="0" smtClean="0"/>
              <a:t>值       圖像化</a:t>
            </a:r>
            <a:r>
              <a:rPr lang="en-US" altLang="zh-TW" dirty="0" smtClean="0"/>
              <a:t>KNN</a:t>
            </a:r>
            <a:endParaRPr lang="zh-TW" altLang="en-US" dirty="0"/>
          </a:p>
        </p:txBody>
      </p:sp>
      <p:sp>
        <p:nvSpPr>
          <p:cNvPr id="4" name="矩形 3"/>
          <p:cNvSpPr/>
          <p:nvPr/>
        </p:nvSpPr>
        <p:spPr>
          <a:xfrm>
            <a:off x="594489" y="1719708"/>
            <a:ext cx="4992624" cy="800219"/>
          </a:xfrm>
          <a:prstGeom prst="rect">
            <a:avLst/>
          </a:prstGeom>
        </p:spPr>
        <p:txBody>
          <a:bodyPr wrap="square">
            <a:spAutoFit/>
          </a:bodyPr>
          <a:lstStyle/>
          <a:p>
            <a:r>
              <a:rPr lang="zh-TW" altLang="en-US" sz="2300" dirty="0"/>
              <a:t>我做了一個迴圈來測試出最好的</a:t>
            </a:r>
            <a:r>
              <a:rPr lang="en-US" altLang="zh-TW" sz="2300" dirty="0"/>
              <a:t>K</a:t>
            </a:r>
            <a:r>
              <a:rPr lang="zh-TW" altLang="en-US" sz="2300" dirty="0"/>
              <a:t>值，並且發現</a:t>
            </a:r>
            <a:r>
              <a:rPr lang="en-US" altLang="zh-TW" sz="2300" dirty="0"/>
              <a:t>K</a:t>
            </a:r>
            <a:r>
              <a:rPr lang="zh-TW" altLang="en-US" sz="2300" dirty="0"/>
              <a:t>等於</a:t>
            </a:r>
            <a:r>
              <a:rPr lang="en-US" altLang="zh-TW" sz="2300" dirty="0"/>
              <a:t>1</a:t>
            </a:r>
            <a:r>
              <a:rPr lang="zh-TW" altLang="en-US" sz="2300" dirty="0"/>
              <a:t>的時候效果最好</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18" y="2636910"/>
            <a:ext cx="5039595" cy="3947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68"/>
          <a:stretch/>
        </p:blipFill>
        <p:spPr bwMode="auto">
          <a:xfrm>
            <a:off x="6530757" y="2276200"/>
            <a:ext cx="5180356" cy="392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651442"/>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1+#ppt_w/2"/>
                                          </p:val>
                                        </p:tav>
                                        <p:tav tm="100000">
                                          <p:val>
                                            <p:strVal val="#ppt_x"/>
                                          </p:val>
                                        </p:tav>
                                      </p:tavLst>
                                    </p:anim>
                                    <p:anim calcmode="lin" valueType="num">
                                      <p:cBhvr additive="base">
                                        <p:cTn id="16" dur="500" fill="hold"/>
                                        <p:tgtEl>
                                          <p:spTgt spid="61"/>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750" fill="hold"/>
                                        <p:tgtEl>
                                          <p:spTgt spid="65"/>
                                        </p:tgtEl>
                                        <p:attrNameLst>
                                          <p:attrName>ppt_x</p:attrName>
                                        </p:attrNameLst>
                                      </p:cBhvr>
                                      <p:tavLst>
                                        <p:tav tm="0">
                                          <p:val>
                                            <p:strVal val="#ppt_x"/>
                                          </p:val>
                                        </p:tav>
                                        <p:tav tm="100000">
                                          <p:val>
                                            <p:strVal val="#ppt_x"/>
                                          </p:val>
                                        </p:tav>
                                      </p:tavLst>
                                    </p:anim>
                                    <p:anim calcmode="lin" valueType="num">
                                      <p:cBhvr additive="base">
                                        <p:cTn id="20" dur="75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4" grpId="0"/>
      <p:bldP spid="58" grpId="0"/>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27AF2DC2-64AA-4400-95FC-7F80A1ED8BB5}"/>
              </a:ext>
            </a:extLst>
          </p:cNvPr>
          <p:cNvSpPr/>
          <p:nvPr/>
        </p:nvSpPr>
        <p:spPr>
          <a:xfrm>
            <a:off x="0" y="0"/>
            <a:ext cx="12192000" cy="3234203"/>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2" name="直接连接符 81">
            <a:extLst>
              <a:ext uri="{FF2B5EF4-FFF2-40B4-BE49-F238E27FC236}">
                <a16:creationId xmlns:a16="http://schemas.microsoft.com/office/drawing/2014/main" xmlns="" id="{19C5D3B6-08E3-4B4C-BAEA-CB92B2D0906D}"/>
              </a:ext>
            </a:extLst>
          </p:cNvPr>
          <p:cNvCxnSpPr>
            <a:cxnSpLocks/>
          </p:cNvCxnSpPr>
          <p:nvPr/>
        </p:nvCxnSpPr>
        <p:spPr>
          <a:xfrm>
            <a:off x="6228983" y="5010652"/>
            <a:ext cx="0" cy="983748"/>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77" name="標題 2"/>
          <p:cNvSpPr txBox="1">
            <a:spLocks/>
          </p:cNvSpPr>
          <p:nvPr/>
        </p:nvSpPr>
        <p:spPr>
          <a:xfrm>
            <a:off x="256032" y="429768"/>
            <a:ext cx="11384280" cy="1472184"/>
          </a:xfrm>
          <a:prstGeom prst="rect">
            <a:avLst/>
          </a:prstGeom>
        </p:spPr>
        <p:txBody>
          <a:bodyPr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字魂105号-简雅黑" panose="00000500000000000000" pitchFamily="2" charset="-122"/>
                <a:ea typeface="字魂105号-简雅黑" panose="00000500000000000000" pitchFamily="2" charset="-122"/>
                <a:cs typeface="+mj-cs"/>
              </a:defRPr>
            </a:lvl1pPr>
          </a:lstStyle>
          <a:p>
            <a:r>
              <a:rPr lang="zh-TW" altLang="en-US" sz="4800" dirty="0" smtClean="0">
                <a:latin typeface="+mj-ea"/>
                <a:ea typeface="+mj-ea"/>
              </a:rPr>
              <a:t>用 </a:t>
            </a:r>
            <a:r>
              <a:rPr lang="en-US" altLang="zh-TW" sz="4800" dirty="0" smtClean="0">
                <a:latin typeface="+mj-ea"/>
                <a:ea typeface="+mj-ea"/>
              </a:rPr>
              <a:t>Duration</a:t>
            </a:r>
            <a:r>
              <a:rPr lang="zh-TW" altLang="en-US" sz="4800" dirty="0" smtClean="0">
                <a:latin typeface="+mj-ea"/>
                <a:ea typeface="+mj-ea"/>
              </a:rPr>
              <a:t>、</a:t>
            </a:r>
            <a:r>
              <a:rPr lang="en-US" altLang="zh-TW" sz="4800" dirty="0" smtClean="0">
                <a:latin typeface="+mj-ea"/>
                <a:ea typeface="+mj-ea"/>
              </a:rPr>
              <a:t>Heart_Rate</a:t>
            </a:r>
            <a:r>
              <a:rPr lang="zh-TW" altLang="en-US" sz="4800" dirty="0" smtClean="0">
                <a:latin typeface="+mj-ea"/>
                <a:ea typeface="+mj-ea"/>
              </a:rPr>
              <a:t>、</a:t>
            </a:r>
            <a:r>
              <a:rPr lang="en-US" altLang="zh-TW" sz="4800" dirty="0" smtClean="0">
                <a:latin typeface="+mj-ea"/>
                <a:ea typeface="+mj-ea"/>
              </a:rPr>
              <a:t>BodyTemp</a:t>
            </a:r>
            <a:r>
              <a:rPr lang="zh-TW" altLang="en-US" sz="4800" dirty="0" smtClean="0">
                <a:latin typeface="+mj-ea"/>
                <a:ea typeface="+mj-ea"/>
              </a:rPr>
              <a:t>預測</a:t>
            </a:r>
            <a:r>
              <a:rPr lang="en-US" altLang="zh-TW" sz="4800" dirty="0" smtClean="0">
                <a:latin typeface="+mj-ea"/>
                <a:ea typeface="+mj-ea"/>
              </a:rPr>
              <a:t>Burnlevel</a:t>
            </a:r>
            <a:r>
              <a:rPr lang="zh-TW" altLang="en-US" dirty="0" smtClean="0"/>
              <a:t/>
            </a:r>
            <a:br>
              <a:rPr lang="zh-TW" altLang="en-US" dirty="0" smtClean="0"/>
            </a:br>
            <a:endParaRPr lang="zh-TW" altLang="en-US" dirty="0"/>
          </a:p>
        </p:txBody>
      </p:sp>
      <p:sp>
        <p:nvSpPr>
          <p:cNvPr id="88" name="內容版面配置區 1"/>
          <p:cNvSpPr txBox="1">
            <a:spLocks/>
          </p:cNvSpPr>
          <p:nvPr/>
        </p:nvSpPr>
        <p:spPr>
          <a:xfrm>
            <a:off x="457200" y="1481329"/>
            <a:ext cx="11439144" cy="4513072"/>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字魂105号-简雅黑" panose="00000500000000000000" pitchFamily="2" charset="-122"/>
                <a:ea typeface="字魂105号-简雅黑" panose="00000500000000000000" pitchFamily="2"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字魂105号-简雅黑" panose="00000500000000000000" pitchFamily="2" charset="-122"/>
                <a:ea typeface="字魂105号-简雅黑" panose="00000500000000000000" pitchFamily="2" charset="-122"/>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字魂105号-简雅黑" panose="00000500000000000000" pitchFamily="2" charset="-122"/>
                <a:ea typeface="字魂105号-简雅黑" panose="00000500000000000000" pitchFamily="2" charset="-122"/>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zh-TW" altLang="en-US" dirty="0" smtClean="0">
                <a:latin typeface="+mj-ea"/>
                <a:ea typeface="+mj-ea"/>
              </a:rPr>
              <a:t>在使用</a:t>
            </a:r>
            <a:r>
              <a:rPr lang="en-US" altLang="zh-TW" dirty="0" smtClean="0">
                <a:latin typeface="+mj-ea"/>
                <a:ea typeface="+mj-ea"/>
              </a:rPr>
              <a:t>Decision Tree</a:t>
            </a:r>
            <a:r>
              <a:rPr lang="zh-TW" altLang="en-US" dirty="0" smtClean="0">
                <a:latin typeface="+mj-ea"/>
                <a:ea typeface="+mj-ea"/>
              </a:rPr>
              <a:t>、</a:t>
            </a:r>
            <a:r>
              <a:rPr lang="en-US" altLang="zh-TW" dirty="0" smtClean="0">
                <a:latin typeface="+mj-ea"/>
                <a:ea typeface="+mj-ea"/>
              </a:rPr>
              <a:t>RandomForest</a:t>
            </a:r>
            <a:r>
              <a:rPr lang="zh-TW" altLang="en-US" dirty="0" smtClean="0">
                <a:latin typeface="+mj-ea"/>
                <a:ea typeface="+mj-ea"/>
              </a:rPr>
              <a:t>以及</a:t>
            </a:r>
            <a:r>
              <a:rPr lang="en-US" altLang="zh-TW" dirty="0" smtClean="0">
                <a:latin typeface="+mj-ea"/>
                <a:ea typeface="+mj-ea"/>
              </a:rPr>
              <a:t>AdaBoost</a:t>
            </a:r>
            <a:r>
              <a:rPr lang="zh-TW" altLang="en-US" dirty="0" smtClean="0">
                <a:latin typeface="+mj-ea"/>
                <a:ea typeface="+mj-ea"/>
              </a:rPr>
              <a:t>訓練模型後，我發現</a:t>
            </a:r>
            <a:r>
              <a:rPr lang="en-US" altLang="zh-TW" dirty="0" smtClean="0">
                <a:latin typeface="+mj-ea"/>
                <a:ea typeface="+mj-ea"/>
              </a:rPr>
              <a:t>BodyTemp</a:t>
            </a:r>
            <a:r>
              <a:rPr lang="zh-TW" altLang="en-US" dirty="0" smtClean="0">
                <a:latin typeface="+mj-ea"/>
                <a:ea typeface="+mj-ea"/>
              </a:rPr>
              <a:t>的重要性都是很低的，主要影響</a:t>
            </a:r>
            <a:r>
              <a:rPr lang="en-US" altLang="zh-TW" dirty="0" smtClean="0">
                <a:latin typeface="+mj-ea"/>
                <a:ea typeface="+mj-ea"/>
              </a:rPr>
              <a:t>Burnlevel</a:t>
            </a:r>
            <a:r>
              <a:rPr lang="zh-TW" altLang="en-US" dirty="0" smtClean="0">
                <a:latin typeface="+mj-ea"/>
                <a:ea typeface="+mj-ea"/>
              </a:rPr>
              <a:t>的是</a:t>
            </a:r>
            <a:r>
              <a:rPr lang="en-US" altLang="zh-TW" dirty="0" smtClean="0">
                <a:latin typeface="+mj-ea"/>
                <a:ea typeface="+mj-ea"/>
              </a:rPr>
              <a:t>Duration</a:t>
            </a:r>
            <a:r>
              <a:rPr lang="zh-TW" altLang="en-US" dirty="0" smtClean="0">
                <a:latin typeface="+mj-ea"/>
                <a:ea typeface="+mj-ea"/>
              </a:rPr>
              <a:t>、</a:t>
            </a:r>
            <a:r>
              <a:rPr lang="en-US" altLang="zh-TW" dirty="0" smtClean="0">
                <a:latin typeface="+mj-ea"/>
                <a:ea typeface="+mj-ea"/>
              </a:rPr>
              <a:t>Heart_Rate</a:t>
            </a:r>
          </a:p>
          <a:p>
            <a:pPr>
              <a:lnSpc>
                <a:spcPct val="150000"/>
              </a:lnSpc>
            </a:pPr>
            <a:r>
              <a:rPr lang="en-US" altLang="zh-TW" sz="2000" b="1" dirty="0" smtClean="0">
                <a:latin typeface="+mj-ea"/>
                <a:ea typeface="+mj-ea"/>
              </a:rPr>
              <a:t>Decision Tree</a:t>
            </a:r>
            <a:r>
              <a:rPr lang="zh-TW" altLang="en-US" sz="2000" dirty="0" smtClean="0">
                <a:latin typeface="+mj-ea"/>
                <a:ea typeface="+mj-ea"/>
              </a:rPr>
              <a:t>                             </a:t>
            </a:r>
            <a:r>
              <a:rPr lang="en-US" altLang="zh-TW" sz="2000" b="1" dirty="0" smtClean="0">
                <a:latin typeface="+mj-ea"/>
                <a:ea typeface="+mj-ea"/>
              </a:rPr>
              <a:t>RandomForest</a:t>
            </a:r>
            <a:r>
              <a:rPr lang="zh-TW" altLang="en-US" sz="2000" b="1" dirty="0" smtClean="0">
                <a:latin typeface="+mj-ea"/>
                <a:ea typeface="+mj-ea"/>
              </a:rPr>
              <a:t>                                  </a:t>
            </a:r>
            <a:r>
              <a:rPr lang="en-US" altLang="zh-TW" sz="2000" b="1" dirty="0" smtClean="0">
                <a:latin typeface="+mj-ea"/>
                <a:ea typeface="+mj-ea"/>
              </a:rPr>
              <a:t>AdaBoost</a:t>
            </a:r>
            <a:endParaRPr lang="en-US" altLang="zh-TW" sz="2000" b="1" dirty="0">
              <a:latin typeface="+mj-ea"/>
              <a:ea typeface="+mj-ea"/>
            </a:endParaRPr>
          </a:p>
        </p:txBody>
      </p:sp>
      <p:pic>
        <p:nvPicPr>
          <p:cNvPr id="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44" y="3573351"/>
            <a:ext cx="3562332" cy="264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623" y="3506586"/>
            <a:ext cx="3975273" cy="295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7192" y="3520953"/>
            <a:ext cx="3989152" cy="297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909308"/>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500"/>
                                        <p:tgtEl>
                                          <p:spTgt spid="82"/>
                                        </p:tgtEl>
                                      </p:cBhvr>
                                    </p:animEffect>
                                  </p:childTnLst>
                                </p:cTn>
                              </p:par>
                              <p:par>
                                <p:cTn id="8" presetID="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xmlns="" id="{B883DCDF-2B31-4409-A422-9E45BA814E9C}"/>
              </a:ext>
            </a:extLst>
          </p:cNvPr>
          <p:cNvSpPr/>
          <p:nvPr/>
        </p:nvSpPr>
        <p:spPr>
          <a:xfrm flipH="1">
            <a:off x="2489199" y="-1003300"/>
            <a:ext cx="9702795" cy="7850977"/>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624396" y="128457"/>
            <a:ext cx="11043348" cy="1569660"/>
          </a:xfrm>
          <a:prstGeom prst="rect">
            <a:avLst/>
          </a:prstGeom>
        </p:spPr>
        <p:txBody>
          <a:bodyPr wrap="square">
            <a:spAutoFit/>
          </a:bodyPr>
          <a:lstStyle/>
          <a:p>
            <a:r>
              <a:rPr lang="zh-TW" altLang="en-US" sz="4800" dirty="0">
                <a:solidFill>
                  <a:schemeClr val="accent1">
                    <a:lumMod val="50000"/>
                  </a:schemeClr>
                </a:solidFill>
              </a:rPr>
              <a:t>用 </a:t>
            </a:r>
            <a:r>
              <a:rPr lang="en-US" altLang="zh-TW" sz="4800" dirty="0">
                <a:solidFill>
                  <a:schemeClr val="accent1">
                    <a:lumMod val="50000"/>
                  </a:schemeClr>
                </a:solidFill>
              </a:rPr>
              <a:t>Duration</a:t>
            </a:r>
            <a:r>
              <a:rPr lang="zh-TW" altLang="en-US" sz="4800" dirty="0">
                <a:solidFill>
                  <a:schemeClr val="accent1">
                    <a:lumMod val="50000"/>
                  </a:schemeClr>
                </a:solidFill>
              </a:rPr>
              <a:t>、</a:t>
            </a:r>
            <a:r>
              <a:rPr lang="en-US" altLang="zh-TW" sz="4800" dirty="0">
                <a:solidFill>
                  <a:schemeClr val="accent1">
                    <a:lumMod val="50000"/>
                  </a:schemeClr>
                </a:solidFill>
              </a:rPr>
              <a:t>Heart_Rate</a:t>
            </a:r>
            <a:r>
              <a:rPr lang="zh-TW" altLang="en-US" sz="4800" dirty="0">
                <a:solidFill>
                  <a:schemeClr val="accent1">
                    <a:lumMod val="50000"/>
                  </a:schemeClr>
                </a:solidFill>
              </a:rPr>
              <a:t>、</a:t>
            </a:r>
            <a:r>
              <a:rPr lang="en-US" altLang="zh-TW" sz="4800" dirty="0">
                <a:solidFill>
                  <a:schemeClr val="accent1">
                    <a:lumMod val="50000"/>
                  </a:schemeClr>
                </a:solidFill>
              </a:rPr>
              <a:t>BodyTemp</a:t>
            </a:r>
            <a:br>
              <a:rPr lang="en-US" altLang="zh-TW" sz="4800" dirty="0">
                <a:solidFill>
                  <a:schemeClr val="accent1">
                    <a:lumMod val="50000"/>
                  </a:schemeClr>
                </a:solidFill>
              </a:rPr>
            </a:br>
            <a:r>
              <a:rPr lang="zh-TW" altLang="en-US" sz="4800" dirty="0">
                <a:solidFill>
                  <a:schemeClr val="accent1">
                    <a:lumMod val="50000"/>
                  </a:schemeClr>
                </a:solidFill>
              </a:rPr>
              <a:t>預測</a:t>
            </a:r>
            <a:r>
              <a:rPr lang="en-US" altLang="zh-TW" sz="4800" dirty="0">
                <a:solidFill>
                  <a:schemeClr val="accent1">
                    <a:lumMod val="50000"/>
                  </a:schemeClr>
                </a:solidFill>
              </a:rPr>
              <a:t>Burnlevel</a:t>
            </a:r>
            <a:endParaRPr lang="zh-TW" altLang="en-US" sz="4800" dirty="0">
              <a:solidFill>
                <a:schemeClr val="accent1">
                  <a:lumMod val="50000"/>
                </a:schemeClr>
              </a:solidFill>
            </a:endParaRPr>
          </a:p>
        </p:txBody>
      </p:sp>
      <p:sp>
        <p:nvSpPr>
          <p:cNvPr id="5" name="矩形 4"/>
          <p:cNvSpPr/>
          <p:nvPr/>
        </p:nvSpPr>
        <p:spPr>
          <a:xfrm>
            <a:off x="786384" y="1698116"/>
            <a:ext cx="11658600" cy="461665"/>
          </a:xfrm>
          <a:prstGeom prst="rect">
            <a:avLst/>
          </a:prstGeom>
        </p:spPr>
        <p:txBody>
          <a:bodyPr wrap="square">
            <a:spAutoFit/>
          </a:bodyPr>
          <a:lstStyle/>
          <a:p>
            <a:r>
              <a:rPr lang="zh-TW" altLang="en-US" sz="2400" dirty="0"/>
              <a:t>在這類的預測中，分數最高的是</a:t>
            </a:r>
            <a:r>
              <a:rPr lang="en-US" altLang="zh-TW" sz="2400" dirty="0"/>
              <a:t>Bagging</a:t>
            </a:r>
            <a:r>
              <a:rPr lang="zh-TW" altLang="en-US" sz="2400" dirty="0"/>
              <a:t>搭配</a:t>
            </a:r>
            <a:r>
              <a:rPr lang="en-US" altLang="zh-TW" sz="2400" dirty="0"/>
              <a:t>DecisionTree</a:t>
            </a:r>
            <a:r>
              <a:rPr lang="zh-TW" altLang="en-US" sz="2400" dirty="0"/>
              <a:t>做出來的結果</a:t>
            </a:r>
            <a:endParaRPr lang="en-US" altLang="zh-TW" sz="24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480" y="2335038"/>
            <a:ext cx="6477335" cy="438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038620"/>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218B71D7-2D0A-4DE9-927F-E72CA8F1D278}"/>
              </a:ext>
            </a:extLst>
          </p:cNvPr>
          <p:cNvSpPr/>
          <p:nvPr/>
        </p:nvSpPr>
        <p:spPr>
          <a:xfrm>
            <a:off x="0" y="4076552"/>
            <a:ext cx="12192000" cy="2781448"/>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Google Shape;761;p27">
            <a:extLst>
              <a:ext uri="{FF2B5EF4-FFF2-40B4-BE49-F238E27FC236}">
                <a16:creationId xmlns:a16="http://schemas.microsoft.com/office/drawing/2014/main" xmlns="" id="{C3246A8E-3505-4785-A1CA-9CA7631CB286}"/>
              </a:ext>
            </a:extLst>
          </p:cNvPr>
          <p:cNvSpPr txBox="1"/>
          <p:nvPr/>
        </p:nvSpPr>
        <p:spPr>
          <a:xfrm>
            <a:off x="7972860" y="3429000"/>
            <a:ext cx="2139200" cy="57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800" kern="0" dirty="0">
                <a:solidFill>
                  <a:schemeClr val="bg1"/>
                </a:solidFill>
                <a:cs typeface="+mn-ea"/>
                <a:sym typeface="+mn-lt"/>
              </a:rPr>
              <a:t>70</a:t>
            </a:r>
            <a:r>
              <a:rPr lang="en" kern="0" dirty="0">
                <a:solidFill>
                  <a:schemeClr val="bg1"/>
                </a:solidFill>
                <a:cs typeface="+mn-ea"/>
                <a:sym typeface="+mn-lt"/>
              </a:rPr>
              <a:t>%</a:t>
            </a:r>
            <a:endParaRPr sz="2800" kern="0" dirty="0">
              <a:solidFill>
                <a:schemeClr val="bg1"/>
              </a:solidFill>
              <a:cs typeface="+mn-ea"/>
              <a:sym typeface="+mn-lt"/>
            </a:endParaRPr>
          </a:p>
        </p:txBody>
      </p:sp>
      <p:sp>
        <p:nvSpPr>
          <p:cNvPr id="79" name="Google Shape;762;p27">
            <a:extLst>
              <a:ext uri="{FF2B5EF4-FFF2-40B4-BE49-F238E27FC236}">
                <a16:creationId xmlns:a16="http://schemas.microsoft.com/office/drawing/2014/main" xmlns="" id="{AD68A822-D11D-49C7-81BF-E7F1F71DCE4B}"/>
              </a:ext>
            </a:extLst>
          </p:cNvPr>
          <p:cNvSpPr txBox="1"/>
          <p:nvPr/>
        </p:nvSpPr>
        <p:spPr>
          <a:xfrm>
            <a:off x="1820043" y="3429000"/>
            <a:ext cx="2139200" cy="57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2800" kern="0" dirty="0">
                <a:solidFill>
                  <a:schemeClr val="bg1"/>
                </a:solidFill>
                <a:cs typeface="+mn-ea"/>
                <a:sym typeface="+mn-lt"/>
              </a:rPr>
              <a:t>90</a:t>
            </a:r>
            <a:r>
              <a:rPr lang="en" kern="0" dirty="0">
                <a:solidFill>
                  <a:schemeClr val="bg1"/>
                </a:solidFill>
                <a:cs typeface="+mn-ea"/>
                <a:sym typeface="+mn-lt"/>
              </a:rPr>
              <a:t>%</a:t>
            </a:r>
            <a:endParaRPr sz="2800" kern="0" dirty="0">
              <a:solidFill>
                <a:schemeClr val="bg1"/>
              </a:solidFill>
              <a:cs typeface="+mn-ea"/>
              <a:sym typeface="+mn-lt"/>
            </a:endParaRPr>
          </a:p>
        </p:txBody>
      </p:sp>
      <p:sp>
        <p:nvSpPr>
          <p:cNvPr id="90" name="文本框 89">
            <a:extLst>
              <a:ext uri="{FF2B5EF4-FFF2-40B4-BE49-F238E27FC236}">
                <a16:creationId xmlns:a16="http://schemas.microsoft.com/office/drawing/2014/main" xmlns="" id="{73ACD07E-324D-4FFA-B053-467B36BBC8E1}"/>
              </a:ext>
            </a:extLst>
          </p:cNvPr>
          <p:cNvSpPr txBox="1"/>
          <p:nvPr/>
        </p:nvSpPr>
        <p:spPr>
          <a:xfrm>
            <a:off x="929135" y="1383507"/>
            <a:ext cx="9686514" cy="2693045"/>
          </a:xfrm>
          <a:prstGeom prst="rect">
            <a:avLst/>
          </a:prstGeom>
          <a:noFill/>
        </p:spPr>
        <p:txBody>
          <a:bodyPr wrap="square" rtlCol="0">
            <a:spAutoFit/>
          </a:bodyPr>
          <a:lstStyle/>
          <a:p>
            <a:pPr marL="457200" indent="-457200">
              <a:buFont typeface="+mj-lt"/>
              <a:buAutoNum type="arabicPeriod"/>
            </a:pPr>
            <a:r>
              <a:rPr lang="zh-TW" altLang="en-US" sz="2400" dirty="0">
                <a:latin typeface="+mj-ea"/>
                <a:ea typeface="+mj-ea"/>
              </a:rPr>
              <a:t>在做</a:t>
            </a:r>
            <a:r>
              <a:rPr lang="en-US" altLang="zh-TW" sz="2400" dirty="0">
                <a:latin typeface="+mj-ea"/>
                <a:ea typeface="+mj-ea"/>
              </a:rPr>
              <a:t>Logistic Regression</a:t>
            </a:r>
            <a:r>
              <a:rPr lang="zh-TW" altLang="en-US" sz="2400" dirty="0">
                <a:latin typeface="+mj-ea"/>
                <a:ea typeface="+mj-ea"/>
              </a:rPr>
              <a:t>的時候，資料經過</a:t>
            </a:r>
            <a:r>
              <a:rPr lang="en-US" altLang="zh-TW" sz="2400" dirty="0">
                <a:latin typeface="+mj-ea"/>
                <a:ea typeface="+mj-ea"/>
              </a:rPr>
              <a:t>Standardization</a:t>
            </a:r>
            <a:r>
              <a:rPr lang="zh-TW" altLang="en-US" sz="2400" dirty="0">
                <a:latin typeface="+mj-ea"/>
                <a:ea typeface="+mj-ea"/>
              </a:rPr>
              <a:t>後，</a:t>
            </a:r>
            <a:r>
              <a:rPr lang="en-US" altLang="zh-TW" sz="2400" dirty="0">
                <a:latin typeface="+mj-ea"/>
                <a:ea typeface="+mj-ea"/>
              </a:rPr>
              <a:t>train score</a:t>
            </a:r>
            <a:r>
              <a:rPr lang="zh-TW" altLang="en-US" sz="2400" dirty="0">
                <a:latin typeface="+mj-ea"/>
                <a:ea typeface="+mj-ea"/>
              </a:rPr>
              <a:t>跟</a:t>
            </a:r>
            <a:r>
              <a:rPr lang="en-US" altLang="zh-TW" sz="2400" dirty="0">
                <a:latin typeface="+mj-ea"/>
                <a:ea typeface="+mj-ea"/>
              </a:rPr>
              <a:t>test score</a:t>
            </a:r>
            <a:r>
              <a:rPr lang="zh-TW" altLang="en-US" sz="2400" dirty="0">
                <a:latin typeface="+mj-ea"/>
                <a:ea typeface="+mj-ea"/>
              </a:rPr>
              <a:t>比沒有經過標準化的時候來的低</a:t>
            </a:r>
            <a:endParaRPr lang="en-US" altLang="zh-TW" sz="2400" dirty="0">
              <a:latin typeface="+mj-ea"/>
              <a:ea typeface="+mj-ea"/>
            </a:endParaRPr>
          </a:p>
          <a:p>
            <a:pPr marL="457200" indent="-457200">
              <a:buFont typeface="+mj-lt"/>
              <a:buAutoNum type="arabicPeriod"/>
            </a:pPr>
            <a:r>
              <a:rPr lang="zh-TW" altLang="en-US" sz="2400" dirty="0">
                <a:latin typeface="+mj-ea"/>
                <a:ea typeface="+mj-ea"/>
              </a:rPr>
              <a:t>我認為這是因為我找的這筆卡路里的資料的某些資料分佈非常不對稱，像是</a:t>
            </a:r>
            <a:r>
              <a:rPr lang="en-US" altLang="zh-TW" sz="2400" dirty="0">
                <a:latin typeface="+mj-ea"/>
                <a:ea typeface="+mj-ea"/>
              </a:rPr>
              <a:t>Duration(</a:t>
            </a:r>
            <a:r>
              <a:rPr lang="zh-TW" altLang="en-US" sz="2400" dirty="0">
                <a:latin typeface="+mj-ea"/>
                <a:ea typeface="+mj-ea"/>
              </a:rPr>
              <a:t>運動持續時間</a:t>
            </a:r>
            <a:r>
              <a:rPr lang="en-US" altLang="zh-TW" sz="2400" dirty="0">
                <a:latin typeface="+mj-ea"/>
                <a:ea typeface="+mj-ea"/>
              </a:rPr>
              <a:t>)</a:t>
            </a:r>
            <a:r>
              <a:rPr lang="zh-TW" altLang="en-US" sz="2400" dirty="0">
                <a:latin typeface="+mj-ea"/>
                <a:ea typeface="+mj-ea"/>
              </a:rPr>
              <a:t>跟</a:t>
            </a:r>
            <a:r>
              <a:rPr lang="en-US" altLang="zh-TW" sz="2400" dirty="0">
                <a:latin typeface="+mj-ea"/>
                <a:ea typeface="+mj-ea"/>
              </a:rPr>
              <a:t>BodyTemp(</a:t>
            </a:r>
            <a:r>
              <a:rPr lang="zh-TW" altLang="en-US" sz="2400" dirty="0">
                <a:latin typeface="+mj-ea"/>
                <a:ea typeface="+mj-ea"/>
              </a:rPr>
              <a:t>體溫</a:t>
            </a:r>
            <a:r>
              <a:rPr lang="en-US" altLang="zh-TW" sz="2400" dirty="0">
                <a:latin typeface="+mj-ea"/>
                <a:ea typeface="+mj-ea"/>
              </a:rPr>
              <a:t>)</a:t>
            </a:r>
            <a:r>
              <a:rPr lang="zh-TW" altLang="en-US" sz="2400" dirty="0">
                <a:latin typeface="+mj-ea"/>
                <a:ea typeface="+mj-ea"/>
              </a:rPr>
              <a:t>所造成的，還有部分特徵對分類結果的影響較大，標準化可能會削弱這些特徵的影響力，導致 </a:t>
            </a:r>
            <a:r>
              <a:rPr lang="en-US" altLang="zh-TW" sz="2400" dirty="0">
                <a:latin typeface="+mj-ea"/>
                <a:ea typeface="+mj-ea"/>
              </a:rPr>
              <a:t>error </a:t>
            </a:r>
            <a:r>
              <a:rPr lang="zh-TW" altLang="en-US" sz="2400" dirty="0">
                <a:latin typeface="+mj-ea"/>
                <a:ea typeface="+mj-ea"/>
              </a:rPr>
              <a:t>數量增加</a:t>
            </a:r>
          </a:p>
          <a:p>
            <a:pPr marL="228600" indent="-228600" algn="just">
              <a:lnSpc>
                <a:spcPts val="1500"/>
              </a:lnSpc>
              <a:buFont typeface="+mj-lt"/>
              <a:buAutoNum type="arabicPeriod"/>
            </a:pPr>
            <a:endParaRPr lang="zh-CN" altLang="en-US" sz="1100" dirty="0">
              <a:solidFill>
                <a:schemeClr val="tx1">
                  <a:lumMod val="75000"/>
                  <a:lumOff val="25000"/>
                </a:schemeClr>
              </a:solidFill>
              <a:cs typeface="+mn-ea"/>
              <a:sym typeface="+mn-lt"/>
            </a:endParaRPr>
          </a:p>
          <a:p>
            <a:pPr marL="228600" indent="-228600" algn="just">
              <a:lnSpc>
                <a:spcPts val="1500"/>
              </a:lnSpc>
              <a:buFont typeface="+mj-lt"/>
              <a:buAutoNum type="arabicPeriod"/>
            </a:pPr>
            <a:endParaRPr lang="zh-CN" altLang="en-US" sz="1100" dirty="0">
              <a:solidFill>
                <a:schemeClr val="tx1">
                  <a:lumMod val="75000"/>
                  <a:lumOff val="25000"/>
                </a:schemeClr>
              </a:solidFill>
              <a:cs typeface="+mn-ea"/>
              <a:sym typeface="+mn-lt"/>
            </a:endParaRPr>
          </a:p>
        </p:txBody>
      </p:sp>
      <p:sp>
        <p:nvSpPr>
          <p:cNvPr id="93" name="文本框 92">
            <a:extLst>
              <a:ext uri="{FF2B5EF4-FFF2-40B4-BE49-F238E27FC236}">
                <a16:creationId xmlns:a16="http://schemas.microsoft.com/office/drawing/2014/main" xmlns="" id="{973E2DEC-53F5-47B0-9058-CCF52C041422}"/>
              </a:ext>
            </a:extLst>
          </p:cNvPr>
          <p:cNvSpPr txBox="1"/>
          <p:nvPr/>
        </p:nvSpPr>
        <p:spPr>
          <a:xfrm>
            <a:off x="311036" y="393193"/>
            <a:ext cx="4023220" cy="769441"/>
          </a:xfrm>
          <a:prstGeom prst="rect">
            <a:avLst/>
          </a:prstGeom>
          <a:noFill/>
        </p:spPr>
        <p:txBody>
          <a:bodyPr wrap="square" rtlCol="0">
            <a:spAutoFit/>
          </a:bodyPr>
          <a:lstStyle/>
          <a:p>
            <a:pPr algn="ctr"/>
            <a:r>
              <a:rPr lang="zh-TW" altLang="en-US" sz="4400" dirty="0">
                <a:solidFill>
                  <a:schemeClr val="accent1">
                    <a:lumMod val="50000"/>
                  </a:schemeClr>
                </a:solidFill>
              </a:rPr>
              <a:t>遇到的問題</a:t>
            </a:r>
            <a:endParaRPr lang="zh-CN" altLang="en-US" sz="4400" dirty="0">
              <a:solidFill>
                <a:schemeClr val="accent1">
                  <a:lumMod val="50000"/>
                </a:schemeClr>
              </a:solidFill>
              <a:cs typeface="+mn-ea"/>
              <a:sym typeface="+mn-lt"/>
            </a:endParaRPr>
          </a:p>
        </p:txBody>
      </p:sp>
      <p:pic>
        <p:nvPicPr>
          <p:cNvPr id="6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3602" y="3779760"/>
            <a:ext cx="4532798" cy="289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359" y="3779761"/>
            <a:ext cx="4339183" cy="289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414680"/>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arn(outVertical)">
                                      <p:cBhvr>
                                        <p:cTn id="7" dur="500"/>
                                        <p:tgtEl>
                                          <p:spTgt spid="9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barn(outVertical)">
                                      <p:cBhvr>
                                        <p:cTn id="10" dur="500"/>
                                        <p:tgtEl>
                                          <p:spTgt spid="93"/>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0" grpId="0"/>
      <p:bldP spid="9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xmlns="" id="{65C02017-4664-4633-83B9-088F94F04D2B}"/>
              </a:ext>
            </a:extLst>
          </p:cNvPr>
          <p:cNvSpPr/>
          <p:nvPr/>
        </p:nvSpPr>
        <p:spPr>
          <a:xfrm>
            <a:off x="-1750154" y="-9363"/>
            <a:ext cx="6302483" cy="6867363"/>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cs typeface="+mn-ea"/>
              <a:sym typeface="+mn-lt"/>
            </a:endParaRPr>
          </a:p>
        </p:txBody>
      </p:sp>
      <p:grpSp>
        <p:nvGrpSpPr>
          <p:cNvPr id="8" name="组合 7">
            <a:extLst>
              <a:ext uri="{FF2B5EF4-FFF2-40B4-BE49-F238E27FC236}">
                <a16:creationId xmlns:a16="http://schemas.microsoft.com/office/drawing/2014/main" xmlns="" id="{63EB0D46-B69B-4E8B-95CF-383A50B48C51}"/>
              </a:ext>
            </a:extLst>
          </p:cNvPr>
          <p:cNvGrpSpPr/>
          <p:nvPr/>
        </p:nvGrpSpPr>
        <p:grpSpPr>
          <a:xfrm>
            <a:off x="-1623240" y="2036512"/>
            <a:ext cx="3957438" cy="4126415"/>
            <a:chOff x="1322945" y="1892542"/>
            <a:chExt cx="3797521" cy="3959670"/>
          </a:xfrm>
        </p:grpSpPr>
        <p:grpSp>
          <p:nvGrpSpPr>
            <p:cNvPr id="6" name="组合 5">
              <a:extLst>
                <a:ext uri="{FF2B5EF4-FFF2-40B4-BE49-F238E27FC236}">
                  <a16:creationId xmlns:a16="http://schemas.microsoft.com/office/drawing/2014/main" xmlns=""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a16="http://schemas.microsoft.com/office/drawing/2014/main" xmlns=""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a16="http://schemas.microsoft.com/office/drawing/2014/main" xmlns=""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9" name="Google Shape;284;p20">
                  <a:extLst>
                    <a:ext uri="{FF2B5EF4-FFF2-40B4-BE49-F238E27FC236}">
                      <a16:creationId xmlns:a16="http://schemas.microsoft.com/office/drawing/2014/main" xmlns=""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4" name="组合 3">
                  <a:extLst>
                    <a:ext uri="{FF2B5EF4-FFF2-40B4-BE49-F238E27FC236}">
                      <a16:creationId xmlns:a16="http://schemas.microsoft.com/office/drawing/2014/main" xmlns=""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a16="http://schemas.microsoft.com/office/drawing/2014/main" xmlns="" id="{F64B5E89-F71E-47F7-9CDF-B5692447E7E7}"/>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a16="http://schemas.microsoft.com/office/drawing/2014/main" xmlns=""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a16="http://schemas.microsoft.com/office/drawing/2014/main" xmlns=""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a16="http://schemas.microsoft.com/office/drawing/2014/main" xmlns=""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a16="http://schemas.microsoft.com/office/drawing/2014/main" xmlns=""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a16="http://schemas.microsoft.com/office/drawing/2014/main" xmlns=""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a16="http://schemas.microsoft.com/office/drawing/2014/main" xmlns=""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a16="http://schemas.microsoft.com/office/drawing/2014/main" xmlns=""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a16="http://schemas.microsoft.com/office/drawing/2014/main" xmlns=""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a16="http://schemas.microsoft.com/office/drawing/2014/main" xmlns=""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0" name="Google Shape;285;p20">
                  <a:extLst>
                    <a:ext uri="{FF2B5EF4-FFF2-40B4-BE49-F238E27FC236}">
                      <a16:creationId xmlns:a16="http://schemas.microsoft.com/office/drawing/2014/main" xmlns=""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1" name="Google Shape;286;p20">
                  <a:extLst>
                    <a:ext uri="{FF2B5EF4-FFF2-40B4-BE49-F238E27FC236}">
                      <a16:creationId xmlns:a16="http://schemas.microsoft.com/office/drawing/2014/main" xmlns=""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a16="http://schemas.microsoft.com/office/drawing/2014/main" xmlns=""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3" name="Google Shape;288;p20">
                  <a:extLst>
                    <a:ext uri="{FF2B5EF4-FFF2-40B4-BE49-F238E27FC236}">
                      <a16:creationId xmlns:a16="http://schemas.microsoft.com/office/drawing/2014/main" xmlns=""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4" name="Google Shape;289;p20">
                  <a:extLst>
                    <a:ext uri="{FF2B5EF4-FFF2-40B4-BE49-F238E27FC236}">
                      <a16:creationId xmlns:a16="http://schemas.microsoft.com/office/drawing/2014/main" xmlns=""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5" name="Google Shape;290;p20">
                  <a:extLst>
                    <a:ext uri="{FF2B5EF4-FFF2-40B4-BE49-F238E27FC236}">
                      <a16:creationId xmlns:a16="http://schemas.microsoft.com/office/drawing/2014/main" xmlns=""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6" name="Google Shape;291;p20">
                  <a:extLst>
                    <a:ext uri="{FF2B5EF4-FFF2-40B4-BE49-F238E27FC236}">
                      <a16:creationId xmlns:a16="http://schemas.microsoft.com/office/drawing/2014/main" xmlns=""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7" name="Google Shape;292;p20">
                  <a:extLst>
                    <a:ext uri="{FF2B5EF4-FFF2-40B4-BE49-F238E27FC236}">
                      <a16:creationId xmlns:a16="http://schemas.microsoft.com/office/drawing/2014/main" xmlns=""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8" name="Google Shape;293;p20">
                  <a:extLst>
                    <a:ext uri="{FF2B5EF4-FFF2-40B4-BE49-F238E27FC236}">
                      <a16:creationId xmlns:a16="http://schemas.microsoft.com/office/drawing/2014/main" xmlns=""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294;p20">
                  <a:extLst>
                    <a:ext uri="{FF2B5EF4-FFF2-40B4-BE49-F238E27FC236}">
                      <a16:creationId xmlns:a16="http://schemas.microsoft.com/office/drawing/2014/main" xmlns=""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1" name="Google Shape;295;p20">
                  <a:extLst>
                    <a:ext uri="{FF2B5EF4-FFF2-40B4-BE49-F238E27FC236}">
                      <a16:creationId xmlns:a16="http://schemas.microsoft.com/office/drawing/2014/main" xmlns=""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2" name="Google Shape;296;p20">
                  <a:extLst>
                    <a:ext uri="{FF2B5EF4-FFF2-40B4-BE49-F238E27FC236}">
                      <a16:creationId xmlns:a16="http://schemas.microsoft.com/office/drawing/2014/main" xmlns=""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3" name="Google Shape;297;p20">
                  <a:extLst>
                    <a:ext uri="{FF2B5EF4-FFF2-40B4-BE49-F238E27FC236}">
                      <a16:creationId xmlns:a16="http://schemas.microsoft.com/office/drawing/2014/main" xmlns=""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4" name="Google Shape;298;p20">
                  <a:extLst>
                    <a:ext uri="{FF2B5EF4-FFF2-40B4-BE49-F238E27FC236}">
                      <a16:creationId xmlns:a16="http://schemas.microsoft.com/office/drawing/2014/main" xmlns=""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5" name="Google Shape;299;p20">
                  <a:extLst>
                    <a:ext uri="{FF2B5EF4-FFF2-40B4-BE49-F238E27FC236}">
                      <a16:creationId xmlns:a16="http://schemas.microsoft.com/office/drawing/2014/main" xmlns=""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6" name="Google Shape;300;p20">
                  <a:extLst>
                    <a:ext uri="{FF2B5EF4-FFF2-40B4-BE49-F238E27FC236}">
                      <a16:creationId xmlns:a16="http://schemas.microsoft.com/office/drawing/2014/main" xmlns="" id="{1460A6FB-4797-4FE3-9365-600B9B8FA44F}"/>
                    </a:ext>
                  </a:extLst>
                </p:cNvPr>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301;p20">
                  <a:extLst>
                    <a:ext uri="{FF2B5EF4-FFF2-40B4-BE49-F238E27FC236}">
                      <a16:creationId xmlns:a16="http://schemas.microsoft.com/office/drawing/2014/main" xmlns=""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302;p20">
                  <a:extLst>
                    <a:ext uri="{FF2B5EF4-FFF2-40B4-BE49-F238E27FC236}">
                      <a16:creationId xmlns:a16="http://schemas.microsoft.com/office/drawing/2014/main" xmlns=""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a16="http://schemas.microsoft.com/office/drawing/2014/main" xmlns=""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304;p20">
                  <a:extLst>
                    <a:ext uri="{FF2B5EF4-FFF2-40B4-BE49-F238E27FC236}">
                      <a16:creationId xmlns:a16="http://schemas.microsoft.com/office/drawing/2014/main" xmlns=""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9" name="Google Shape;305;p20">
                  <a:extLst>
                    <a:ext uri="{FF2B5EF4-FFF2-40B4-BE49-F238E27FC236}">
                      <a16:creationId xmlns:a16="http://schemas.microsoft.com/office/drawing/2014/main" xmlns=""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1" name="Google Shape;306;p20">
                  <a:extLst>
                    <a:ext uri="{FF2B5EF4-FFF2-40B4-BE49-F238E27FC236}">
                      <a16:creationId xmlns:a16="http://schemas.microsoft.com/office/drawing/2014/main" xmlns=""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2" name="Google Shape;307;p20">
                  <a:extLst>
                    <a:ext uri="{FF2B5EF4-FFF2-40B4-BE49-F238E27FC236}">
                      <a16:creationId xmlns:a16="http://schemas.microsoft.com/office/drawing/2014/main" xmlns=""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308;p20">
                  <a:extLst>
                    <a:ext uri="{FF2B5EF4-FFF2-40B4-BE49-F238E27FC236}">
                      <a16:creationId xmlns:a16="http://schemas.microsoft.com/office/drawing/2014/main" xmlns=""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309;p20">
                  <a:extLst>
                    <a:ext uri="{FF2B5EF4-FFF2-40B4-BE49-F238E27FC236}">
                      <a16:creationId xmlns:a16="http://schemas.microsoft.com/office/drawing/2014/main" xmlns=""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6" name="Google Shape;310;p20">
                  <a:extLst>
                    <a:ext uri="{FF2B5EF4-FFF2-40B4-BE49-F238E27FC236}">
                      <a16:creationId xmlns:a16="http://schemas.microsoft.com/office/drawing/2014/main" xmlns=""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08" name="Google Shape;1002;p32">
                <a:extLst>
                  <a:ext uri="{FF2B5EF4-FFF2-40B4-BE49-F238E27FC236}">
                    <a16:creationId xmlns:a16="http://schemas.microsoft.com/office/drawing/2014/main" xmlns=""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a16="http://schemas.microsoft.com/office/drawing/2014/main" xmlns=""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0" name="Google Shape;1004;p32">
                  <a:extLst>
                    <a:ext uri="{FF2B5EF4-FFF2-40B4-BE49-F238E27FC236}">
                      <a16:creationId xmlns:a16="http://schemas.microsoft.com/office/drawing/2014/main" xmlns=""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1" name="Google Shape;1005;p32">
                  <a:extLst>
                    <a:ext uri="{FF2B5EF4-FFF2-40B4-BE49-F238E27FC236}">
                      <a16:creationId xmlns:a16="http://schemas.microsoft.com/office/drawing/2014/main" xmlns=""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
            <p:nvSpPr>
              <p:cNvPr id="114" name="Google Shape;973;p32">
                <a:extLst>
                  <a:ext uri="{FF2B5EF4-FFF2-40B4-BE49-F238E27FC236}">
                    <a16:creationId xmlns:a16="http://schemas.microsoft.com/office/drawing/2014/main" xmlns=""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117" name="Google Shape;1014;p32">
                <a:extLst>
                  <a:ext uri="{FF2B5EF4-FFF2-40B4-BE49-F238E27FC236}">
                    <a16:creationId xmlns:a16="http://schemas.microsoft.com/office/drawing/2014/main" xmlns=""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a16="http://schemas.microsoft.com/office/drawing/2014/main" xmlns=""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9" name="Google Shape;1016;p32">
                  <a:extLst>
                    <a:ext uri="{FF2B5EF4-FFF2-40B4-BE49-F238E27FC236}">
                      <a16:creationId xmlns:a16="http://schemas.microsoft.com/office/drawing/2014/main" xmlns=""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0" name="Google Shape;1017;p32">
                  <a:extLst>
                    <a:ext uri="{FF2B5EF4-FFF2-40B4-BE49-F238E27FC236}">
                      <a16:creationId xmlns:a16="http://schemas.microsoft.com/office/drawing/2014/main" xmlns=""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1" name="Google Shape;1018;p32">
                  <a:extLst>
                    <a:ext uri="{FF2B5EF4-FFF2-40B4-BE49-F238E27FC236}">
                      <a16:creationId xmlns:a16="http://schemas.microsoft.com/office/drawing/2014/main" xmlns=""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2" name="Google Shape;1019;p32">
                  <a:extLst>
                    <a:ext uri="{FF2B5EF4-FFF2-40B4-BE49-F238E27FC236}">
                      <a16:creationId xmlns:a16="http://schemas.microsoft.com/office/drawing/2014/main" xmlns=""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3" name="Google Shape;1020;p32">
                  <a:extLst>
                    <a:ext uri="{FF2B5EF4-FFF2-40B4-BE49-F238E27FC236}">
                      <a16:creationId xmlns:a16="http://schemas.microsoft.com/office/drawing/2014/main" xmlns=""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26" name="Google Shape;982;p32">
                <a:extLst>
                  <a:ext uri="{FF2B5EF4-FFF2-40B4-BE49-F238E27FC236}">
                    <a16:creationId xmlns:a16="http://schemas.microsoft.com/office/drawing/2014/main" xmlns=""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a16="http://schemas.microsoft.com/office/drawing/2014/main" xmlns=""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8" name="Google Shape;984;p32">
                  <a:extLst>
                    <a:ext uri="{FF2B5EF4-FFF2-40B4-BE49-F238E27FC236}">
                      <a16:creationId xmlns:a16="http://schemas.microsoft.com/office/drawing/2014/main" xmlns=""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9" name="Google Shape;985;p32">
                  <a:extLst>
                    <a:ext uri="{FF2B5EF4-FFF2-40B4-BE49-F238E27FC236}">
                      <a16:creationId xmlns:a16="http://schemas.microsoft.com/office/drawing/2014/main" xmlns=""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0" name="Google Shape;986;p32">
                  <a:extLst>
                    <a:ext uri="{FF2B5EF4-FFF2-40B4-BE49-F238E27FC236}">
                      <a16:creationId xmlns:a16="http://schemas.microsoft.com/office/drawing/2014/main" xmlns=""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1" name="Google Shape;987;p32">
                  <a:extLst>
                    <a:ext uri="{FF2B5EF4-FFF2-40B4-BE49-F238E27FC236}">
                      <a16:creationId xmlns:a16="http://schemas.microsoft.com/office/drawing/2014/main" xmlns=""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2" name="Google Shape;988;p32">
                  <a:extLst>
                    <a:ext uri="{FF2B5EF4-FFF2-40B4-BE49-F238E27FC236}">
                      <a16:creationId xmlns:a16="http://schemas.microsoft.com/office/drawing/2014/main" xmlns=""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3" name="Google Shape;989;p32">
                  <a:extLst>
                    <a:ext uri="{FF2B5EF4-FFF2-40B4-BE49-F238E27FC236}">
                      <a16:creationId xmlns:a16="http://schemas.microsoft.com/office/drawing/2014/main" xmlns=""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4" name="Google Shape;990;p32">
                  <a:extLst>
                    <a:ext uri="{FF2B5EF4-FFF2-40B4-BE49-F238E27FC236}">
                      <a16:creationId xmlns:a16="http://schemas.microsoft.com/office/drawing/2014/main" xmlns=""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5" name="Google Shape;991;p32">
                  <a:extLst>
                    <a:ext uri="{FF2B5EF4-FFF2-40B4-BE49-F238E27FC236}">
                      <a16:creationId xmlns:a16="http://schemas.microsoft.com/office/drawing/2014/main" xmlns=""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6" name="Google Shape;992;p32">
                  <a:extLst>
                    <a:ext uri="{FF2B5EF4-FFF2-40B4-BE49-F238E27FC236}">
                      <a16:creationId xmlns:a16="http://schemas.microsoft.com/office/drawing/2014/main" xmlns=""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7" name="Google Shape;993;p32">
                  <a:extLst>
                    <a:ext uri="{FF2B5EF4-FFF2-40B4-BE49-F238E27FC236}">
                      <a16:creationId xmlns:a16="http://schemas.microsoft.com/office/drawing/2014/main" xmlns=""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pic>
          <p:nvPicPr>
            <p:cNvPr id="144" name="图片 143">
              <a:extLst>
                <a:ext uri="{FF2B5EF4-FFF2-40B4-BE49-F238E27FC236}">
                  <a16:creationId xmlns:a16="http://schemas.microsoft.com/office/drawing/2014/main" xmlns="" id="{23FC21C8-1F4C-4F93-90D3-96BEFD434D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22945" y="4618774"/>
              <a:ext cx="908606" cy="1233438"/>
            </a:xfrm>
            <a:prstGeom prst="rect">
              <a:avLst/>
            </a:prstGeom>
          </p:spPr>
        </p:pic>
      </p:grpSp>
      <p:sp>
        <p:nvSpPr>
          <p:cNvPr id="73" name="標題 2"/>
          <p:cNvSpPr txBox="1">
            <a:spLocks/>
          </p:cNvSpPr>
          <p:nvPr/>
        </p:nvSpPr>
        <p:spPr>
          <a:xfrm>
            <a:off x="-148584" y="719938"/>
            <a:ext cx="12142919" cy="1152335"/>
          </a:xfrm>
          <a:prstGeom prst="rect">
            <a:avLst/>
          </a:prstGeom>
        </p:spPr>
        <p:txBody>
          <a:bodyPr anchor="b">
            <a:normAutofit fontScale="97500"/>
          </a:bodyPr>
          <a:lstStyle>
            <a:lvl1pPr algn="ctr" defTabSz="914400" rtl="0" eaLnBrk="1" latinLnBrk="0" hangingPunct="1">
              <a:lnSpc>
                <a:spcPct val="90000"/>
              </a:lnSpc>
              <a:spcBef>
                <a:spcPct val="0"/>
              </a:spcBef>
              <a:buNone/>
              <a:defRPr sz="6000" kern="1200">
                <a:solidFill>
                  <a:schemeClr val="tx1"/>
                </a:solidFill>
                <a:latin typeface="字魂105号-简雅黑" panose="00000500000000000000" pitchFamily="2" charset="-122"/>
                <a:ea typeface="字魂105号-简雅黑" panose="00000500000000000000" pitchFamily="2" charset="-122"/>
                <a:cs typeface="+mj-cs"/>
              </a:defRPr>
            </a:lvl1pPr>
          </a:lstStyle>
          <a:p>
            <a:r>
              <a:rPr lang="zh-TW" altLang="en-US" sz="5400" dirty="0"/>
              <a:t>心得</a:t>
            </a:r>
            <a:endParaRPr lang="zh-TW" altLang="en-US" sz="5400" dirty="0">
              <a:latin typeface="+mj-ea"/>
              <a:ea typeface="+mj-ea"/>
            </a:endParaRPr>
          </a:p>
        </p:txBody>
      </p:sp>
      <p:sp>
        <p:nvSpPr>
          <p:cNvPr id="74" name="內容版面配置區 1"/>
          <p:cNvSpPr txBox="1">
            <a:spLocks/>
          </p:cNvSpPr>
          <p:nvPr/>
        </p:nvSpPr>
        <p:spPr>
          <a:xfrm>
            <a:off x="2988297" y="1872273"/>
            <a:ext cx="8500704" cy="45259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字魂105号-简雅黑" panose="00000500000000000000" pitchFamily="2" charset="-122"/>
                <a:ea typeface="字魂105号-简雅黑" panose="00000500000000000000" pitchFamily="2"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字魂105号-简雅黑" panose="00000500000000000000" pitchFamily="2" charset="-122"/>
                <a:ea typeface="字魂105号-简雅黑" panose="00000500000000000000" pitchFamily="2" charset="-122"/>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字魂105号-简雅黑" panose="00000500000000000000" pitchFamily="2" charset="-122"/>
                <a:ea typeface="字魂105号-简雅黑" panose="00000500000000000000" pitchFamily="2" charset="-122"/>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zh-TW" altLang="en-US" sz="3200" dirty="0">
                <a:latin typeface="+mj-ea"/>
                <a:ea typeface="+mj-ea"/>
              </a:rPr>
              <a:t>在這次的專題中，讓我對整個</a:t>
            </a:r>
            <a:r>
              <a:rPr lang="en-US" altLang="zh-TW" sz="3200" dirty="0">
                <a:latin typeface="+mj-ea"/>
                <a:ea typeface="+mj-ea"/>
              </a:rPr>
              <a:t>SciKit-Learn</a:t>
            </a:r>
            <a:r>
              <a:rPr lang="zh-TW" altLang="en-US" sz="3200" dirty="0">
                <a:latin typeface="+mj-ea"/>
                <a:ea typeface="+mj-ea"/>
              </a:rPr>
              <a:t>機器學習的流程都更加的熟悉，從下載資料、使用</a:t>
            </a:r>
            <a:r>
              <a:rPr lang="en-US" altLang="zh-TW" sz="3200" dirty="0" err="1">
                <a:latin typeface="+mj-ea"/>
                <a:ea typeface="+mj-ea"/>
              </a:rPr>
              <a:t>numpy</a:t>
            </a:r>
            <a:r>
              <a:rPr lang="zh-TW" altLang="en-US" sz="3200" dirty="0">
                <a:latin typeface="+mj-ea"/>
                <a:ea typeface="+mj-ea"/>
              </a:rPr>
              <a:t>、</a:t>
            </a:r>
            <a:r>
              <a:rPr lang="en-US" altLang="zh-TW" sz="3200" dirty="0">
                <a:latin typeface="+mj-ea"/>
                <a:ea typeface="+mj-ea"/>
              </a:rPr>
              <a:t>pandas</a:t>
            </a:r>
            <a:r>
              <a:rPr lang="zh-TW" altLang="en-US" sz="3200" dirty="0">
                <a:latin typeface="+mj-ea"/>
                <a:ea typeface="+mj-ea"/>
              </a:rPr>
              <a:t>分析資料、整理資料、區分訓練集、測試集、到建模、預測、準確程度評估、調整參數，還有用</a:t>
            </a:r>
            <a:r>
              <a:rPr lang="en-US" altLang="zh-TW" sz="3200" dirty="0" err="1">
                <a:latin typeface="+mj-ea"/>
                <a:ea typeface="+mj-ea"/>
              </a:rPr>
              <a:t>matplotlib</a:t>
            </a:r>
            <a:r>
              <a:rPr lang="zh-TW" altLang="en-US" sz="3200" dirty="0">
                <a:latin typeface="+mj-ea"/>
                <a:ea typeface="+mj-ea"/>
              </a:rPr>
              <a:t>、</a:t>
            </a:r>
            <a:r>
              <a:rPr lang="en-US" altLang="zh-TW" sz="3200" dirty="0">
                <a:latin typeface="+mj-ea"/>
                <a:ea typeface="+mj-ea"/>
              </a:rPr>
              <a:t>seaborn</a:t>
            </a:r>
            <a:r>
              <a:rPr lang="zh-TW" altLang="en-US" sz="3200" dirty="0">
                <a:latin typeface="+mj-ea"/>
                <a:ea typeface="+mj-ea"/>
              </a:rPr>
              <a:t>來視覺化都操做了好多遍</a:t>
            </a:r>
            <a:r>
              <a:rPr lang="zh-TW" altLang="en-US" sz="3200" dirty="0"/>
              <a:t>。</a:t>
            </a:r>
          </a:p>
        </p:txBody>
      </p:sp>
    </p:spTree>
    <p:extLst>
      <p:ext uri="{BB962C8B-B14F-4D97-AF65-F5344CB8AC3E}">
        <p14:creationId xmlns:p14="http://schemas.microsoft.com/office/powerpoint/2010/main" val="197879454"/>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xmlns="" id="{65C02017-4664-4633-83B9-088F94F04D2B}"/>
              </a:ext>
            </a:extLst>
          </p:cNvPr>
          <p:cNvSpPr/>
          <p:nvPr/>
        </p:nvSpPr>
        <p:spPr>
          <a:xfrm>
            <a:off x="-1750773" y="-9363"/>
            <a:ext cx="6302483" cy="6867363"/>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9" name="文本框 138">
            <a:extLst>
              <a:ext uri="{FF2B5EF4-FFF2-40B4-BE49-F238E27FC236}">
                <a16:creationId xmlns:a16="http://schemas.microsoft.com/office/drawing/2014/main" xmlns="" id="{D13F7B7D-1CB8-4A4B-BC96-40DB788A81BC}"/>
              </a:ext>
            </a:extLst>
          </p:cNvPr>
          <p:cNvSpPr txBox="1"/>
          <p:nvPr/>
        </p:nvSpPr>
        <p:spPr>
          <a:xfrm>
            <a:off x="2512806" y="2966263"/>
            <a:ext cx="9572357" cy="2008242"/>
          </a:xfrm>
          <a:prstGeom prst="rect">
            <a:avLst/>
          </a:prstGeom>
          <a:noFill/>
        </p:spPr>
        <p:txBody>
          <a:bodyPr wrap="square" rtlCol="0">
            <a:spAutoFit/>
          </a:bodyPr>
          <a:lstStyle/>
          <a:p>
            <a:r>
              <a:rPr lang="zh-TW" altLang="en-US" sz="2800" dirty="0" smtClean="0"/>
              <a:t>這次</a:t>
            </a:r>
            <a:r>
              <a:rPr lang="zh-TW" altLang="en-US" sz="2800" dirty="0"/>
              <a:t>的資料是</a:t>
            </a:r>
            <a:r>
              <a:rPr lang="zh-TW" altLang="en-US" sz="2800" dirty="0" smtClean="0"/>
              <a:t>來自</a:t>
            </a:r>
            <a:r>
              <a:rPr lang="en-US" altLang="zh-TW" sz="2800" dirty="0" smtClean="0"/>
              <a:t>Kaggle </a:t>
            </a:r>
            <a:r>
              <a:rPr lang="zh-TW" altLang="en-US" sz="2800" dirty="0"/>
              <a:t>的</a:t>
            </a:r>
            <a:r>
              <a:rPr lang="en-US" altLang="zh-TW" sz="2800" dirty="0"/>
              <a:t> </a:t>
            </a:r>
            <a:r>
              <a:rPr lang="en-US" altLang="zh-TW" sz="2800" b="1" dirty="0"/>
              <a:t>Calories Burnt Prediction</a:t>
            </a:r>
          </a:p>
          <a:p>
            <a:endParaRPr lang="en-US" altLang="zh-TW" sz="2800" dirty="0"/>
          </a:p>
          <a:p>
            <a:r>
              <a:rPr lang="en-US" altLang="zh-TW" sz="2800" dirty="0"/>
              <a:t>https://www.kaggle.com/datasets/ruchikakumbhar/calories-burnt-prediction/data</a:t>
            </a:r>
            <a:endParaRPr lang="zh-TW" altLang="en-US" sz="2800" dirty="0"/>
          </a:p>
          <a:p>
            <a:pPr algn="just">
              <a:lnSpc>
                <a:spcPts val="1500"/>
              </a:lnSpc>
            </a:pPr>
            <a:endParaRPr lang="zh-CN" altLang="en-US" sz="1100" dirty="0">
              <a:solidFill>
                <a:schemeClr val="tx1">
                  <a:lumMod val="75000"/>
                  <a:lumOff val="25000"/>
                </a:schemeClr>
              </a:solidFill>
              <a:cs typeface="+mn-ea"/>
              <a:sym typeface="+mn-lt"/>
            </a:endParaRPr>
          </a:p>
        </p:txBody>
      </p:sp>
      <p:sp>
        <p:nvSpPr>
          <p:cNvPr id="140" name="文本框 139">
            <a:extLst>
              <a:ext uri="{FF2B5EF4-FFF2-40B4-BE49-F238E27FC236}">
                <a16:creationId xmlns:a16="http://schemas.microsoft.com/office/drawing/2014/main" xmlns="" id="{471D04BB-3B3B-46C9-819C-CD9DC354115B}"/>
              </a:ext>
            </a:extLst>
          </p:cNvPr>
          <p:cNvSpPr txBox="1"/>
          <p:nvPr/>
        </p:nvSpPr>
        <p:spPr>
          <a:xfrm>
            <a:off x="4259204" y="1008865"/>
            <a:ext cx="4629797" cy="1107996"/>
          </a:xfrm>
          <a:prstGeom prst="rect">
            <a:avLst/>
          </a:prstGeom>
          <a:noFill/>
        </p:spPr>
        <p:txBody>
          <a:bodyPr wrap="square" rtlCol="0">
            <a:spAutoFit/>
          </a:bodyPr>
          <a:lstStyle/>
          <a:p>
            <a:pPr algn="just"/>
            <a:r>
              <a:rPr lang="en-US" altLang="zh-TW" sz="6600" dirty="0">
                <a:solidFill>
                  <a:schemeClr val="accent1">
                    <a:lumMod val="50000"/>
                  </a:schemeClr>
                </a:solidFill>
              </a:rPr>
              <a:t>Kaggle</a:t>
            </a:r>
            <a:endParaRPr lang="zh-CN" altLang="en-US" sz="6600" dirty="0">
              <a:solidFill>
                <a:schemeClr val="accent1">
                  <a:lumMod val="50000"/>
                </a:schemeClr>
              </a:solidFill>
              <a:cs typeface="+mn-ea"/>
              <a:sym typeface="+mn-lt"/>
            </a:endParaRPr>
          </a:p>
        </p:txBody>
      </p:sp>
      <p:grpSp>
        <p:nvGrpSpPr>
          <p:cNvPr id="8" name="组合 7">
            <a:extLst>
              <a:ext uri="{FF2B5EF4-FFF2-40B4-BE49-F238E27FC236}">
                <a16:creationId xmlns:a16="http://schemas.microsoft.com/office/drawing/2014/main" xmlns="" id="{63EB0D46-B69B-4E8B-95CF-383A50B48C51}"/>
              </a:ext>
            </a:extLst>
          </p:cNvPr>
          <p:cNvGrpSpPr/>
          <p:nvPr/>
        </p:nvGrpSpPr>
        <p:grpSpPr>
          <a:xfrm>
            <a:off x="-1790136" y="1438555"/>
            <a:ext cx="3957438" cy="4126415"/>
            <a:chOff x="1322945" y="1892542"/>
            <a:chExt cx="3797521" cy="3959670"/>
          </a:xfrm>
        </p:grpSpPr>
        <p:grpSp>
          <p:nvGrpSpPr>
            <p:cNvPr id="6" name="组合 5">
              <a:extLst>
                <a:ext uri="{FF2B5EF4-FFF2-40B4-BE49-F238E27FC236}">
                  <a16:creationId xmlns:a16="http://schemas.microsoft.com/office/drawing/2014/main" xmlns=""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a16="http://schemas.microsoft.com/office/drawing/2014/main" xmlns=""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a16="http://schemas.microsoft.com/office/drawing/2014/main" xmlns=""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9" name="Google Shape;284;p20">
                  <a:extLst>
                    <a:ext uri="{FF2B5EF4-FFF2-40B4-BE49-F238E27FC236}">
                      <a16:creationId xmlns:a16="http://schemas.microsoft.com/office/drawing/2014/main" xmlns=""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4" name="组合 3">
                  <a:extLst>
                    <a:ext uri="{FF2B5EF4-FFF2-40B4-BE49-F238E27FC236}">
                      <a16:creationId xmlns:a16="http://schemas.microsoft.com/office/drawing/2014/main" xmlns=""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a16="http://schemas.microsoft.com/office/drawing/2014/main" xmlns="" id="{F64B5E89-F71E-47F7-9CDF-B5692447E7E7}"/>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a16="http://schemas.microsoft.com/office/drawing/2014/main" xmlns=""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a16="http://schemas.microsoft.com/office/drawing/2014/main" xmlns=""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a16="http://schemas.microsoft.com/office/drawing/2014/main" xmlns=""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a16="http://schemas.microsoft.com/office/drawing/2014/main" xmlns=""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a16="http://schemas.microsoft.com/office/drawing/2014/main" xmlns=""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a16="http://schemas.microsoft.com/office/drawing/2014/main" xmlns=""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a16="http://schemas.microsoft.com/office/drawing/2014/main" xmlns=""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a16="http://schemas.microsoft.com/office/drawing/2014/main" xmlns=""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a16="http://schemas.microsoft.com/office/drawing/2014/main" xmlns=""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0" name="Google Shape;285;p20">
                  <a:extLst>
                    <a:ext uri="{FF2B5EF4-FFF2-40B4-BE49-F238E27FC236}">
                      <a16:creationId xmlns:a16="http://schemas.microsoft.com/office/drawing/2014/main" xmlns=""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1" name="Google Shape;286;p20">
                  <a:extLst>
                    <a:ext uri="{FF2B5EF4-FFF2-40B4-BE49-F238E27FC236}">
                      <a16:creationId xmlns:a16="http://schemas.microsoft.com/office/drawing/2014/main" xmlns=""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a16="http://schemas.microsoft.com/office/drawing/2014/main" xmlns=""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3" name="Google Shape;288;p20">
                  <a:extLst>
                    <a:ext uri="{FF2B5EF4-FFF2-40B4-BE49-F238E27FC236}">
                      <a16:creationId xmlns:a16="http://schemas.microsoft.com/office/drawing/2014/main" xmlns=""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4" name="Google Shape;289;p20">
                  <a:extLst>
                    <a:ext uri="{FF2B5EF4-FFF2-40B4-BE49-F238E27FC236}">
                      <a16:creationId xmlns:a16="http://schemas.microsoft.com/office/drawing/2014/main" xmlns=""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5" name="Google Shape;290;p20">
                  <a:extLst>
                    <a:ext uri="{FF2B5EF4-FFF2-40B4-BE49-F238E27FC236}">
                      <a16:creationId xmlns:a16="http://schemas.microsoft.com/office/drawing/2014/main" xmlns=""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6" name="Google Shape;291;p20">
                  <a:extLst>
                    <a:ext uri="{FF2B5EF4-FFF2-40B4-BE49-F238E27FC236}">
                      <a16:creationId xmlns:a16="http://schemas.microsoft.com/office/drawing/2014/main" xmlns=""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7" name="Google Shape;292;p20">
                  <a:extLst>
                    <a:ext uri="{FF2B5EF4-FFF2-40B4-BE49-F238E27FC236}">
                      <a16:creationId xmlns:a16="http://schemas.microsoft.com/office/drawing/2014/main" xmlns=""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8" name="Google Shape;293;p20">
                  <a:extLst>
                    <a:ext uri="{FF2B5EF4-FFF2-40B4-BE49-F238E27FC236}">
                      <a16:creationId xmlns:a16="http://schemas.microsoft.com/office/drawing/2014/main" xmlns=""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294;p20">
                  <a:extLst>
                    <a:ext uri="{FF2B5EF4-FFF2-40B4-BE49-F238E27FC236}">
                      <a16:creationId xmlns:a16="http://schemas.microsoft.com/office/drawing/2014/main" xmlns=""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1" name="Google Shape;295;p20">
                  <a:extLst>
                    <a:ext uri="{FF2B5EF4-FFF2-40B4-BE49-F238E27FC236}">
                      <a16:creationId xmlns:a16="http://schemas.microsoft.com/office/drawing/2014/main" xmlns=""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2" name="Google Shape;296;p20">
                  <a:extLst>
                    <a:ext uri="{FF2B5EF4-FFF2-40B4-BE49-F238E27FC236}">
                      <a16:creationId xmlns:a16="http://schemas.microsoft.com/office/drawing/2014/main" xmlns=""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3" name="Google Shape;297;p20">
                  <a:extLst>
                    <a:ext uri="{FF2B5EF4-FFF2-40B4-BE49-F238E27FC236}">
                      <a16:creationId xmlns:a16="http://schemas.microsoft.com/office/drawing/2014/main" xmlns=""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4" name="Google Shape;298;p20">
                  <a:extLst>
                    <a:ext uri="{FF2B5EF4-FFF2-40B4-BE49-F238E27FC236}">
                      <a16:creationId xmlns:a16="http://schemas.microsoft.com/office/drawing/2014/main" xmlns=""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5" name="Google Shape;299;p20">
                  <a:extLst>
                    <a:ext uri="{FF2B5EF4-FFF2-40B4-BE49-F238E27FC236}">
                      <a16:creationId xmlns:a16="http://schemas.microsoft.com/office/drawing/2014/main" xmlns=""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6" name="Google Shape;300;p20">
                  <a:extLst>
                    <a:ext uri="{FF2B5EF4-FFF2-40B4-BE49-F238E27FC236}">
                      <a16:creationId xmlns:a16="http://schemas.microsoft.com/office/drawing/2014/main" xmlns="" id="{1460A6FB-4797-4FE3-9365-600B9B8FA44F}"/>
                    </a:ext>
                  </a:extLst>
                </p:cNvPr>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301;p20">
                  <a:extLst>
                    <a:ext uri="{FF2B5EF4-FFF2-40B4-BE49-F238E27FC236}">
                      <a16:creationId xmlns:a16="http://schemas.microsoft.com/office/drawing/2014/main" xmlns=""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302;p20">
                  <a:extLst>
                    <a:ext uri="{FF2B5EF4-FFF2-40B4-BE49-F238E27FC236}">
                      <a16:creationId xmlns:a16="http://schemas.microsoft.com/office/drawing/2014/main" xmlns=""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a16="http://schemas.microsoft.com/office/drawing/2014/main" xmlns=""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304;p20">
                  <a:extLst>
                    <a:ext uri="{FF2B5EF4-FFF2-40B4-BE49-F238E27FC236}">
                      <a16:creationId xmlns:a16="http://schemas.microsoft.com/office/drawing/2014/main" xmlns=""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9" name="Google Shape;305;p20">
                  <a:extLst>
                    <a:ext uri="{FF2B5EF4-FFF2-40B4-BE49-F238E27FC236}">
                      <a16:creationId xmlns:a16="http://schemas.microsoft.com/office/drawing/2014/main" xmlns=""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1" name="Google Shape;306;p20">
                  <a:extLst>
                    <a:ext uri="{FF2B5EF4-FFF2-40B4-BE49-F238E27FC236}">
                      <a16:creationId xmlns:a16="http://schemas.microsoft.com/office/drawing/2014/main" xmlns=""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2" name="Google Shape;307;p20">
                  <a:extLst>
                    <a:ext uri="{FF2B5EF4-FFF2-40B4-BE49-F238E27FC236}">
                      <a16:creationId xmlns:a16="http://schemas.microsoft.com/office/drawing/2014/main" xmlns=""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308;p20">
                  <a:extLst>
                    <a:ext uri="{FF2B5EF4-FFF2-40B4-BE49-F238E27FC236}">
                      <a16:creationId xmlns:a16="http://schemas.microsoft.com/office/drawing/2014/main" xmlns=""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309;p20">
                  <a:extLst>
                    <a:ext uri="{FF2B5EF4-FFF2-40B4-BE49-F238E27FC236}">
                      <a16:creationId xmlns:a16="http://schemas.microsoft.com/office/drawing/2014/main" xmlns=""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6" name="Google Shape;310;p20">
                  <a:extLst>
                    <a:ext uri="{FF2B5EF4-FFF2-40B4-BE49-F238E27FC236}">
                      <a16:creationId xmlns:a16="http://schemas.microsoft.com/office/drawing/2014/main" xmlns=""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08" name="Google Shape;1002;p32">
                <a:extLst>
                  <a:ext uri="{FF2B5EF4-FFF2-40B4-BE49-F238E27FC236}">
                    <a16:creationId xmlns:a16="http://schemas.microsoft.com/office/drawing/2014/main" xmlns=""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a16="http://schemas.microsoft.com/office/drawing/2014/main" xmlns=""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0" name="Google Shape;1004;p32">
                  <a:extLst>
                    <a:ext uri="{FF2B5EF4-FFF2-40B4-BE49-F238E27FC236}">
                      <a16:creationId xmlns:a16="http://schemas.microsoft.com/office/drawing/2014/main" xmlns=""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1" name="Google Shape;1005;p32">
                  <a:extLst>
                    <a:ext uri="{FF2B5EF4-FFF2-40B4-BE49-F238E27FC236}">
                      <a16:creationId xmlns:a16="http://schemas.microsoft.com/office/drawing/2014/main" xmlns=""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
            <p:nvSpPr>
              <p:cNvPr id="114" name="Google Shape;973;p32">
                <a:extLst>
                  <a:ext uri="{FF2B5EF4-FFF2-40B4-BE49-F238E27FC236}">
                    <a16:creationId xmlns:a16="http://schemas.microsoft.com/office/drawing/2014/main" xmlns=""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117" name="Google Shape;1014;p32">
                <a:extLst>
                  <a:ext uri="{FF2B5EF4-FFF2-40B4-BE49-F238E27FC236}">
                    <a16:creationId xmlns:a16="http://schemas.microsoft.com/office/drawing/2014/main" xmlns=""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a16="http://schemas.microsoft.com/office/drawing/2014/main" xmlns=""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9" name="Google Shape;1016;p32">
                  <a:extLst>
                    <a:ext uri="{FF2B5EF4-FFF2-40B4-BE49-F238E27FC236}">
                      <a16:creationId xmlns:a16="http://schemas.microsoft.com/office/drawing/2014/main" xmlns=""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0" name="Google Shape;1017;p32">
                  <a:extLst>
                    <a:ext uri="{FF2B5EF4-FFF2-40B4-BE49-F238E27FC236}">
                      <a16:creationId xmlns:a16="http://schemas.microsoft.com/office/drawing/2014/main" xmlns=""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1" name="Google Shape;1018;p32">
                  <a:extLst>
                    <a:ext uri="{FF2B5EF4-FFF2-40B4-BE49-F238E27FC236}">
                      <a16:creationId xmlns:a16="http://schemas.microsoft.com/office/drawing/2014/main" xmlns=""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2" name="Google Shape;1019;p32">
                  <a:extLst>
                    <a:ext uri="{FF2B5EF4-FFF2-40B4-BE49-F238E27FC236}">
                      <a16:creationId xmlns:a16="http://schemas.microsoft.com/office/drawing/2014/main" xmlns=""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3" name="Google Shape;1020;p32">
                  <a:extLst>
                    <a:ext uri="{FF2B5EF4-FFF2-40B4-BE49-F238E27FC236}">
                      <a16:creationId xmlns:a16="http://schemas.microsoft.com/office/drawing/2014/main" xmlns=""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26" name="Google Shape;982;p32">
                <a:extLst>
                  <a:ext uri="{FF2B5EF4-FFF2-40B4-BE49-F238E27FC236}">
                    <a16:creationId xmlns:a16="http://schemas.microsoft.com/office/drawing/2014/main" xmlns=""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a16="http://schemas.microsoft.com/office/drawing/2014/main" xmlns=""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8" name="Google Shape;984;p32">
                  <a:extLst>
                    <a:ext uri="{FF2B5EF4-FFF2-40B4-BE49-F238E27FC236}">
                      <a16:creationId xmlns:a16="http://schemas.microsoft.com/office/drawing/2014/main" xmlns=""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9" name="Google Shape;985;p32">
                  <a:extLst>
                    <a:ext uri="{FF2B5EF4-FFF2-40B4-BE49-F238E27FC236}">
                      <a16:creationId xmlns:a16="http://schemas.microsoft.com/office/drawing/2014/main" xmlns=""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0" name="Google Shape;986;p32">
                  <a:extLst>
                    <a:ext uri="{FF2B5EF4-FFF2-40B4-BE49-F238E27FC236}">
                      <a16:creationId xmlns:a16="http://schemas.microsoft.com/office/drawing/2014/main" xmlns=""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1" name="Google Shape;987;p32">
                  <a:extLst>
                    <a:ext uri="{FF2B5EF4-FFF2-40B4-BE49-F238E27FC236}">
                      <a16:creationId xmlns:a16="http://schemas.microsoft.com/office/drawing/2014/main" xmlns=""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2" name="Google Shape;988;p32">
                  <a:extLst>
                    <a:ext uri="{FF2B5EF4-FFF2-40B4-BE49-F238E27FC236}">
                      <a16:creationId xmlns:a16="http://schemas.microsoft.com/office/drawing/2014/main" xmlns=""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3" name="Google Shape;989;p32">
                  <a:extLst>
                    <a:ext uri="{FF2B5EF4-FFF2-40B4-BE49-F238E27FC236}">
                      <a16:creationId xmlns:a16="http://schemas.microsoft.com/office/drawing/2014/main" xmlns=""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4" name="Google Shape;990;p32">
                  <a:extLst>
                    <a:ext uri="{FF2B5EF4-FFF2-40B4-BE49-F238E27FC236}">
                      <a16:creationId xmlns:a16="http://schemas.microsoft.com/office/drawing/2014/main" xmlns=""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5" name="Google Shape;991;p32">
                  <a:extLst>
                    <a:ext uri="{FF2B5EF4-FFF2-40B4-BE49-F238E27FC236}">
                      <a16:creationId xmlns:a16="http://schemas.microsoft.com/office/drawing/2014/main" xmlns=""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6" name="Google Shape;992;p32">
                  <a:extLst>
                    <a:ext uri="{FF2B5EF4-FFF2-40B4-BE49-F238E27FC236}">
                      <a16:creationId xmlns:a16="http://schemas.microsoft.com/office/drawing/2014/main" xmlns=""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7" name="Google Shape;993;p32">
                  <a:extLst>
                    <a:ext uri="{FF2B5EF4-FFF2-40B4-BE49-F238E27FC236}">
                      <a16:creationId xmlns:a16="http://schemas.microsoft.com/office/drawing/2014/main" xmlns=""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pic>
          <p:nvPicPr>
            <p:cNvPr id="144" name="图片 143">
              <a:extLst>
                <a:ext uri="{FF2B5EF4-FFF2-40B4-BE49-F238E27FC236}">
                  <a16:creationId xmlns:a16="http://schemas.microsoft.com/office/drawing/2014/main" xmlns="" id="{23FC21C8-1F4C-4F93-90D3-96BEFD434D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22945" y="4618774"/>
              <a:ext cx="908606" cy="1233438"/>
            </a:xfrm>
            <a:prstGeom prst="rect">
              <a:avLst/>
            </a:prstGeom>
          </p:spPr>
        </p:pic>
      </p:grpSp>
      <p:cxnSp>
        <p:nvCxnSpPr>
          <p:cNvPr id="145" name="直接连接符 144">
            <a:extLst>
              <a:ext uri="{FF2B5EF4-FFF2-40B4-BE49-F238E27FC236}">
                <a16:creationId xmlns:a16="http://schemas.microsoft.com/office/drawing/2014/main" xmlns="" id="{7FB4C950-7126-41C3-9628-5ECF89291466}"/>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345437"/>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1+#ppt_w/2"/>
                                          </p:val>
                                        </p:tav>
                                        <p:tav tm="100000">
                                          <p:val>
                                            <p:strVal val="#ppt_x"/>
                                          </p:val>
                                        </p:tav>
                                      </p:tavLst>
                                    </p:anim>
                                    <p:anim calcmode="lin" valueType="num">
                                      <p:cBhvr additive="base">
                                        <p:cTn id="8" dur="500" fill="hold"/>
                                        <p:tgtEl>
                                          <p:spTgt spid="14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9"/>
                                        </p:tgtEl>
                                        <p:attrNameLst>
                                          <p:attrName>style.visibility</p:attrName>
                                        </p:attrNameLst>
                                      </p:cBhvr>
                                      <p:to>
                                        <p:strVal val="visible"/>
                                      </p:to>
                                    </p:set>
                                    <p:anim calcmode="lin" valueType="num">
                                      <p:cBhvr additive="base">
                                        <p:cTn id="11" dur="500" fill="hold"/>
                                        <p:tgtEl>
                                          <p:spTgt spid="139"/>
                                        </p:tgtEl>
                                        <p:attrNameLst>
                                          <p:attrName>ppt_x</p:attrName>
                                        </p:attrNameLst>
                                      </p:cBhvr>
                                      <p:tavLst>
                                        <p:tav tm="0">
                                          <p:val>
                                            <p:strVal val="1+#ppt_w/2"/>
                                          </p:val>
                                        </p:tav>
                                        <p:tav tm="100000">
                                          <p:val>
                                            <p:strVal val="#ppt_x"/>
                                          </p:val>
                                        </p:tav>
                                      </p:tavLst>
                                    </p:anim>
                                    <p:anim calcmode="lin" valueType="num">
                                      <p:cBhvr additive="base">
                                        <p:cTn id="12" dur="500" fill="hold"/>
                                        <p:tgtEl>
                                          <p:spTgt spid="139"/>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0"/>
                                  </p:stCondLst>
                                  <p:childTnLst>
                                    <p:set>
                                      <p:cBhvr>
                                        <p:cTn id="14" dur="1" fill="hold">
                                          <p:stCondLst>
                                            <p:cond delay="0"/>
                                          </p:stCondLst>
                                        </p:cTn>
                                        <p:tgtEl>
                                          <p:spTgt spid="145"/>
                                        </p:tgtEl>
                                        <p:attrNameLst>
                                          <p:attrName>style.visibility</p:attrName>
                                        </p:attrNameLst>
                                      </p:cBhvr>
                                      <p:to>
                                        <p:strVal val="visible"/>
                                      </p:to>
                                    </p:set>
                                    <p:animEffect transition="in" filter="wipe(right)">
                                      <p:cBhvr>
                                        <p:cTn id="15" dur="500"/>
                                        <p:tgtEl>
                                          <p:spTgt spid="145"/>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9" grpId="0"/>
      <p:bldP spid="14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xmlns="" id="{F4144615-A72D-4C9B-A20E-E9153A808DD5}"/>
              </a:ext>
            </a:extLst>
          </p:cNvPr>
          <p:cNvSpPr/>
          <p:nvPr/>
        </p:nvSpPr>
        <p:spPr>
          <a:xfrm>
            <a:off x="0" y="0"/>
            <a:ext cx="6181602"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a:extLst>
              <a:ext uri="{FF2B5EF4-FFF2-40B4-BE49-F238E27FC236}">
                <a16:creationId xmlns:a16="http://schemas.microsoft.com/office/drawing/2014/main" xmlns=""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sp>
        <p:nvSpPr>
          <p:cNvPr id="58" name="文本框 57">
            <a:extLst>
              <a:ext uri="{FF2B5EF4-FFF2-40B4-BE49-F238E27FC236}">
                <a16:creationId xmlns:a16="http://schemas.microsoft.com/office/drawing/2014/main" xmlns=""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xmlns=""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2427248"/>
            <a:ext cx="3704528" cy="433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0" y="795076"/>
            <a:ext cx="6096000" cy="1354217"/>
          </a:xfrm>
          <a:prstGeom prst="rect">
            <a:avLst/>
          </a:prstGeom>
        </p:spPr>
        <p:txBody>
          <a:bodyPr>
            <a:spAutoFit/>
          </a:bodyPr>
          <a:lstStyle/>
          <a:p>
            <a:pPr lvl="0" algn="ctr"/>
            <a:r>
              <a:rPr lang="en-US" altLang="zh-TW" sz="4100" b="1" dirty="0">
                <a:solidFill>
                  <a:srgbClr val="464646"/>
                </a:solidFill>
                <a:latin typeface="Lucida Sans Unicode"/>
                <a:ea typeface="微軟正黑體"/>
              </a:rPr>
              <a:t>Calories Burnt Prediction</a:t>
            </a:r>
            <a:endParaRPr lang="zh-CN" altLang="en-US" dirty="0">
              <a:solidFill>
                <a:prstClr val="white"/>
              </a:solidFill>
              <a:cs typeface="+mn-ea"/>
              <a:sym typeface="+mn-lt"/>
            </a:endParaRPr>
          </a:p>
        </p:txBody>
      </p:sp>
      <p:pic>
        <p:nvPicPr>
          <p:cNvPr id="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629" y="2213301"/>
            <a:ext cx="2965199" cy="2219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764017" y="795076"/>
            <a:ext cx="4563871" cy="1569660"/>
          </a:xfrm>
          <a:prstGeom prst="rect">
            <a:avLst/>
          </a:prstGeom>
        </p:spPr>
        <p:txBody>
          <a:bodyPr wrap="square">
            <a:spAutoFit/>
          </a:bodyPr>
          <a:lstStyle/>
          <a:p>
            <a:r>
              <a:rPr lang="zh-TW" altLang="zh-TW" sz="2400" dirty="0"/>
              <a:t>使用 Python 開發機器學習模型，該模型可以根據一些生物指標預測一個人在運動期間燃燒的卡路里數。</a:t>
            </a:r>
            <a:endParaRPr lang="zh-TW" altLang="en-US" sz="2400" dirty="0"/>
          </a:p>
        </p:txBody>
      </p:sp>
    </p:spTree>
    <p:extLst>
      <p:ext uri="{BB962C8B-B14F-4D97-AF65-F5344CB8AC3E}">
        <p14:creationId xmlns:p14="http://schemas.microsoft.com/office/powerpoint/2010/main" val="351892143"/>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1+#ppt_w/2"/>
                                          </p:val>
                                        </p:tav>
                                        <p:tav tm="100000">
                                          <p:val>
                                            <p:strVal val="#ppt_x"/>
                                          </p:val>
                                        </p:tav>
                                      </p:tavLst>
                                    </p:anim>
                                    <p:anim calcmode="lin" valueType="num">
                                      <p:cBhvr additive="base">
                                        <p:cTn id="16" dur="500" fill="hold"/>
                                        <p:tgtEl>
                                          <p:spTgt spid="61"/>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750" fill="hold"/>
                                        <p:tgtEl>
                                          <p:spTgt spid="65"/>
                                        </p:tgtEl>
                                        <p:attrNameLst>
                                          <p:attrName>ppt_x</p:attrName>
                                        </p:attrNameLst>
                                      </p:cBhvr>
                                      <p:tavLst>
                                        <p:tav tm="0">
                                          <p:val>
                                            <p:strVal val="#ppt_x"/>
                                          </p:val>
                                        </p:tav>
                                        <p:tav tm="100000">
                                          <p:val>
                                            <p:strVal val="#ppt_x"/>
                                          </p:val>
                                        </p:tav>
                                      </p:tavLst>
                                    </p:anim>
                                    <p:anim calcmode="lin" valueType="num">
                                      <p:cBhvr additive="base">
                                        <p:cTn id="20" dur="75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4" grpId="0"/>
      <p:bldP spid="58"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xmlns="" id="{65C02017-4664-4633-83B9-088F94F04D2B}"/>
              </a:ext>
            </a:extLst>
          </p:cNvPr>
          <p:cNvSpPr/>
          <p:nvPr/>
        </p:nvSpPr>
        <p:spPr>
          <a:xfrm>
            <a:off x="-2923701" y="-92614"/>
            <a:ext cx="6302483" cy="7004115"/>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9" name="文本框 138">
            <a:extLst>
              <a:ext uri="{FF2B5EF4-FFF2-40B4-BE49-F238E27FC236}">
                <a16:creationId xmlns:a16="http://schemas.microsoft.com/office/drawing/2014/main" xmlns="" id="{D13F7B7D-1CB8-4A4B-BC96-40DB788A81BC}"/>
              </a:ext>
            </a:extLst>
          </p:cNvPr>
          <p:cNvSpPr txBox="1"/>
          <p:nvPr/>
        </p:nvSpPr>
        <p:spPr>
          <a:xfrm>
            <a:off x="3378782" y="2777411"/>
            <a:ext cx="8036685" cy="2500685"/>
          </a:xfrm>
          <a:prstGeom prst="rect">
            <a:avLst/>
          </a:prstGeom>
          <a:noFill/>
        </p:spPr>
        <p:txBody>
          <a:bodyPr wrap="square" rtlCol="0">
            <a:spAutoFit/>
          </a:bodyPr>
          <a:lstStyle/>
          <a:p>
            <a:r>
              <a:rPr lang="zh-TW" altLang="en-US" sz="2400" dirty="0"/>
              <a:t>我選擇這份資料是因為自己也有在運動，對於熱量控制以及計算運動燃燒</a:t>
            </a:r>
            <a:r>
              <a:rPr lang="zh-TW" altLang="en-US" sz="2400" dirty="0" smtClean="0"/>
              <a:t>卡路里都有研究，</a:t>
            </a:r>
            <a:r>
              <a:rPr lang="zh-TW" altLang="en-US" sz="2400" dirty="0"/>
              <a:t>就把這份資料拿來當作這次的機器學習目標。</a:t>
            </a:r>
            <a:endParaRPr lang="en-US" altLang="zh-TW" sz="2400" dirty="0"/>
          </a:p>
          <a:p>
            <a:endParaRPr lang="en-US" altLang="zh-TW" sz="2400" dirty="0"/>
          </a:p>
          <a:p>
            <a:r>
              <a:rPr lang="zh-TW" altLang="en-US" sz="2400" dirty="0"/>
              <a:t>也希望透過這次的專題讓自己更了解年紀、身高、體重、運動時間、體溫以及心律對於卡路里燃燒有什麼關係。</a:t>
            </a:r>
          </a:p>
          <a:p>
            <a:pPr algn="just">
              <a:lnSpc>
                <a:spcPts val="1500"/>
              </a:lnSpc>
            </a:pPr>
            <a:endParaRPr lang="zh-CN" altLang="en-US" sz="1100" dirty="0">
              <a:solidFill>
                <a:schemeClr val="tx1">
                  <a:lumMod val="75000"/>
                  <a:lumOff val="25000"/>
                </a:schemeClr>
              </a:solidFill>
              <a:cs typeface="+mn-ea"/>
              <a:sym typeface="+mn-lt"/>
            </a:endParaRPr>
          </a:p>
        </p:txBody>
      </p:sp>
      <p:sp>
        <p:nvSpPr>
          <p:cNvPr id="140" name="文本框 139">
            <a:extLst>
              <a:ext uri="{FF2B5EF4-FFF2-40B4-BE49-F238E27FC236}">
                <a16:creationId xmlns:a16="http://schemas.microsoft.com/office/drawing/2014/main" xmlns="" id="{471D04BB-3B3B-46C9-819C-CD9DC354115B}"/>
              </a:ext>
            </a:extLst>
          </p:cNvPr>
          <p:cNvSpPr txBox="1"/>
          <p:nvPr/>
        </p:nvSpPr>
        <p:spPr>
          <a:xfrm>
            <a:off x="3378782" y="1480403"/>
            <a:ext cx="7618568" cy="923330"/>
          </a:xfrm>
          <a:prstGeom prst="rect">
            <a:avLst/>
          </a:prstGeom>
          <a:noFill/>
        </p:spPr>
        <p:txBody>
          <a:bodyPr wrap="square" rtlCol="0">
            <a:spAutoFit/>
          </a:bodyPr>
          <a:lstStyle/>
          <a:p>
            <a:pPr algn="just"/>
            <a:r>
              <a:rPr lang="zh-TW" altLang="en-US" sz="5400" dirty="0">
                <a:solidFill>
                  <a:schemeClr val="accent1">
                    <a:lumMod val="50000"/>
                  </a:schemeClr>
                </a:solidFill>
              </a:rPr>
              <a:t>為甚麼選這份資料</a:t>
            </a:r>
            <a:endParaRPr lang="zh-CN" altLang="en-US" sz="5400" dirty="0">
              <a:solidFill>
                <a:schemeClr val="accent1">
                  <a:lumMod val="50000"/>
                </a:schemeClr>
              </a:solidFill>
              <a:cs typeface="+mn-ea"/>
              <a:sym typeface="+mn-lt"/>
            </a:endParaRPr>
          </a:p>
        </p:txBody>
      </p:sp>
      <p:grpSp>
        <p:nvGrpSpPr>
          <p:cNvPr id="8" name="组合 7">
            <a:extLst>
              <a:ext uri="{FF2B5EF4-FFF2-40B4-BE49-F238E27FC236}">
                <a16:creationId xmlns:a16="http://schemas.microsoft.com/office/drawing/2014/main" xmlns="" id="{63EB0D46-B69B-4E8B-95CF-383A50B48C51}"/>
              </a:ext>
            </a:extLst>
          </p:cNvPr>
          <p:cNvGrpSpPr/>
          <p:nvPr/>
        </p:nvGrpSpPr>
        <p:grpSpPr>
          <a:xfrm>
            <a:off x="-1790136" y="1438555"/>
            <a:ext cx="3957438" cy="4126415"/>
            <a:chOff x="1322945" y="1892542"/>
            <a:chExt cx="3797521" cy="3959670"/>
          </a:xfrm>
        </p:grpSpPr>
        <p:grpSp>
          <p:nvGrpSpPr>
            <p:cNvPr id="6" name="组合 5">
              <a:extLst>
                <a:ext uri="{FF2B5EF4-FFF2-40B4-BE49-F238E27FC236}">
                  <a16:creationId xmlns:a16="http://schemas.microsoft.com/office/drawing/2014/main" xmlns=""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a16="http://schemas.microsoft.com/office/drawing/2014/main" xmlns=""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a16="http://schemas.microsoft.com/office/drawing/2014/main" xmlns=""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9" name="Google Shape;284;p20">
                  <a:extLst>
                    <a:ext uri="{FF2B5EF4-FFF2-40B4-BE49-F238E27FC236}">
                      <a16:creationId xmlns:a16="http://schemas.microsoft.com/office/drawing/2014/main" xmlns=""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4" name="组合 3">
                  <a:extLst>
                    <a:ext uri="{FF2B5EF4-FFF2-40B4-BE49-F238E27FC236}">
                      <a16:creationId xmlns:a16="http://schemas.microsoft.com/office/drawing/2014/main" xmlns=""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a16="http://schemas.microsoft.com/office/drawing/2014/main" xmlns="" id="{F64B5E89-F71E-47F7-9CDF-B5692447E7E7}"/>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a16="http://schemas.microsoft.com/office/drawing/2014/main" xmlns=""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a16="http://schemas.microsoft.com/office/drawing/2014/main" xmlns=""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a16="http://schemas.microsoft.com/office/drawing/2014/main" xmlns=""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a16="http://schemas.microsoft.com/office/drawing/2014/main" xmlns=""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a16="http://schemas.microsoft.com/office/drawing/2014/main" xmlns=""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a16="http://schemas.microsoft.com/office/drawing/2014/main" xmlns=""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a16="http://schemas.microsoft.com/office/drawing/2014/main" xmlns=""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a16="http://schemas.microsoft.com/office/drawing/2014/main" xmlns=""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a16="http://schemas.microsoft.com/office/drawing/2014/main" xmlns=""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0" name="Google Shape;285;p20">
                  <a:extLst>
                    <a:ext uri="{FF2B5EF4-FFF2-40B4-BE49-F238E27FC236}">
                      <a16:creationId xmlns:a16="http://schemas.microsoft.com/office/drawing/2014/main" xmlns=""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1" name="Google Shape;286;p20">
                  <a:extLst>
                    <a:ext uri="{FF2B5EF4-FFF2-40B4-BE49-F238E27FC236}">
                      <a16:creationId xmlns:a16="http://schemas.microsoft.com/office/drawing/2014/main" xmlns=""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a16="http://schemas.microsoft.com/office/drawing/2014/main" xmlns=""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3" name="Google Shape;288;p20">
                  <a:extLst>
                    <a:ext uri="{FF2B5EF4-FFF2-40B4-BE49-F238E27FC236}">
                      <a16:creationId xmlns:a16="http://schemas.microsoft.com/office/drawing/2014/main" xmlns=""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4" name="Google Shape;289;p20">
                  <a:extLst>
                    <a:ext uri="{FF2B5EF4-FFF2-40B4-BE49-F238E27FC236}">
                      <a16:creationId xmlns:a16="http://schemas.microsoft.com/office/drawing/2014/main" xmlns=""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5" name="Google Shape;290;p20">
                  <a:extLst>
                    <a:ext uri="{FF2B5EF4-FFF2-40B4-BE49-F238E27FC236}">
                      <a16:creationId xmlns:a16="http://schemas.microsoft.com/office/drawing/2014/main" xmlns=""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6" name="Google Shape;291;p20">
                  <a:extLst>
                    <a:ext uri="{FF2B5EF4-FFF2-40B4-BE49-F238E27FC236}">
                      <a16:creationId xmlns:a16="http://schemas.microsoft.com/office/drawing/2014/main" xmlns=""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7" name="Google Shape;292;p20">
                  <a:extLst>
                    <a:ext uri="{FF2B5EF4-FFF2-40B4-BE49-F238E27FC236}">
                      <a16:creationId xmlns:a16="http://schemas.microsoft.com/office/drawing/2014/main" xmlns=""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8" name="Google Shape;293;p20">
                  <a:extLst>
                    <a:ext uri="{FF2B5EF4-FFF2-40B4-BE49-F238E27FC236}">
                      <a16:creationId xmlns:a16="http://schemas.microsoft.com/office/drawing/2014/main" xmlns=""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294;p20">
                  <a:extLst>
                    <a:ext uri="{FF2B5EF4-FFF2-40B4-BE49-F238E27FC236}">
                      <a16:creationId xmlns:a16="http://schemas.microsoft.com/office/drawing/2014/main" xmlns=""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1" name="Google Shape;295;p20">
                  <a:extLst>
                    <a:ext uri="{FF2B5EF4-FFF2-40B4-BE49-F238E27FC236}">
                      <a16:creationId xmlns:a16="http://schemas.microsoft.com/office/drawing/2014/main" xmlns=""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2" name="Google Shape;296;p20">
                  <a:extLst>
                    <a:ext uri="{FF2B5EF4-FFF2-40B4-BE49-F238E27FC236}">
                      <a16:creationId xmlns:a16="http://schemas.microsoft.com/office/drawing/2014/main" xmlns=""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3" name="Google Shape;297;p20">
                  <a:extLst>
                    <a:ext uri="{FF2B5EF4-FFF2-40B4-BE49-F238E27FC236}">
                      <a16:creationId xmlns:a16="http://schemas.microsoft.com/office/drawing/2014/main" xmlns=""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4" name="Google Shape;298;p20">
                  <a:extLst>
                    <a:ext uri="{FF2B5EF4-FFF2-40B4-BE49-F238E27FC236}">
                      <a16:creationId xmlns:a16="http://schemas.microsoft.com/office/drawing/2014/main" xmlns=""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5" name="Google Shape;299;p20">
                  <a:extLst>
                    <a:ext uri="{FF2B5EF4-FFF2-40B4-BE49-F238E27FC236}">
                      <a16:creationId xmlns:a16="http://schemas.microsoft.com/office/drawing/2014/main" xmlns=""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6" name="Google Shape;300;p20">
                  <a:extLst>
                    <a:ext uri="{FF2B5EF4-FFF2-40B4-BE49-F238E27FC236}">
                      <a16:creationId xmlns:a16="http://schemas.microsoft.com/office/drawing/2014/main" xmlns="" id="{1460A6FB-4797-4FE3-9365-600B9B8FA44F}"/>
                    </a:ext>
                  </a:extLst>
                </p:cNvPr>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301;p20">
                  <a:extLst>
                    <a:ext uri="{FF2B5EF4-FFF2-40B4-BE49-F238E27FC236}">
                      <a16:creationId xmlns:a16="http://schemas.microsoft.com/office/drawing/2014/main" xmlns=""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302;p20">
                  <a:extLst>
                    <a:ext uri="{FF2B5EF4-FFF2-40B4-BE49-F238E27FC236}">
                      <a16:creationId xmlns:a16="http://schemas.microsoft.com/office/drawing/2014/main" xmlns=""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a16="http://schemas.microsoft.com/office/drawing/2014/main" xmlns=""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304;p20">
                  <a:extLst>
                    <a:ext uri="{FF2B5EF4-FFF2-40B4-BE49-F238E27FC236}">
                      <a16:creationId xmlns:a16="http://schemas.microsoft.com/office/drawing/2014/main" xmlns=""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9" name="Google Shape;305;p20">
                  <a:extLst>
                    <a:ext uri="{FF2B5EF4-FFF2-40B4-BE49-F238E27FC236}">
                      <a16:creationId xmlns:a16="http://schemas.microsoft.com/office/drawing/2014/main" xmlns=""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1" name="Google Shape;306;p20">
                  <a:extLst>
                    <a:ext uri="{FF2B5EF4-FFF2-40B4-BE49-F238E27FC236}">
                      <a16:creationId xmlns:a16="http://schemas.microsoft.com/office/drawing/2014/main" xmlns=""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2" name="Google Shape;307;p20">
                  <a:extLst>
                    <a:ext uri="{FF2B5EF4-FFF2-40B4-BE49-F238E27FC236}">
                      <a16:creationId xmlns:a16="http://schemas.microsoft.com/office/drawing/2014/main" xmlns=""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308;p20">
                  <a:extLst>
                    <a:ext uri="{FF2B5EF4-FFF2-40B4-BE49-F238E27FC236}">
                      <a16:creationId xmlns:a16="http://schemas.microsoft.com/office/drawing/2014/main" xmlns=""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309;p20">
                  <a:extLst>
                    <a:ext uri="{FF2B5EF4-FFF2-40B4-BE49-F238E27FC236}">
                      <a16:creationId xmlns:a16="http://schemas.microsoft.com/office/drawing/2014/main" xmlns=""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6" name="Google Shape;310;p20">
                  <a:extLst>
                    <a:ext uri="{FF2B5EF4-FFF2-40B4-BE49-F238E27FC236}">
                      <a16:creationId xmlns:a16="http://schemas.microsoft.com/office/drawing/2014/main" xmlns=""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08" name="Google Shape;1002;p32">
                <a:extLst>
                  <a:ext uri="{FF2B5EF4-FFF2-40B4-BE49-F238E27FC236}">
                    <a16:creationId xmlns:a16="http://schemas.microsoft.com/office/drawing/2014/main" xmlns=""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a16="http://schemas.microsoft.com/office/drawing/2014/main" xmlns=""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0" name="Google Shape;1004;p32">
                  <a:extLst>
                    <a:ext uri="{FF2B5EF4-FFF2-40B4-BE49-F238E27FC236}">
                      <a16:creationId xmlns:a16="http://schemas.microsoft.com/office/drawing/2014/main" xmlns=""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1" name="Google Shape;1005;p32">
                  <a:extLst>
                    <a:ext uri="{FF2B5EF4-FFF2-40B4-BE49-F238E27FC236}">
                      <a16:creationId xmlns:a16="http://schemas.microsoft.com/office/drawing/2014/main" xmlns=""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
            <p:nvSpPr>
              <p:cNvPr id="114" name="Google Shape;973;p32">
                <a:extLst>
                  <a:ext uri="{FF2B5EF4-FFF2-40B4-BE49-F238E27FC236}">
                    <a16:creationId xmlns:a16="http://schemas.microsoft.com/office/drawing/2014/main" xmlns=""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117" name="Google Shape;1014;p32">
                <a:extLst>
                  <a:ext uri="{FF2B5EF4-FFF2-40B4-BE49-F238E27FC236}">
                    <a16:creationId xmlns:a16="http://schemas.microsoft.com/office/drawing/2014/main" xmlns=""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a16="http://schemas.microsoft.com/office/drawing/2014/main" xmlns=""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9" name="Google Shape;1016;p32">
                  <a:extLst>
                    <a:ext uri="{FF2B5EF4-FFF2-40B4-BE49-F238E27FC236}">
                      <a16:creationId xmlns:a16="http://schemas.microsoft.com/office/drawing/2014/main" xmlns=""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0" name="Google Shape;1017;p32">
                  <a:extLst>
                    <a:ext uri="{FF2B5EF4-FFF2-40B4-BE49-F238E27FC236}">
                      <a16:creationId xmlns:a16="http://schemas.microsoft.com/office/drawing/2014/main" xmlns=""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1" name="Google Shape;1018;p32">
                  <a:extLst>
                    <a:ext uri="{FF2B5EF4-FFF2-40B4-BE49-F238E27FC236}">
                      <a16:creationId xmlns:a16="http://schemas.microsoft.com/office/drawing/2014/main" xmlns=""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2" name="Google Shape;1019;p32">
                  <a:extLst>
                    <a:ext uri="{FF2B5EF4-FFF2-40B4-BE49-F238E27FC236}">
                      <a16:creationId xmlns:a16="http://schemas.microsoft.com/office/drawing/2014/main" xmlns=""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3" name="Google Shape;1020;p32">
                  <a:extLst>
                    <a:ext uri="{FF2B5EF4-FFF2-40B4-BE49-F238E27FC236}">
                      <a16:creationId xmlns:a16="http://schemas.microsoft.com/office/drawing/2014/main" xmlns=""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26" name="Google Shape;982;p32">
                <a:extLst>
                  <a:ext uri="{FF2B5EF4-FFF2-40B4-BE49-F238E27FC236}">
                    <a16:creationId xmlns:a16="http://schemas.microsoft.com/office/drawing/2014/main" xmlns=""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a16="http://schemas.microsoft.com/office/drawing/2014/main" xmlns=""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8" name="Google Shape;984;p32">
                  <a:extLst>
                    <a:ext uri="{FF2B5EF4-FFF2-40B4-BE49-F238E27FC236}">
                      <a16:creationId xmlns:a16="http://schemas.microsoft.com/office/drawing/2014/main" xmlns=""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9" name="Google Shape;985;p32">
                  <a:extLst>
                    <a:ext uri="{FF2B5EF4-FFF2-40B4-BE49-F238E27FC236}">
                      <a16:creationId xmlns:a16="http://schemas.microsoft.com/office/drawing/2014/main" xmlns=""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0" name="Google Shape;986;p32">
                  <a:extLst>
                    <a:ext uri="{FF2B5EF4-FFF2-40B4-BE49-F238E27FC236}">
                      <a16:creationId xmlns:a16="http://schemas.microsoft.com/office/drawing/2014/main" xmlns=""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1" name="Google Shape;987;p32">
                  <a:extLst>
                    <a:ext uri="{FF2B5EF4-FFF2-40B4-BE49-F238E27FC236}">
                      <a16:creationId xmlns:a16="http://schemas.microsoft.com/office/drawing/2014/main" xmlns=""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2" name="Google Shape;988;p32">
                  <a:extLst>
                    <a:ext uri="{FF2B5EF4-FFF2-40B4-BE49-F238E27FC236}">
                      <a16:creationId xmlns:a16="http://schemas.microsoft.com/office/drawing/2014/main" xmlns=""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3" name="Google Shape;989;p32">
                  <a:extLst>
                    <a:ext uri="{FF2B5EF4-FFF2-40B4-BE49-F238E27FC236}">
                      <a16:creationId xmlns:a16="http://schemas.microsoft.com/office/drawing/2014/main" xmlns=""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4" name="Google Shape;990;p32">
                  <a:extLst>
                    <a:ext uri="{FF2B5EF4-FFF2-40B4-BE49-F238E27FC236}">
                      <a16:creationId xmlns:a16="http://schemas.microsoft.com/office/drawing/2014/main" xmlns=""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5" name="Google Shape;991;p32">
                  <a:extLst>
                    <a:ext uri="{FF2B5EF4-FFF2-40B4-BE49-F238E27FC236}">
                      <a16:creationId xmlns:a16="http://schemas.microsoft.com/office/drawing/2014/main" xmlns=""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6" name="Google Shape;992;p32">
                  <a:extLst>
                    <a:ext uri="{FF2B5EF4-FFF2-40B4-BE49-F238E27FC236}">
                      <a16:creationId xmlns:a16="http://schemas.microsoft.com/office/drawing/2014/main" xmlns=""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7" name="Google Shape;993;p32">
                  <a:extLst>
                    <a:ext uri="{FF2B5EF4-FFF2-40B4-BE49-F238E27FC236}">
                      <a16:creationId xmlns:a16="http://schemas.microsoft.com/office/drawing/2014/main" xmlns=""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pic>
          <p:nvPicPr>
            <p:cNvPr id="144" name="图片 143">
              <a:extLst>
                <a:ext uri="{FF2B5EF4-FFF2-40B4-BE49-F238E27FC236}">
                  <a16:creationId xmlns:a16="http://schemas.microsoft.com/office/drawing/2014/main" xmlns="" id="{23FC21C8-1F4C-4F93-90D3-96BEFD434D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22945" y="4618774"/>
              <a:ext cx="908606" cy="1233438"/>
            </a:xfrm>
            <a:prstGeom prst="rect">
              <a:avLst/>
            </a:prstGeom>
          </p:spPr>
        </p:pic>
      </p:grpSp>
    </p:spTree>
    <p:extLst>
      <p:ext uri="{BB962C8B-B14F-4D97-AF65-F5344CB8AC3E}">
        <p14:creationId xmlns:p14="http://schemas.microsoft.com/office/powerpoint/2010/main" val="1433683052"/>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1+#ppt_w/2"/>
                                          </p:val>
                                        </p:tav>
                                        <p:tav tm="100000">
                                          <p:val>
                                            <p:strVal val="#ppt_x"/>
                                          </p:val>
                                        </p:tav>
                                      </p:tavLst>
                                    </p:anim>
                                    <p:anim calcmode="lin" valueType="num">
                                      <p:cBhvr additive="base">
                                        <p:cTn id="8" dur="500" fill="hold"/>
                                        <p:tgtEl>
                                          <p:spTgt spid="14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9"/>
                                        </p:tgtEl>
                                        <p:attrNameLst>
                                          <p:attrName>style.visibility</p:attrName>
                                        </p:attrNameLst>
                                      </p:cBhvr>
                                      <p:to>
                                        <p:strVal val="visible"/>
                                      </p:to>
                                    </p:set>
                                    <p:anim calcmode="lin" valueType="num">
                                      <p:cBhvr additive="base">
                                        <p:cTn id="11" dur="500" fill="hold"/>
                                        <p:tgtEl>
                                          <p:spTgt spid="139"/>
                                        </p:tgtEl>
                                        <p:attrNameLst>
                                          <p:attrName>ppt_x</p:attrName>
                                        </p:attrNameLst>
                                      </p:cBhvr>
                                      <p:tavLst>
                                        <p:tav tm="0">
                                          <p:val>
                                            <p:strVal val="1+#ppt_w/2"/>
                                          </p:val>
                                        </p:tav>
                                        <p:tav tm="100000">
                                          <p:val>
                                            <p:strVal val="#ppt_x"/>
                                          </p:val>
                                        </p:tav>
                                      </p:tavLst>
                                    </p:anim>
                                    <p:anim calcmode="lin" valueType="num">
                                      <p:cBhvr additive="base">
                                        <p:cTn id="12" dur="500" fill="hold"/>
                                        <p:tgtEl>
                                          <p:spTgt spid="13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9" grpId="0"/>
      <p:bldP spid="14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xmlns="" id="{B883DCDF-2B31-4409-A422-9E45BA814E9C}"/>
              </a:ext>
            </a:extLst>
          </p:cNvPr>
          <p:cNvSpPr/>
          <p:nvPr/>
        </p:nvSpPr>
        <p:spPr>
          <a:xfrm flipH="1">
            <a:off x="2489199" y="-1003300"/>
            <a:ext cx="9702795" cy="7850977"/>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264476" y="281678"/>
            <a:ext cx="3875910" cy="830997"/>
          </a:xfrm>
          <a:prstGeom prst="rect">
            <a:avLst/>
          </a:prstGeom>
        </p:spPr>
        <p:txBody>
          <a:bodyPr wrap="square">
            <a:spAutoFit/>
          </a:bodyPr>
          <a:lstStyle/>
          <a:p>
            <a:r>
              <a:rPr lang="zh-TW" altLang="en-US" sz="4800" dirty="0">
                <a:solidFill>
                  <a:schemeClr val="accent1">
                    <a:lumMod val="50000"/>
                  </a:schemeClr>
                </a:solidFill>
              </a:rPr>
              <a:t>資料集說明</a:t>
            </a:r>
          </a:p>
        </p:txBody>
      </p:sp>
      <p:sp>
        <p:nvSpPr>
          <p:cNvPr id="5" name="矩形 4"/>
          <p:cNvSpPr/>
          <p:nvPr/>
        </p:nvSpPr>
        <p:spPr>
          <a:xfrm>
            <a:off x="2039112" y="1204115"/>
            <a:ext cx="7212012" cy="523220"/>
          </a:xfrm>
          <a:prstGeom prst="rect">
            <a:avLst/>
          </a:prstGeom>
        </p:spPr>
        <p:txBody>
          <a:bodyPr wrap="square">
            <a:spAutoFit/>
          </a:bodyPr>
          <a:lstStyle/>
          <a:p>
            <a:r>
              <a:rPr lang="en-US" altLang="zh-TW" sz="2800" dirty="0"/>
              <a:t>Calories</a:t>
            </a:r>
            <a:r>
              <a:rPr lang="zh-TW" altLang="en-US" sz="2800" dirty="0"/>
              <a:t>總共有</a:t>
            </a:r>
            <a:r>
              <a:rPr lang="en-US" altLang="zh-TW" sz="2800" dirty="0"/>
              <a:t>15000</a:t>
            </a:r>
            <a:r>
              <a:rPr lang="zh-TW" altLang="en-US" sz="2800" dirty="0"/>
              <a:t>筆資料</a:t>
            </a:r>
            <a:r>
              <a:rPr lang="en-US" altLang="zh-TW" sz="2800" dirty="0"/>
              <a:t>9</a:t>
            </a:r>
            <a:r>
              <a:rPr lang="zh-TW" altLang="en-US" sz="2800" dirty="0"/>
              <a:t>個欄位</a:t>
            </a:r>
          </a:p>
        </p:txBody>
      </p:sp>
      <p:pic>
        <p:nvPicPr>
          <p:cNvPr id="1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112" y="1826944"/>
            <a:ext cx="7826578" cy="47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234265"/>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xmlns="" id="{B883DCDF-2B31-4409-A422-9E45BA814E9C}"/>
              </a:ext>
            </a:extLst>
          </p:cNvPr>
          <p:cNvSpPr/>
          <p:nvPr/>
        </p:nvSpPr>
        <p:spPr>
          <a:xfrm flipH="1">
            <a:off x="2489199" y="-1003300"/>
            <a:ext cx="9702795" cy="7850977"/>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551244" y="281678"/>
            <a:ext cx="3875910" cy="830997"/>
          </a:xfrm>
          <a:prstGeom prst="rect">
            <a:avLst/>
          </a:prstGeom>
        </p:spPr>
        <p:txBody>
          <a:bodyPr wrap="square">
            <a:spAutoFit/>
          </a:bodyPr>
          <a:lstStyle/>
          <a:p>
            <a:r>
              <a:rPr lang="zh-TW" altLang="en-US" sz="4800" dirty="0">
                <a:solidFill>
                  <a:schemeClr val="accent1">
                    <a:lumMod val="50000"/>
                  </a:schemeClr>
                </a:solidFill>
              </a:rPr>
              <a:t>資料前處理</a:t>
            </a:r>
          </a:p>
        </p:txBody>
      </p:sp>
      <p:sp>
        <p:nvSpPr>
          <p:cNvPr id="5" name="矩形 4"/>
          <p:cNvSpPr/>
          <p:nvPr/>
        </p:nvSpPr>
        <p:spPr>
          <a:xfrm>
            <a:off x="551244" y="1112675"/>
            <a:ext cx="5950140" cy="5293757"/>
          </a:xfrm>
          <a:prstGeom prst="rect">
            <a:avLst/>
          </a:prstGeom>
        </p:spPr>
        <p:txBody>
          <a:bodyPr wrap="square" numCol="1">
            <a:spAutoFit/>
          </a:bodyPr>
          <a:lstStyle/>
          <a:p>
            <a:pPr marL="457200" indent="-457200">
              <a:buFont typeface="Wingdings" pitchFamily="2" charset="2"/>
              <a:buChar char="l"/>
            </a:pPr>
            <a:r>
              <a:rPr lang="zh-TW" altLang="en-US" sz="2600" dirty="0"/>
              <a:t>我將資料的</a:t>
            </a:r>
            <a:r>
              <a:rPr lang="en-US" altLang="zh-TW" sz="2600" dirty="0"/>
              <a:t>User_ID</a:t>
            </a:r>
            <a:r>
              <a:rPr lang="zh-TW" altLang="en-US" sz="2600" dirty="0"/>
              <a:t>刪除並加上兩</a:t>
            </a:r>
            <a:r>
              <a:rPr lang="zh-TW" altLang="en-US" sz="2600" dirty="0" smtClean="0"/>
              <a:t>個</a:t>
            </a:r>
            <a:r>
              <a:rPr lang="en-US" altLang="zh-TW" sz="2600" dirty="0" smtClean="0"/>
              <a:t>target</a:t>
            </a:r>
            <a:r>
              <a:rPr lang="zh-TW" altLang="en-US" sz="2600" dirty="0" smtClean="0"/>
              <a:t>分</a:t>
            </a:r>
            <a:r>
              <a:rPr lang="zh-TW" altLang="en-US" sz="2600" dirty="0"/>
              <a:t>別是</a:t>
            </a:r>
            <a:r>
              <a:rPr lang="en-US" altLang="zh-TW" sz="2600" dirty="0" smtClean="0"/>
              <a:t>Heavy_level</a:t>
            </a:r>
            <a:r>
              <a:rPr lang="zh-TW" altLang="en-US" sz="2600" dirty="0" smtClean="0"/>
              <a:t>及</a:t>
            </a:r>
            <a:r>
              <a:rPr lang="en-US" altLang="zh-TW" sz="2600" dirty="0" smtClean="0"/>
              <a:t>Burn_level</a:t>
            </a:r>
            <a:endParaRPr lang="en-US" altLang="zh-TW" sz="2600" dirty="0"/>
          </a:p>
          <a:p>
            <a:pPr marL="457200" indent="-457200">
              <a:buFont typeface="Wingdings" pitchFamily="2" charset="2"/>
              <a:buChar char="l"/>
            </a:pPr>
            <a:r>
              <a:rPr lang="en-US" altLang="zh-TW" sz="2600" dirty="0"/>
              <a:t>Heavy_level</a:t>
            </a:r>
            <a:r>
              <a:rPr lang="zh-TW" altLang="en-US" sz="2600" dirty="0"/>
              <a:t>是透過</a:t>
            </a:r>
            <a:r>
              <a:rPr lang="zh-TW" altLang="en-US" sz="2600" dirty="0" smtClean="0"/>
              <a:t>身高</a:t>
            </a:r>
            <a:r>
              <a:rPr lang="zh-TW" altLang="en-US" sz="2600" dirty="0"/>
              <a:t>及</a:t>
            </a:r>
            <a:r>
              <a:rPr lang="zh-TW" altLang="en-US" sz="2600" dirty="0" smtClean="0"/>
              <a:t>體重</a:t>
            </a:r>
            <a:r>
              <a:rPr lang="zh-TW" altLang="en-US" sz="2600" dirty="0"/>
              <a:t>計算出</a:t>
            </a:r>
            <a:r>
              <a:rPr lang="en-US" altLang="zh-TW" sz="2600" dirty="0"/>
              <a:t>BMI</a:t>
            </a:r>
            <a:r>
              <a:rPr lang="zh-TW" altLang="en-US" sz="2600" dirty="0"/>
              <a:t>，在利用</a:t>
            </a:r>
            <a:r>
              <a:rPr lang="en-US" altLang="zh-TW" sz="2600" dirty="0"/>
              <a:t>BMI</a:t>
            </a:r>
            <a:r>
              <a:rPr lang="zh-TW" altLang="en-US" sz="2600" dirty="0"/>
              <a:t>的大小分類，</a:t>
            </a:r>
            <a:r>
              <a:rPr lang="en-US" altLang="zh-TW" sz="2600" dirty="0"/>
              <a:t> BMI</a:t>
            </a:r>
            <a:r>
              <a:rPr lang="zh-TW" altLang="en-US" sz="2600" dirty="0"/>
              <a:t>小於</a:t>
            </a:r>
            <a:r>
              <a:rPr lang="en-US" altLang="zh-TW" sz="2600" dirty="0"/>
              <a:t>24Heavy_level=0</a:t>
            </a:r>
            <a:r>
              <a:rPr lang="zh-TW" altLang="en-US" sz="2600" dirty="0" smtClean="0"/>
              <a:t>， </a:t>
            </a:r>
            <a:r>
              <a:rPr lang="en-US" altLang="zh-TW" sz="2600" dirty="0" smtClean="0"/>
              <a:t>BMI</a:t>
            </a:r>
            <a:r>
              <a:rPr lang="zh-TW" altLang="en-US" sz="2600" dirty="0"/>
              <a:t>介於</a:t>
            </a:r>
            <a:r>
              <a:rPr lang="en-US" altLang="zh-TW" sz="2600" dirty="0"/>
              <a:t>24</a:t>
            </a:r>
            <a:r>
              <a:rPr lang="zh-TW" altLang="en-US" sz="2600" dirty="0"/>
              <a:t>到</a:t>
            </a:r>
            <a:r>
              <a:rPr lang="en-US" altLang="zh-TW" sz="2600" dirty="0" smtClean="0"/>
              <a:t>27Heavy_level=1</a:t>
            </a:r>
            <a:r>
              <a:rPr lang="zh-TW" altLang="en-US" sz="2600" dirty="0"/>
              <a:t>，</a:t>
            </a:r>
            <a:r>
              <a:rPr lang="en-US" altLang="zh-TW" sz="2600" dirty="0"/>
              <a:t> BMI</a:t>
            </a:r>
            <a:r>
              <a:rPr lang="zh-TW" altLang="en-US" sz="2600" dirty="0"/>
              <a:t>大於</a:t>
            </a:r>
            <a:r>
              <a:rPr lang="en-US" altLang="zh-TW" sz="2600" dirty="0" smtClean="0"/>
              <a:t>27Heavy_level=2</a:t>
            </a:r>
          </a:p>
          <a:p>
            <a:pPr marL="457200" indent="-457200">
              <a:buFont typeface="Wingdings" pitchFamily="2" charset="2"/>
              <a:buChar char="l"/>
            </a:pPr>
            <a:endParaRPr lang="en-US" altLang="zh-TW" sz="2600" dirty="0"/>
          </a:p>
          <a:p>
            <a:pPr marL="457200" indent="-457200">
              <a:buFont typeface="Wingdings" pitchFamily="2" charset="2"/>
              <a:buChar char="l"/>
            </a:pPr>
            <a:r>
              <a:rPr lang="en-US" altLang="zh-TW" sz="2600" dirty="0"/>
              <a:t>Burn_level</a:t>
            </a:r>
            <a:r>
              <a:rPr lang="zh-TW" altLang="en-US" sz="2600" dirty="0"/>
              <a:t>將</a:t>
            </a:r>
            <a:r>
              <a:rPr lang="en-US" altLang="zh-TW" sz="2600" dirty="0"/>
              <a:t>Calories</a:t>
            </a:r>
            <a:r>
              <a:rPr lang="zh-TW" altLang="en-US" sz="2600" dirty="0"/>
              <a:t>大於一百的值標示為</a:t>
            </a:r>
            <a:r>
              <a:rPr lang="en-US" altLang="zh-TW" sz="2600" dirty="0"/>
              <a:t>1 </a:t>
            </a:r>
            <a:r>
              <a:rPr lang="zh-TW" altLang="en-US" sz="2600" dirty="0"/>
              <a:t>小於的為</a:t>
            </a:r>
            <a:r>
              <a:rPr lang="en-US" altLang="zh-TW" sz="2600" dirty="0" smtClean="0"/>
              <a:t>0</a:t>
            </a:r>
          </a:p>
          <a:p>
            <a:pPr marL="457200" indent="-457200">
              <a:buFont typeface="Wingdings" pitchFamily="2" charset="2"/>
              <a:buChar char="l"/>
            </a:pPr>
            <a:endParaRPr lang="en-US" altLang="zh-TW" sz="2600" dirty="0" smtClean="0"/>
          </a:p>
          <a:p>
            <a:pPr marL="457200" indent="-457200">
              <a:buFont typeface="Wingdings" pitchFamily="2" charset="2"/>
              <a:buChar char="l"/>
            </a:pPr>
            <a:r>
              <a:rPr lang="zh-TW" altLang="en-US" sz="2600" dirty="0"/>
              <a:t>將</a:t>
            </a:r>
            <a:r>
              <a:rPr lang="zh-TW" altLang="en-US" sz="2600" dirty="0" smtClean="0"/>
              <a:t>性別轉成數字男性為</a:t>
            </a:r>
            <a:r>
              <a:rPr lang="en-US" altLang="zh-TW" sz="2600" dirty="0" smtClean="0"/>
              <a:t>1</a:t>
            </a:r>
            <a:r>
              <a:rPr lang="zh-TW" altLang="en-US" sz="2600" dirty="0" smtClean="0"/>
              <a:t>女性為</a:t>
            </a:r>
            <a:r>
              <a:rPr lang="en-US" altLang="zh-TW" sz="2600" dirty="0" smtClean="0"/>
              <a:t>0</a:t>
            </a:r>
            <a:endParaRPr lang="en-US" altLang="zh-TW" sz="26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551" y="2343136"/>
            <a:ext cx="5344361" cy="274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693139"/>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xmlns="" id="{B883DCDF-2B31-4409-A422-9E45BA814E9C}"/>
              </a:ext>
            </a:extLst>
          </p:cNvPr>
          <p:cNvSpPr/>
          <p:nvPr/>
        </p:nvSpPr>
        <p:spPr>
          <a:xfrm flipH="1">
            <a:off x="2489199" y="-1003300"/>
            <a:ext cx="9702795" cy="7850977"/>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264476" y="281678"/>
            <a:ext cx="10019220" cy="830997"/>
          </a:xfrm>
          <a:prstGeom prst="rect">
            <a:avLst/>
          </a:prstGeom>
        </p:spPr>
        <p:txBody>
          <a:bodyPr wrap="square">
            <a:spAutoFit/>
          </a:bodyPr>
          <a:lstStyle/>
          <a:p>
            <a:r>
              <a:rPr lang="zh-TW" altLang="en-US" sz="4800" dirty="0">
                <a:solidFill>
                  <a:schemeClr val="accent1">
                    <a:lumMod val="50000"/>
                  </a:schemeClr>
                </a:solidFill>
              </a:rPr>
              <a:t>將資料做</a:t>
            </a:r>
            <a:r>
              <a:rPr lang="en-US" altLang="zh-TW" sz="4800" dirty="0">
                <a:solidFill>
                  <a:schemeClr val="accent1">
                    <a:lumMod val="50000"/>
                  </a:schemeClr>
                </a:solidFill>
              </a:rPr>
              <a:t>Min-Max Normaliaztion</a:t>
            </a:r>
            <a:endParaRPr lang="zh-TW" altLang="en-US" sz="4800" dirty="0">
              <a:solidFill>
                <a:schemeClr val="accent1">
                  <a:lumMod val="50000"/>
                </a:schemeClr>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23447" y="1046971"/>
            <a:ext cx="9448185" cy="562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385602"/>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xmlns=""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pic>
        <p:nvPicPr>
          <p:cNvPr id="49" name="图片 48">
            <a:extLst>
              <a:ext uri="{FF2B5EF4-FFF2-40B4-BE49-F238E27FC236}">
                <a16:creationId xmlns:a16="http://schemas.microsoft.com/office/drawing/2014/main" xmlns=""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61" name="文本框 60">
            <a:extLst>
              <a:ext uri="{FF2B5EF4-FFF2-40B4-BE49-F238E27FC236}">
                <a16:creationId xmlns:a16="http://schemas.microsoft.com/office/drawing/2014/main" xmlns=""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xmlns=""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xmlns=""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xmlns=""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xmlns=""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pic>
        <p:nvPicPr>
          <p:cNvPr id="17" name="图片 16">
            <a:extLst>
              <a:ext uri="{FF2B5EF4-FFF2-40B4-BE49-F238E27FC236}">
                <a16:creationId xmlns:a16="http://schemas.microsoft.com/office/drawing/2014/main" xmlns=""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xmlns=""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xmlns=""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xmlns=""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xmlns=""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xmlns=""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xmlns=""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xmlns=""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sp>
        <p:nvSpPr>
          <p:cNvPr id="36" name="標題 2"/>
          <p:cNvSpPr txBox="1">
            <a:spLocks/>
          </p:cNvSpPr>
          <p:nvPr/>
        </p:nvSpPr>
        <p:spPr>
          <a:xfrm>
            <a:off x="539497" y="255610"/>
            <a:ext cx="4783400" cy="1156038"/>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字魂105号-简雅黑" panose="00000500000000000000" pitchFamily="2" charset="-122"/>
                <a:ea typeface="字魂105号-简雅黑" panose="00000500000000000000" pitchFamily="2" charset="-122"/>
                <a:cs typeface="+mj-cs"/>
              </a:defRPr>
            </a:lvl1pPr>
          </a:lstStyle>
          <a:p>
            <a:r>
              <a:rPr lang="zh-TW" altLang="en-US" dirty="0" smtClean="0">
                <a:solidFill>
                  <a:schemeClr val="accent1">
                    <a:lumMod val="50000"/>
                  </a:schemeClr>
                </a:solidFill>
                <a:latin typeface="+mj-ea"/>
                <a:ea typeface="+mj-ea"/>
              </a:rPr>
              <a:t>訓練方式</a:t>
            </a:r>
            <a:endParaRPr lang="zh-TW" altLang="en-US" dirty="0">
              <a:solidFill>
                <a:schemeClr val="accent1">
                  <a:lumMod val="50000"/>
                </a:schemeClr>
              </a:solidFill>
              <a:latin typeface="+mj-ea"/>
              <a:ea typeface="+mj-ea"/>
            </a:endParaRPr>
          </a:p>
        </p:txBody>
      </p:sp>
      <p:sp>
        <p:nvSpPr>
          <p:cNvPr id="2" name="矩形 1"/>
          <p:cNvSpPr/>
          <p:nvPr/>
        </p:nvSpPr>
        <p:spPr>
          <a:xfrm>
            <a:off x="539497" y="1737360"/>
            <a:ext cx="11119104" cy="2031325"/>
          </a:xfrm>
          <a:prstGeom prst="rect">
            <a:avLst/>
          </a:prstGeom>
        </p:spPr>
        <p:txBody>
          <a:bodyPr wrap="square">
            <a:spAutoFit/>
          </a:bodyPr>
          <a:lstStyle/>
          <a:p>
            <a:pPr marL="109728" indent="0">
              <a:lnSpc>
                <a:spcPct val="150000"/>
              </a:lnSpc>
              <a:buNone/>
            </a:pPr>
            <a:r>
              <a:rPr lang="zh-TW" altLang="en-US" sz="2800" dirty="0">
                <a:latin typeface="+mj-ea"/>
                <a:ea typeface="+mj-ea"/>
              </a:rPr>
              <a:t>在這次的資料中我分成兩類</a:t>
            </a:r>
            <a:endParaRPr lang="en-US" altLang="zh-TW" sz="2800" dirty="0">
              <a:latin typeface="+mj-ea"/>
              <a:ea typeface="+mj-ea"/>
            </a:endParaRPr>
          </a:p>
          <a:p>
            <a:pPr marL="109728" indent="0">
              <a:lnSpc>
                <a:spcPct val="150000"/>
              </a:lnSpc>
              <a:buNone/>
            </a:pPr>
            <a:r>
              <a:rPr lang="zh-TW" altLang="en-US" sz="2800" dirty="0">
                <a:latin typeface="+mj-ea"/>
                <a:ea typeface="+mj-ea"/>
              </a:rPr>
              <a:t>第一類是用 </a:t>
            </a:r>
            <a:r>
              <a:rPr lang="en-US" altLang="zh-TW" sz="2800" dirty="0">
                <a:latin typeface="+mj-ea"/>
                <a:ea typeface="+mj-ea"/>
              </a:rPr>
              <a:t>Height</a:t>
            </a:r>
            <a:r>
              <a:rPr lang="zh-TW" altLang="en-US" sz="2800" dirty="0">
                <a:latin typeface="+mj-ea"/>
                <a:ea typeface="+mj-ea"/>
              </a:rPr>
              <a:t>、</a:t>
            </a:r>
            <a:r>
              <a:rPr lang="en-US" altLang="zh-TW" sz="2800" dirty="0">
                <a:latin typeface="+mj-ea"/>
                <a:ea typeface="+mj-ea"/>
              </a:rPr>
              <a:t>Weight</a:t>
            </a:r>
            <a:r>
              <a:rPr lang="zh-TW" altLang="en-US" sz="2800" dirty="0">
                <a:latin typeface="+mj-ea"/>
                <a:ea typeface="+mj-ea"/>
              </a:rPr>
              <a:t>預測</a:t>
            </a:r>
            <a:r>
              <a:rPr lang="en-US" altLang="zh-TW" sz="2800" dirty="0">
                <a:latin typeface="+mj-ea"/>
                <a:ea typeface="+mj-ea"/>
              </a:rPr>
              <a:t>Heavy_level</a:t>
            </a:r>
          </a:p>
          <a:p>
            <a:pPr marL="109728" indent="0">
              <a:lnSpc>
                <a:spcPct val="150000"/>
              </a:lnSpc>
              <a:buNone/>
            </a:pPr>
            <a:r>
              <a:rPr lang="zh-TW" altLang="en-US" sz="2800" dirty="0">
                <a:latin typeface="+mj-ea"/>
                <a:ea typeface="+mj-ea"/>
              </a:rPr>
              <a:t>第二類是用 </a:t>
            </a:r>
            <a:r>
              <a:rPr lang="en-US" altLang="zh-TW" sz="2800" dirty="0">
                <a:latin typeface="+mj-ea"/>
                <a:ea typeface="+mj-ea"/>
              </a:rPr>
              <a:t>Duration</a:t>
            </a:r>
            <a:r>
              <a:rPr lang="zh-TW" altLang="en-US" sz="2800" dirty="0">
                <a:latin typeface="+mj-ea"/>
                <a:ea typeface="+mj-ea"/>
              </a:rPr>
              <a:t>、</a:t>
            </a:r>
            <a:r>
              <a:rPr lang="en-US" altLang="zh-TW" sz="2800" dirty="0">
                <a:latin typeface="+mj-ea"/>
                <a:ea typeface="+mj-ea"/>
              </a:rPr>
              <a:t>Heart_Rate</a:t>
            </a:r>
            <a:r>
              <a:rPr lang="zh-TW" altLang="en-US" sz="2800" dirty="0">
                <a:latin typeface="+mj-ea"/>
                <a:ea typeface="+mj-ea"/>
              </a:rPr>
              <a:t>、</a:t>
            </a:r>
            <a:r>
              <a:rPr lang="en-US" altLang="zh-TW" sz="2800" dirty="0">
                <a:latin typeface="+mj-ea"/>
                <a:ea typeface="+mj-ea"/>
              </a:rPr>
              <a:t>Body_Temp</a:t>
            </a:r>
            <a:r>
              <a:rPr lang="zh-TW" altLang="en-US" sz="2800" dirty="0">
                <a:latin typeface="+mj-ea"/>
                <a:ea typeface="+mj-ea"/>
              </a:rPr>
              <a:t>預測</a:t>
            </a:r>
            <a:r>
              <a:rPr lang="en-US" altLang="zh-TW" sz="2800" dirty="0">
                <a:latin typeface="+mj-ea"/>
                <a:ea typeface="+mj-ea"/>
              </a:rPr>
              <a:t>Burn_level</a:t>
            </a:r>
            <a:endParaRPr lang="zh-TW" altLang="en-US" sz="2800" dirty="0">
              <a:latin typeface="+mj-ea"/>
              <a:ea typeface="+mj-ea"/>
            </a:endParaRPr>
          </a:p>
        </p:txBody>
      </p:sp>
    </p:spTree>
    <p:extLst>
      <p:ext uri="{BB962C8B-B14F-4D97-AF65-F5344CB8AC3E}">
        <p14:creationId xmlns:p14="http://schemas.microsoft.com/office/powerpoint/2010/main" val="52447762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1+#ppt_w/2"/>
                                          </p:val>
                                        </p:tav>
                                        <p:tav tm="100000">
                                          <p:val>
                                            <p:strVal val="#ppt_x"/>
                                          </p:val>
                                        </p:tav>
                                      </p:tavLst>
                                    </p:anim>
                                    <p:anim calcmode="lin" valueType="num">
                                      <p:cBhvr additive="base">
                                        <p:cTn id="8" dur="500" fill="hold"/>
                                        <p:tgtEl>
                                          <p:spTgt spid="61"/>
                                        </p:tgtEl>
                                        <p:attrNameLst>
                                          <p:attrName>ppt_y</p:attrName>
                                        </p:attrNameLst>
                                      </p:cBhvr>
                                      <p:tavLst>
                                        <p:tav tm="0">
                                          <p:val>
                                            <p:strVal val="#ppt_y"/>
                                          </p:val>
                                        </p:tav>
                                        <p:tav tm="100000">
                                          <p:val>
                                            <p:strVal val="#ppt_y"/>
                                          </p:val>
                                        </p:tav>
                                      </p:tavLst>
                                    </p:anim>
                                  </p:childTnLst>
                                </p:cTn>
                              </p:par>
                              <p:par>
                                <p:cTn id="9" presetID="47" presetClass="entr" presetSubtype="0" fill="hold" nodeType="with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1000"/>
                                        <p:tgtEl>
                                          <p:spTgt spid="83"/>
                                        </p:tgtEl>
                                      </p:cBhvr>
                                    </p:animEffect>
                                    <p:anim calcmode="lin" valueType="num">
                                      <p:cBhvr>
                                        <p:cTn id="12" dur="1000" fill="hold"/>
                                        <p:tgtEl>
                                          <p:spTgt spid="83"/>
                                        </p:tgtEl>
                                        <p:attrNameLst>
                                          <p:attrName>ppt_x</p:attrName>
                                        </p:attrNameLst>
                                      </p:cBhvr>
                                      <p:tavLst>
                                        <p:tav tm="0">
                                          <p:val>
                                            <p:strVal val="#ppt_x"/>
                                          </p:val>
                                        </p:tav>
                                        <p:tav tm="100000">
                                          <p:val>
                                            <p:strVal val="#ppt_x"/>
                                          </p:val>
                                        </p:tav>
                                      </p:tavLst>
                                    </p:anim>
                                    <p:anim calcmode="lin" valueType="num">
                                      <p:cBhvr>
                                        <p:cTn id="13" dur="1000" fill="hold"/>
                                        <p:tgtEl>
                                          <p:spTgt spid="83"/>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25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1000"/>
                                        <p:tgtEl>
                                          <p:spTgt spid="49"/>
                                        </p:tgtEl>
                                      </p:cBhvr>
                                    </p:animEffect>
                                  </p:childTnLst>
                                </p:cTn>
                              </p:par>
                              <p:par>
                                <p:cTn id="17" presetID="10" presetClass="entr" presetSubtype="0" fill="hold" nodeType="withEffect">
                                  <p:stCondLst>
                                    <p:cond delay="25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1000"/>
                                        <p:tgtEl>
                                          <p:spTgt spid="84"/>
                                        </p:tgtEl>
                                      </p:cBhvr>
                                    </p:animEffect>
                                  </p:childTnLst>
                                </p:cTn>
                              </p:par>
                              <p:par>
                                <p:cTn id="20" presetID="10" presetClass="entr" presetSubtype="0" fill="hold" nodeType="withEffect">
                                  <p:stCondLst>
                                    <p:cond delay="25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1000"/>
                                        <p:tgtEl>
                                          <p:spTgt spid="86"/>
                                        </p:tgtEl>
                                      </p:cBhvr>
                                    </p:animEffect>
                                  </p:childTnLst>
                                </p:cTn>
                              </p:par>
                              <p:par>
                                <p:cTn id="23" presetID="10" presetClass="entr" presetSubtype="0" fill="hold" nodeType="withEffect">
                                  <p:stCondLst>
                                    <p:cond delay="25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1000"/>
                                        <p:tgtEl>
                                          <p:spTgt spid="85"/>
                                        </p:tgtEl>
                                      </p:cBhvr>
                                    </p:animEffect>
                                  </p:childTnLst>
                                </p:cTn>
                              </p:par>
                              <p:par>
                                <p:cTn id="26" presetID="10" presetClass="entr" presetSubtype="0" fill="hold"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childTnLst>
                                </p:cTn>
                              </p:par>
                              <p:par>
                                <p:cTn id="29" presetID="10" presetClass="entr" presetSubtype="0" fill="hold"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childTnLst>
                                </p:cTn>
                              </p:par>
                              <p:par>
                                <p:cTn id="32" presetID="10" presetClass="entr" presetSubtype="0" fill="hold" nodeType="withEffect">
                                  <p:stCondLst>
                                    <p:cond delay="25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childTnLst>
                                </p:cTn>
                              </p:par>
                              <p:par>
                                <p:cTn id="35" presetID="10" presetClass="entr" presetSubtype="0" fill="hold" nodeType="withEffect">
                                  <p:stCondLst>
                                    <p:cond delay="25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childTnLst>
                                </p:cTn>
                              </p:par>
                              <p:par>
                                <p:cTn id="38" presetID="10" presetClass="entr" presetSubtype="0" fill="hold" nodeType="withEffect">
                                  <p:stCondLst>
                                    <p:cond delay="250"/>
                                  </p:stCondLst>
                                  <p:childTnLst>
                                    <p:set>
                                      <p:cBhvr>
                                        <p:cTn id="39" dur="1" fill="hold">
                                          <p:stCondLst>
                                            <p:cond delay="0"/>
                                          </p:stCondLst>
                                        </p:cTn>
                                        <p:tgtEl>
                                          <p:spTgt spid="95"/>
                                        </p:tgtEl>
                                        <p:attrNameLst>
                                          <p:attrName>style.visibility</p:attrName>
                                        </p:attrNameLst>
                                      </p:cBhvr>
                                      <p:to>
                                        <p:strVal val="visible"/>
                                      </p:to>
                                    </p:set>
                                    <p:animEffect transition="in" filter="fade">
                                      <p:cBhvr>
                                        <p:cTn id="40" dur="1000"/>
                                        <p:tgtEl>
                                          <p:spTgt spid="95"/>
                                        </p:tgtEl>
                                      </p:cBhvr>
                                    </p:animEffect>
                                  </p:childTnLst>
                                </p:cTn>
                              </p:par>
                              <p:par>
                                <p:cTn id="41" presetID="10" presetClass="entr" presetSubtype="0" fill="hold" nodeType="withEffect">
                                  <p:stCondLst>
                                    <p:cond delay="250"/>
                                  </p:stCondLst>
                                  <p:childTnLst>
                                    <p:set>
                                      <p:cBhvr>
                                        <p:cTn id="42" dur="1" fill="hold">
                                          <p:stCondLst>
                                            <p:cond delay="0"/>
                                          </p:stCondLst>
                                        </p:cTn>
                                        <p:tgtEl>
                                          <p:spTgt spid="96"/>
                                        </p:tgtEl>
                                        <p:attrNameLst>
                                          <p:attrName>style.visibility</p:attrName>
                                        </p:attrNameLst>
                                      </p:cBhvr>
                                      <p:to>
                                        <p:strVal val="visible"/>
                                      </p:to>
                                    </p:set>
                                    <p:animEffect transition="in" filter="fade">
                                      <p:cBhvr>
                                        <p:cTn id="43" dur="1000"/>
                                        <p:tgtEl>
                                          <p:spTgt spid="96"/>
                                        </p:tgtEl>
                                      </p:cBhvr>
                                    </p:animEffect>
                                  </p:childTnLst>
                                </p:cTn>
                              </p:par>
                              <p:par>
                                <p:cTn id="44" presetID="10" presetClass="entr" presetSubtype="0" fill="hold" nodeType="withEffect">
                                  <p:stCondLst>
                                    <p:cond delay="250"/>
                                  </p:stCondLst>
                                  <p:childTnLst>
                                    <p:set>
                                      <p:cBhvr>
                                        <p:cTn id="45" dur="1" fill="hold">
                                          <p:stCondLst>
                                            <p:cond delay="0"/>
                                          </p:stCondLst>
                                        </p:cTn>
                                        <p:tgtEl>
                                          <p:spTgt spid="97"/>
                                        </p:tgtEl>
                                        <p:attrNameLst>
                                          <p:attrName>style.visibility</p:attrName>
                                        </p:attrNameLst>
                                      </p:cBhvr>
                                      <p:to>
                                        <p:strVal val="visible"/>
                                      </p:to>
                                    </p:set>
                                    <p:animEffect transition="in" filter="fade">
                                      <p:cBhvr>
                                        <p:cTn id="46" dur="1000"/>
                                        <p:tgtEl>
                                          <p:spTgt spid="97"/>
                                        </p:tgtEl>
                                      </p:cBhvr>
                                    </p:animEffect>
                                  </p:childTnLst>
                                </p:cTn>
                              </p:par>
                              <p:par>
                                <p:cTn id="47" presetID="10" presetClass="entr" presetSubtype="0" fill="hold" nodeType="withEffect">
                                  <p:stCondLst>
                                    <p:cond delay="25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childTnLst>
                                </p:cTn>
                              </p:par>
                              <p:par>
                                <p:cTn id="50" presetID="10" presetClass="entr" presetSubtype="0" fill="hold" nodeType="withEffect">
                                  <p:stCondLst>
                                    <p:cond delay="25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xmlns="" id="{65C02017-4664-4633-83B9-088F94F04D2B}"/>
              </a:ext>
            </a:extLst>
          </p:cNvPr>
          <p:cNvSpPr/>
          <p:nvPr/>
        </p:nvSpPr>
        <p:spPr>
          <a:xfrm>
            <a:off x="-1750154" y="-9363"/>
            <a:ext cx="6302483" cy="6867363"/>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cs typeface="+mn-ea"/>
              <a:sym typeface="+mn-lt"/>
            </a:endParaRPr>
          </a:p>
        </p:txBody>
      </p:sp>
      <p:grpSp>
        <p:nvGrpSpPr>
          <p:cNvPr id="8" name="组合 7">
            <a:extLst>
              <a:ext uri="{FF2B5EF4-FFF2-40B4-BE49-F238E27FC236}">
                <a16:creationId xmlns:a16="http://schemas.microsoft.com/office/drawing/2014/main" xmlns="" id="{63EB0D46-B69B-4E8B-95CF-383A50B48C51}"/>
              </a:ext>
            </a:extLst>
          </p:cNvPr>
          <p:cNvGrpSpPr/>
          <p:nvPr/>
        </p:nvGrpSpPr>
        <p:grpSpPr>
          <a:xfrm>
            <a:off x="-2215752" y="2086983"/>
            <a:ext cx="3957438" cy="4126415"/>
            <a:chOff x="1322945" y="1892542"/>
            <a:chExt cx="3797521" cy="3959670"/>
          </a:xfrm>
        </p:grpSpPr>
        <p:grpSp>
          <p:nvGrpSpPr>
            <p:cNvPr id="6" name="组合 5">
              <a:extLst>
                <a:ext uri="{FF2B5EF4-FFF2-40B4-BE49-F238E27FC236}">
                  <a16:creationId xmlns:a16="http://schemas.microsoft.com/office/drawing/2014/main" xmlns=""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a16="http://schemas.microsoft.com/office/drawing/2014/main" xmlns=""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a16="http://schemas.microsoft.com/office/drawing/2014/main" xmlns=""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9" name="Google Shape;284;p20">
                  <a:extLst>
                    <a:ext uri="{FF2B5EF4-FFF2-40B4-BE49-F238E27FC236}">
                      <a16:creationId xmlns:a16="http://schemas.microsoft.com/office/drawing/2014/main" xmlns=""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4" name="组合 3">
                  <a:extLst>
                    <a:ext uri="{FF2B5EF4-FFF2-40B4-BE49-F238E27FC236}">
                      <a16:creationId xmlns:a16="http://schemas.microsoft.com/office/drawing/2014/main" xmlns=""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a16="http://schemas.microsoft.com/office/drawing/2014/main" xmlns="" id="{F64B5E89-F71E-47F7-9CDF-B5692447E7E7}"/>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a16="http://schemas.microsoft.com/office/drawing/2014/main" xmlns=""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a16="http://schemas.microsoft.com/office/drawing/2014/main" xmlns=""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a16="http://schemas.microsoft.com/office/drawing/2014/main" xmlns=""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a16="http://schemas.microsoft.com/office/drawing/2014/main" xmlns=""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a16="http://schemas.microsoft.com/office/drawing/2014/main" xmlns=""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a16="http://schemas.microsoft.com/office/drawing/2014/main" xmlns=""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a16="http://schemas.microsoft.com/office/drawing/2014/main" xmlns=""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a16="http://schemas.microsoft.com/office/drawing/2014/main" xmlns=""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a16="http://schemas.microsoft.com/office/drawing/2014/main" xmlns=""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0" name="Google Shape;285;p20">
                  <a:extLst>
                    <a:ext uri="{FF2B5EF4-FFF2-40B4-BE49-F238E27FC236}">
                      <a16:creationId xmlns:a16="http://schemas.microsoft.com/office/drawing/2014/main" xmlns=""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1" name="Google Shape;286;p20">
                  <a:extLst>
                    <a:ext uri="{FF2B5EF4-FFF2-40B4-BE49-F238E27FC236}">
                      <a16:creationId xmlns:a16="http://schemas.microsoft.com/office/drawing/2014/main" xmlns=""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a16="http://schemas.microsoft.com/office/drawing/2014/main" xmlns=""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3" name="Google Shape;288;p20">
                  <a:extLst>
                    <a:ext uri="{FF2B5EF4-FFF2-40B4-BE49-F238E27FC236}">
                      <a16:creationId xmlns:a16="http://schemas.microsoft.com/office/drawing/2014/main" xmlns=""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4" name="Google Shape;289;p20">
                  <a:extLst>
                    <a:ext uri="{FF2B5EF4-FFF2-40B4-BE49-F238E27FC236}">
                      <a16:creationId xmlns:a16="http://schemas.microsoft.com/office/drawing/2014/main" xmlns=""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5" name="Google Shape;290;p20">
                  <a:extLst>
                    <a:ext uri="{FF2B5EF4-FFF2-40B4-BE49-F238E27FC236}">
                      <a16:creationId xmlns:a16="http://schemas.microsoft.com/office/drawing/2014/main" xmlns=""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6" name="Google Shape;291;p20">
                  <a:extLst>
                    <a:ext uri="{FF2B5EF4-FFF2-40B4-BE49-F238E27FC236}">
                      <a16:creationId xmlns:a16="http://schemas.microsoft.com/office/drawing/2014/main" xmlns=""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7" name="Google Shape;292;p20">
                  <a:extLst>
                    <a:ext uri="{FF2B5EF4-FFF2-40B4-BE49-F238E27FC236}">
                      <a16:creationId xmlns:a16="http://schemas.microsoft.com/office/drawing/2014/main" xmlns=""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8" name="Google Shape;293;p20">
                  <a:extLst>
                    <a:ext uri="{FF2B5EF4-FFF2-40B4-BE49-F238E27FC236}">
                      <a16:creationId xmlns:a16="http://schemas.microsoft.com/office/drawing/2014/main" xmlns=""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294;p20">
                  <a:extLst>
                    <a:ext uri="{FF2B5EF4-FFF2-40B4-BE49-F238E27FC236}">
                      <a16:creationId xmlns:a16="http://schemas.microsoft.com/office/drawing/2014/main" xmlns=""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1" name="Google Shape;295;p20">
                  <a:extLst>
                    <a:ext uri="{FF2B5EF4-FFF2-40B4-BE49-F238E27FC236}">
                      <a16:creationId xmlns:a16="http://schemas.microsoft.com/office/drawing/2014/main" xmlns=""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2" name="Google Shape;296;p20">
                  <a:extLst>
                    <a:ext uri="{FF2B5EF4-FFF2-40B4-BE49-F238E27FC236}">
                      <a16:creationId xmlns:a16="http://schemas.microsoft.com/office/drawing/2014/main" xmlns=""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3" name="Google Shape;297;p20">
                  <a:extLst>
                    <a:ext uri="{FF2B5EF4-FFF2-40B4-BE49-F238E27FC236}">
                      <a16:creationId xmlns:a16="http://schemas.microsoft.com/office/drawing/2014/main" xmlns=""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4" name="Google Shape;298;p20">
                  <a:extLst>
                    <a:ext uri="{FF2B5EF4-FFF2-40B4-BE49-F238E27FC236}">
                      <a16:creationId xmlns:a16="http://schemas.microsoft.com/office/drawing/2014/main" xmlns=""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5" name="Google Shape;299;p20">
                  <a:extLst>
                    <a:ext uri="{FF2B5EF4-FFF2-40B4-BE49-F238E27FC236}">
                      <a16:creationId xmlns:a16="http://schemas.microsoft.com/office/drawing/2014/main" xmlns=""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6" name="Google Shape;300;p20">
                  <a:extLst>
                    <a:ext uri="{FF2B5EF4-FFF2-40B4-BE49-F238E27FC236}">
                      <a16:creationId xmlns:a16="http://schemas.microsoft.com/office/drawing/2014/main" xmlns="" id="{1460A6FB-4797-4FE3-9365-600B9B8FA44F}"/>
                    </a:ext>
                  </a:extLst>
                </p:cNvPr>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301;p20">
                  <a:extLst>
                    <a:ext uri="{FF2B5EF4-FFF2-40B4-BE49-F238E27FC236}">
                      <a16:creationId xmlns:a16="http://schemas.microsoft.com/office/drawing/2014/main" xmlns=""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302;p20">
                  <a:extLst>
                    <a:ext uri="{FF2B5EF4-FFF2-40B4-BE49-F238E27FC236}">
                      <a16:creationId xmlns:a16="http://schemas.microsoft.com/office/drawing/2014/main" xmlns=""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a16="http://schemas.microsoft.com/office/drawing/2014/main" xmlns=""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304;p20">
                  <a:extLst>
                    <a:ext uri="{FF2B5EF4-FFF2-40B4-BE49-F238E27FC236}">
                      <a16:creationId xmlns:a16="http://schemas.microsoft.com/office/drawing/2014/main" xmlns=""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9" name="Google Shape;305;p20">
                  <a:extLst>
                    <a:ext uri="{FF2B5EF4-FFF2-40B4-BE49-F238E27FC236}">
                      <a16:creationId xmlns:a16="http://schemas.microsoft.com/office/drawing/2014/main" xmlns=""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1" name="Google Shape;306;p20">
                  <a:extLst>
                    <a:ext uri="{FF2B5EF4-FFF2-40B4-BE49-F238E27FC236}">
                      <a16:creationId xmlns:a16="http://schemas.microsoft.com/office/drawing/2014/main" xmlns=""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2" name="Google Shape;307;p20">
                  <a:extLst>
                    <a:ext uri="{FF2B5EF4-FFF2-40B4-BE49-F238E27FC236}">
                      <a16:creationId xmlns:a16="http://schemas.microsoft.com/office/drawing/2014/main" xmlns=""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308;p20">
                  <a:extLst>
                    <a:ext uri="{FF2B5EF4-FFF2-40B4-BE49-F238E27FC236}">
                      <a16:creationId xmlns:a16="http://schemas.microsoft.com/office/drawing/2014/main" xmlns=""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309;p20">
                  <a:extLst>
                    <a:ext uri="{FF2B5EF4-FFF2-40B4-BE49-F238E27FC236}">
                      <a16:creationId xmlns:a16="http://schemas.microsoft.com/office/drawing/2014/main" xmlns=""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6" name="Google Shape;310;p20">
                  <a:extLst>
                    <a:ext uri="{FF2B5EF4-FFF2-40B4-BE49-F238E27FC236}">
                      <a16:creationId xmlns:a16="http://schemas.microsoft.com/office/drawing/2014/main" xmlns=""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08" name="Google Shape;1002;p32">
                <a:extLst>
                  <a:ext uri="{FF2B5EF4-FFF2-40B4-BE49-F238E27FC236}">
                    <a16:creationId xmlns:a16="http://schemas.microsoft.com/office/drawing/2014/main" xmlns=""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a16="http://schemas.microsoft.com/office/drawing/2014/main" xmlns=""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0" name="Google Shape;1004;p32">
                  <a:extLst>
                    <a:ext uri="{FF2B5EF4-FFF2-40B4-BE49-F238E27FC236}">
                      <a16:creationId xmlns:a16="http://schemas.microsoft.com/office/drawing/2014/main" xmlns=""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1" name="Google Shape;1005;p32">
                  <a:extLst>
                    <a:ext uri="{FF2B5EF4-FFF2-40B4-BE49-F238E27FC236}">
                      <a16:creationId xmlns:a16="http://schemas.microsoft.com/office/drawing/2014/main" xmlns=""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
            <p:nvSpPr>
              <p:cNvPr id="114" name="Google Shape;973;p32">
                <a:extLst>
                  <a:ext uri="{FF2B5EF4-FFF2-40B4-BE49-F238E27FC236}">
                    <a16:creationId xmlns:a16="http://schemas.microsoft.com/office/drawing/2014/main" xmlns=""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117" name="Google Shape;1014;p32">
                <a:extLst>
                  <a:ext uri="{FF2B5EF4-FFF2-40B4-BE49-F238E27FC236}">
                    <a16:creationId xmlns:a16="http://schemas.microsoft.com/office/drawing/2014/main" xmlns=""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a16="http://schemas.microsoft.com/office/drawing/2014/main" xmlns=""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9" name="Google Shape;1016;p32">
                  <a:extLst>
                    <a:ext uri="{FF2B5EF4-FFF2-40B4-BE49-F238E27FC236}">
                      <a16:creationId xmlns:a16="http://schemas.microsoft.com/office/drawing/2014/main" xmlns=""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0" name="Google Shape;1017;p32">
                  <a:extLst>
                    <a:ext uri="{FF2B5EF4-FFF2-40B4-BE49-F238E27FC236}">
                      <a16:creationId xmlns:a16="http://schemas.microsoft.com/office/drawing/2014/main" xmlns=""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1" name="Google Shape;1018;p32">
                  <a:extLst>
                    <a:ext uri="{FF2B5EF4-FFF2-40B4-BE49-F238E27FC236}">
                      <a16:creationId xmlns:a16="http://schemas.microsoft.com/office/drawing/2014/main" xmlns=""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2" name="Google Shape;1019;p32">
                  <a:extLst>
                    <a:ext uri="{FF2B5EF4-FFF2-40B4-BE49-F238E27FC236}">
                      <a16:creationId xmlns:a16="http://schemas.microsoft.com/office/drawing/2014/main" xmlns=""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3" name="Google Shape;1020;p32">
                  <a:extLst>
                    <a:ext uri="{FF2B5EF4-FFF2-40B4-BE49-F238E27FC236}">
                      <a16:creationId xmlns:a16="http://schemas.microsoft.com/office/drawing/2014/main" xmlns=""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26" name="Google Shape;982;p32">
                <a:extLst>
                  <a:ext uri="{FF2B5EF4-FFF2-40B4-BE49-F238E27FC236}">
                    <a16:creationId xmlns:a16="http://schemas.microsoft.com/office/drawing/2014/main" xmlns=""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a16="http://schemas.microsoft.com/office/drawing/2014/main" xmlns=""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8" name="Google Shape;984;p32">
                  <a:extLst>
                    <a:ext uri="{FF2B5EF4-FFF2-40B4-BE49-F238E27FC236}">
                      <a16:creationId xmlns:a16="http://schemas.microsoft.com/office/drawing/2014/main" xmlns=""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9" name="Google Shape;985;p32">
                  <a:extLst>
                    <a:ext uri="{FF2B5EF4-FFF2-40B4-BE49-F238E27FC236}">
                      <a16:creationId xmlns:a16="http://schemas.microsoft.com/office/drawing/2014/main" xmlns=""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0" name="Google Shape;986;p32">
                  <a:extLst>
                    <a:ext uri="{FF2B5EF4-FFF2-40B4-BE49-F238E27FC236}">
                      <a16:creationId xmlns:a16="http://schemas.microsoft.com/office/drawing/2014/main" xmlns=""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1" name="Google Shape;987;p32">
                  <a:extLst>
                    <a:ext uri="{FF2B5EF4-FFF2-40B4-BE49-F238E27FC236}">
                      <a16:creationId xmlns:a16="http://schemas.microsoft.com/office/drawing/2014/main" xmlns=""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2" name="Google Shape;988;p32">
                  <a:extLst>
                    <a:ext uri="{FF2B5EF4-FFF2-40B4-BE49-F238E27FC236}">
                      <a16:creationId xmlns:a16="http://schemas.microsoft.com/office/drawing/2014/main" xmlns=""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3" name="Google Shape;989;p32">
                  <a:extLst>
                    <a:ext uri="{FF2B5EF4-FFF2-40B4-BE49-F238E27FC236}">
                      <a16:creationId xmlns:a16="http://schemas.microsoft.com/office/drawing/2014/main" xmlns=""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4" name="Google Shape;990;p32">
                  <a:extLst>
                    <a:ext uri="{FF2B5EF4-FFF2-40B4-BE49-F238E27FC236}">
                      <a16:creationId xmlns:a16="http://schemas.microsoft.com/office/drawing/2014/main" xmlns=""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5" name="Google Shape;991;p32">
                  <a:extLst>
                    <a:ext uri="{FF2B5EF4-FFF2-40B4-BE49-F238E27FC236}">
                      <a16:creationId xmlns:a16="http://schemas.microsoft.com/office/drawing/2014/main" xmlns=""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6" name="Google Shape;992;p32">
                  <a:extLst>
                    <a:ext uri="{FF2B5EF4-FFF2-40B4-BE49-F238E27FC236}">
                      <a16:creationId xmlns:a16="http://schemas.microsoft.com/office/drawing/2014/main" xmlns=""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7" name="Google Shape;993;p32">
                  <a:extLst>
                    <a:ext uri="{FF2B5EF4-FFF2-40B4-BE49-F238E27FC236}">
                      <a16:creationId xmlns:a16="http://schemas.microsoft.com/office/drawing/2014/main" xmlns=""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pic>
          <p:nvPicPr>
            <p:cNvPr id="144" name="图片 143">
              <a:extLst>
                <a:ext uri="{FF2B5EF4-FFF2-40B4-BE49-F238E27FC236}">
                  <a16:creationId xmlns:a16="http://schemas.microsoft.com/office/drawing/2014/main" xmlns="" id="{23FC21C8-1F4C-4F93-90D3-96BEFD434D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22945" y="4618774"/>
              <a:ext cx="908606" cy="1233438"/>
            </a:xfrm>
            <a:prstGeom prst="rect">
              <a:avLst/>
            </a:prstGeom>
          </p:spPr>
        </p:pic>
      </p:grpSp>
      <p:sp>
        <p:nvSpPr>
          <p:cNvPr id="73" name="標題 2"/>
          <p:cNvSpPr txBox="1">
            <a:spLocks/>
          </p:cNvSpPr>
          <p:nvPr/>
        </p:nvSpPr>
        <p:spPr>
          <a:xfrm>
            <a:off x="-148584" y="719938"/>
            <a:ext cx="12142919" cy="1152335"/>
          </a:xfrm>
          <a:prstGeom prst="rect">
            <a:avLst/>
          </a:prstGeom>
        </p:spPr>
        <p:txBody>
          <a:bodyPr anchor="b">
            <a:normAutofit fontScale="97500"/>
          </a:bodyPr>
          <a:lstStyle>
            <a:lvl1pPr algn="ctr" defTabSz="914400" rtl="0" eaLnBrk="1" latinLnBrk="0" hangingPunct="1">
              <a:lnSpc>
                <a:spcPct val="90000"/>
              </a:lnSpc>
              <a:spcBef>
                <a:spcPct val="0"/>
              </a:spcBef>
              <a:buNone/>
              <a:defRPr sz="6000" kern="1200">
                <a:solidFill>
                  <a:schemeClr val="tx1"/>
                </a:solidFill>
                <a:latin typeface="字魂105号-简雅黑" panose="00000500000000000000" pitchFamily="2" charset="-122"/>
                <a:ea typeface="字魂105号-简雅黑" panose="00000500000000000000" pitchFamily="2" charset="-122"/>
                <a:cs typeface="+mj-cs"/>
              </a:defRPr>
            </a:lvl1pPr>
          </a:lstStyle>
          <a:p>
            <a:r>
              <a:rPr lang="zh-TW" altLang="en-US" sz="5400" dirty="0" smtClean="0">
                <a:latin typeface="+mj-ea"/>
                <a:ea typeface="+mj-ea"/>
              </a:rPr>
              <a:t>用 </a:t>
            </a:r>
            <a:r>
              <a:rPr lang="en-US" altLang="zh-TW" sz="5400" dirty="0" smtClean="0">
                <a:latin typeface="+mj-ea"/>
                <a:ea typeface="+mj-ea"/>
              </a:rPr>
              <a:t>Height</a:t>
            </a:r>
            <a:r>
              <a:rPr lang="zh-TW" altLang="en-US" sz="5400" dirty="0" smtClean="0">
                <a:latin typeface="+mj-ea"/>
                <a:ea typeface="+mj-ea"/>
              </a:rPr>
              <a:t>、</a:t>
            </a:r>
            <a:r>
              <a:rPr lang="en-US" altLang="zh-TW" sz="5400" dirty="0" smtClean="0">
                <a:latin typeface="+mj-ea"/>
                <a:ea typeface="+mj-ea"/>
              </a:rPr>
              <a:t>Weight</a:t>
            </a:r>
            <a:r>
              <a:rPr lang="zh-TW" altLang="en-US" sz="5400" dirty="0" smtClean="0">
                <a:latin typeface="+mj-ea"/>
                <a:ea typeface="+mj-ea"/>
              </a:rPr>
              <a:t>預測</a:t>
            </a:r>
            <a:r>
              <a:rPr lang="en-US" altLang="zh-TW" sz="5400" dirty="0" smtClean="0">
                <a:latin typeface="+mj-ea"/>
                <a:ea typeface="+mj-ea"/>
              </a:rPr>
              <a:t>Heavy_level</a:t>
            </a:r>
            <a:endParaRPr lang="zh-TW" altLang="en-US" sz="5400" dirty="0">
              <a:latin typeface="+mj-ea"/>
              <a:ea typeface="+mj-ea"/>
            </a:endParaRPr>
          </a:p>
        </p:txBody>
      </p:sp>
      <p:sp>
        <p:nvSpPr>
          <p:cNvPr id="74" name="內容版面配置區 1"/>
          <p:cNvSpPr txBox="1">
            <a:spLocks/>
          </p:cNvSpPr>
          <p:nvPr/>
        </p:nvSpPr>
        <p:spPr>
          <a:xfrm>
            <a:off x="1741686" y="2228839"/>
            <a:ext cx="8229600" cy="45259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字魂105号-简雅黑" panose="00000500000000000000" pitchFamily="2" charset="-122"/>
                <a:ea typeface="字魂105号-简雅黑" panose="00000500000000000000" pitchFamily="2"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字魂105号-简雅黑" panose="00000500000000000000" pitchFamily="2" charset="-122"/>
                <a:ea typeface="字魂105号-简雅黑" panose="00000500000000000000" pitchFamily="2" charset="-122"/>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字魂105号-简雅黑" panose="00000500000000000000" pitchFamily="2" charset="-122"/>
                <a:ea typeface="字魂105号-简雅黑" panose="00000500000000000000" pitchFamily="2" charset="-122"/>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字魂105号-简雅黑" panose="00000500000000000000" pitchFamily="2" charset="-122"/>
                <a:ea typeface="字魂105号-简雅黑" panose="00000500000000000000"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Arial" pitchFamily="34" charset="0"/>
              <a:buChar char="•"/>
            </a:pPr>
            <a:r>
              <a:rPr lang="zh-TW" altLang="en-US" sz="3200" dirty="0" smtClean="0">
                <a:latin typeface="+mj-ea"/>
                <a:ea typeface="+mj-ea"/>
              </a:rPr>
              <a:t>在這類型的預測中</a:t>
            </a:r>
            <a:r>
              <a:rPr lang="en-US" altLang="zh-TW" sz="3200" dirty="0" smtClean="0">
                <a:latin typeface="+mj-ea"/>
                <a:ea typeface="+mj-ea"/>
              </a:rPr>
              <a:t>KNN</a:t>
            </a:r>
            <a:r>
              <a:rPr lang="zh-TW" altLang="en-US" sz="3200" dirty="0" smtClean="0">
                <a:latin typeface="+mj-ea"/>
                <a:ea typeface="+mj-ea"/>
              </a:rPr>
              <a:t>的表現是最好的</a:t>
            </a:r>
            <a:endParaRPr lang="en-US" altLang="zh-TW" sz="3200" dirty="0" smtClean="0">
              <a:latin typeface="+mj-ea"/>
              <a:ea typeface="+mj-ea"/>
            </a:endParaRPr>
          </a:p>
          <a:p>
            <a:pPr marL="342900" indent="-342900" algn="l">
              <a:lnSpc>
                <a:spcPct val="150000"/>
              </a:lnSpc>
              <a:buFont typeface="Arial" pitchFamily="34" charset="0"/>
              <a:buChar char="•"/>
            </a:pPr>
            <a:r>
              <a:rPr lang="zh-TW" altLang="en-US" sz="3200" dirty="0" smtClean="0">
                <a:latin typeface="+mj-ea"/>
                <a:ea typeface="+mj-ea"/>
              </a:rPr>
              <a:t>我使用原始資料中的 </a:t>
            </a:r>
            <a:r>
              <a:rPr lang="en-US" altLang="zh-TW" sz="3200" dirty="0" smtClean="0">
                <a:latin typeface="+mj-ea"/>
                <a:ea typeface="+mj-ea"/>
              </a:rPr>
              <a:t>Height</a:t>
            </a:r>
            <a:r>
              <a:rPr lang="zh-TW" altLang="en-US" sz="3200" dirty="0" smtClean="0">
                <a:latin typeface="+mj-ea"/>
                <a:ea typeface="+mj-ea"/>
              </a:rPr>
              <a:t>、</a:t>
            </a:r>
            <a:r>
              <a:rPr lang="en-US" altLang="zh-TW" sz="3200" dirty="0" smtClean="0">
                <a:latin typeface="+mj-ea"/>
                <a:ea typeface="+mj-ea"/>
              </a:rPr>
              <a:t>Weight </a:t>
            </a:r>
            <a:r>
              <a:rPr lang="zh-TW" altLang="en-US" sz="3200" dirty="0" smtClean="0">
                <a:latin typeface="+mj-ea"/>
                <a:ea typeface="+mj-ea"/>
              </a:rPr>
              <a:t>用來預測 </a:t>
            </a:r>
            <a:r>
              <a:rPr lang="en-US" altLang="zh-TW" sz="3200" dirty="0" smtClean="0">
                <a:latin typeface="+mj-ea"/>
                <a:ea typeface="+mj-ea"/>
              </a:rPr>
              <a:t>Heavy_level</a:t>
            </a:r>
          </a:p>
          <a:p>
            <a:pPr marL="342900" indent="-342900" algn="l">
              <a:lnSpc>
                <a:spcPct val="150000"/>
              </a:lnSpc>
              <a:buFont typeface="Arial" pitchFamily="34" charset="0"/>
              <a:buChar char="•"/>
            </a:pPr>
            <a:r>
              <a:rPr lang="zh-TW" altLang="en-US" sz="3200" dirty="0" smtClean="0">
                <a:latin typeface="+mj-ea"/>
                <a:ea typeface="+mj-ea"/>
              </a:rPr>
              <a:t>以下是測試集錯誤報告</a:t>
            </a:r>
            <a:endParaRPr lang="zh-TW" altLang="en-US" sz="3200" dirty="0">
              <a:latin typeface="+mj-ea"/>
              <a:ea typeface="+mj-ea"/>
            </a:endParaRPr>
          </a:p>
        </p:txBody>
      </p:sp>
      <p:pic>
        <p:nvPicPr>
          <p:cNvPr id="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033" y="5458658"/>
            <a:ext cx="833425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536893"/>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wwlkuj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544</Words>
  <Application>Microsoft Office PowerPoint</Application>
  <PresentationFormat>自訂</PresentationFormat>
  <Paragraphs>52</Paragraphs>
  <Slides>14</Slides>
  <Notes>0</Notes>
  <HiddenSlides>0</HiddenSlides>
  <MMClips>0</MMClips>
  <ScaleCrop>false</ScaleCrop>
  <HeadingPairs>
    <vt:vector size="4" baseType="variant">
      <vt:variant>
        <vt:lpstr>佈景主題</vt:lpstr>
      </vt:variant>
      <vt:variant>
        <vt:i4>2</vt:i4>
      </vt:variant>
      <vt:variant>
        <vt:lpstr>投影片標題</vt:lpstr>
      </vt:variant>
      <vt:variant>
        <vt:i4>14</vt:i4>
      </vt:variant>
    </vt:vector>
  </HeadingPairs>
  <TitlesOfParts>
    <vt:vector size="16" baseType="lpstr">
      <vt:lpstr>第一PPT，www.1ppt.com</vt:lpstr>
      <vt:lpstr>自定义设计方案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楊閎富</cp:lastModifiedBy>
  <cp:revision>57</cp:revision>
  <dcterms:created xsi:type="dcterms:W3CDTF">2020-11-02T11:38:08Z</dcterms:created>
  <dcterms:modified xsi:type="dcterms:W3CDTF">2025-02-26T16:32:12Z</dcterms:modified>
</cp:coreProperties>
</file>