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conomica"/>
      <p:regular r:id="rId23"/>
      <p:bold r:id="rId24"/>
      <p:italic r:id="rId25"/>
      <p:boldItalic r:id="rId26"/>
    </p:embeddedFont>
    <p:embeddedFont>
      <p:font typeface="La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0e60a874d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0e60a874d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0e60a874d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0e60a874d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0e60a874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0e60a874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0e60a874d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0e60a874d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cleaning the route and airport data we were able to call these functions within our Travel Graph implementation which would allow us to create and adjacency list using the source and destination airports and the distance in between each with our distanceBetween function.  We found that with using all three helper functions for </a:t>
            </a:r>
            <a:r>
              <a:rPr lang="en"/>
              <a:t>cleaning</a:t>
            </a:r>
            <a:r>
              <a:rPr lang="en"/>
              <a:t> and parsing the data the time complexity for the Travel Graph constructor was O(n^2).</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b0e60a874d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b0e60a874d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to use Dijkstra’s algorithm to calculate the shortest path between a source and destination airport. The input includes the travel graph, source, and destination airport. Dijkstra’s then calculates the distance from all the vertices from the source and places them in a priority queue. Vertices get removed from the queue in the order of the closest locations outwards. Once the destination has been found, for all additional distances less than the current path, dijkstras will try to find a shorter path.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b0e60a874d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0e60a874d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b0e60a874d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b0e60a874d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used a breadth first search to traverse through the whole graph. Every airport in the dataset that is connected to the source airport are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b0e60a874d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b0e60a874d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would like to conclude with our final thoughts on the </a:t>
            </a:r>
            <a:r>
              <a:rPr lang="en"/>
              <a:t>project</a:t>
            </a:r>
            <a:r>
              <a:rPr lang="en"/>
              <a:t>. We </a:t>
            </a:r>
            <a:r>
              <a:rPr lang="en"/>
              <a:t>definitely</a:t>
            </a:r>
            <a:r>
              <a:rPr lang="en"/>
              <a:t> learned that the </a:t>
            </a:r>
            <a:r>
              <a:rPr lang="en"/>
              <a:t>data structures and algorithms we learned within lecture, lab and implement within the MPs can be applied within our own personal projects and product development. We also learned about the other C++ components that we never had to work with beforehand such as creating a Makefile, writing our own test case and learning how to clean and parse through real life raw data. We definitely underestimated the amount of work needed to go into the final project but we learned how to manage our time as we went along. Moving forward, if we had more time, we would love to implement a shortest path algorithm that took into account any layovers instead of just distances. We also would also make the Betweenness Centrality function allow users the choice to travel through more connected airport hubs as they are more likely to have more flights. We would also like to improve our runtime and memory as currently our runtime is </a:t>
            </a:r>
            <a:r>
              <a:rPr b="1" lang="en" sz="1800">
                <a:solidFill>
                  <a:schemeClr val="dk1"/>
                </a:solidFill>
                <a:latin typeface="Lato"/>
                <a:ea typeface="Lato"/>
                <a:cs typeface="Lato"/>
                <a:sym typeface="Lato"/>
              </a:rPr>
              <a:t> </a:t>
            </a:r>
            <a:r>
              <a:rPr lang="en" sz="1800">
                <a:solidFill>
                  <a:schemeClr val="dk1"/>
                </a:solidFill>
                <a:latin typeface="Lato"/>
                <a:ea typeface="Lato"/>
                <a:cs typeface="Lato"/>
                <a:sym typeface="Lato"/>
              </a:rPr>
              <a:t>O(VE + (V^2)log(V)).</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b0e60a874d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0e60a874d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b0e60a874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b0e60a874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0e60a874d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b0e60a874d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0e60a874d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0e60a874d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0e60a874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0e60a874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Shriya: </a:t>
            </a:r>
            <a:r>
              <a:rPr lang="en"/>
              <a:t>We first used two of OpenFlights datasets, the routes dataset as well as the airport dataset. The route dataset provides us with 67k entries providing information on the Airline, Airline ID, Source Airport, Court Airport ID, Destination Airport, Destination ID, Codeshare, Stops, and Equipment. We planned on using the Source and Destination airports, and the Stops to get strictly directly flights. For the airport database we are given 10k entries including the airport ID, Name, City, Country, IATA code, ICAO code, Latitude, Longitude, Altitude, Timezone, Daylight Savings Time, Timezone Type and Source. We chode to just use the Airport ID, Latitude, and Longitude to find the distance between each airport.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0e60a874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0e60a874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0e60a874d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b0e60a874d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to create three class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0e60a874d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b0e60a874d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of our challenges involved the syntax for the makefile as well as the test cases and linker errors. For the majority of our team we have never handled a makefile before so this was something that we all we able to  learn how to create from scratch. We also encountered </a:t>
            </a:r>
            <a:r>
              <a:rPr lang="en"/>
              <a:t>numerous</a:t>
            </a:r>
            <a:r>
              <a:rPr lang="en"/>
              <a:t> issues with our test cases when we were reading from files. Many of the data points requires double quotations enclosing a point which took a very long time in debugging. However, we would consider these small challenges in </a:t>
            </a:r>
            <a:r>
              <a:rPr lang="en"/>
              <a:t>comparison</a:t>
            </a:r>
            <a:r>
              <a:rPr lang="en"/>
              <a:t> to conceptually understanding the adjacency list and how it would hold our a vector of pairs of airports and its distances between adjacent airports and how it compared to other implementation such as a matrix or a map. Another issue we encountered was when trying to collaboratively code within github’s codespaces which often would cause issues when numerous people would want to commit at once or if people would be typing at the same 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Travel Planner</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sz="4000">
                <a:solidFill>
                  <a:schemeClr val="dk1"/>
                </a:solidFill>
              </a:rPr>
              <a:t>CS 225 Final Project FA22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Resolutions</a:t>
            </a:r>
            <a:endParaRPr/>
          </a:p>
        </p:txBody>
      </p:sp>
      <p:sp>
        <p:nvSpPr>
          <p:cNvPr id="135" name="Google Shape;135;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resolved most of our issues by asking the CAs and TAs at office hours, especially errors with our test cases and Makefile.</a:t>
            </a:r>
            <a:endParaRPr/>
          </a:p>
          <a:p>
            <a:pPr indent="0" lvl="0" marL="0" rtl="0" algn="l">
              <a:spcBef>
                <a:spcPts val="1200"/>
              </a:spcBef>
              <a:spcAft>
                <a:spcPts val="0"/>
              </a:spcAft>
              <a:buNone/>
            </a:pPr>
            <a:r>
              <a:rPr lang="en"/>
              <a:t>After we were able to test our code, we had to debug, and change some of our graph implementation in order to get it to work correctly. Especially with the storing of the adjacency lists. We used a vector, but initially wanted to use a map. The problem was overloading the operator&lt;() in our struct.</a:t>
            </a:r>
            <a:endParaRPr/>
          </a:p>
          <a:p>
            <a:pPr indent="0" lvl="0" marL="0" rtl="0" algn="l">
              <a:spcBef>
                <a:spcPts val="1200"/>
              </a:spcBef>
              <a:spcAft>
                <a:spcPts val="1200"/>
              </a:spcAft>
              <a:buNone/>
            </a:pPr>
            <a:r>
              <a:rPr lang="en"/>
              <a:t>Further, collaborating over GitHub was a major challenge for us when everyone was working on code at the same time. However, with communication, we were able to resolve this issue.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141" name="Google Shape;141;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Lato"/>
              <a:buChar char="-"/>
            </a:pPr>
            <a:r>
              <a:rPr lang="en" sz="2400">
                <a:latin typeface="Lato"/>
                <a:ea typeface="Lato"/>
                <a:cs typeface="Lato"/>
                <a:sym typeface="Lato"/>
              </a:rPr>
              <a:t>Shortest Path</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 sz="2400">
                <a:latin typeface="Lato"/>
                <a:ea typeface="Lato"/>
                <a:cs typeface="Lato"/>
                <a:sym typeface="Lato"/>
              </a:rPr>
              <a:t>Optimization </a:t>
            </a:r>
            <a:endParaRPr sz="2400">
              <a:latin typeface="Lato"/>
              <a:ea typeface="Lato"/>
              <a:cs typeface="Lato"/>
              <a:sym typeface="Lato"/>
            </a:endParaRPr>
          </a:p>
          <a:p>
            <a:pPr indent="-381000" lvl="0" marL="457200" rtl="0" algn="l">
              <a:spcBef>
                <a:spcPts val="0"/>
              </a:spcBef>
              <a:spcAft>
                <a:spcPts val="0"/>
              </a:spcAft>
              <a:buSzPts val="2400"/>
              <a:buFont typeface="Lato"/>
              <a:buChar char="-"/>
            </a:pPr>
            <a:r>
              <a:rPr lang="en" sz="2400">
                <a:latin typeface="Lato"/>
                <a:ea typeface="Lato"/>
                <a:cs typeface="Lato"/>
                <a:sym typeface="Lato"/>
              </a:rPr>
              <a:t>Testing edge cases</a:t>
            </a:r>
            <a:endParaRPr sz="2400">
              <a:latin typeface="Lato"/>
              <a:ea typeface="Lato"/>
              <a:cs typeface="Lato"/>
              <a:sym typeface="Lato"/>
            </a:endParaRPr>
          </a:p>
        </p:txBody>
      </p:sp>
      <p:pic>
        <p:nvPicPr>
          <p:cNvPr id="142" name="Google Shape;142;p23"/>
          <p:cNvPicPr preferRelativeResize="0"/>
          <p:nvPr/>
        </p:nvPicPr>
        <p:blipFill>
          <a:blip r:embed="rId3">
            <a:alphaModFix/>
          </a:blip>
          <a:stretch>
            <a:fillRect/>
          </a:stretch>
        </p:blipFill>
        <p:spPr>
          <a:xfrm>
            <a:off x="5635163" y="1500175"/>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accent3"/>
                </a:solidFill>
              </a:rPr>
              <a:t>3. Conclusions</a:t>
            </a:r>
            <a:endParaRPr>
              <a:solidFill>
                <a:schemeClr val="accent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Travel Graph </a:t>
            </a:r>
            <a:endParaRPr/>
          </a:p>
        </p:txBody>
      </p:sp>
      <p:sp>
        <p:nvSpPr>
          <p:cNvPr id="153" name="Google Shape;153;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Lato"/>
                <a:ea typeface="Lato"/>
                <a:cs typeface="Lato"/>
                <a:sym typeface="Lato"/>
              </a:rPr>
              <a:t>Description: </a:t>
            </a:r>
            <a:r>
              <a:rPr lang="en">
                <a:latin typeface="Lato"/>
                <a:ea typeface="Lato"/>
                <a:cs typeface="Lato"/>
                <a:sym typeface="Lato"/>
              </a:rPr>
              <a:t>Most of our implementation is dependent on storing our data in the right way. So, the TravelGraph constructor is one of the most important parts of out Travel Planner.</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b="1">
              <a:solidFill>
                <a:schemeClr val="accent5"/>
              </a:solidFill>
              <a:latin typeface="Lato"/>
              <a:ea typeface="Lato"/>
              <a:cs typeface="Lato"/>
              <a:sym typeface="Lato"/>
            </a:endParaRPr>
          </a:p>
          <a:p>
            <a:pPr indent="0" lvl="0" marL="0" rtl="0" algn="l">
              <a:spcBef>
                <a:spcPts val="1200"/>
              </a:spcBef>
              <a:spcAft>
                <a:spcPts val="0"/>
              </a:spcAft>
              <a:buNone/>
            </a:pPr>
            <a:r>
              <a:rPr b="1" lang="en">
                <a:latin typeface="Lato"/>
                <a:ea typeface="Lato"/>
                <a:cs typeface="Lato"/>
                <a:sym typeface="Lato"/>
              </a:rPr>
              <a:t>Time Complexity: </a:t>
            </a:r>
            <a:r>
              <a:rPr lang="en">
                <a:latin typeface="Lato"/>
                <a:ea typeface="Lato"/>
                <a:cs typeface="Lato"/>
                <a:sym typeface="Lato"/>
              </a:rPr>
              <a:t>O(n^2)</a:t>
            </a:r>
            <a:endParaRPr>
              <a:latin typeface="Lato"/>
              <a:ea typeface="Lato"/>
              <a:cs typeface="Lato"/>
              <a:sym typeface="Lato"/>
            </a:endParaRPr>
          </a:p>
          <a:p>
            <a:pPr indent="0" lvl="0" marL="0" rtl="0" algn="l">
              <a:spcBef>
                <a:spcPts val="1200"/>
              </a:spcBef>
              <a:spcAft>
                <a:spcPts val="1200"/>
              </a:spcAft>
              <a:buNone/>
            </a:pPr>
            <a:r>
              <a:rPr b="1" lang="en">
                <a:latin typeface="Lato"/>
                <a:ea typeface="Lato"/>
                <a:cs typeface="Lato"/>
                <a:sym typeface="Lato"/>
              </a:rPr>
              <a:t>Application:</a:t>
            </a:r>
            <a:r>
              <a:rPr lang="en">
                <a:latin typeface="Lato"/>
                <a:ea typeface="Lato"/>
                <a:cs typeface="Lato"/>
                <a:sym typeface="Lato"/>
              </a:rPr>
              <a:t> Stores the data in a graph using adjacency lists. This is the base of the map between airports that the user uses indirectly to plan their travel</a:t>
            </a:r>
            <a:endParaRPr>
              <a:latin typeface="Lato"/>
              <a:ea typeface="Lato"/>
              <a:cs typeface="Lato"/>
              <a:sym typeface="Lato"/>
            </a:endParaRPr>
          </a:p>
        </p:txBody>
      </p:sp>
      <p:sp>
        <p:nvSpPr>
          <p:cNvPr id="154" name="Google Shape;154;p25"/>
          <p:cNvSpPr txBox="1"/>
          <p:nvPr/>
        </p:nvSpPr>
        <p:spPr>
          <a:xfrm>
            <a:off x="311700" y="2323200"/>
            <a:ext cx="8520600" cy="934200"/>
          </a:xfrm>
          <a:prstGeom prst="rect">
            <a:avLst/>
          </a:prstGeom>
          <a:noFill/>
          <a:ln cap="flat" cmpd="sng" w="28575">
            <a:solidFill>
              <a:schemeClr val="accent1"/>
            </a:solidFill>
            <a:prstDash val="dot"/>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accent5"/>
                </a:solidFill>
                <a:latin typeface="Lato"/>
                <a:ea typeface="Lato"/>
                <a:cs typeface="Lato"/>
                <a:sym typeface="Lato"/>
              </a:rPr>
              <a:t>Input: </a:t>
            </a:r>
            <a:r>
              <a:rPr lang="en" sz="1800">
                <a:solidFill>
                  <a:schemeClr val="accent5"/>
                </a:solidFill>
                <a:latin typeface="Lato"/>
                <a:ea typeface="Lato"/>
                <a:cs typeface="Lato"/>
                <a:sym typeface="Lato"/>
              </a:rPr>
              <a:t>Two Files- one for the airports data, one for the routes data</a:t>
            </a:r>
            <a:endParaRPr sz="1800">
              <a:solidFill>
                <a:schemeClr val="accent5"/>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b="1" lang="en" sz="1800">
                <a:solidFill>
                  <a:schemeClr val="accent5"/>
                </a:solidFill>
                <a:latin typeface="Lato"/>
                <a:ea typeface="Lato"/>
                <a:cs typeface="Lato"/>
                <a:sym typeface="Lato"/>
              </a:rPr>
              <a:t>Output: </a:t>
            </a:r>
            <a:r>
              <a:rPr lang="en" sz="1800">
                <a:solidFill>
                  <a:schemeClr val="accent5"/>
                </a:solidFill>
                <a:latin typeface="Lato"/>
                <a:ea typeface="Lato"/>
                <a:cs typeface="Lato"/>
                <a:sym typeface="Lato"/>
              </a:rPr>
              <a:t>The constructor stores our data in a graph implemented as an adjacency list</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Shortest Graph (Dijkstra’s)</a:t>
            </a:r>
            <a:endParaRPr/>
          </a:p>
        </p:txBody>
      </p:sp>
      <p:sp>
        <p:nvSpPr>
          <p:cNvPr id="160" name="Google Shape;160;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latin typeface="Lato"/>
                <a:ea typeface="Lato"/>
                <a:cs typeface="Lato"/>
                <a:sym typeface="Lato"/>
              </a:rPr>
              <a:t>Description: </a:t>
            </a:r>
            <a:r>
              <a:rPr lang="en">
                <a:latin typeface="Lato"/>
                <a:ea typeface="Lato"/>
                <a:cs typeface="Lato"/>
                <a:sym typeface="Lato"/>
              </a:rPr>
              <a:t>Our shortest path algorithm finds the travel path with the shortest distance between the source and destination.</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a:solidFill>
                <a:schemeClr val="accent5"/>
              </a:solidFill>
              <a:latin typeface="Lato"/>
              <a:ea typeface="Lato"/>
              <a:cs typeface="Lato"/>
              <a:sym typeface="Lato"/>
            </a:endParaRPr>
          </a:p>
          <a:p>
            <a:pPr indent="0" lvl="0" marL="0" rtl="0" algn="l">
              <a:spcBef>
                <a:spcPts val="1200"/>
              </a:spcBef>
              <a:spcAft>
                <a:spcPts val="0"/>
              </a:spcAft>
              <a:buNone/>
            </a:pPr>
            <a:r>
              <a:t/>
            </a:r>
            <a:endParaRPr>
              <a:solidFill>
                <a:schemeClr val="accent5"/>
              </a:solidFill>
              <a:latin typeface="Lato"/>
              <a:ea typeface="Lato"/>
              <a:cs typeface="Lato"/>
              <a:sym typeface="Lato"/>
            </a:endParaRPr>
          </a:p>
          <a:p>
            <a:pPr indent="0" lvl="0" marL="0" rtl="0" algn="l">
              <a:spcBef>
                <a:spcPts val="1200"/>
              </a:spcBef>
              <a:spcAft>
                <a:spcPts val="0"/>
              </a:spcAft>
              <a:buNone/>
            </a:pPr>
            <a:r>
              <a:rPr b="1" lang="en">
                <a:latin typeface="Lato"/>
                <a:ea typeface="Lato"/>
                <a:cs typeface="Lato"/>
                <a:sym typeface="Lato"/>
              </a:rPr>
              <a:t>Time Complexity: </a:t>
            </a:r>
            <a:r>
              <a:rPr lang="en">
                <a:latin typeface="Lato"/>
                <a:ea typeface="Lato"/>
                <a:cs typeface="Lato"/>
                <a:sym typeface="Lato"/>
              </a:rPr>
              <a:t>O(V^2)</a:t>
            </a:r>
            <a:endParaRPr>
              <a:latin typeface="Lato"/>
              <a:ea typeface="Lato"/>
              <a:cs typeface="Lato"/>
              <a:sym typeface="Lato"/>
            </a:endParaRPr>
          </a:p>
          <a:p>
            <a:pPr indent="0" lvl="0" marL="0" rtl="0" algn="l">
              <a:spcBef>
                <a:spcPts val="1200"/>
              </a:spcBef>
              <a:spcAft>
                <a:spcPts val="1200"/>
              </a:spcAft>
              <a:buNone/>
            </a:pPr>
            <a:r>
              <a:rPr b="1" lang="en">
                <a:latin typeface="Lato"/>
                <a:ea typeface="Lato"/>
                <a:cs typeface="Lato"/>
                <a:sym typeface="Lato"/>
              </a:rPr>
              <a:t>Application: </a:t>
            </a:r>
            <a:r>
              <a:rPr lang="en">
                <a:latin typeface="Lato"/>
                <a:ea typeface="Lato"/>
                <a:cs typeface="Lato"/>
                <a:sym typeface="Lato"/>
              </a:rPr>
              <a:t>In our trip planner, the user can choose to travel the shortest distance to their destination using this function</a:t>
            </a:r>
            <a:endParaRPr>
              <a:latin typeface="Lato"/>
              <a:ea typeface="Lato"/>
              <a:cs typeface="Lato"/>
              <a:sym typeface="Lato"/>
            </a:endParaRPr>
          </a:p>
        </p:txBody>
      </p:sp>
      <p:sp>
        <p:nvSpPr>
          <p:cNvPr id="161" name="Google Shape;161;p26"/>
          <p:cNvSpPr txBox="1"/>
          <p:nvPr/>
        </p:nvSpPr>
        <p:spPr>
          <a:xfrm>
            <a:off x="311700" y="2221725"/>
            <a:ext cx="8520600" cy="934200"/>
          </a:xfrm>
          <a:prstGeom prst="rect">
            <a:avLst/>
          </a:prstGeom>
          <a:noFill/>
          <a:ln cap="flat" cmpd="sng" w="28575">
            <a:solidFill>
              <a:schemeClr val="accent1"/>
            </a:solidFill>
            <a:prstDash val="dot"/>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accent5"/>
                </a:solidFill>
                <a:latin typeface="Lato"/>
                <a:ea typeface="Lato"/>
                <a:cs typeface="Lato"/>
                <a:sym typeface="Lato"/>
              </a:rPr>
              <a:t>Input:</a:t>
            </a:r>
            <a:r>
              <a:rPr lang="en" sz="1800">
                <a:solidFill>
                  <a:schemeClr val="accent5"/>
                </a:solidFill>
                <a:latin typeface="Lato"/>
                <a:ea typeface="Lato"/>
                <a:cs typeface="Lato"/>
                <a:sym typeface="Lato"/>
              </a:rPr>
              <a:t> Travel Graph, Source Airport, Destination Airport</a:t>
            </a:r>
            <a:endParaRPr sz="1800">
              <a:solidFill>
                <a:schemeClr val="accent5"/>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b="1" lang="en" sz="1800">
                <a:solidFill>
                  <a:schemeClr val="accent5"/>
                </a:solidFill>
                <a:latin typeface="Lato"/>
                <a:ea typeface="Lato"/>
                <a:cs typeface="Lato"/>
                <a:sym typeface="Lato"/>
              </a:rPr>
              <a:t>Output: </a:t>
            </a:r>
            <a:r>
              <a:rPr lang="en" sz="1800">
                <a:solidFill>
                  <a:schemeClr val="accent5"/>
                </a:solidFill>
                <a:latin typeface="Lato"/>
                <a:ea typeface="Lato"/>
                <a:cs typeface="Lato"/>
                <a:sym typeface="Lato"/>
              </a:rPr>
              <a:t>Vector of airports and their distance from the previous airport</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Betweenness Centrality</a:t>
            </a:r>
            <a:endParaRPr/>
          </a:p>
        </p:txBody>
      </p:sp>
      <p:sp>
        <p:nvSpPr>
          <p:cNvPr id="167" name="Google Shape;167;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latin typeface="Lato"/>
                <a:ea typeface="Lato"/>
                <a:cs typeface="Lato"/>
                <a:sym typeface="Lato"/>
              </a:rPr>
              <a:t>Description: </a:t>
            </a:r>
            <a:r>
              <a:rPr lang="en">
                <a:latin typeface="Lato"/>
                <a:ea typeface="Lato"/>
                <a:cs typeface="Lato"/>
                <a:sym typeface="Lato"/>
              </a:rPr>
              <a:t>Uses the Betweenness Centrality algorithm to find the level of connectedness of an airport</a:t>
            </a:r>
            <a:endParaRPr>
              <a:latin typeface="Lato"/>
              <a:ea typeface="Lato"/>
              <a:cs typeface="Lato"/>
              <a:sym typeface="Lato"/>
            </a:endParaRPr>
          </a:p>
          <a:p>
            <a:pPr indent="0" lvl="0" marL="0" rtl="0" algn="l">
              <a:spcBef>
                <a:spcPts val="1200"/>
              </a:spcBef>
              <a:spcAft>
                <a:spcPts val="0"/>
              </a:spcAft>
              <a:buNone/>
            </a:pPr>
            <a:r>
              <a:t/>
            </a:r>
            <a:endParaRPr b="1">
              <a:latin typeface="Lato"/>
              <a:ea typeface="Lato"/>
              <a:cs typeface="Lato"/>
              <a:sym typeface="Lato"/>
            </a:endParaRPr>
          </a:p>
          <a:p>
            <a:pPr indent="0" lvl="0" marL="0" rtl="0" algn="l">
              <a:spcBef>
                <a:spcPts val="1200"/>
              </a:spcBef>
              <a:spcAft>
                <a:spcPts val="0"/>
              </a:spcAft>
              <a:buNone/>
            </a:pPr>
            <a:r>
              <a:t/>
            </a:r>
            <a:endParaRPr b="1">
              <a:latin typeface="Lato"/>
              <a:ea typeface="Lato"/>
              <a:cs typeface="Lato"/>
              <a:sym typeface="Lato"/>
            </a:endParaRPr>
          </a:p>
          <a:p>
            <a:pPr indent="0" lvl="0" marL="0" rtl="0" algn="l">
              <a:spcBef>
                <a:spcPts val="1200"/>
              </a:spcBef>
              <a:spcAft>
                <a:spcPts val="0"/>
              </a:spcAft>
              <a:buNone/>
            </a:pPr>
            <a:r>
              <a:t/>
            </a:r>
            <a:endParaRPr b="1">
              <a:latin typeface="Lato"/>
              <a:ea typeface="Lato"/>
              <a:cs typeface="Lato"/>
              <a:sym typeface="Lato"/>
            </a:endParaRPr>
          </a:p>
          <a:p>
            <a:pPr indent="0" lvl="0" marL="0" rtl="0" algn="l">
              <a:spcBef>
                <a:spcPts val="1200"/>
              </a:spcBef>
              <a:spcAft>
                <a:spcPts val="0"/>
              </a:spcAft>
              <a:buNone/>
            </a:pPr>
            <a:r>
              <a:rPr b="1" lang="en">
                <a:latin typeface="Lato"/>
                <a:ea typeface="Lato"/>
                <a:cs typeface="Lato"/>
                <a:sym typeface="Lato"/>
              </a:rPr>
              <a:t>Time Complexity: </a:t>
            </a:r>
            <a:r>
              <a:rPr lang="en">
                <a:latin typeface="Lato"/>
                <a:ea typeface="Lato"/>
                <a:cs typeface="Lato"/>
                <a:sym typeface="Lato"/>
              </a:rPr>
              <a:t>O(VE + (V^2)log(V))</a:t>
            </a:r>
            <a:endParaRPr>
              <a:latin typeface="Lato"/>
              <a:ea typeface="Lato"/>
              <a:cs typeface="Lato"/>
              <a:sym typeface="Lato"/>
            </a:endParaRPr>
          </a:p>
          <a:p>
            <a:pPr indent="0" lvl="0" marL="0" rtl="0" algn="l">
              <a:spcBef>
                <a:spcPts val="1200"/>
              </a:spcBef>
              <a:spcAft>
                <a:spcPts val="1200"/>
              </a:spcAft>
              <a:buNone/>
            </a:pPr>
            <a:r>
              <a:rPr b="1" lang="en">
                <a:latin typeface="Lato"/>
                <a:ea typeface="Lato"/>
                <a:cs typeface="Lato"/>
                <a:sym typeface="Lato"/>
              </a:rPr>
              <a:t>Application: </a:t>
            </a:r>
            <a:r>
              <a:rPr lang="en">
                <a:latin typeface="Lato"/>
                <a:ea typeface="Lato"/>
                <a:cs typeface="Lato"/>
                <a:sym typeface="Lato"/>
              </a:rPr>
              <a:t>The user can choose to go to a more ‘central’ or connected airport if they want more travel options</a:t>
            </a:r>
            <a:endParaRPr>
              <a:latin typeface="Lato"/>
              <a:ea typeface="Lato"/>
              <a:cs typeface="Lato"/>
              <a:sym typeface="Lato"/>
            </a:endParaRPr>
          </a:p>
        </p:txBody>
      </p:sp>
      <p:sp>
        <p:nvSpPr>
          <p:cNvPr id="168" name="Google Shape;168;p27"/>
          <p:cNvSpPr txBox="1"/>
          <p:nvPr/>
        </p:nvSpPr>
        <p:spPr>
          <a:xfrm>
            <a:off x="311700" y="2104650"/>
            <a:ext cx="8520600" cy="934200"/>
          </a:xfrm>
          <a:prstGeom prst="rect">
            <a:avLst/>
          </a:prstGeom>
          <a:noFill/>
          <a:ln cap="flat" cmpd="sng" w="28575">
            <a:solidFill>
              <a:schemeClr val="accent1"/>
            </a:solidFill>
            <a:prstDash val="dot"/>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accent5"/>
                </a:solidFill>
                <a:latin typeface="Lato"/>
                <a:ea typeface="Lato"/>
                <a:cs typeface="Lato"/>
                <a:sym typeface="Lato"/>
              </a:rPr>
              <a:t>Input: </a:t>
            </a:r>
            <a:r>
              <a:rPr lang="en" sz="1800">
                <a:solidFill>
                  <a:schemeClr val="accent5"/>
                </a:solidFill>
                <a:latin typeface="Lato"/>
                <a:ea typeface="Lato"/>
                <a:cs typeface="Lato"/>
                <a:sym typeface="Lato"/>
              </a:rPr>
              <a:t>Travel Graph, Airport</a:t>
            </a:r>
            <a:endParaRPr sz="1800">
              <a:solidFill>
                <a:schemeClr val="accent5"/>
              </a:solidFill>
              <a:latin typeface="Lato"/>
              <a:ea typeface="Lato"/>
              <a:cs typeface="Lato"/>
              <a:sym typeface="Lato"/>
            </a:endParaRPr>
          </a:p>
          <a:p>
            <a:pPr indent="0" lvl="0" marL="0" rtl="0" algn="l">
              <a:lnSpc>
                <a:spcPct val="115000"/>
              </a:lnSpc>
              <a:spcBef>
                <a:spcPts val="1200"/>
              </a:spcBef>
              <a:spcAft>
                <a:spcPts val="1200"/>
              </a:spcAft>
              <a:buNone/>
            </a:pPr>
            <a:r>
              <a:rPr b="1" lang="en" sz="1800">
                <a:solidFill>
                  <a:schemeClr val="accent5"/>
                </a:solidFill>
                <a:latin typeface="Lato"/>
                <a:ea typeface="Lato"/>
                <a:cs typeface="Lato"/>
                <a:sym typeface="Lato"/>
              </a:rPr>
              <a:t>Output: </a:t>
            </a:r>
            <a:r>
              <a:rPr lang="en" sz="1800">
                <a:solidFill>
                  <a:schemeClr val="accent5"/>
                </a:solidFill>
                <a:latin typeface="Lato"/>
                <a:ea typeface="Lato"/>
                <a:cs typeface="Lato"/>
                <a:sym typeface="Lato"/>
              </a:rPr>
              <a:t>How connected the airport is (scale of 0 to 1)</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BFS</a:t>
            </a:r>
            <a:endParaRPr/>
          </a:p>
        </p:txBody>
      </p:sp>
      <p:sp>
        <p:nvSpPr>
          <p:cNvPr id="174" name="Google Shape;174;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Lato"/>
                <a:ea typeface="Lato"/>
                <a:cs typeface="Lato"/>
                <a:sym typeface="Lato"/>
              </a:rPr>
              <a:t>Description: </a:t>
            </a:r>
            <a:r>
              <a:rPr lang="en">
                <a:latin typeface="Lato"/>
                <a:ea typeface="Lato"/>
                <a:cs typeface="Lato"/>
                <a:sym typeface="Lato"/>
              </a:rPr>
              <a:t>A </a:t>
            </a:r>
            <a:r>
              <a:rPr lang="en">
                <a:latin typeface="Lato"/>
                <a:ea typeface="Lato"/>
                <a:cs typeface="Lato"/>
                <a:sym typeface="Lato"/>
              </a:rPr>
              <a:t>breadth</a:t>
            </a:r>
            <a:r>
              <a:rPr lang="en">
                <a:latin typeface="Lato"/>
                <a:ea typeface="Lato"/>
                <a:cs typeface="Lato"/>
                <a:sym typeface="Lato"/>
              </a:rPr>
              <a:t> first traversal of the Travel Graph</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a:solidFill>
                <a:schemeClr val="accent5"/>
              </a:solidFill>
              <a:latin typeface="Lato"/>
              <a:ea typeface="Lato"/>
              <a:cs typeface="Lato"/>
              <a:sym typeface="Lato"/>
            </a:endParaRPr>
          </a:p>
          <a:p>
            <a:pPr indent="0" lvl="0" marL="0" rtl="0" algn="l">
              <a:spcBef>
                <a:spcPts val="1200"/>
              </a:spcBef>
              <a:spcAft>
                <a:spcPts val="0"/>
              </a:spcAft>
              <a:buNone/>
            </a:pPr>
            <a:r>
              <a:rPr b="1" lang="en">
                <a:latin typeface="Lato"/>
                <a:ea typeface="Lato"/>
                <a:cs typeface="Lato"/>
                <a:sym typeface="Lato"/>
              </a:rPr>
              <a:t>Time Complexity: </a:t>
            </a:r>
            <a:r>
              <a:rPr lang="en">
                <a:latin typeface="Lato"/>
                <a:ea typeface="Lato"/>
                <a:cs typeface="Lato"/>
                <a:sym typeface="Lato"/>
              </a:rPr>
              <a:t>O(V + E)</a:t>
            </a:r>
            <a:endParaRPr>
              <a:latin typeface="Lato"/>
              <a:ea typeface="Lato"/>
              <a:cs typeface="Lato"/>
              <a:sym typeface="Lato"/>
            </a:endParaRPr>
          </a:p>
          <a:p>
            <a:pPr indent="0" lvl="0" marL="0" rtl="0" algn="l">
              <a:spcBef>
                <a:spcPts val="1200"/>
              </a:spcBef>
              <a:spcAft>
                <a:spcPts val="1200"/>
              </a:spcAft>
              <a:buNone/>
            </a:pPr>
            <a:r>
              <a:rPr b="1" lang="en">
                <a:latin typeface="Lato"/>
                <a:ea typeface="Lato"/>
                <a:cs typeface="Lato"/>
                <a:sym typeface="Lato"/>
              </a:rPr>
              <a:t>Application: </a:t>
            </a:r>
            <a:r>
              <a:rPr lang="en">
                <a:latin typeface="Lato"/>
                <a:ea typeface="Lato"/>
                <a:cs typeface="Lato"/>
                <a:sym typeface="Lato"/>
              </a:rPr>
              <a:t>The BFS helps the users know which airports they can travel to from the airport that they are currently at.</a:t>
            </a:r>
            <a:endParaRPr>
              <a:latin typeface="Lato"/>
              <a:ea typeface="Lato"/>
              <a:cs typeface="Lato"/>
              <a:sym typeface="Lato"/>
            </a:endParaRPr>
          </a:p>
        </p:txBody>
      </p:sp>
      <p:sp>
        <p:nvSpPr>
          <p:cNvPr id="175" name="Google Shape;175;p28"/>
          <p:cNvSpPr txBox="1"/>
          <p:nvPr/>
        </p:nvSpPr>
        <p:spPr>
          <a:xfrm>
            <a:off x="311700" y="1931775"/>
            <a:ext cx="8520600" cy="934200"/>
          </a:xfrm>
          <a:prstGeom prst="rect">
            <a:avLst/>
          </a:prstGeom>
          <a:noFill/>
          <a:ln cap="flat" cmpd="sng" w="28575">
            <a:solidFill>
              <a:schemeClr val="accent1"/>
            </a:solidFill>
            <a:prstDash val="dot"/>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accent5"/>
                </a:solidFill>
                <a:latin typeface="Lato"/>
                <a:ea typeface="Lato"/>
                <a:cs typeface="Lato"/>
                <a:sym typeface="Lato"/>
              </a:rPr>
              <a:t>Input: </a:t>
            </a:r>
            <a:r>
              <a:rPr lang="en" sz="1800">
                <a:solidFill>
                  <a:schemeClr val="accent5"/>
                </a:solidFill>
                <a:latin typeface="Lato"/>
                <a:ea typeface="Lato"/>
                <a:cs typeface="Lato"/>
                <a:sym typeface="Lato"/>
              </a:rPr>
              <a:t>Source Airport</a:t>
            </a:r>
            <a:endParaRPr sz="1800">
              <a:solidFill>
                <a:schemeClr val="accent5"/>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b="1" lang="en" sz="1800">
                <a:solidFill>
                  <a:schemeClr val="accent5"/>
                </a:solidFill>
                <a:latin typeface="Lato"/>
                <a:ea typeface="Lato"/>
                <a:cs typeface="Lato"/>
                <a:sym typeface="Lato"/>
              </a:rPr>
              <a:t>Output: </a:t>
            </a:r>
            <a:r>
              <a:rPr lang="en" sz="1800">
                <a:solidFill>
                  <a:schemeClr val="accent5"/>
                </a:solidFill>
                <a:latin typeface="Lato"/>
                <a:ea typeface="Lato"/>
                <a:cs typeface="Lato"/>
                <a:sym typeface="Lato"/>
              </a:rPr>
              <a:t>Vector of Airport IDs</a:t>
            </a: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Reflections</a:t>
            </a:r>
            <a:endParaRPr/>
          </a:p>
        </p:txBody>
      </p:sp>
      <p:sp>
        <p:nvSpPr>
          <p:cNvPr id="181" name="Google Shape;181;p29"/>
          <p:cNvSpPr txBox="1"/>
          <p:nvPr>
            <p:ph idx="1" type="body"/>
          </p:nvPr>
        </p:nvSpPr>
        <p:spPr>
          <a:xfrm>
            <a:off x="311700" y="1074425"/>
            <a:ext cx="8520600" cy="3852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accent3"/>
              </a:buClr>
              <a:buSzPts val="1800"/>
              <a:buChar char="●"/>
            </a:pPr>
            <a:r>
              <a:rPr b="1" lang="en">
                <a:solidFill>
                  <a:schemeClr val="accent3"/>
                </a:solidFill>
              </a:rPr>
              <a:t>Learning:</a:t>
            </a:r>
            <a:endParaRPr b="1">
              <a:solidFill>
                <a:schemeClr val="accent3"/>
              </a:solidFill>
            </a:endParaRPr>
          </a:p>
          <a:p>
            <a:pPr indent="-323850" lvl="1" marL="914400" rtl="0" algn="l">
              <a:spcBef>
                <a:spcPts val="0"/>
              </a:spcBef>
              <a:spcAft>
                <a:spcPts val="0"/>
              </a:spcAft>
              <a:buSzPts val="1500"/>
              <a:buChar char="○"/>
            </a:pPr>
            <a:r>
              <a:rPr lang="en" sz="1500"/>
              <a:t>Apply theory we learnt in class</a:t>
            </a:r>
            <a:endParaRPr sz="1500"/>
          </a:p>
          <a:p>
            <a:pPr indent="-323850" lvl="1" marL="914400" rtl="0" algn="l">
              <a:spcBef>
                <a:spcPts val="0"/>
              </a:spcBef>
              <a:spcAft>
                <a:spcPts val="0"/>
              </a:spcAft>
              <a:buSzPts val="1500"/>
              <a:buChar char="○"/>
            </a:pPr>
            <a:r>
              <a:rPr lang="en" sz="1500"/>
              <a:t>Work with and clean real life data</a:t>
            </a:r>
            <a:endParaRPr sz="1500"/>
          </a:p>
          <a:p>
            <a:pPr indent="-323850" lvl="1" marL="914400" rtl="0" algn="l">
              <a:spcBef>
                <a:spcPts val="0"/>
              </a:spcBef>
              <a:spcAft>
                <a:spcPts val="0"/>
              </a:spcAft>
              <a:buSzPts val="1500"/>
              <a:buChar char="○"/>
            </a:pPr>
            <a:r>
              <a:rPr lang="en" sz="1500"/>
              <a:t>Working with a Makefile</a:t>
            </a:r>
            <a:endParaRPr sz="1500"/>
          </a:p>
          <a:p>
            <a:pPr indent="-342900" lvl="0" marL="457200" rtl="0" algn="l">
              <a:spcBef>
                <a:spcPts val="0"/>
              </a:spcBef>
              <a:spcAft>
                <a:spcPts val="0"/>
              </a:spcAft>
              <a:buClr>
                <a:schemeClr val="accent3"/>
              </a:buClr>
              <a:buSzPts val="1800"/>
              <a:buChar char="●"/>
            </a:pPr>
            <a:r>
              <a:rPr b="1" lang="en">
                <a:solidFill>
                  <a:schemeClr val="accent3"/>
                </a:solidFill>
              </a:rPr>
              <a:t>Thoughts: </a:t>
            </a:r>
            <a:endParaRPr b="1">
              <a:solidFill>
                <a:schemeClr val="accent3"/>
              </a:solidFill>
            </a:endParaRPr>
          </a:p>
          <a:p>
            <a:pPr indent="-323850" lvl="1" marL="914400" rtl="0" algn="l">
              <a:spcBef>
                <a:spcPts val="0"/>
              </a:spcBef>
              <a:spcAft>
                <a:spcPts val="0"/>
              </a:spcAft>
              <a:buSzPts val="1500"/>
              <a:buChar char="○"/>
            </a:pPr>
            <a:r>
              <a:rPr lang="en" sz="1500"/>
              <a:t>We underestimated the amount of work required to complete the project</a:t>
            </a:r>
            <a:endParaRPr sz="1500"/>
          </a:p>
          <a:p>
            <a:pPr indent="-323850" lvl="1" marL="914400" rtl="0" algn="l">
              <a:spcBef>
                <a:spcPts val="0"/>
              </a:spcBef>
              <a:spcAft>
                <a:spcPts val="0"/>
              </a:spcAft>
              <a:buSzPts val="1500"/>
              <a:buChar char="○"/>
            </a:pPr>
            <a:r>
              <a:rPr lang="en" sz="1500"/>
              <a:t>When we expected to accomplish a lot more, and only recognized the limitations later</a:t>
            </a:r>
            <a:endParaRPr sz="1500"/>
          </a:p>
          <a:p>
            <a:pPr indent="-342900" lvl="0" marL="457200" rtl="0" algn="l">
              <a:spcBef>
                <a:spcPts val="0"/>
              </a:spcBef>
              <a:spcAft>
                <a:spcPts val="0"/>
              </a:spcAft>
              <a:buClr>
                <a:schemeClr val="accent3"/>
              </a:buClr>
              <a:buSzPts val="1800"/>
              <a:buChar char="●"/>
            </a:pPr>
            <a:r>
              <a:rPr b="1" lang="en">
                <a:solidFill>
                  <a:schemeClr val="accent3"/>
                </a:solidFill>
              </a:rPr>
              <a:t>Extension</a:t>
            </a:r>
            <a:r>
              <a:rPr b="1" lang="en">
                <a:solidFill>
                  <a:schemeClr val="accent3"/>
                </a:solidFill>
              </a:rPr>
              <a:t>:</a:t>
            </a:r>
            <a:endParaRPr b="1">
              <a:solidFill>
                <a:schemeClr val="accent3"/>
              </a:solidFill>
            </a:endParaRPr>
          </a:p>
          <a:p>
            <a:pPr indent="0" lvl="0" marL="0" rtl="0" algn="l">
              <a:spcBef>
                <a:spcPts val="0"/>
              </a:spcBef>
              <a:spcAft>
                <a:spcPts val="0"/>
              </a:spcAft>
              <a:buNone/>
            </a:pPr>
            <a:r>
              <a:rPr lang="en"/>
              <a:t>(</a:t>
            </a:r>
            <a:r>
              <a:rPr lang="en"/>
              <a:t>If we had more time…)</a:t>
            </a:r>
            <a:endParaRPr/>
          </a:p>
          <a:p>
            <a:pPr indent="-323850" lvl="1" marL="914400" rtl="0" algn="l">
              <a:spcBef>
                <a:spcPts val="0"/>
              </a:spcBef>
              <a:spcAft>
                <a:spcPts val="0"/>
              </a:spcAft>
              <a:buSzPts val="1500"/>
              <a:buChar char="○"/>
            </a:pPr>
            <a:r>
              <a:rPr lang="en" sz="1500"/>
              <a:t>We would implement a shortest path algorithm that looks at stopovers instead of distance</a:t>
            </a:r>
            <a:endParaRPr sz="1500"/>
          </a:p>
          <a:p>
            <a:pPr indent="-323850" lvl="1" marL="914400" rtl="0" algn="l">
              <a:spcBef>
                <a:spcPts val="0"/>
              </a:spcBef>
              <a:spcAft>
                <a:spcPts val="0"/>
              </a:spcAft>
              <a:buSzPts val="1500"/>
              <a:buChar char="○"/>
            </a:pPr>
            <a:r>
              <a:rPr lang="en" sz="1500"/>
              <a:t>We would the Betweenness Centrality function to allow users the choice to travel to a more connected airport</a:t>
            </a:r>
            <a:endParaRPr sz="1500"/>
          </a:p>
          <a:p>
            <a:pPr indent="-323850" lvl="1" marL="914400" rtl="0" algn="l">
              <a:spcBef>
                <a:spcPts val="0"/>
              </a:spcBef>
              <a:spcAft>
                <a:spcPts val="0"/>
              </a:spcAft>
              <a:buSzPts val="1500"/>
              <a:buChar char="○"/>
            </a:pPr>
            <a:r>
              <a:rPr lang="en" sz="1500"/>
              <a:t>We would try to improve runtime and memory requirements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Our Team</a:t>
            </a:r>
            <a:endParaRPr/>
          </a:p>
        </p:txBody>
      </p:sp>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latin typeface="Lato"/>
                <a:ea typeface="Lato"/>
                <a:cs typeface="Lato"/>
                <a:sym typeface="Lato"/>
              </a:rPr>
              <a:t>Kathryn Thompson</a:t>
            </a:r>
            <a:endParaRPr sz="2500">
              <a:latin typeface="Lato"/>
              <a:ea typeface="Lato"/>
              <a:cs typeface="Lato"/>
              <a:sym typeface="Lato"/>
            </a:endParaRPr>
          </a:p>
          <a:p>
            <a:pPr indent="0" lvl="0" marL="0" rtl="0" algn="l">
              <a:spcBef>
                <a:spcPts val="1200"/>
              </a:spcBef>
              <a:spcAft>
                <a:spcPts val="0"/>
              </a:spcAft>
              <a:buNone/>
            </a:pPr>
            <a:r>
              <a:rPr lang="en" sz="2500">
                <a:latin typeface="Lato"/>
                <a:ea typeface="Lato"/>
                <a:cs typeface="Lato"/>
                <a:sym typeface="Lato"/>
              </a:rPr>
              <a:t>Frank Lu</a:t>
            </a:r>
            <a:endParaRPr sz="2500">
              <a:latin typeface="Lato"/>
              <a:ea typeface="Lato"/>
              <a:cs typeface="Lato"/>
              <a:sym typeface="Lato"/>
            </a:endParaRPr>
          </a:p>
          <a:p>
            <a:pPr indent="0" lvl="0" marL="0" rtl="0" algn="l">
              <a:spcBef>
                <a:spcPts val="1200"/>
              </a:spcBef>
              <a:spcAft>
                <a:spcPts val="0"/>
              </a:spcAft>
              <a:buNone/>
            </a:pPr>
            <a:r>
              <a:rPr lang="en" sz="2500">
                <a:latin typeface="Lato"/>
                <a:ea typeface="Lato"/>
                <a:cs typeface="Lato"/>
                <a:sym typeface="Lato"/>
              </a:rPr>
              <a:t>Shriya Surti</a:t>
            </a:r>
            <a:endParaRPr sz="2500">
              <a:latin typeface="Lato"/>
              <a:ea typeface="Lato"/>
              <a:cs typeface="Lato"/>
              <a:sym typeface="Lato"/>
            </a:endParaRPr>
          </a:p>
          <a:p>
            <a:pPr indent="0" lvl="0" marL="0" rtl="0" algn="l">
              <a:spcBef>
                <a:spcPts val="1200"/>
              </a:spcBef>
              <a:spcAft>
                <a:spcPts val="1200"/>
              </a:spcAft>
              <a:buNone/>
            </a:pPr>
            <a:r>
              <a:rPr lang="en" sz="2500">
                <a:latin typeface="Lato"/>
                <a:ea typeface="Lato"/>
                <a:cs typeface="Lato"/>
                <a:sym typeface="Lato"/>
              </a:rPr>
              <a:t>Neha Valavala</a:t>
            </a:r>
            <a:endParaRPr sz="25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495300" lvl="0" marL="457200" rtl="0" algn="ctr">
              <a:spcBef>
                <a:spcPts val="0"/>
              </a:spcBef>
              <a:spcAft>
                <a:spcPts val="0"/>
              </a:spcAft>
              <a:buClr>
                <a:schemeClr val="accent3"/>
              </a:buClr>
              <a:buSzPts val="4200"/>
              <a:buAutoNum type="arabicPeriod"/>
            </a:pPr>
            <a:r>
              <a:rPr lang="en">
                <a:solidFill>
                  <a:schemeClr val="accent3"/>
                </a:solidFill>
              </a:rPr>
              <a:t>Goals</a:t>
            </a:r>
            <a:endParaRPr>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490250" y="450150"/>
            <a:ext cx="5566200" cy="4090800"/>
          </a:xfrm>
          <a:prstGeom prst="rect">
            <a:avLst/>
          </a:prstGeom>
          <a:ln cap="flat" cmpd="sng" w="28575">
            <a:solidFill>
              <a:schemeClr val="accent1"/>
            </a:solidFill>
            <a:prstDash val="dot"/>
            <a:round/>
            <a:headEnd len="sm" w="sm" type="none"/>
            <a:tailEnd len="sm" w="sm" type="none"/>
          </a:ln>
        </p:spPr>
        <p:txBody>
          <a:bodyPr anchorCtr="0" anchor="ctr" bIns="91425" lIns="91425" spcFirstLastPara="1" rIns="91425" wrap="square" tIns="91425">
            <a:normAutofit fontScale="90000"/>
          </a:bodyPr>
          <a:lstStyle/>
          <a:p>
            <a:pPr indent="0" lvl="0" marL="0" rtl="0" algn="just">
              <a:spcBef>
                <a:spcPts val="0"/>
              </a:spcBef>
              <a:spcAft>
                <a:spcPts val="0"/>
              </a:spcAft>
              <a:buNone/>
            </a:pPr>
            <a:r>
              <a:rPr lang="en"/>
              <a:t>Through this project, we wanted to create a Travel Planner that helps travelers decide where they want to go based on their current location and how far they wish to travel.</a:t>
            </a:r>
            <a:endParaRPr/>
          </a:p>
        </p:txBody>
      </p:sp>
      <p:sp>
        <p:nvSpPr>
          <p:cNvPr id="80" name="Google Shape;80;p16"/>
          <p:cNvSpPr/>
          <p:nvPr/>
        </p:nvSpPr>
        <p:spPr>
          <a:xfrm>
            <a:off x="7289650" y="1823113"/>
            <a:ext cx="669600" cy="6291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7289650" y="2763013"/>
            <a:ext cx="669600" cy="6291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6979750" y="3702925"/>
            <a:ext cx="1289400" cy="11970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Destination</a:t>
            </a:r>
            <a:endParaRPr sz="1000">
              <a:latin typeface="Lato"/>
              <a:ea typeface="Lato"/>
              <a:cs typeface="Lato"/>
              <a:sym typeface="Lato"/>
            </a:endParaRPr>
          </a:p>
        </p:txBody>
      </p:sp>
      <p:sp>
        <p:nvSpPr>
          <p:cNvPr id="83" name="Google Shape;83;p16"/>
          <p:cNvSpPr/>
          <p:nvPr/>
        </p:nvSpPr>
        <p:spPr>
          <a:xfrm>
            <a:off x="6979750" y="257375"/>
            <a:ext cx="1289400" cy="11970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Lato"/>
                <a:ea typeface="Lato"/>
                <a:cs typeface="Lato"/>
                <a:sym typeface="Lato"/>
              </a:rPr>
              <a:t>Source</a:t>
            </a:r>
            <a:endParaRPr sz="1100">
              <a:latin typeface="Lato"/>
              <a:ea typeface="Lato"/>
              <a:cs typeface="Lato"/>
              <a:sym typeface="Lato"/>
            </a:endParaRPr>
          </a:p>
        </p:txBody>
      </p:sp>
      <p:cxnSp>
        <p:nvCxnSpPr>
          <p:cNvPr id="84" name="Google Shape;84;p16"/>
          <p:cNvCxnSpPr>
            <a:stCxn id="83" idx="4"/>
            <a:endCxn id="80" idx="0"/>
          </p:cNvCxnSpPr>
          <p:nvPr/>
        </p:nvCxnSpPr>
        <p:spPr>
          <a:xfrm>
            <a:off x="7624450" y="1454375"/>
            <a:ext cx="0" cy="368700"/>
          </a:xfrm>
          <a:prstGeom prst="straightConnector1">
            <a:avLst/>
          </a:prstGeom>
          <a:noFill/>
          <a:ln cap="flat" cmpd="sng" w="28575">
            <a:solidFill>
              <a:schemeClr val="accent3"/>
            </a:solidFill>
            <a:prstDash val="solid"/>
            <a:round/>
            <a:headEnd len="med" w="med" type="none"/>
            <a:tailEnd len="med" w="med" type="stealth"/>
          </a:ln>
        </p:spPr>
      </p:cxnSp>
      <p:cxnSp>
        <p:nvCxnSpPr>
          <p:cNvPr id="85" name="Google Shape;85;p16"/>
          <p:cNvCxnSpPr>
            <a:endCxn id="81" idx="0"/>
          </p:cNvCxnSpPr>
          <p:nvPr/>
        </p:nvCxnSpPr>
        <p:spPr>
          <a:xfrm>
            <a:off x="7624450" y="2452213"/>
            <a:ext cx="0" cy="310800"/>
          </a:xfrm>
          <a:prstGeom prst="straightConnector1">
            <a:avLst/>
          </a:prstGeom>
          <a:noFill/>
          <a:ln cap="flat" cmpd="sng" w="28575">
            <a:solidFill>
              <a:schemeClr val="accent3"/>
            </a:solidFill>
            <a:prstDash val="solid"/>
            <a:round/>
            <a:headEnd len="med" w="med" type="none"/>
            <a:tailEnd len="med" w="med" type="stealth"/>
          </a:ln>
        </p:spPr>
      </p:cxnSp>
      <p:cxnSp>
        <p:nvCxnSpPr>
          <p:cNvPr id="86" name="Google Shape;86;p16"/>
          <p:cNvCxnSpPr>
            <a:endCxn id="82" idx="0"/>
          </p:cNvCxnSpPr>
          <p:nvPr/>
        </p:nvCxnSpPr>
        <p:spPr>
          <a:xfrm>
            <a:off x="7624450" y="3392125"/>
            <a:ext cx="0" cy="310800"/>
          </a:xfrm>
          <a:prstGeom prst="straightConnector1">
            <a:avLst/>
          </a:prstGeom>
          <a:noFill/>
          <a:ln cap="flat" cmpd="sng" w="28575">
            <a:solidFill>
              <a:schemeClr val="accent3"/>
            </a:solidFill>
            <a:prstDash val="solid"/>
            <a:round/>
            <a:headEnd len="med" w="med" type="none"/>
            <a:tailEnd len="med" w="med" type="stealth"/>
          </a:ln>
        </p:spPr>
      </p:cxnSp>
      <p:sp>
        <p:nvSpPr>
          <p:cNvPr id="87" name="Google Shape;87;p16"/>
          <p:cNvSpPr/>
          <p:nvPr/>
        </p:nvSpPr>
        <p:spPr>
          <a:xfrm>
            <a:off x="6528700" y="781350"/>
            <a:ext cx="2191500" cy="3759600"/>
          </a:xfrm>
          <a:prstGeom prst="bracketPair">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6713700" y="1706850"/>
            <a:ext cx="253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distance</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Overview</a:t>
            </a:r>
            <a:endParaRPr/>
          </a:p>
        </p:txBody>
      </p:sp>
      <p:sp>
        <p:nvSpPr>
          <p:cNvPr id="94" name="Google Shape;94;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Objectives:</a:t>
            </a:r>
            <a:endParaRPr/>
          </a:p>
          <a:p>
            <a:pPr indent="-342900" lvl="0" marL="914400" rtl="0" algn="l">
              <a:spcBef>
                <a:spcPts val="1200"/>
              </a:spcBef>
              <a:spcAft>
                <a:spcPts val="0"/>
              </a:spcAft>
              <a:buSzPts val="1800"/>
              <a:buAutoNum type="arabicPeriod"/>
            </a:pPr>
            <a:r>
              <a:rPr lang="en"/>
              <a:t>Graph Implementation</a:t>
            </a:r>
            <a:endParaRPr/>
          </a:p>
          <a:p>
            <a:pPr indent="-342900" lvl="0" marL="914400" rtl="0" algn="l">
              <a:spcBef>
                <a:spcPts val="0"/>
              </a:spcBef>
              <a:spcAft>
                <a:spcPts val="0"/>
              </a:spcAft>
              <a:buSzPts val="1800"/>
              <a:buAutoNum type="arabicPeriod"/>
            </a:pPr>
            <a:r>
              <a:rPr lang="en"/>
              <a:t>BFS</a:t>
            </a:r>
            <a:endParaRPr/>
          </a:p>
          <a:p>
            <a:pPr indent="-342900" lvl="0" marL="914400" rtl="0" algn="l">
              <a:spcBef>
                <a:spcPts val="0"/>
              </a:spcBef>
              <a:spcAft>
                <a:spcPts val="0"/>
              </a:spcAft>
              <a:buSzPts val="1800"/>
              <a:buAutoNum type="arabicPeriod"/>
            </a:pPr>
            <a:r>
              <a:rPr lang="en"/>
              <a:t>Dijkstra’s Shortest Path</a:t>
            </a:r>
            <a:endParaRPr/>
          </a:p>
          <a:p>
            <a:pPr indent="-342900" lvl="0" marL="914400" rtl="0" algn="l">
              <a:spcBef>
                <a:spcPts val="0"/>
              </a:spcBef>
              <a:spcAft>
                <a:spcPts val="0"/>
              </a:spcAft>
              <a:buSzPts val="1800"/>
              <a:buAutoNum type="arabicPeriod"/>
            </a:pPr>
            <a:r>
              <a:rPr lang="en"/>
              <a:t>Betweenness Centrality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00" name="Google Shape;100;p18"/>
          <p:cNvSpPr txBox="1"/>
          <p:nvPr>
            <p:ph idx="1" type="body"/>
          </p:nvPr>
        </p:nvSpPr>
        <p:spPr>
          <a:xfrm>
            <a:off x="311700" y="1673925"/>
            <a:ext cx="3999900" cy="290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accent3"/>
                </a:solidFill>
                <a:latin typeface="Lato"/>
                <a:ea typeface="Lato"/>
                <a:cs typeface="Lato"/>
                <a:sym typeface="Lato"/>
              </a:rPr>
              <a:t>Airports Data</a:t>
            </a:r>
            <a:endParaRPr sz="2000">
              <a:solidFill>
                <a:schemeClr val="accent3"/>
              </a:solidFill>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database contains data about the airports around the world.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Only used the "Airport ID", "City", "Country", "Latitude", and "Longitude" properties of each entry.</a:t>
            </a:r>
            <a:endParaRPr>
              <a:latin typeface="Lato"/>
              <a:ea typeface="Lato"/>
              <a:cs typeface="Lato"/>
              <a:sym typeface="Lato"/>
            </a:endParaRPr>
          </a:p>
        </p:txBody>
      </p:sp>
      <p:sp>
        <p:nvSpPr>
          <p:cNvPr id="101" name="Google Shape;101;p18"/>
          <p:cNvSpPr txBox="1"/>
          <p:nvPr>
            <p:ph idx="2" type="body"/>
          </p:nvPr>
        </p:nvSpPr>
        <p:spPr>
          <a:xfrm>
            <a:off x="4832400" y="1593625"/>
            <a:ext cx="3999900" cy="290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accent3"/>
                </a:solidFill>
                <a:latin typeface="Lato"/>
                <a:ea typeface="Lato"/>
                <a:cs typeface="Lato"/>
                <a:sym typeface="Lato"/>
              </a:rPr>
              <a:t>Routes Data</a:t>
            </a:r>
            <a:endParaRPr sz="2000">
              <a:solidFill>
                <a:schemeClr val="accent3"/>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
                <a:latin typeface="Lato"/>
                <a:ea typeface="Lato"/>
                <a:cs typeface="Lato"/>
                <a:sym typeface="Lato"/>
              </a:rPr>
              <a:t>The database contains data about flight routes that connect airports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Only used the "Source airport ID", "Destination airport ID", and "stops".</a:t>
            </a:r>
            <a:endParaRPr sz="2000">
              <a:latin typeface="Lato"/>
              <a:ea typeface="Lato"/>
              <a:cs typeface="Lato"/>
              <a:sym typeface="Lato"/>
            </a:endParaRPr>
          </a:p>
        </p:txBody>
      </p:sp>
      <p:sp>
        <p:nvSpPr>
          <p:cNvPr id="102" name="Google Shape;102;p18"/>
          <p:cNvSpPr txBox="1"/>
          <p:nvPr/>
        </p:nvSpPr>
        <p:spPr>
          <a:xfrm>
            <a:off x="311700" y="1147225"/>
            <a:ext cx="4781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5"/>
                </a:solidFill>
                <a:latin typeface="Lato"/>
                <a:ea typeface="Lato"/>
                <a:cs typeface="Lato"/>
                <a:sym typeface="Lato"/>
              </a:rPr>
              <a:t>From the OpenFlights Database</a:t>
            </a:r>
            <a:endParaRPr sz="1700">
              <a:solidFill>
                <a:schemeClr val="accent5"/>
              </a:solidFill>
              <a:latin typeface="Lato"/>
              <a:ea typeface="Lato"/>
              <a:cs typeface="Lato"/>
              <a:sym typeface="Lato"/>
            </a:endParaRPr>
          </a:p>
        </p:txBody>
      </p:sp>
      <p:pic>
        <p:nvPicPr>
          <p:cNvPr id="103" name="Google Shape;103;p18"/>
          <p:cNvPicPr preferRelativeResize="0"/>
          <p:nvPr/>
        </p:nvPicPr>
        <p:blipFill>
          <a:blip r:embed="rId3">
            <a:alphaModFix/>
          </a:blip>
          <a:stretch>
            <a:fillRect/>
          </a:stretch>
        </p:blipFill>
        <p:spPr>
          <a:xfrm>
            <a:off x="797626" y="3351350"/>
            <a:ext cx="3028050" cy="1514025"/>
          </a:xfrm>
          <a:prstGeom prst="rect">
            <a:avLst/>
          </a:prstGeom>
          <a:noFill/>
          <a:ln>
            <a:noFill/>
          </a:ln>
        </p:spPr>
      </p:pic>
      <p:pic>
        <p:nvPicPr>
          <p:cNvPr id="104" name="Google Shape;104;p18"/>
          <p:cNvPicPr preferRelativeResize="0"/>
          <p:nvPr/>
        </p:nvPicPr>
        <p:blipFill>
          <a:blip r:embed="rId4">
            <a:alphaModFix/>
          </a:blip>
          <a:stretch>
            <a:fillRect/>
          </a:stretch>
        </p:blipFill>
        <p:spPr>
          <a:xfrm>
            <a:off x="5235950" y="3310163"/>
            <a:ext cx="3192800" cy="159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accent3"/>
                </a:solidFill>
              </a:rPr>
              <a:t>2. Development</a:t>
            </a:r>
            <a:endParaRPr>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Structure</a:t>
            </a:r>
            <a:endParaRPr/>
          </a:p>
        </p:txBody>
      </p:sp>
      <p:sp>
        <p:nvSpPr>
          <p:cNvPr id="115" name="Google Shape;115;p20"/>
          <p:cNvSpPr txBox="1"/>
          <p:nvPr>
            <p:ph idx="1" type="body"/>
          </p:nvPr>
        </p:nvSpPr>
        <p:spPr>
          <a:xfrm>
            <a:off x="311700" y="1225225"/>
            <a:ext cx="24072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Classes:</a:t>
            </a:r>
            <a:endParaRPr sz="2200"/>
          </a:p>
          <a:p>
            <a:pPr indent="-368300" lvl="0" marL="457200" rtl="0" algn="l">
              <a:spcBef>
                <a:spcPts val="1200"/>
              </a:spcBef>
              <a:spcAft>
                <a:spcPts val="0"/>
              </a:spcAft>
              <a:buSzPts val="2200"/>
              <a:buAutoNum type="arabicPeriod"/>
            </a:pPr>
            <a:r>
              <a:rPr lang="en" sz="2200"/>
              <a:t>Travel Graph</a:t>
            </a:r>
            <a:endParaRPr sz="2200"/>
          </a:p>
          <a:p>
            <a:pPr indent="-368300" lvl="0" marL="914400" rtl="0" algn="l">
              <a:spcBef>
                <a:spcPts val="0"/>
              </a:spcBef>
              <a:spcAft>
                <a:spcPts val="0"/>
              </a:spcAft>
              <a:buSzPts val="2200"/>
              <a:buChar char="-"/>
            </a:pPr>
            <a:r>
              <a:rPr lang="en" sz="2200"/>
              <a:t>Airport</a:t>
            </a:r>
            <a:endParaRPr sz="2200"/>
          </a:p>
          <a:p>
            <a:pPr indent="-368300" lvl="0" marL="457200" rtl="0" algn="l">
              <a:spcBef>
                <a:spcPts val="0"/>
              </a:spcBef>
              <a:spcAft>
                <a:spcPts val="0"/>
              </a:spcAft>
              <a:buSzPts val="2200"/>
              <a:buAutoNum type="arabicPeriod"/>
            </a:pPr>
            <a:r>
              <a:rPr lang="en" sz="2200"/>
              <a:t>BFS</a:t>
            </a:r>
            <a:endParaRPr sz="2200"/>
          </a:p>
          <a:p>
            <a:pPr indent="-368300" lvl="0" marL="457200" rtl="0" algn="l">
              <a:spcBef>
                <a:spcPts val="0"/>
              </a:spcBef>
              <a:spcAft>
                <a:spcPts val="0"/>
              </a:spcAft>
              <a:buSzPts val="2200"/>
              <a:buAutoNum type="arabicPeriod"/>
            </a:pPr>
            <a:r>
              <a:rPr lang="en" sz="2200"/>
              <a:t>Shortest </a:t>
            </a:r>
            <a:endParaRPr sz="2200"/>
          </a:p>
        </p:txBody>
      </p:sp>
      <p:sp>
        <p:nvSpPr>
          <p:cNvPr id="116" name="Google Shape;116;p20"/>
          <p:cNvSpPr/>
          <p:nvPr/>
        </p:nvSpPr>
        <p:spPr>
          <a:xfrm>
            <a:off x="3753625" y="1105825"/>
            <a:ext cx="2485500" cy="16131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Class</a:t>
            </a:r>
            <a:endParaRPr/>
          </a:p>
          <a:p>
            <a:pPr indent="0" lvl="0" marL="0" rtl="0" algn="ctr">
              <a:spcBef>
                <a:spcPts val="0"/>
              </a:spcBef>
              <a:spcAft>
                <a:spcPts val="0"/>
              </a:spcAft>
              <a:buNone/>
            </a:pPr>
            <a:r>
              <a:rPr b="1" lang="en"/>
              <a:t>TravelGraph</a:t>
            </a:r>
            <a:endParaRPr b="1"/>
          </a:p>
          <a:p>
            <a:pPr indent="0" lvl="0" marL="0" rtl="0" algn="ctr">
              <a:spcBef>
                <a:spcPts val="0"/>
              </a:spcBef>
              <a:spcAft>
                <a:spcPts val="0"/>
              </a:spcAft>
              <a:buNone/>
            </a:pPr>
            <a:r>
              <a:t/>
            </a:r>
            <a:endParaRPr b="1"/>
          </a:p>
          <a:p>
            <a:pPr indent="0" lvl="0" marL="0" rtl="0" algn="l">
              <a:spcBef>
                <a:spcPts val="0"/>
              </a:spcBef>
              <a:spcAft>
                <a:spcPts val="0"/>
              </a:spcAft>
              <a:buNone/>
            </a:pPr>
            <a:r>
              <a:t/>
            </a:r>
            <a:endParaRPr/>
          </a:p>
        </p:txBody>
      </p:sp>
      <p:sp>
        <p:nvSpPr>
          <p:cNvPr id="117" name="Google Shape;117;p20"/>
          <p:cNvSpPr/>
          <p:nvPr/>
        </p:nvSpPr>
        <p:spPr>
          <a:xfrm>
            <a:off x="5118025" y="1897050"/>
            <a:ext cx="913200" cy="674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Struct</a:t>
            </a:r>
            <a:endParaRPr/>
          </a:p>
          <a:p>
            <a:pPr indent="0" lvl="0" marL="0" rtl="0" algn="ctr">
              <a:spcBef>
                <a:spcPts val="0"/>
              </a:spcBef>
              <a:spcAft>
                <a:spcPts val="0"/>
              </a:spcAft>
              <a:buNone/>
            </a:pPr>
            <a:r>
              <a:rPr b="1" lang="en"/>
              <a:t>Airport</a:t>
            </a:r>
            <a:endParaRPr b="1"/>
          </a:p>
        </p:txBody>
      </p:sp>
      <p:sp>
        <p:nvSpPr>
          <p:cNvPr id="118" name="Google Shape;118;p20"/>
          <p:cNvSpPr/>
          <p:nvPr/>
        </p:nvSpPr>
        <p:spPr>
          <a:xfrm>
            <a:off x="6908725" y="1471075"/>
            <a:ext cx="1247700" cy="882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Class</a:t>
            </a:r>
            <a:endParaRPr/>
          </a:p>
          <a:p>
            <a:pPr indent="0" lvl="0" marL="0" rtl="0" algn="ctr">
              <a:spcBef>
                <a:spcPts val="0"/>
              </a:spcBef>
              <a:spcAft>
                <a:spcPts val="0"/>
              </a:spcAft>
              <a:buNone/>
            </a:pPr>
            <a:r>
              <a:rPr b="1" lang="en"/>
              <a:t>BFS </a:t>
            </a:r>
            <a:endParaRPr b="1"/>
          </a:p>
          <a:p>
            <a:pPr indent="0" lvl="0" marL="0" rtl="0" algn="l">
              <a:spcBef>
                <a:spcPts val="0"/>
              </a:spcBef>
              <a:spcAft>
                <a:spcPts val="0"/>
              </a:spcAft>
              <a:buNone/>
            </a:pPr>
            <a:r>
              <a:t/>
            </a:r>
            <a:endParaRPr/>
          </a:p>
        </p:txBody>
      </p:sp>
      <p:sp>
        <p:nvSpPr>
          <p:cNvPr id="119" name="Google Shape;119;p20"/>
          <p:cNvSpPr/>
          <p:nvPr/>
        </p:nvSpPr>
        <p:spPr>
          <a:xfrm>
            <a:off x="4372525" y="3175625"/>
            <a:ext cx="1247700" cy="882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Class</a:t>
            </a:r>
            <a:endParaRPr/>
          </a:p>
          <a:p>
            <a:pPr indent="0" lvl="0" marL="0" rtl="0" algn="ctr">
              <a:spcBef>
                <a:spcPts val="0"/>
              </a:spcBef>
              <a:spcAft>
                <a:spcPts val="0"/>
              </a:spcAft>
              <a:buNone/>
            </a:pPr>
            <a:r>
              <a:rPr b="1" lang="en"/>
              <a:t>Shortest Path </a:t>
            </a:r>
            <a:endParaRPr b="1"/>
          </a:p>
          <a:p>
            <a:pPr indent="0" lvl="0" marL="0" rtl="0" algn="l">
              <a:spcBef>
                <a:spcPts val="0"/>
              </a:spcBef>
              <a:spcAft>
                <a:spcPts val="0"/>
              </a:spcAft>
              <a:buNone/>
            </a:pPr>
            <a:r>
              <a:t/>
            </a:r>
            <a:endParaRPr/>
          </a:p>
        </p:txBody>
      </p:sp>
      <p:cxnSp>
        <p:nvCxnSpPr>
          <p:cNvPr id="120" name="Google Shape;120;p20"/>
          <p:cNvCxnSpPr>
            <a:stCxn id="116" idx="3"/>
            <a:endCxn id="118" idx="1"/>
          </p:cNvCxnSpPr>
          <p:nvPr/>
        </p:nvCxnSpPr>
        <p:spPr>
          <a:xfrm>
            <a:off x="6239125" y="1912375"/>
            <a:ext cx="669600" cy="0"/>
          </a:xfrm>
          <a:prstGeom prst="straightConnector1">
            <a:avLst/>
          </a:prstGeom>
          <a:noFill/>
          <a:ln cap="flat" cmpd="sng" w="19050">
            <a:solidFill>
              <a:schemeClr val="dk1"/>
            </a:solidFill>
            <a:prstDash val="solid"/>
            <a:round/>
            <a:headEnd len="med" w="med" type="none"/>
            <a:tailEnd len="med" w="med" type="triangle"/>
          </a:ln>
        </p:spPr>
      </p:cxnSp>
      <p:cxnSp>
        <p:nvCxnSpPr>
          <p:cNvPr id="121" name="Google Shape;121;p20"/>
          <p:cNvCxnSpPr>
            <a:stCxn id="116" idx="2"/>
            <a:endCxn id="119" idx="0"/>
          </p:cNvCxnSpPr>
          <p:nvPr/>
        </p:nvCxnSpPr>
        <p:spPr>
          <a:xfrm>
            <a:off x="4996375" y="2718925"/>
            <a:ext cx="0" cy="456600"/>
          </a:xfrm>
          <a:prstGeom prst="straightConnector1">
            <a:avLst/>
          </a:prstGeom>
          <a:noFill/>
          <a:ln cap="flat" cmpd="sng" w="19050">
            <a:solidFill>
              <a:schemeClr val="dk1"/>
            </a:solidFill>
            <a:prstDash val="solid"/>
            <a:round/>
            <a:headEnd len="med" w="med" type="none"/>
            <a:tailEnd len="med" w="med" type="triangle"/>
          </a:ln>
        </p:spPr>
      </p:cxnSp>
      <p:sp>
        <p:nvSpPr>
          <p:cNvPr id="122" name="Google Shape;122;p20"/>
          <p:cNvSpPr/>
          <p:nvPr/>
        </p:nvSpPr>
        <p:spPr>
          <a:xfrm>
            <a:off x="3500025" y="894750"/>
            <a:ext cx="4879800" cy="33540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128" name="Google Shape;128;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Creating the Makefile</a:t>
            </a:r>
            <a:endParaRPr/>
          </a:p>
          <a:p>
            <a:pPr indent="-342900" lvl="0" marL="457200" rtl="0" algn="l">
              <a:spcBef>
                <a:spcPts val="0"/>
              </a:spcBef>
              <a:spcAft>
                <a:spcPts val="0"/>
              </a:spcAft>
              <a:buSzPts val="1800"/>
              <a:buAutoNum type="arabicPeriod"/>
            </a:pPr>
            <a:r>
              <a:rPr lang="en"/>
              <a:t>Planning how to implement the adjacency list</a:t>
            </a:r>
            <a:endParaRPr/>
          </a:p>
          <a:p>
            <a:pPr indent="-342900" lvl="0" marL="457200" rtl="0" algn="l">
              <a:spcBef>
                <a:spcPts val="0"/>
              </a:spcBef>
              <a:spcAft>
                <a:spcPts val="0"/>
              </a:spcAft>
              <a:buSzPts val="1800"/>
              <a:buAutoNum type="arabicPeriod"/>
            </a:pPr>
            <a:r>
              <a:rPr lang="en"/>
              <a:t>Test Cases and Linker Errors</a:t>
            </a:r>
            <a:endParaRPr/>
          </a:p>
          <a:p>
            <a:pPr indent="-342900" lvl="0" marL="457200" rtl="0" algn="l">
              <a:spcBef>
                <a:spcPts val="0"/>
              </a:spcBef>
              <a:spcAft>
                <a:spcPts val="0"/>
              </a:spcAft>
              <a:buSzPts val="1800"/>
              <a:buAutoNum type="arabicPeriod"/>
            </a:pPr>
            <a:r>
              <a:rPr lang="en"/>
              <a:t>Collaborating on GitHub</a:t>
            </a:r>
            <a:endParaRPr/>
          </a:p>
          <a:p>
            <a:pPr indent="-342900" lvl="0" marL="457200" rtl="0" algn="l">
              <a:spcBef>
                <a:spcPts val="0"/>
              </a:spcBef>
              <a:spcAft>
                <a:spcPts val="0"/>
              </a:spcAft>
              <a:buSzPts val="1800"/>
              <a:buAutoNum type="arabicPeriod"/>
            </a:pPr>
            <a:r>
              <a:rPr lang="en"/>
              <a:t>Planning the Travel Planner’s functionality </a:t>
            </a:r>
            <a:endParaRPr/>
          </a:p>
        </p:txBody>
      </p:sp>
      <p:pic>
        <p:nvPicPr>
          <p:cNvPr id="129" name="Google Shape;129;p21"/>
          <p:cNvPicPr preferRelativeResize="0"/>
          <p:nvPr/>
        </p:nvPicPr>
        <p:blipFill rotWithShape="1">
          <a:blip r:embed="rId3">
            <a:alphaModFix/>
          </a:blip>
          <a:srcRect b="0" l="0" r="0" t="32468"/>
          <a:stretch/>
        </p:blipFill>
        <p:spPr>
          <a:xfrm>
            <a:off x="481013" y="3040375"/>
            <a:ext cx="8181975" cy="1144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