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59" r:id="rId3"/>
    <p:sldId id="265" r:id="rId4"/>
    <p:sldId id="307" r:id="rId5"/>
    <p:sldId id="309" r:id="rId6"/>
    <p:sldId id="310" r:id="rId7"/>
    <p:sldId id="278" r:id="rId8"/>
    <p:sldId id="388" r:id="rId9"/>
    <p:sldId id="271" r:id="rId10"/>
    <p:sldId id="272" r:id="rId11"/>
    <p:sldId id="273" r:id="rId12"/>
    <p:sldId id="281" r:id="rId13"/>
    <p:sldId id="274" r:id="rId14"/>
    <p:sldId id="268" r:id="rId15"/>
    <p:sldId id="292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5" r:id="rId25"/>
    <p:sldId id="30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晋坪" initials="王" lastIdx="1" clrIdx="0"/>
  <p:cmAuthor id="2" name="的流量" initials="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5" Type="http://schemas.microsoft.com/office/2011/relationships/chartColorStyle" Target="colors1.xml"/><Relationship Id="rId4" Type="http://schemas.microsoft.com/office/2011/relationships/chartStyle" Target="style1.xml"/><Relationship Id="rId3" Type="http://schemas.openxmlformats.org/officeDocument/2006/relationships/image" Target="../media/image5.png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5" Type="http://schemas.microsoft.com/office/2011/relationships/chartColorStyle" Target="colors2.xml"/><Relationship Id="rId4" Type="http://schemas.microsoft.com/office/2011/relationships/chartStyle" Target="style2.xml"/><Relationship Id="rId3" Type="http://schemas.openxmlformats.org/officeDocument/2006/relationships/image" Target="../media/image5.png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92866659833969"/>
          <c:y val="0.040718899185622"/>
          <c:w val="0.917638618427795"/>
          <c:h val="0.899382196012356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 rotWithShape="1"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10000"/>
                </a:prstClr>
              </a:outerShdw>
            </a:effectLst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主任医师</c:v>
                </c:pt>
                <c:pt idx="1">
                  <c:v>副主任医师</c:v>
                </c:pt>
                <c:pt idx="2">
                  <c:v>主治医师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73</c:v>
                </c:pt>
                <c:pt idx="1">
                  <c:v>37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40"/>
        <c:axId val="393960490"/>
        <c:axId val="849647880"/>
      </c:barChart>
      <c:catAx>
        <c:axId val="39396049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49647880"/>
        <c:crosses val="autoZero"/>
        <c:auto val="1"/>
        <c:lblAlgn val="ctr"/>
        <c:lblOffset val="100"/>
        <c:noMultiLvlLbl val="0"/>
      </c:catAx>
      <c:valAx>
        <c:axId val="84964788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EAEAEA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9396049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EAEAEA"/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72586601890946"/>
          <c:y val="0.0307458089829608"/>
          <c:w val="0.917638618427795"/>
          <c:h val="0.899382196012356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 rotWithShape="1"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10000"/>
                </a:prst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主任医师</c:v>
                </c:pt>
                <c:pt idx="1">
                  <c:v>副主任医师</c:v>
                </c:pt>
                <c:pt idx="2">
                  <c:v>主治医师</c:v>
                </c:pt>
                <c:pt idx="3">
                  <c:v>住院医师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160</c:v>
                </c:pt>
                <c:pt idx="1">
                  <c:v>83</c:v>
                </c:pt>
                <c:pt idx="2">
                  <c:v>19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40"/>
        <c:axId val="393960490"/>
        <c:axId val="849647880"/>
      </c:barChart>
      <c:catAx>
        <c:axId val="39396049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49647880"/>
        <c:crosses val="autoZero"/>
        <c:auto val="1"/>
        <c:lblAlgn val="ctr"/>
        <c:lblOffset val="100"/>
        <c:noMultiLvlLbl val="0"/>
      </c:catAx>
      <c:valAx>
        <c:axId val="84964788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EAEAEA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9396049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EAEAEA"/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131695" y="1139825"/>
            <a:ext cx="6601460" cy="3724275"/>
          </a:xfrm>
        </p:spPr>
        <p:txBody>
          <a:bodyPr>
            <a:noAutofit/>
          </a:bodyPr>
          <a:p>
            <a:pPr algn="l" fontAlgn="auto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sz="7200" b="1" spc="15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会议数据统计</a:t>
            </a:r>
            <a:endParaRPr lang="zh-CN" sz="7200" b="1" spc="15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algn="l" fontAlgn="auto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</a:pPr>
            <a:endParaRPr lang="zh-CN" sz="7200" b="1" spc="15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790825" y="1307465"/>
          <a:ext cx="61087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105"/>
                <a:gridCol w="2474595"/>
              </a:tblGrid>
              <a:tr h="0">
                <a:tc grid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20年新疆邀请到的2位会诊专家</a:t>
                      </a:r>
                      <a:endParaRPr lang="zh-CN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19050">
                      <a:solidFill>
                        <a:srgbClr val="F58F33"/>
                      </a:solidFill>
                      <a:prstDash val="solid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 hMerge="1">
                  <a:tcPr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</a:tcPr>
                </a:tc>
              </a:tr>
              <a:tr h="7239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讲者姓名</a:t>
                      </a:r>
                      <a:endParaRPr lang="zh-CN" sz="1600" b="1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计数</a:t>
                      </a:r>
                      <a:endParaRPr lang="zh-CN" sz="1600" b="1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39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张  蕾</a:t>
                      </a:r>
                      <a:endParaRPr lang="zh-CN" sz="16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239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张晓莺</a:t>
                      </a:r>
                      <a:endParaRPr lang="zh-CN" sz="16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994660" y="264795"/>
          <a:ext cx="6616065" cy="561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/>
                <a:gridCol w="1102360"/>
                <a:gridCol w="1087755"/>
                <a:gridCol w="1118870"/>
                <a:gridCol w="1102360"/>
                <a:gridCol w="1102360"/>
              </a:tblGrid>
              <a:tr h="17081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21年山西邀请到的</a:t>
                      </a:r>
                      <a:r>
                        <a:rPr lang="en-US" altLang="zh-CN" sz="16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61</a:t>
                      </a: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位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会诊专家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19050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144D73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讲者姓名</a:t>
                      </a:r>
                      <a:endParaRPr lang="zh-CN" altLang="en-US" sz="1200" b="1">
                        <a:solidFill>
                          <a:srgbClr val="144D73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144D73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计数</a:t>
                      </a:r>
                      <a:endParaRPr lang="zh-CN" altLang="en-US" sz="1200" b="1">
                        <a:solidFill>
                          <a:srgbClr val="144D73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144D73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讲者姓名</a:t>
                      </a:r>
                      <a:endParaRPr lang="zh-CN" altLang="en-US" sz="1200" b="1">
                        <a:solidFill>
                          <a:srgbClr val="144D73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144D73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计数</a:t>
                      </a:r>
                      <a:endParaRPr lang="zh-CN" altLang="en-US" sz="1200" b="1">
                        <a:solidFill>
                          <a:srgbClr val="144D73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144D73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讲者姓名</a:t>
                      </a:r>
                      <a:endParaRPr lang="zh-CN" altLang="en-US" sz="1200" b="1">
                        <a:solidFill>
                          <a:srgbClr val="144D73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144D73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计数</a:t>
                      </a:r>
                      <a:endParaRPr lang="zh-CN" altLang="en-US" sz="1200" b="1">
                        <a:solidFill>
                          <a:srgbClr val="144D73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陈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晨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牛小媛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郝卫成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冯希云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庞晋萍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雷宇峰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高晓玲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平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梅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李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阳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胡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玲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钱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力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李慧瑛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李伟荣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秦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洁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李小明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李志强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任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波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梁丽丽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邵宏元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任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洁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刘学军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张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金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任小军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罗东萍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柏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雪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孙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斌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马久红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薄建萍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孙美珍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苗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芳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陈还珍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田玉玲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张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伟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陈小平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王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蓓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张成强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陈晓丽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王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凯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张俊伟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党振騠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王晨丹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张亮清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董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进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王旭玲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张美妮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董惠洁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文 涛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张丕逊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段丽琴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郗光霞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张晓东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范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伟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杨丽峰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赵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江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葛晓燕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杨丽萍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赵爱斌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贡</a:t>
                      </a: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  </a:t>
                      </a: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蓉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杨五小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于为民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郭志芹</a:t>
                      </a:r>
                      <a:endParaRPr lang="zh-CN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404040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116580" y="454660"/>
          <a:ext cx="6529070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/>
                <a:gridCol w="815340"/>
                <a:gridCol w="817245"/>
                <a:gridCol w="815975"/>
                <a:gridCol w="815975"/>
                <a:gridCol w="815340"/>
                <a:gridCol w="815975"/>
                <a:gridCol w="817245"/>
              </a:tblGrid>
              <a:tr h="271780"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21年陕西邀请到的</a:t>
                      </a:r>
                      <a:r>
                        <a:rPr lang="en-US" altLang="zh-CN" sz="16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72</a:t>
                      </a:r>
                      <a:r>
                        <a:rPr lang="zh-CN" altLang="en-US" sz="16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位</a:t>
                      </a:r>
                      <a:r>
                        <a:rPr lang="zh-CN" sz="16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会诊专家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  <a:sym typeface="+mn-ea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19050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</a:tr>
              <a:tr h="4083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讲者姓名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讲者姓名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讲者姓名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讲者姓名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焦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凯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邓美英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李振江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武文红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李小凤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邓艳春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李正仪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肖懿慧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松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邓争荣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廖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博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薛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强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何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宏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杜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芳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毅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薛玉生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雷革胜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琼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刘海涛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 瑗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李占亭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何丽洁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刘重霄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杨莉洁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李柱一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黄斯勇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吕婷婷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于小勇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磊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黄晓峰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施秉银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展淑琴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马爱群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锐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史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健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虹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孙脊峰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伟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史丽萍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健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邢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坤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雪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寿锡凌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鹏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琦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亚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宏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薇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赵曙光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艳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汪亚莉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妍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陈庆平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李存孝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力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张方信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陈天艳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李建军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王景杰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张瑜庆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陈云春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李全义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王晓明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张增政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崔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巍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李尚俭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王玉环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郑朝晖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崔长琮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李维新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吴贵福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郑小璞</a:t>
                      </a:r>
                      <a:endParaRPr lang="zh-CN" altLang="en-US" sz="1400" b="1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47390" y="530860"/>
          <a:ext cx="607314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285"/>
                <a:gridCol w="1518285"/>
                <a:gridCol w="1566545"/>
                <a:gridCol w="1470025"/>
              </a:tblGrid>
              <a:tr h="38481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21年</a:t>
                      </a:r>
                      <a:r>
                        <a:rPr lang="zh-CN" sz="18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上海</a:t>
                      </a:r>
                      <a:r>
                        <a:rPr lang="zh-CN" sz="18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邀请到的</a:t>
                      </a: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19</a:t>
                      </a:r>
                      <a:r>
                        <a:rPr lang="zh-CN" altLang="en-US" sz="18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位</a:t>
                      </a:r>
                      <a:r>
                        <a:rPr lang="zh-CN" sz="18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会诊专家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  <a:sym typeface="+mn-ea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19050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讲者姓名</a:t>
                      </a:r>
                      <a:endParaRPr lang="zh-CN" altLang="en-US" sz="16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讲者姓名</a:t>
                      </a:r>
                      <a:endParaRPr lang="zh-CN" altLang="en-US" sz="16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144D7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144D7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</a:t>
                      </a: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倩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潘文麒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王丽洁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谭玉燕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曹海霞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陶</a:t>
                      </a: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枫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邓钰蕾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胥武剑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葛</a:t>
                      </a: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恒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徐</a:t>
                      </a: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玮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金丽娜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姚义安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刘宏磊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易正辉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栾兴华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</a:t>
                      </a: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煜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</a:t>
                      </a: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骏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张勤华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</a:t>
                      </a: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6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静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60705" y="1458595"/>
          <a:ext cx="3876675" cy="320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90"/>
                <a:gridCol w="1911985"/>
              </a:tblGrid>
              <a:tr h="32067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21年内蒙邀请到的</a:t>
                      </a:r>
                      <a:r>
                        <a:rPr lang="en-US" alt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8</a:t>
                      </a: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位</a:t>
                      </a:r>
                      <a:r>
                        <a:rPr 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会诊专家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  <a:sym typeface="+mn-ea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19050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 hMerge="1">
                  <a:tcPr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讲者姓名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包春春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李冬梅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刘晓云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毛永军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米林香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王卫芳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张慧英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0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朱天吉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075555" y="1461770"/>
          <a:ext cx="2988310" cy="294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494155"/>
              </a:tblGrid>
              <a:tr h="53530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21年新疆邀请到的</a:t>
                      </a:r>
                      <a:r>
                        <a:rPr lang="en-US" alt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6</a:t>
                      </a: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位</a:t>
                      </a:r>
                      <a:r>
                        <a:rPr 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会诊专家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  <a:sym typeface="+mn-ea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19050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 hMerge="1">
                  <a:tcPr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</a:tr>
              <a:tr h="344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讲者姓名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李红燕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梁少华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梅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歆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陶元丰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于建莉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张林英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8712264" y="1461770"/>
          <a:ext cx="2862580" cy="183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90"/>
                <a:gridCol w="1431290"/>
              </a:tblGrid>
              <a:tr h="62547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21年甘肃邀请到的</a:t>
                      </a:r>
                      <a:r>
                        <a:rPr lang="en-US" alt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6</a:t>
                      </a: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位</a:t>
                      </a:r>
                      <a:r>
                        <a:rPr lang="zh-CN" sz="1400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  <a:sym typeface="+mn-ea"/>
                        </a:rPr>
                        <a:t>会诊专家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  <a:sym typeface="+mn-ea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19050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 hMerge="1">
                  <a:tcPr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讲者姓名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44D73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44D73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杨维杰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赵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艳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484245" y="655955"/>
          <a:ext cx="6092825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780"/>
                <a:gridCol w="2011045"/>
              </a:tblGrid>
              <a:tr h="46990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20年西安邀请到的会诊专家所覆盖的8家医院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19050">
                      <a:solidFill>
                        <a:srgbClr val="7D5CB8"/>
                      </a:solidFill>
                      <a:prstDash val="solid"/>
                    </a:lnR>
                    <a:lnT w="19050" cap="rnd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5CB8"/>
                    </a:solidFill>
                  </a:tcPr>
                </a:tc>
                <a:tc hMerge="1">
                  <a:tcPr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 cap="rnd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600" b="1">
                        <a:solidFill>
                          <a:srgbClr val="7D5CB8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7D5CB8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西安交通大学医学院第一附属医院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19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空军军医大学第一附属西京医院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10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空军军医大学第二附属唐都医院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西安国际医学中心医院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陕西省人民医院医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陕西省西安市中心医院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陕西省肿瘤医院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19050" cap="rnd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19050" cap="rnd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74695" y="593725"/>
          <a:ext cx="5882005" cy="494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175"/>
                <a:gridCol w="1941830"/>
              </a:tblGrid>
              <a:tr h="66357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20年山西邀请到的会诊专家所覆盖的9家医院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19050">
                      <a:solidFill>
                        <a:srgbClr val="7D5CB8"/>
                      </a:solidFill>
                      <a:prstDash val="solid"/>
                    </a:lnR>
                    <a:lnT w="19050" cap="rnd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5CB8"/>
                    </a:solidFill>
                  </a:tcPr>
                </a:tc>
                <a:tc hMerge="1">
                  <a:tcPr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 cap="rnd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600" b="1">
                        <a:solidFill>
                          <a:srgbClr val="7D5CB8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7D5CB8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山西医科大学第一医院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山西省白求恩医院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山西省心血管病医院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山西医科大学第二医院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山西省第二人民医院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山西省儿童医院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山西省太原市中心医院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山西省运城市中心医院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19050" cap="rnd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19050" cap="rnd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854450" y="1670685"/>
          <a:ext cx="5703570" cy="25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430"/>
                <a:gridCol w="1882140"/>
              </a:tblGrid>
              <a:tr h="7346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20年新疆邀请到的会诊专家所覆盖的2家医院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19050">
                      <a:solidFill>
                        <a:srgbClr val="7D5CB8"/>
                      </a:solidFill>
                      <a:prstDash val="solid"/>
                    </a:lnR>
                    <a:lnT w="19050" cap="rnd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5CB8"/>
                    </a:solidFill>
                  </a:tcPr>
                </a:tc>
                <a:tc hMerge="1">
                  <a:tcPr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 cap="rnd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8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8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800" b="1">
                        <a:solidFill>
                          <a:srgbClr val="7D5CB8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7D5CB8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800" b="1">
                        <a:solidFill>
                          <a:srgbClr val="7D5CB8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6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新疆生产建设兵团医院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3175">
                      <a:solidFill>
                        <a:srgbClr val="7D5CB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新疆医科大学第五附属医院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7D5CB8"/>
                      </a:solidFill>
                      <a:prstDash val="solid"/>
                    </a:lnL>
                    <a:lnR w="3175">
                      <a:solidFill>
                        <a:srgbClr val="7D5CB8"/>
                      </a:solidFill>
                      <a:prstDash val="dot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19050" cap="rnd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7D5CB8"/>
                      </a:solidFill>
                      <a:prstDash val="dot"/>
                    </a:lnL>
                    <a:lnR w="19050" cap="rnd">
                      <a:solidFill>
                        <a:srgbClr val="7D5CB8"/>
                      </a:solidFill>
                      <a:prstDash val="solid"/>
                    </a:lnR>
                    <a:lnT w="3175">
                      <a:solidFill>
                        <a:srgbClr val="7D5CB8"/>
                      </a:solidFill>
                      <a:prstDash val="dot"/>
                    </a:lnT>
                    <a:lnB w="19050" cap="rnd">
                      <a:solidFill>
                        <a:srgbClr val="7D5CB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125470" y="379730"/>
          <a:ext cx="6568440" cy="542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15"/>
                <a:gridCol w="2168525"/>
              </a:tblGrid>
              <a:tr h="57848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21年山西邀请到的会诊专家所覆盖的12家医院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19050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C888"/>
                    </a:solidFill>
                  </a:tcPr>
                </a:tc>
                <a:tc hMerge="1">
                  <a:tcPr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4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400" b="1">
                        <a:solidFill>
                          <a:srgbClr val="54C888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54C888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山西医科大学第一医院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19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2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15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4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太原市中心医院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2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山西白求恩医院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山西医科大学第二医院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山西省心血管病医院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2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山西省中西医结合医院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2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山西省中医院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4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山西省煤炭中心医院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2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山西省眼科医院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太原市第四人民医院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2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西安国际医学中心医院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644900" y="641350"/>
          <a:ext cx="5168265" cy="586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55"/>
                <a:gridCol w="1705610"/>
              </a:tblGrid>
              <a:tr h="30226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21年西安邀请到的会诊专家所覆盖的13家医院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19050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C888"/>
                    </a:solidFill>
                  </a:tcPr>
                </a:tc>
                <a:tc hMerge="1">
                  <a:tcPr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600" b="1">
                        <a:solidFill>
                          <a:srgbClr val="54C888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54C888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空军军医大学第二附属唐都医院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19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18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空军军医大学第一附属西京医院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14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西安交通大学第一附属医院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西安国际医学中心医院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西安交通大学第二附属医院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西安高新医院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陕西省中医医院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西安市第三医院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西安市第五医院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西安国际医疗中心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西安医学院第一附属医院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延安大学附属医院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764030"/>
            <a:ext cx="10424160" cy="2580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4525" y="541655"/>
            <a:ext cx="3910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latin typeface="新宋体" panose="02010609030101010101" charset="-122"/>
                <a:ea typeface="新宋体" panose="02010609030101010101" charset="-122"/>
              </a:rPr>
              <a:t>病例数据统计</a:t>
            </a:r>
            <a:endParaRPr lang="zh-CN" altLang="en-US" sz="4400" b="1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954020" y="514985"/>
          <a:ext cx="5850890" cy="4653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855"/>
                <a:gridCol w="1931035"/>
              </a:tblGrid>
              <a:tr h="4121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21年上海邀请到的会诊专家所覆盖的10家医院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19050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C888"/>
                    </a:solidFill>
                  </a:tcPr>
                </a:tc>
                <a:tc hMerge="1">
                  <a:tcPr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</a:tcPr>
                </a:tc>
              </a:tr>
              <a:tr h="266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600" b="1">
                        <a:solidFill>
                          <a:srgbClr val="54C888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54C888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54C888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上海交通大学医学院附属瑞金医院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上海市同济大学附属东方医院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上海交通大学医学院附属新华医院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上海海军军医大附属长征医院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上海交通大学附属第六人民医院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上海交通大学附属仁济医院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上海市精神卫生中心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上海市同济大学附属第一妇婴保健院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上海同济大学附属同济医院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上海中医药大学附属市中医院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15970" y="328930"/>
          <a:ext cx="5718175" cy="48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55"/>
                <a:gridCol w="1887220"/>
              </a:tblGrid>
              <a:tr h="34734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内蒙古3家、新疆5家、甘肃2家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19050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C888"/>
                    </a:solidFill>
                  </a:tcPr>
                </a:tc>
                <a:tc hMerge="1">
                  <a:tcPr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 cap="rnd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6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19050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内蒙古自治区人民医院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19050">
                      <a:solidFill>
                        <a:srgbClr val="54C888"/>
                      </a:solidFill>
                      <a:prstDash val="solid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内蒙古医科大学附属医院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内蒙古赤峰市医院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6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新疆阿勒泰地区人民医院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新疆建设兵团第二师库尔勒医院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新疆医科大学第一附属医院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新疆医科大学附属中医医院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新疆自治区人民医院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6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甘肃联勤保障部队医院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3175">
                      <a:solidFill>
                        <a:srgbClr val="54C888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甘肃中医药大学附属医院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54C888"/>
                      </a:solidFill>
                      <a:prstDash val="solid"/>
                    </a:lnL>
                    <a:lnR w="3175">
                      <a:solidFill>
                        <a:srgbClr val="54C888"/>
                      </a:solidFill>
                      <a:prstDash val="dot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54C888"/>
                      </a:solidFill>
                      <a:prstDash val="dot"/>
                    </a:lnL>
                    <a:lnR w="19050" cap="rnd">
                      <a:solidFill>
                        <a:srgbClr val="54C888"/>
                      </a:solidFill>
                      <a:prstDash val="solid"/>
                    </a:lnR>
                    <a:lnT w="3175">
                      <a:solidFill>
                        <a:srgbClr val="54C888"/>
                      </a:solidFill>
                      <a:prstDash val="dot"/>
                    </a:lnT>
                    <a:lnB w="19050" cap="rnd">
                      <a:solidFill>
                        <a:srgbClr val="54C88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96545" y="1018540"/>
          <a:ext cx="4241165" cy="440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880"/>
                <a:gridCol w="1391285"/>
              </a:tblGrid>
              <a:tr h="44577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2020专家覆盖</a:t>
                      </a:r>
                      <a:r>
                        <a:rPr lang="en-US" alt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9</a:t>
                      </a: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个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科室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19050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 hMerge="1">
                  <a:tcPr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科</a:t>
                      </a:r>
                      <a:r>
                        <a:rPr lang="en-US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室</a:t>
                      </a:r>
                      <a:endParaRPr lang="zh-CN" altLang="en-US" sz="1600" b="1">
                        <a:solidFill>
                          <a:srgbClr val="E34D4D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E34D4D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神内科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30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心内科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肾内科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14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老年科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消化科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内分泌科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心身科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血液科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肿瘤科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899660" y="997585"/>
          <a:ext cx="6791325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55"/>
                <a:gridCol w="1264920"/>
                <a:gridCol w="2102485"/>
                <a:gridCol w="1345565"/>
              </a:tblGrid>
              <a:tr h="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2021专家覆盖</a:t>
                      </a:r>
                      <a:r>
                        <a:rPr lang="en-US" alt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个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科室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19050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 hMerge="1">
                  <a:tcP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 cap="rnd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</a:tcPr>
                </a:tc>
              </a:tr>
              <a:tr h="342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科</a:t>
                      </a:r>
                      <a:r>
                        <a:rPr lang="en-US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室</a:t>
                      </a:r>
                      <a:endParaRPr lang="zh-CN" altLang="en-US" sz="1600" b="1">
                        <a:solidFill>
                          <a:srgbClr val="E34D4D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E34D4D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科</a:t>
                      </a:r>
                      <a:r>
                        <a:rPr lang="en-US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室</a:t>
                      </a:r>
                      <a:endParaRPr lang="zh-CN" altLang="en-US" sz="1600" b="1">
                        <a:solidFill>
                          <a:srgbClr val="E34D4D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E34D4D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E34D4D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神内科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48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老年科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19050">
                      <a:solidFill>
                        <a:srgbClr val="E34D4D"/>
                      </a:solidFill>
                      <a:prstDash val="solid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2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心内科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39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神外科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大内科汇总</a:t>
                      </a:r>
                      <a:endParaRPr lang="zh-CN" altLang="en-US" sz="1600" b="0">
                        <a:solidFill>
                          <a:srgbClr val="FF000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29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肿瘤科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肾内科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结核重症科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消化科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临床免疫科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呼吸科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泌尿外科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风湿免疫科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皮肤科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血液科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胸腔外科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骨科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眼科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心身科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中西医结合科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3175">
                      <a:solidFill>
                        <a:srgbClr val="E34D4D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感染科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E34D4D"/>
                      </a:solidFill>
                      <a:prstDash val="solid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综合科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3175">
                      <a:solidFill>
                        <a:srgbClr val="E34D4D"/>
                      </a:solidFill>
                      <a:prstDash val="dot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E34D4D"/>
                      </a:solidFill>
                      <a:prstDash val="dot"/>
                    </a:lnL>
                    <a:lnR w="19050" cap="rnd">
                      <a:solidFill>
                        <a:srgbClr val="E34D4D"/>
                      </a:solidFill>
                      <a:prstDash val="solid"/>
                    </a:lnR>
                    <a:lnT w="3175">
                      <a:solidFill>
                        <a:srgbClr val="E34D4D"/>
                      </a:solidFill>
                      <a:prstDash val="dot"/>
                    </a:lnT>
                    <a:lnB w="19050" cap="rnd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753745" y="2306955"/>
          <a:ext cx="2955925" cy="199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55"/>
                <a:gridCol w="1182370"/>
              </a:tblGrid>
              <a:tr h="42608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2020年所有参会专家职称分布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19050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 hMerge="1">
                  <a:tcPr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</a:tr>
              <a:tr h="398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主任医师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73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副主任医师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主治医师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600575" y="695960"/>
          <a:ext cx="6562090" cy="406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46150" y="2225040"/>
          <a:ext cx="313817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1256030"/>
              </a:tblGrid>
              <a:tr h="42481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2021年所有参会专家职称分布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19050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 hMerge="1">
                  <a:tcPr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主任医师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160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副主任医师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83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主治医师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住院医师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626610" y="985520"/>
          <a:ext cx="6575425" cy="406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5625" y="1188085"/>
          <a:ext cx="3368675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0"/>
                <a:gridCol w="1063625"/>
              </a:tblGrid>
              <a:tr h="37655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20年病例覆盖科室</a:t>
                      </a:r>
                      <a:endParaRPr lang="zh-CN" altLang="en-US" sz="1600" b="1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科</a:t>
                      </a:r>
                      <a:r>
                        <a:rPr lang="en-US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室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B42E"/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神内科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心内科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肾内科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老年科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消化血液科</a:t>
                      </a:r>
                      <a:endParaRPr lang="zh-CN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6326505" y="1188085"/>
          <a:ext cx="395097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865"/>
                <a:gridCol w="1348105"/>
              </a:tblGrid>
              <a:tr h="34544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21年病例覆盖科室</a:t>
                      </a:r>
                      <a:endParaRPr lang="zh-CN" altLang="en-US" sz="1800" b="1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科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室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计数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B42E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神内科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26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心内科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17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内科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肾内科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9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消化血液科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综合科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消化科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内分泌科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急诊科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心身科</a:t>
                      </a:r>
                      <a:endParaRPr lang="zh-CN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498090" y="398145"/>
          <a:ext cx="8032750" cy="5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415"/>
                <a:gridCol w="1279525"/>
                <a:gridCol w="2309495"/>
                <a:gridCol w="1250315"/>
              </a:tblGrid>
              <a:tr h="272415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20年病例山西、陕西共覆盖27家覆盖医院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19050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 hMerge="1">
                  <a:tcP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计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计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陕西省靖边县人民医院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山西医科大学第一医院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6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陕西省榆林市第二医院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陕西省安康市中医医院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山西省阳城县人民医院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陕西省宝鸡市陈仓医院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山西省原平市第一人民医院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陕西省汉中市人民医院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陕西省山阳县人民医院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陕西省岚皋县中医医院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山西省大同市第二人民医院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陕西省陇县人民医院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山西省定襄县人民医院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陕西省三原县医院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山西省浮山县人民医院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陕西省商洛市中心医院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山西省晋城市人民医院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陕西省商州区人民医院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山西省吕梁市文水县人民医院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陕西省渭南市华阴人民医院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山西省襄汾县人民医院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陕西省榆阳区人民医院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60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山西省忻州市人民医院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陕西省子长县人民医院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山西省盐湖区人民医院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新疆乌鲁木齐市中医医院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2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山西省运城市夏县人民医院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777490" y="317500"/>
          <a:ext cx="6637020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5"/>
                <a:gridCol w="656590"/>
                <a:gridCol w="2006600"/>
                <a:gridCol w="1113155"/>
              </a:tblGrid>
              <a:tr h="27178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21年病例山西、陕西、甘肃3省共覆盖39家医院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19050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 hMerge="1">
                  <a:tcP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计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医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院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计</a:t>
                      </a:r>
                      <a:r>
                        <a:rPr lang="en-US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 </a:t>
                      </a:r>
                      <a:r>
                        <a:rPr lang="zh-CN" sz="1400" b="1">
                          <a:solidFill>
                            <a:srgbClr val="1784C7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数</a:t>
                      </a:r>
                      <a:endParaRPr lang="zh-CN" altLang="en-US" sz="1400" b="1">
                        <a:solidFill>
                          <a:srgbClr val="1784C7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榆林市第一医院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吉县人民医院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运城市同德医院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平遥县中医院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忻州市人民医院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人民解放军联勤保障部队第九八七医院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甘肃宝石花医院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山西省中西医结合医院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汉中市人民医院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陕西省西乡县人民医院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商洛市中心医院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太原市中心医院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文水县人民医院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渭南市第一医院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孝义市中医院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西山煤电总医院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宝鸡市高新医院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忻州市第二人民医院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临汾市人民医院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盐湖区人民医院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大同市第五人民医院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阳高县人民医院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汾阳市中医院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阳泉市第三人民医院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商州区人民医院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翼城县人民医院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咸阳市淳化县医院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榆林市北方医院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榆林市星元医院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榆林市第三人民医院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榆林市中医医院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榆林市第二医院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安康市中心医院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运城市仁康医院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安康市中医院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长治市人民医院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甘肃省平凉市崇信县人民医院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子长县人民医院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古县人民医院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rgbClr val="40404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54525" y="541655"/>
            <a:ext cx="3910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latin typeface="新宋体" panose="02010609030101010101" charset="-122"/>
                <a:ea typeface="新宋体" panose="02010609030101010101" charset="-122"/>
              </a:rPr>
              <a:t>专家数据统计</a:t>
            </a:r>
            <a:endParaRPr lang="zh-CN" altLang="en-US" sz="4400" b="1">
              <a:latin typeface="新宋体" panose="02010609030101010101" charset="-122"/>
              <a:ea typeface="新宋体" panose="0201060903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5805" y="1753235"/>
          <a:ext cx="10300335" cy="27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995"/>
                <a:gridCol w="855980"/>
                <a:gridCol w="855980"/>
                <a:gridCol w="856615"/>
                <a:gridCol w="856615"/>
                <a:gridCol w="855345"/>
                <a:gridCol w="857250"/>
                <a:gridCol w="855980"/>
                <a:gridCol w="855980"/>
                <a:gridCol w="856615"/>
                <a:gridCol w="855980"/>
              </a:tblGrid>
              <a:tr h="436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2020.5.20-2021.9.3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2020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2021</a:t>
                      </a:r>
                      <a:endParaRPr lang="en-US" altLang="en-US" sz="14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共计</a:t>
                      </a:r>
                      <a:endParaRPr lang="zh-CN" altLang="en-US" sz="14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6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专家数量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                  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（不包括基层医生）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70位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新增168位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216位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山西26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陕西42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新疆2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山西61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陕西72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上海19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新疆6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内蒙8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甘肃2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覆盖医院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3省共19家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5省共45家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52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家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9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山西9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陕西8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新疆2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山西12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陕西13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上海10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新疆5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内蒙3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甘肃2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覆盖科室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9个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22个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22个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63117413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1096645"/>
            <a:ext cx="3506470" cy="4135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85725"/>
            <a:ext cx="5068570" cy="6685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922905" y="210185"/>
          <a:ext cx="6346825" cy="598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765"/>
                <a:gridCol w="1243965"/>
                <a:gridCol w="1929130"/>
                <a:gridCol w="1243965"/>
              </a:tblGrid>
              <a:tr h="504190"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20年</a:t>
                      </a:r>
                      <a:r>
                        <a:rPr lang="zh-CN" sz="1600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山西</a:t>
                      </a:r>
                      <a:r>
                        <a:rPr 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邀请到的</a:t>
                      </a:r>
                      <a:r>
                        <a:rPr lang="en-US" altLang="zh-CN" sz="1600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26</a:t>
                      </a:r>
                      <a:r>
                        <a:rPr lang="zh-CN" altLang="en-US" sz="1600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位</a:t>
                      </a:r>
                      <a:r>
                        <a:rPr 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会诊专家</a:t>
                      </a:r>
                      <a:endParaRPr lang="zh-CN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19050">
                      <a:solidFill>
                        <a:srgbClr val="F58F33"/>
                      </a:solidFill>
                      <a:prstDash val="solid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 hMerge="1">
                  <a:tcP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</a:tcPr>
                </a:tc>
              </a:tr>
              <a:tr h="4254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讲者姓名</a:t>
                      </a:r>
                      <a:endParaRPr lang="zh-CN" sz="16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计数</a:t>
                      </a:r>
                      <a:endParaRPr lang="zh-CN" sz="16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讲者姓名</a:t>
                      </a:r>
                      <a:endParaRPr lang="zh-CN" sz="16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计数</a:t>
                      </a:r>
                      <a:endParaRPr lang="zh-CN" sz="16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陈再彬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钱  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邵宏元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孙美珍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边云飞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陶拉娣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陈还珍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田卫伟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陈小飞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王风芝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郝卫成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闫卫红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郝轶群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张  虹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郝玉霞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张  金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李  阳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张  丽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刘学军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张亮清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柳红婷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张水旺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苗  芳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赵辰生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牛小媛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赵凌霞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564130" y="299085"/>
          <a:ext cx="7063105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80"/>
                <a:gridCol w="1228090"/>
                <a:gridCol w="2303780"/>
                <a:gridCol w="1227455"/>
              </a:tblGrid>
              <a:tr h="288290"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20年</a:t>
                      </a:r>
                      <a:r>
                        <a:rPr lang="zh-CN" sz="1300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陕西</a:t>
                      </a:r>
                      <a:r>
                        <a:rPr 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邀请到的</a:t>
                      </a:r>
                      <a:r>
                        <a:rPr lang="en-US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</a:t>
                      </a: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</a:t>
                      </a:r>
                      <a:r>
                        <a:rPr 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会诊专家</a:t>
                      </a:r>
                      <a:endParaRPr lang="zh-CN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19050">
                      <a:solidFill>
                        <a:srgbClr val="F58F33"/>
                      </a:solidFill>
                      <a:prstDash val="solid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 hMerge="1">
                  <a:tcP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 cap="rnd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</a:tcPr>
                </a:tc>
              </a:tr>
              <a:tr h="2882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讲者姓名</a:t>
                      </a:r>
                      <a:endParaRPr lang="zh-CN" sz="13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计数</a:t>
                      </a:r>
                      <a:endParaRPr lang="zh-CN" sz="13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讲者姓名</a:t>
                      </a:r>
                      <a:endParaRPr lang="zh-CN" sz="13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b="1" spc="120">
                          <a:solidFill>
                            <a:srgbClr val="F58F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计数</a:t>
                      </a:r>
                      <a:endParaRPr lang="zh-CN" sz="1300" b="1" spc="120">
                        <a:solidFill>
                          <a:srgbClr val="F58F33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邓美英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姜  馨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19050">
                      <a:solidFill>
                        <a:srgbClr val="F58F33"/>
                      </a:solidFill>
                      <a:prstDash val="solid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邓争荣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雷革胜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杜  芳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李怀平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李建军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李慧瑛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李正仪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李振江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刘贵生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刘海涛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孙脊峰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刘之荣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王晓明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卢  群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张亚莉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骆裕民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赵松珍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马爱群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郑小璞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乔  晋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曹冰清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寿锡凌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陈  岩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王  琳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陈任安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王  涛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陈效安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王海燕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陈云春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王晓虹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楚  轶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许国双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崔  巍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薛玉生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崔长琮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杨世峰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郭万刚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张  鹏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3175">
                      <a:solidFill>
                        <a:srgbClr val="F58F3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郭艳杰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19050" cap="rnd">
                      <a:solidFill>
                        <a:srgbClr val="F58F33"/>
                      </a:solidFill>
                      <a:prstDash val="solid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张玉蓉</a:t>
                      </a:r>
                      <a:endParaRPr lang="zh-CN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3175">
                      <a:solidFill>
                        <a:srgbClr val="F58F33"/>
                      </a:solidFill>
                      <a:prstDash val="dot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6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1" spc="6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vert="horz" anchor="ctr">
                    <a:lnL w="3175">
                      <a:solidFill>
                        <a:srgbClr val="F58F33"/>
                      </a:solidFill>
                      <a:prstDash val="dot"/>
                    </a:lnL>
                    <a:lnR w="19050" cap="rnd">
                      <a:solidFill>
                        <a:srgbClr val="F58F33"/>
                      </a:solidFill>
                      <a:prstDash val="solid"/>
                    </a:lnR>
                    <a:lnT w="3175">
                      <a:solidFill>
                        <a:srgbClr val="F58F33"/>
                      </a:solidFill>
                      <a:prstDash val="dot"/>
                    </a:lnT>
                    <a:lnB w="19050" cap="rnd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TABLE_BEAUTIFY" val="smartTable{2690f2a1-afdc-4344-be82-d9c3aee45f57}"/>
  <p:tag name="TABLE_SKINIDX" val="0"/>
  <p:tag name="TABLE_ENCOLOR" val="#FFFFFF"/>
</p:tagLst>
</file>

<file path=ppt/tags/tag11.xml><?xml version="1.0" encoding="utf-8"?>
<p:tagLst xmlns:p="http://schemas.openxmlformats.org/presentationml/2006/main">
  <p:tag name="KSO_WM_UNIT_TABLE_BEAUTIFY" val="smartTable{51d89996-cf3e-4b54-bbc4-97a382544e76}"/>
  <p:tag name="TABLE_SKINIDX" val="0"/>
  <p:tag name="TABLE_ENCOLOR" val="#FFFFFF"/>
</p:tagLst>
</file>

<file path=ppt/tags/tag12.xml><?xml version="1.0" encoding="utf-8"?>
<p:tagLst xmlns:p="http://schemas.openxmlformats.org/presentationml/2006/main">
  <p:tag name="KSO_WM_UNIT_TABLE_BEAUTIFY" val="smartTable{3fd42228-44f8-4b28-ad1d-3c61511a2bdd}"/>
  <p:tag name="TABLE_SKINIDX" val="0"/>
  <p:tag name="TABLE_ENCOLOR" val="#FFFFFF"/>
</p:tagLst>
</file>

<file path=ppt/tags/tag13.xml><?xml version="1.0" encoding="utf-8"?>
<p:tagLst xmlns:p="http://schemas.openxmlformats.org/presentationml/2006/main">
  <p:tag name="KSO_WM_UNIT_TABLE_BEAUTIFY" val="smartTable{a18afc51-3e5d-4615-bfac-cecfdbb7c5d7}"/>
  <p:tag name="TABLE_SKINIDX" val="0"/>
  <p:tag name="TABLE_ENCOLOR" val="#FFFFFF"/>
</p:tagLst>
</file>

<file path=ppt/tags/tag14.xml><?xml version="1.0" encoding="utf-8"?>
<p:tagLst xmlns:p="http://schemas.openxmlformats.org/presentationml/2006/main">
  <p:tag name="KSO_WM_UNIT_TABLE_BEAUTIFY" val="smartTable{57973d49-8e27-4265-ab34-c9353d94cf4b}"/>
  <p:tag name="TABLE_SKINIDX" val="0"/>
  <p:tag name="TABLE_ENCOLOR" val="#FFFFFF"/>
</p:tagLst>
</file>

<file path=ppt/tags/tag15.xml><?xml version="1.0" encoding="utf-8"?>
<p:tagLst xmlns:p="http://schemas.openxmlformats.org/presentationml/2006/main">
  <p:tag name="KSO_WM_UNIT_TABLE_BEAUTIFY" val="smartTable{2ea58a80-8ab3-47f1-91d9-ae990777cf31}"/>
  <p:tag name="TABLE_SKINIDX" val="0"/>
  <p:tag name="TABLE_ENCOLOR" val="#FFFFFF"/>
</p:tagLst>
</file>

<file path=ppt/tags/tag16.xml><?xml version="1.0" encoding="utf-8"?>
<p:tagLst xmlns:p="http://schemas.openxmlformats.org/presentationml/2006/main">
  <p:tag name="KSO_WM_UNIT_TABLE_BEAUTIFY" val="smartTable{fd9b8ef9-a10b-41af-a74f-9ac59652a72c}"/>
  <p:tag name="TABLE_SKINIDX" val="0"/>
  <p:tag name="TABLE_ENCOLOR" val="#9C69FF"/>
</p:tagLst>
</file>

<file path=ppt/tags/tag17.xml><?xml version="1.0" encoding="utf-8"?>
<p:tagLst xmlns:p="http://schemas.openxmlformats.org/presentationml/2006/main">
  <p:tag name="KSO_WM_UNIT_TABLE_BEAUTIFY" val="smartTable{9833b391-207b-4e8c-85c5-fe5cd264ad4e}"/>
  <p:tag name="TABLE_SKINIDX" val="0"/>
  <p:tag name="TABLE_ENCOLOR" val="#9C69FF"/>
</p:tagLst>
</file>

<file path=ppt/tags/tag18.xml><?xml version="1.0" encoding="utf-8"?>
<p:tagLst xmlns:p="http://schemas.openxmlformats.org/presentationml/2006/main">
  <p:tag name="KSO_WM_UNIT_TABLE_BEAUTIFY" val="smartTable{8caf4b74-d2fe-4a6b-bd20-755f7b683110}"/>
  <p:tag name="TABLE_SKINIDX" val="0"/>
  <p:tag name="TABLE_ENCOLOR" val="#9C69FF"/>
</p:tagLst>
</file>

<file path=ppt/tags/tag19.xml><?xml version="1.0" encoding="utf-8"?>
<p:tagLst xmlns:p="http://schemas.openxmlformats.org/presentationml/2006/main">
  <p:tag name="KSO_WM_UNIT_TABLE_BEAUTIFY" val="smartTable{de95a2dd-3ad8-4f92-956f-2ac7714e68a0}"/>
  <p:tag name="TABLE_SKINIDX" val="0"/>
  <p:tag name="TABLE_ENCOLOR" val="#AFC95C"/>
</p:tagLst>
</file>

<file path=ppt/tags/tag2.xml><?xml version="1.0" encoding="utf-8"?>
<p:tagLst xmlns:p="http://schemas.openxmlformats.org/presentationml/2006/main">
  <p:tag name="KSO_WM_UNIT_TABLE_BEAUTIFY" val="smartTable{c2aff8eb-03c5-4fa3-9720-3b3c9be319e4}"/>
  <p:tag name="TABLE_SKINIDX" val="3"/>
  <p:tag name="TABLE_ENCOLOR" val="#F38636"/>
</p:tagLst>
</file>

<file path=ppt/tags/tag20.xml><?xml version="1.0" encoding="utf-8"?>
<p:tagLst xmlns:p="http://schemas.openxmlformats.org/presentationml/2006/main">
  <p:tag name="KSO_WM_UNIT_TABLE_BEAUTIFY" val="smartTable{1949c5b7-3793-45dc-bd23-ee1b2bfa9171}"/>
  <p:tag name="TABLE_SKINIDX" val="0"/>
  <p:tag name="TABLE_ENCOLOR" val="#AFC95C"/>
</p:tagLst>
</file>

<file path=ppt/tags/tag21.xml><?xml version="1.0" encoding="utf-8"?>
<p:tagLst xmlns:p="http://schemas.openxmlformats.org/presentationml/2006/main">
  <p:tag name="KSO_WM_UNIT_TABLE_BEAUTIFY" val="smartTable{89c89d8b-6048-4b08-8415-2f26c084b5e4}"/>
  <p:tag name="TABLE_SKINIDX" val="0"/>
  <p:tag name="TABLE_ENCOLOR" val="#AFC95C"/>
</p:tagLst>
</file>

<file path=ppt/tags/tag22.xml><?xml version="1.0" encoding="utf-8"?>
<p:tagLst xmlns:p="http://schemas.openxmlformats.org/presentationml/2006/main">
  <p:tag name="KSO_WM_UNIT_TABLE_BEAUTIFY" val="smartTable{38f8cf3e-651a-45b0-bb34-8b742d83a047}"/>
  <p:tag name="TABLE_SKINIDX" val="0"/>
  <p:tag name="TABLE_ENCOLOR" val="#AFC95C"/>
</p:tagLst>
</file>

<file path=ppt/tags/tag23.xml><?xml version="1.0" encoding="utf-8"?>
<p:tagLst xmlns:p="http://schemas.openxmlformats.org/presentationml/2006/main">
  <p:tag name="KSO_WM_UNIT_TABLE_BEAUTIFY" val="smartTable{8674affc-a115-48d8-ab6b-5ba0c474f8e6}"/>
  <p:tag name="TABLE_SKINIDX" val="0"/>
  <p:tag name="TABLE_ENCOLOR" val="#E2776F"/>
</p:tagLst>
</file>

<file path=ppt/tags/tag24.xml><?xml version="1.0" encoding="utf-8"?>
<p:tagLst xmlns:p="http://schemas.openxmlformats.org/presentationml/2006/main">
  <p:tag name="KSO_WM_UNIT_TABLE_BEAUTIFY" val="smartTable{343e8518-8cee-468a-9c83-72f28d9dc57a}"/>
  <p:tag name="TABLE_SKINIDX" val="0"/>
  <p:tag name="TABLE_ENCOLOR" val="#E2776F"/>
</p:tagLst>
</file>

<file path=ppt/tags/tag25.xml><?xml version="1.0" encoding="utf-8"?>
<p:tagLst xmlns:p="http://schemas.openxmlformats.org/presentationml/2006/main">
  <p:tag name="KSO_WM_UNIT_TABLE_BEAUTIFY" val="smartTable{cf366448-616b-43e7-ba20-c846d3eac88c}"/>
  <p:tag name="TABLE_SKINIDX" val="0"/>
  <p:tag name="TABLE_ENCOLOR" val="#5CA2F9"/>
</p:tagLst>
</file>

<file path=ppt/tags/tag26.xml><?xml version="1.0" encoding="utf-8"?>
<p:tagLst xmlns:p="http://schemas.openxmlformats.org/presentationml/2006/main">
  <p:tag name="KSO_WM_UNIT_TABLE_BEAUTIFY" val="smartTable{1a8caba2-769c-471e-a716-eb3ecbfd9872}"/>
  <p:tag name="TABLE_SKINIDX" val="0"/>
  <p:tag name="TABLE_ENCOLOR" val="#5CA2F9"/>
</p:tagLst>
</file>

<file path=ppt/tags/tag3.xml><?xml version="1.0" encoding="utf-8"?>
<p:tagLst xmlns:p="http://schemas.openxmlformats.org/presentationml/2006/main">
  <p:tag name="KSO_WM_UNIT_TABLE_BEAUTIFY" val="smartTable{981ed74d-b77b-46ec-bad6-a959f542de9f}"/>
  <p:tag name="TABLE_SKINIDX" val="3"/>
  <p:tag name="TABLE_ENCOLOR" val="#F38636"/>
</p:tagLst>
</file>

<file path=ppt/tags/tag4.xml><?xml version="1.0" encoding="utf-8"?>
<p:tagLst xmlns:p="http://schemas.openxmlformats.org/presentationml/2006/main">
  <p:tag name="KSO_WM_UNIT_TABLE_BEAUTIFY" val="smartTable{3e7011e6-396d-40d2-b246-91788ac66b97}"/>
  <p:tag name="TABLE_SKINIDX" val="0"/>
  <p:tag name="TABLE_ENCOLOR" val="#5CA2F9"/>
</p:tagLst>
</file>

<file path=ppt/tags/tag5.xml><?xml version="1.0" encoding="utf-8"?>
<p:tagLst xmlns:p="http://schemas.openxmlformats.org/presentationml/2006/main">
  <p:tag name="KSO_WM_UNIT_TABLE_BEAUTIFY" val="smartTable{d1f443b6-d2aa-4b50-9dc2-c7b673bdf7e2}"/>
  <p:tag name="TABLE_SKINIDX" val="0"/>
  <p:tag name="TABLE_ENCOLOR" val="#5CA2F9"/>
</p:tagLst>
</file>

<file path=ppt/tags/tag6.xml><?xml version="1.0" encoding="utf-8"?>
<p:tagLst xmlns:p="http://schemas.openxmlformats.org/presentationml/2006/main">
  <p:tag name="KSO_WM_UNIT_TABLE_BEAUTIFY" val="smartTable{f803ffdc-2bec-4580-8639-0cf0267de51a}"/>
</p:tagLst>
</file>

<file path=ppt/tags/tag7.xml><?xml version="1.0" encoding="utf-8"?>
<p:tagLst xmlns:p="http://schemas.openxmlformats.org/presentationml/2006/main">
  <p:tag name="KSO_WM_UNIT_TABLE_BEAUTIFY" val="smartTable{43d5871d-e1cc-4b1f-b04b-b87ae93e1df3}"/>
  <p:tag name="TABLE_SKINIDX" val="0"/>
  <p:tag name="TABLE_ENCOLOR" val="#F38636"/>
</p:tagLst>
</file>

<file path=ppt/tags/tag8.xml><?xml version="1.0" encoding="utf-8"?>
<p:tagLst xmlns:p="http://schemas.openxmlformats.org/presentationml/2006/main">
  <p:tag name="KSO_WM_UNIT_TABLE_BEAUTIFY" val="smartTable{3fb06e74-6c49-49b3-8d1d-09267f0f9f5a}"/>
  <p:tag name="TABLE_SKINIDX" val="0"/>
  <p:tag name="TABLE_ENCOLOR" val="#F38636"/>
</p:tagLst>
</file>

<file path=ppt/tags/tag9.xml><?xml version="1.0" encoding="utf-8"?>
<p:tagLst xmlns:p="http://schemas.openxmlformats.org/presentationml/2006/main">
  <p:tag name="KSO_WM_UNIT_TABLE_BEAUTIFY" val="smartTable{fc871627-a61d-4bd2-8f7c-19502dad5dbb}"/>
  <p:tag name="TABLE_SKINIDX" val="0"/>
  <p:tag name="TABLE_ENCOLOR" val="#F386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4402</Words>
  <Application>WPS 演示</Application>
  <PresentationFormat>宽屏</PresentationFormat>
  <Paragraphs>2115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汉仪旗黑-55简</vt:lpstr>
      <vt:lpstr>黑体</vt:lpstr>
      <vt:lpstr>新宋体</vt:lpstr>
      <vt:lpstr>Arial Unicode MS</vt:lpstr>
      <vt:lpstr>Calibri</vt:lpstr>
      <vt:lpstr>仿宋</vt:lpstr>
      <vt:lpstr>华文中宋</vt:lpstr>
      <vt:lpstr>汉仪文黑-85W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小短腿哈尼</dc:creator>
  <cp:lastModifiedBy>随宜</cp:lastModifiedBy>
  <cp:revision>14</cp:revision>
  <dcterms:created xsi:type="dcterms:W3CDTF">2021-08-25T09:24:00Z</dcterms:created>
  <dcterms:modified xsi:type="dcterms:W3CDTF">2021-09-16T04:35:34Z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