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57" r:id="rId4"/>
    <p:sldId id="259" r:id="rId6"/>
    <p:sldId id="262" r:id="rId7"/>
    <p:sldId id="346" r:id="rId8"/>
    <p:sldId id="349" r:id="rId9"/>
    <p:sldId id="356" r:id="rId10"/>
    <p:sldId id="357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7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64" y="-52"/>
      </p:cViewPr>
      <p:guideLst>
        <p:guide orient="horz" pos="28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CA54-D9F8-486B-A63F-81FFD1D02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B5D56-BF7B-4106-92C1-461CCBCF00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miter/>
          </a:ln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/>
          <p:nvPr/>
        </p:nvGrpSpPr>
        <p:grpSpPr>
          <a:xfrm flipH="1">
            <a:off x="795338" y="4448175"/>
            <a:ext cx="7621587" cy="2414588"/>
            <a:chOff x="2028560" y="4443106"/>
            <a:chExt cx="10163440" cy="2414895"/>
          </a:xfrm>
        </p:grpSpPr>
        <p:grpSp>
          <p:nvGrpSpPr>
            <p:cNvPr id="2051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4956290" y="4443106"/>
                <a:ext cx="4883787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任意多边形 12"/>
              <p:cNvSpPr/>
              <p:nvPr/>
            </p:nvSpPr>
            <p:spPr>
              <a:xfrm>
                <a:off x="4956290" y="4443106"/>
                <a:ext cx="2440835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54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8120" y="4442801"/>
                <a:ext cx="4883382" cy="24152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任意多边形 16"/>
              <p:cNvSpPr/>
              <p:nvPr/>
            </p:nvSpPr>
            <p:spPr>
              <a:xfrm>
                <a:off x="4958120" y="4442801"/>
                <a:ext cx="2439925" cy="2415201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57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5739" y="4442800"/>
                <a:ext cx="4884089" cy="2415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任意多边形 19"/>
              <p:cNvSpPr/>
              <p:nvPr/>
            </p:nvSpPr>
            <p:spPr>
              <a:xfrm>
                <a:off x="4955739" y="4442800"/>
                <a:ext cx="2440632" cy="2415200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60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6032"/>
                <a:ext cx="4883516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任意多边形 22"/>
              <p:cNvSpPr/>
              <p:nvPr/>
            </p:nvSpPr>
            <p:spPr>
              <a:xfrm>
                <a:off x="4956670" y="4446032"/>
                <a:ext cx="244175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063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7170" y="4446032"/>
                <a:ext cx="4883516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5"/>
              <p:cNvSpPr/>
              <p:nvPr/>
            </p:nvSpPr>
            <p:spPr>
              <a:xfrm>
                <a:off x="4957170" y="4446032"/>
                <a:ext cx="244175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1174" y="1700984"/>
            <a:ext cx="6671186" cy="92333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1174" y="2687370"/>
            <a:ext cx="6671186" cy="480131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6"/>
            <a:ext cx="78867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0FBDFE-C587-4B4C-A407-44438C67B59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425700"/>
            <a:ext cx="3228975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97338"/>
            <a:ext cx="9145588" cy="26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0" y="2425700"/>
            <a:ext cx="306388" cy="1582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439" y="2603462"/>
            <a:ext cx="4819912" cy="7571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95439" y="3410915"/>
            <a:ext cx="4819912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3239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/>
        </p:nvGrpSpPr>
        <p:grpSpPr>
          <a:xfrm flipH="1">
            <a:off x="688975" y="4460875"/>
            <a:ext cx="7623175" cy="2414588"/>
            <a:chOff x="2028560" y="4443106"/>
            <a:chExt cx="10163440" cy="2414895"/>
          </a:xfrm>
        </p:grpSpPr>
        <p:grpSp>
          <p:nvGrpSpPr>
            <p:cNvPr id="5123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2" name="等腰三角形 21"/>
              <p:cNvSpPr/>
              <p:nvPr/>
            </p:nvSpPr>
            <p:spPr>
              <a:xfrm>
                <a:off x="4955679" y="4443106"/>
                <a:ext cx="4884885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任意多边形 12"/>
              <p:cNvSpPr/>
              <p:nvPr/>
            </p:nvSpPr>
            <p:spPr>
              <a:xfrm>
                <a:off x="4955679" y="4443106"/>
                <a:ext cx="2442443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26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7611" y="4442801"/>
                <a:ext cx="4882364" cy="24152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任意多边形 16"/>
              <p:cNvSpPr/>
              <p:nvPr/>
            </p:nvSpPr>
            <p:spPr>
              <a:xfrm>
                <a:off x="4957611" y="4442801"/>
                <a:ext cx="2439416" cy="2415201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2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983" y="4442800"/>
                <a:ext cx="4883070" cy="241520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任意多边形 19"/>
              <p:cNvSpPr/>
              <p:nvPr/>
            </p:nvSpPr>
            <p:spPr>
              <a:xfrm>
                <a:off x="4956983" y="4442800"/>
                <a:ext cx="2440123" cy="2415200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32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6032"/>
                <a:ext cx="4882497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任意多边形 22"/>
              <p:cNvSpPr/>
              <p:nvPr/>
            </p:nvSpPr>
            <p:spPr>
              <a:xfrm>
                <a:off x="4956670" y="4446032"/>
                <a:ext cx="244124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5135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8189" y="4446032"/>
                <a:ext cx="4882497" cy="2411968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5"/>
              <p:cNvSpPr/>
              <p:nvPr/>
            </p:nvSpPr>
            <p:spPr>
              <a:xfrm>
                <a:off x="4958189" y="4446032"/>
                <a:ext cx="2441248" cy="2411968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5154" y="1710778"/>
            <a:ext cx="6049584" cy="923330"/>
          </a:xfrm>
        </p:spPr>
        <p:txBody>
          <a:bodyPr anchor="b">
            <a:normAutofit/>
          </a:bodyPr>
          <a:lstStyle>
            <a:lvl1pPr algn="ctr">
              <a:defRPr sz="4500" b="1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725155" y="2716239"/>
            <a:ext cx="6049619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7606030" y="67945"/>
            <a:ext cx="1315085" cy="12979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 rot="5400000">
            <a:off x="7745095" y="231140"/>
            <a:ext cx="1046480" cy="9867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prstTxWarp prst="textCircle">
              <a:avLst>
                <a:gd name="adj" fmla="val 795233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effectLst/>
              </a:rPr>
              <a:t>商洛市中心医院</a:t>
            </a:r>
            <a:endParaRPr lang="zh-CN" altLang="en-US" sz="16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7883525" y="337820"/>
            <a:ext cx="778510" cy="7581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057515" y="477520"/>
            <a:ext cx="452120" cy="455930"/>
            <a:chOff x="9390" y="241"/>
            <a:chExt cx="810" cy="816"/>
          </a:xfrm>
        </p:grpSpPr>
        <p:grpSp>
          <p:nvGrpSpPr>
            <p:cNvPr id="11" name="组合 10"/>
            <p:cNvGrpSpPr/>
            <p:nvPr userDrawn="1"/>
          </p:nvGrpSpPr>
          <p:grpSpPr>
            <a:xfrm rot="2820000">
              <a:off x="9387" y="244"/>
              <a:ext cx="816" cy="810"/>
              <a:chOff x="7554" y="3798"/>
              <a:chExt cx="1699" cy="1685"/>
            </a:xfrm>
          </p:grpSpPr>
          <p:sp>
            <p:nvSpPr>
              <p:cNvPr id="12" name="圆角矩形 11"/>
              <p:cNvSpPr/>
              <p:nvPr userDrawn="1"/>
            </p:nvSpPr>
            <p:spPr>
              <a:xfrm>
                <a:off x="7554" y="3812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 userDrawn="1"/>
            </p:nvSpPr>
            <p:spPr>
              <a:xfrm>
                <a:off x="8487" y="3798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 userDrawn="1"/>
            </p:nvSpPr>
            <p:spPr>
              <a:xfrm>
                <a:off x="7554" y="4717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21"/>
              <p:cNvSpPr/>
              <p:nvPr userDrawn="1"/>
            </p:nvSpPr>
            <p:spPr>
              <a:xfrm>
                <a:off x="8487" y="4717"/>
                <a:ext cx="766" cy="76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十字形 22"/>
            <p:cNvSpPr/>
            <p:nvPr userDrawn="1"/>
          </p:nvSpPr>
          <p:spPr>
            <a:xfrm>
              <a:off x="9445" y="294"/>
              <a:ext cx="680" cy="680"/>
            </a:xfrm>
            <a:prstGeom prst="plus">
              <a:avLst>
                <a:gd name="adj" fmla="val 359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014391" y="733425"/>
            <a:ext cx="4627800" cy="54036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FD9D74-47D9-4702-A33C-335B63B48DBF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z="1200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12360" y="365125"/>
            <a:ext cx="702990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129704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/>
          <a:p>
            <a:pPr algn="r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900" noProof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88CED8-A2E1-4FD5-B2F5-D691BB24C91E}" type="datetimeFigureOut">
              <a:rPr kumimoji="0" lang="zh-CN" altLang="en-US" sz="9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9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0000" tIns="46800" rIns="90000" bIns="46800" numCol="1" anchor="ctr" anchorCtr="0" compatLnSpc="1"/>
          <a:lstStyle>
            <a:lvl1pPr algn="r">
              <a:defRPr sz="900">
                <a:solidFill>
                  <a:srgbClr val="7F7F7F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635"/>
            <a:ext cx="9143365" cy="693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副标题 3"/>
          <p:cNvSpPr>
            <a:spLocks noGrp="1"/>
          </p:cNvSpPr>
          <p:nvPr/>
        </p:nvSpPr>
        <p:spPr>
          <a:xfrm>
            <a:off x="2838450" y="4304030"/>
            <a:ext cx="3816350" cy="1443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8856" tIns="49428" rIns="98856" bIns="49428"/>
          <a:lstStyle>
            <a:lvl1pPr marL="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4572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5000"/>
              <a:buFont typeface="Wingdings" panose="05000000000000000000" pitchFamily="2" charset="2"/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2pPr>
            <a:lvl3pPr marL="9144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3pPr>
            <a:lvl4pPr marL="1371600" indent="0" algn="ctr" defTabSz="988695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4pPr>
            <a:lvl5pPr marL="1828800" indent="0" algn="ctr" defTabSz="988695" rtl="0" eaLnBrk="0" fontAlgn="base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5pPr>
            <a:lvl6pPr marL="22860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defTabSz="988695" rtl="0" fontAlgn="base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None/>
              <a:defRPr sz="2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汇报单位 ：   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急诊医学科</a:t>
            </a:r>
            <a:r>
              <a:rPr kumimoji="0" 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科</a:t>
            </a:r>
            <a:endParaRPr kumimoji="0" lang="zh-CN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汇报人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姓名</a:t>
            </a:r>
            <a:r>
              <a:rPr lang="zh-CN" altLang="en-US" sz="2000" noProof="1" smtClean="0">
                <a:ea typeface="+mn-ea"/>
                <a:cs typeface="+mn-ea"/>
                <a:sym typeface="+mn-lt"/>
              </a:rPr>
              <a:t>：党乙琛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8869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汇报时间    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000" noProof="1" smtClean="0">
                <a:ea typeface="+mn-ea"/>
                <a:cs typeface="+mn-ea"/>
                <a:sym typeface="+mn-lt"/>
              </a:rPr>
              <a:t>2021</a:t>
            </a:r>
            <a:r>
              <a:rPr kumimoji="0" lang="zh-CN" altLang="en-US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kumimoji="0" lang="en-US" altLang="zh-CN" sz="20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月</a:t>
            </a:r>
            <a:r>
              <a:rPr lang="en-US" altLang="zh-CN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28</a:t>
            </a:r>
            <a:r>
              <a:rPr lang="zh-CN" altLang="en-US" sz="2000" dirty="0" smtClean="0">
                <a:ln>
                  <a:noFill/>
                </a:ln>
                <a:effectLst/>
                <a:uLnTx/>
                <a:uFillTx/>
                <a:ea typeface="+mn-ea"/>
                <a:cs typeface="+mn-ea"/>
                <a:sym typeface="+mn-lt"/>
              </a:rPr>
              <a:t>日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41" name="标题 1"/>
          <p:cNvSpPr txBox="1"/>
          <p:nvPr/>
        </p:nvSpPr>
        <p:spPr>
          <a:xfrm>
            <a:off x="1626870" y="1804670"/>
            <a:ext cx="6127115" cy="1388110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algn="ctr" eaLnBrk="0" hangingPunct="0">
              <a:lnSpc>
                <a:spcPct val="120000"/>
              </a:lnSpc>
              <a:spcBef>
                <a:spcPts val="1200"/>
              </a:spcBef>
            </a:pPr>
            <a:r>
              <a:rPr lang="zh-CN" altLang="en-US" sz="7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会 诊 病 例</a:t>
            </a:r>
            <a:endParaRPr lang="zh-CN" altLang="en-US" sz="7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80" y="115570"/>
            <a:ext cx="8277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+mn-lt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  <a:cs typeface="+mj-ea"/>
                <a:sym typeface="+mn-lt"/>
              </a:rPr>
              <a:t>陕西</a:t>
            </a:r>
            <a:r>
              <a:rPr lang="zh-CN" altLang="en-US" sz="280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ea"/>
                <a:sym typeface="+mn-lt"/>
              </a:rPr>
              <a:t>省商洛市中心医院</a:t>
            </a:r>
            <a:endParaRPr lang="zh-CN" altLang="en-US" sz="280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6" name="标题 1"/>
          <p:cNvSpPr txBox="1"/>
          <p:nvPr/>
        </p:nvSpPr>
        <p:spPr>
          <a:xfrm>
            <a:off x="936625" y="1144905"/>
            <a:ext cx="7644130" cy="1653540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marL="342900" indent="-342900" eaLnBrk="0" hangingPunct="0">
              <a:lnSpc>
                <a:spcPct val="200000"/>
              </a:lnSpc>
              <a:buChar char="•"/>
            </a:pP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患者：田某某    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53</a:t>
            </a:r>
            <a:r>
              <a:rPr lang="zh-CN" altLang="en-US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60Kg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160cm</a:t>
            </a:r>
            <a:r>
              <a:rPr lang="zh-CN" altLang="en-US" sz="20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200000"/>
              </a:lnSpc>
              <a:buChar char="•"/>
            </a:pPr>
            <a:r>
              <a:rPr lang="zh-CN" alt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主诉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：双下肢水肿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月，黑便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周，少尿</a:t>
            </a:r>
            <a:r>
              <a:rPr lang="en-US" altLang="zh-CN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0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天。</a:t>
            </a:r>
            <a:endParaRPr lang="zh-CN" altLang="en-US" sz="2000" b="1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268" name="标题 1"/>
          <p:cNvSpPr txBox="1"/>
          <p:nvPr/>
        </p:nvSpPr>
        <p:spPr>
          <a:xfrm>
            <a:off x="927100" y="2660650"/>
            <a:ext cx="1720850" cy="696913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marL="342900" indent="-342900" eaLnBrk="0" hangingPunct="0">
              <a:buChar char="•"/>
            </a:pPr>
            <a:r>
              <a:rPr lang="zh-CN" altLang="en-US" sz="20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现病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文本框 8"/>
          <p:cNvSpPr txBox="1"/>
          <p:nvPr/>
        </p:nvSpPr>
        <p:spPr>
          <a:xfrm>
            <a:off x="2195830" y="2780665"/>
            <a:ext cx="628586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患者于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月前无明显诱因出现膝关节疼痛，双下肢水肿，在当地诊所治疗后有所缓解，具体不详。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周前患者出现黑便，无恶心、呕血，无头晕，无腹痛、腹泻，无胸闷、心悸，未作处理。</a:t>
            </a:r>
            <a:r>
              <a:rPr lang="en-US" altLang="zh-CN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天前双下肢肿痛加重，全身乏力，少尿，今晨前往洛南县医院诊治后，患者及家属为进一步治疗，遂来我院急诊医学科，急诊</a:t>
            </a:r>
            <a:r>
              <a:rPr sz="14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给予抑酸、输血及对症处理，并请多学科会诊后，以“消化道出血、肾损伤”收住院，发病以来，无抽搐，无二便失禁，无意识障碍。</a:t>
            </a:r>
            <a:endParaRPr sz="14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775970" y="1174115"/>
            <a:ext cx="763778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-144018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既往史：既往患痛风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年，长期口服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别嘌醇、碳酸氢钠片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治疗；否认肝炎、结核等急慢性传染性疾病，否认高血压、心脏病及糖尿病史，否认外伤、手术史，否认药物、食物过敏史。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-144018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个人史：出生陕西省洛南县洛源镇农林村八组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原籍陕西</a:t>
            </a:r>
            <a:r>
              <a:rPr lang="en-US" altLang="zh-CN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洛南），无外地久居史，无疫区疫水接触史，无放射线及毒物接触史，预防接种不详，否认吸烟史，否认饮酒史。</a:t>
            </a:r>
            <a:endParaRPr lang="zh-CN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indent="-1440180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家族史：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否认</a:t>
            </a:r>
            <a:r>
              <a:rPr lang="zh-CN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家族性遗传性病病史。</a:t>
            </a:r>
            <a:endParaRPr lang="zh-CN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algn="l"/>
            <a:endParaRPr lang="zh-CN" altLang="zh-CN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体格检查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80438" y="6354763"/>
            <a:ext cx="56515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305" y="1628775"/>
            <a:ext cx="69386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2060"/>
                </a:solidFill>
              </a:rPr>
              <a:t>      </a:t>
            </a:r>
            <a:r>
              <a:rPr lang="zh-CN" altLang="en-US">
                <a:solidFill>
                  <a:srgbClr val="002060"/>
                </a:solidFill>
              </a:rPr>
              <a:t>体温：36.</a:t>
            </a:r>
            <a:r>
              <a:rPr lang="en-US" altLang="zh-CN">
                <a:solidFill>
                  <a:srgbClr val="002060"/>
                </a:solidFill>
              </a:rPr>
              <a:t>9</a:t>
            </a:r>
            <a:r>
              <a:rPr lang="zh-CN" altLang="en-US">
                <a:solidFill>
                  <a:srgbClr val="002060"/>
                </a:solidFill>
              </a:rPr>
              <a:t>摄氏度</a:t>
            </a:r>
            <a:r>
              <a:rPr lang="en-US" altLang="zh-CN">
                <a:solidFill>
                  <a:srgbClr val="002060"/>
                </a:solidFill>
              </a:rPr>
              <a:t> </a:t>
            </a:r>
            <a:r>
              <a:rPr lang="zh-CN" altLang="en-US">
                <a:solidFill>
                  <a:srgbClr val="002060"/>
                </a:solidFill>
              </a:rPr>
              <a:t>脉搏：9</a:t>
            </a:r>
            <a:r>
              <a:rPr lang="en-US" altLang="zh-CN">
                <a:solidFill>
                  <a:srgbClr val="002060"/>
                </a:solidFill>
              </a:rPr>
              <a:t>8</a:t>
            </a:r>
            <a:r>
              <a:rPr lang="zh-CN" altLang="en-US">
                <a:solidFill>
                  <a:srgbClr val="002060"/>
                </a:solidFill>
              </a:rPr>
              <a:t>/次 呼吸:</a:t>
            </a:r>
            <a:r>
              <a:rPr lang="en-US" altLang="zh-CN">
                <a:solidFill>
                  <a:srgbClr val="002060"/>
                </a:solidFill>
              </a:rPr>
              <a:t>1</a:t>
            </a:r>
            <a:r>
              <a:rPr lang="zh-CN" altLang="en-US">
                <a:solidFill>
                  <a:srgbClr val="002060"/>
                </a:solidFill>
              </a:rPr>
              <a:t>9次/分 血压1</a:t>
            </a:r>
            <a:r>
              <a:rPr lang="en-US" altLang="zh-CN">
                <a:solidFill>
                  <a:srgbClr val="002060"/>
                </a:solidFill>
              </a:rPr>
              <a:t>21</a:t>
            </a:r>
            <a:r>
              <a:rPr lang="zh-CN" altLang="en-US">
                <a:solidFill>
                  <a:srgbClr val="002060"/>
                </a:solidFill>
              </a:rPr>
              <a:t>/</a:t>
            </a:r>
            <a:r>
              <a:rPr lang="en-US" altLang="zh-CN">
                <a:solidFill>
                  <a:srgbClr val="002060"/>
                </a:solidFill>
              </a:rPr>
              <a:t>67</a:t>
            </a:r>
            <a:r>
              <a:rPr lang="zh-CN" altLang="en-US">
                <a:solidFill>
                  <a:srgbClr val="002060"/>
                </a:solidFill>
              </a:rPr>
              <a:t>mmhg 。</a:t>
            </a:r>
            <a:endParaRPr lang="zh-CN" altLang="en-US">
              <a:solidFill>
                <a:srgbClr val="002060"/>
              </a:solidFill>
            </a:endParaRPr>
          </a:p>
          <a:p>
            <a:r>
              <a:rPr lang="en-US" altLang="zh-CN">
                <a:solidFill>
                  <a:srgbClr val="002060"/>
                </a:solidFill>
              </a:rPr>
              <a:t>      </a:t>
            </a:r>
            <a:endParaRPr lang="en-US" altLang="zh-CN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002060"/>
                </a:solidFill>
              </a:rPr>
              <a:t>       </a:t>
            </a:r>
            <a:r>
              <a:rPr>
                <a:solidFill>
                  <a:srgbClr val="002060"/>
                </a:solidFill>
              </a:rPr>
              <a:t>贫血貌，神志清楚，精神差。结膜苍白，巩膜无黄染，双侧瞳孔等大等圆，直径约3mm, 对光反射灵敏。双肺呼吸音粗，未闻及干湿性</a:t>
            </a:r>
            <a:r>
              <a:rPr lang="zh-CN">
                <a:solidFill>
                  <a:srgbClr val="002060"/>
                </a:solidFill>
              </a:rPr>
              <a:t>啰</a:t>
            </a:r>
            <a:r>
              <a:rPr>
                <a:solidFill>
                  <a:srgbClr val="002060"/>
                </a:solidFill>
              </a:rPr>
              <a:t>音，无胸膜摩擦音。心尖搏动未见，心界不大，心率98次/分， 心律整齐，心音可，各瓣膜听诊区未闻及病理性杂音。腹平坦，腹部柔软，上腹部及脐周压痛，无反跳痛及腹肌紧张，Murphy征(一)，肝、脾肋下未触及，腹部无移动性浊音，肝区无叩痛，双肾区无叩击痛，肠鸣音正常，3次/分。各关节活动自如，双下肢凹陷性水肿。</a:t>
            </a:r>
            <a:r>
              <a:rPr lang="en-US">
                <a:solidFill>
                  <a:srgbClr val="002060"/>
                </a:solidFill>
              </a:rPr>
              <a:t>                                          </a:t>
            </a:r>
            <a:endParaRPr lang="en-US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病史资料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标题 1"/>
          <p:cNvSpPr txBox="1"/>
          <p:nvPr/>
        </p:nvSpPr>
        <p:spPr>
          <a:xfrm>
            <a:off x="395605" y="908685"/>
            <a:ext cx="1720850" cy="859155"/>
          </a:xfrm>
          <a:prstGeom prst="rect">
            <a:avLst/>
          </a:prstGeom>
          <a:noFill/>
          <a:ln w="9525">
            <a:noFill/>
          </a:ln>
        </p:spPr>
        <p:txBody>
          <a:bodyPr lIns="98856" tIns="49428" rIns="98856" bIns="49428" anchor="ctr"/>
          <a:lstStyle/>
          <a:p>
            <a:pPr eaLnBrk="0" hangingPunct="0"/>
            <a:r>
              <a:rPr lang="zh-CN" altLang="en-US" sz="20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辅助检查：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文本框 8"/>
          <p:cNvSpPr txBox="1"/>
          <p:nvPr/>
        </p:nvSpPr>
        <p:spPr>
          <a:xfrm>
            <a:off x="1691640" y="1556385"/>
            <a:ext cx="628586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双下肢动脉血管超声：双下肢动脉未见明显异常。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双下肢静脉血管超声检查：双小腿肌层内囊性包块：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腘窝囊肿出血？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肌间血肿？双下肢静脉未见明显异常；双小腿皮下组织水肿。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上腹部超声检查：餐后胆囊；肝、胰、脾未见明显异常。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胸部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CT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冠脉硬化。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双侧基底节区及侧脑室前角旁多发腔梗。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双侧侧脑室周围脑白质脱髓鞘。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血常规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WBC 11.46×10^9/L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NEU 10.29×10^9/L, NEU% 89.8%, RBC 1.79×10^12/L,  HCT 18.2%,HGB 58g/L;       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出凝血时间：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PT 16.1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秒，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PT%59.0%,  APTT 38.2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秒，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FIB 5.81g/L,  D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二聚体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6.03mg/L,  FDP 23.78ug/mL;  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生化：全程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反映蛋白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181.7mg/L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，白蛋白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29.8g/L,BUN 31.04mmol/L, CREA 334umol/L, UA 784.0umol/L, 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胱抑素</a:t>
            </a: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-C4.22mg/L,</a:t>
            </a:r>
            <a:endParaRPr lang="en-US" altLang="zh-CN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BNP 23169pg/ml</a:t>
            </a:r>
            <a:r>
              <a:rPr lang="zh-CN" altLang="en-US" sz="1600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；</a:t>
            </a: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 smtClean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1412240"/>
            <a:ext cx="7404735" cy="46043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37005" y="1916430"/>
            <a:ext cx="675640" cy="1784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1556385"/>
            <a:ext cx="7296150" cy="46266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9795" y="2272665"/>
            <a:ext cx="565150" cy="234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927100" y="581025"/>
            <a:ext cx="1727200" cy="454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实验室检查</a:t>
            </a:r>
            <a:endParaRPr kumimoji="0" lang="zh-CN" altLang="en-US" sz="1800" b="1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图片 1" descr="H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412240"/>
            <a:ext cx="7276465" cy="4616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7405" y="2260600"/>
            <a:ext cx="565150" cy="229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31"/>
</p:tagLst>
</file>

<file path=ppt/tags/tag10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ags/tag11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31"/>
</p:tagLst>
</file>

<file path=ppt/tags/tag3.xml><?xml version="1.0" encoding="utf-8"?>
<p:tagLst xmlns:p="http://schemas.openxmlformats.org/presentationml/2006/main">
  <p:tag name="KSO_WM_TEMPLATE_CATEGORY" val="custom"/>
  <p:tag name="KSO_WM_TEMPLATE_INDEX" val="20185031"/>
  <p:tag name="KSO_WM_TAG_VERSION" val="1.0"/>
  <p:tag name="KSO_WM_TEMPLATE_THUMBS_INDEX" val="1、9、12、16、19、22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5031"/>
</p:tagLst>
</file>

<file path=ppt/tags/tag5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6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7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8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</p:tagLst>
</file>

<file path=ppt/tags/tag9.xml><?xml version="1.0" encoding="utf-8"?>
<p:tagLst xmlns:p="http://schemas.openxmlformats.org/presentationml/2006/main">
  <p:tag name="KSO_WM_SLIDE_ID" val="custom20185031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1"/>
  <p:tag name="KSO_WM_DIAGRAM_GROUP_CODE" val="l1-1"/>
  <p:tag name="KSO_WM_TAG_VERSION" val="1.0"/>
  <p:tag name="KSO_WM_SLIDE_SUBTYPE" val="diag"/>
  <p:tag name="KSO_WM_SLIDE_MODEL_TYPE" val="numdgm"/>
</p:tagLst>
</file>

<file path=ppt/theme/theme1.xml><?xml version="1.0" encoding="utf-8"?>
<a:theme xmlns:a="http://schemas.openxmlformats.org/drawingml/2006/main" name="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1334</Words>
  <Application>WPS 演示</Application>
  <PresentationFormat>全屏显示(4:3)</PresentationFormat>
  <Paragraphs>50</Paragraphs>
  <Slides>8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acer1</cp:lastModifiedBy>
  <cp:revision>151</cp:revision>
  <dcterms:created xsi:type="dcterms:W3CDTF">2019-03-22T06:26:00Z</dcterms:created>
  <dcterms:modified xsi:type="dcterms:W3CDTF">2021-10-15T13:46:01Z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29119BA4DC2D451296D00000B1386A0A</vt:lpwstr>
  </property>
</Properties>
</file>