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2" r:id="rId3"/>
    <p:sldId id="413" r:id="rId4"/>
    <p:sldId id="430" r:id="rId5"/>
    <p:sldId id="414" r:id="rId6"/>
    <p:sldId id="415" r:id="rId7"/>
    <p:sldId id="416" r:id="rId8"/>
    <p:sldId id="417" r:id="rId9"/>
    <p:sldId id="418" r:id="rId10"/>
    <p:sldId id="419" r:id="rId11"/>
    <p:sldId id="421" r:id="rId12"/>
    <p:sldId id="420" r:id="rId13"/>
    <p:sldId id="423" r:id="rId14"/>
    <p:sldId id="422" r:id="rId15"/>
    <p:sldId id="424" r:id="rId16"/>
    <p:sldId id="425" r:id="rId17"/>
    <p:sldId id="426" r:id="rId18"/>
    <p:sldId id="427" r:id="rId1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630"/>
    <p:restoredTop sz="94660"/>
  </p:normalViewPr>
  <p:slideViewPr>
    <p:cSldViewPr showGuides="1">
      <p:cViewPr varScale="1">
        <p:scale>
          <a:sx n="64" d="100"/>
          <a:sy n="64" d="100"/>
        </p:scale>
        <p:origin x="-12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1"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grpSp>
          <p:nvGrpSpPr>
            <p:cNvPr id="2054"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4"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solidFill>
                  <a:srgbClr val="1C1C1C"/>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1C1C1C"/>
              </a:solidFill>
              <a:effectLst/>
              <a:uLnTx/>
              <a:uFillTx/>
              <a:latin typeface="+mn-lt"/>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solidFill>
                  <a:srgbClr val="1C1C1C"/>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1C1C1C"/>
              </a:solidFill>
              <a:effectLst/>
              <a:uLnTx/>
              <a:uFillTx/>
              <a:latin typeface="+mn-lt"/>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solidFill>
                  <a:srgbClr val="1C1C1C"/>
                </a:solidFill>
                <a:latin typeface="Tahoma" panose="020B0604030504040204" pitchFamily="34" charset="0"/>
                <a:ea typeface="宋体" panose="02010600030101010101" pitchFamily="2" charset="-122"/>
                <a:cs typeface="+mn-cs"/>
              </a:rPr>
            </a:fld>
            <a:endParaRPr lang="en-US" altLang="zh-CN" strike="noStrike" noProof="1" dirty="0">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4"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4"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1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1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4"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4"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4"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4"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p>
            <a:pPr algn="r" fontAlgn="base">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5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52"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5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5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55"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05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solidFill>
                  <a:srgbClr val="000000"/>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solidFill>
                  <a:srgbClr val="000000"/>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solidFill>
                  <a:srgbClr val="000000"/>
                </a:solidFill>
              </a:defRPr>
            </a:lvl1pPr>
          </a:lstStyle>
          <a:p>
            <a:pPr lvl="0" eaLnBrk="1" fontAlgn="base" hangingPunct="1">
              <a:buNone/>
            </a:pPr>
            <a:fld id="{9A0DB2DC-4C9A-4742-B13C-FB6460FD3503}" type="slidenum">
              <a:rPr lang="en-US" altLang="zh-CN" strike="noStrike" noProof="1" dirty="0">
                <a:latin typeface="Tahoma" panose="020B0604030504040204" pitchFamily="34" charset="0"/>
                <a:ea typeface="宋体" panose="02010600030101010101" pitchFamily="2" charset="-122"/>
                <a:cs typeface="+mn-cs"/>
              </a:rPr>
            </a:fld>
            <a:endParaRPr lang="en-US" altLang="zh-CN"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p:nvPr>
        </p:nvSpPr>
        <p:spPr/>
        <p:txBody>
          <a:bodyPr/>
          <a:p>
            <a:r>
              <a:rPr lang="en-US" altLang="zh-CN">
                <a:sym typeface="+mn-ea"/>
              </a:rPr>
              <a:t>3.8 </a:t>
            </a:r>
            <a:r>
              <a:rPr lang="zh-CN" altLang="zh-CN">
                <a:sym typeface="+mn-ea"/>
              </a:rPr>
              <a:t>结构化分析实例</a:t>
            </a:r>
            <a:endParaRPr lang="zh-CN" altLang="en-US"/>
          </a:p>
        </p:txBody>
      </p:sp>
      <p:pic>
        <p:nvPicPr>
          <p:cNvPr id="4" name="图片 3"/>
          <p:cNvPicPr>
            <a:picLocks noChangeAspect="1"/>
          </p:cNvPicPr>
          <p:nvPr/>
        </p:nvPicPr>
        <p:blipFill>
          <a:blip r:embed="rId1"/>
          <a:stretch>
            <a:fillRect/>
          </a:stretch>
        </p:blipFill>
        <p:spPr>
          <a:xfrm>
            <a:off x="4443095" y="3684270"/>
            <a:ext cx="3441700" cy="2627630"/>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简易流程</a:t>
            </a:r>
            <a:endParaRPr lang="zh-CN" altLang="en-US"/>
          </a:p>
        </p:txBody>
      </p:sp>
      <p:pic>
        <p:nvPicPr>
          <p:cNvPr id="4" name="内容占位符 3"/>
          <p:cNvPicPr>
            <a:picLocks noChangeAspect="1"/>
          </p:cNvPicPr>
          <p:nvPr>
            <p:ph idx="1"/>
          </p:nvPr>
        </p:nvPicPr>
        <p:blipFill>
          <a:blip r:embed="rId1"/>
          <a:stretch>
            <a:fillRect/>
          </a:stretch>
        </p:blipFill>
        <p:spPr>
          <a:xfrm>
            <a:off x="1653540" y="2249170"/>
            <a:ext cx="6497320" cy="3998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943860" y="214630"/>
            <a:ext cx="5872480" cy="5918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21105" y="250190"/>
            <a:ext cx="7792720" cy="837565"/>
          </a:xfrm>
        </p:spPr>
        <p:txBody>
          <a:bodyPr/>
          <a:p>
            <a:r>
              <a:rPr lang="zh-CN" altLang="en-US"/>
              <a:t>数据流图</a:t>
            </a:r>
            <a:endParaRPr lang="zh-CN" altLang="en-US"/>
          </a:p>
        </p:txBody>
      </p:sp>
      <p:pic>
        <p:nvPicPr>
          <p:cNvPr id="4" name="内容占位符 3"/>
          <p:cNvPicPr>
            <a:picLocks noChangeAspect="1"/>
          </p:cNvPicPr>
          <p:nvPr>
            <p:ph idx="1"/>
          </p:nvPr>
        </p:nvPicPr>
        <p:blipFill>
          <a:blip r:embed="rId1"/>
          <a:stretch>
            <a:fillRect/>
          </a:stretch>
        </p:blipFill>
        <p:spPr>
          <a:xfrm>
            <a:off x="1306830" y="1087755"/>
            <a:ext cx="6093460" cy="5235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数据和数据流图</a:t>
            </a:r>
            <a:endParaRPr lang="zh-CN" altLang="en-US"/>
          </a:p>
        </p:txBody>
      </p:sp>
      <p:sp>
        <p:nvSpPr>
          <p:cNvPr id="3" name="内容占位符 2"/>
          <p:cNvSpPr>
            <a:spLocks noGrp="1"/>
          </p:cNvSpPr>
          <p:nvPr>
            <p:ph idx="1"/>
          </p:nvPr>
        </p:nvSpPr>
        <p:spPr/>
        <p:txBody>
          <a:bodyPr/>
          <a:p>
            <a:r>
              <a:rPr lang="zh-CN" altLang="en-US"/>
              <a:t>“事务数据”代表课时表和任务表中包含的数据</a:t>
            </a:r>
            <a:endParaRPr lang="zh-CN" altLang="en-US"/>
          </a:p>
          <a:p>
            <a:r>
              <a:rPr lang="zh-CN" altLang="en-US"/>
              <a:t>“加工事务数据”笼统地代表计算课时费、岗位津贴、工资总额、个人所得税、住房公积金、保险费、实发工资等一系列功能。</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39395" y="2625725"/>
            <a:ext cx="8353425" cy="25063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数据字典和卡片</a:t>
            </a:r>
            <a:endParaRPr lang="zh-CN" altLang="en-US"/>
          </a:p>
        </p:txBody>
      </p:sp>
      <p:pic>
        <p:nvPicPr>
          <p:cNvPr id="6" name="内容占位符 5"/>
          <p:cNvPicPr>
            <a:picLocks noChangeAspect="1"/>
          </p:cNvPicPr>
          <p:nvPr>
            <p:ph idx="1"/>
          </p:nvPr>
        </p:nvPicPr>
        <p:blipFill>
          <a:blip r:embed="rId1"/>
          <a:stretch>
            <a:fillRect/>
          </a:stretch>
        </p:blipFill>
        <p:spPr>
          <a:xfrm>
            <a:off x="488950" y="2032635"/>
            <a:ext cx="7766050" cy="1572260"/>
          </a:xfrm>
          <a:prstGeom prst="rect">
            <a:avLst/>
          </a:prstGeom>
        </p:spPr>
      </p:pic>
      <p:pic>
        <p:nvPicPr>
          <p:cNvPr id="7" name="图片 6"/>
          <p:cNvPicPr>
            <a:picLocks noChangeAspect="1"/>
          </p:cNvPicPr>
          <p:nvPr/>
        </p:nvPicPr>
        <p:blipFill>
          <a:blip r:embed="rId2"/>
          <a:stretch>
            <a:fillRect/>
          </a:stretch>
        </p:blipFill>
        <p:spPr>
          <a:xfrm>
            <a:off x="1962150" y="4045585"/>
            <a:ext cx="4552950" cy="2209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3388" y="1577658"/>
            <a:ext cx="7793037" cy="1462087"/>
          </a:xfrm>
        </p:spPr>
        <p:txBody>
          <a:bodyPr/>
          <a:p>
            <a:r>
              <a:rPr lang="zh-CN" altLang="en-US"/>
              <a:t>输入 处理 输出</a:t>
            </a:r>
            <a:endParaRPr lang="zh-CN" altLang="en-US"/>
          </a:p>
        </p:txBody>
      </p:sp>
      <p:pic>
        <p:nvPicPr>
          <p:cNvPr id="4" name="图片 4" descr="0314"/>
          <p:cNvPicPr>
            <a:picLocks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4711700" y="492125"/>
            <a:ext cx="4114165" cy="55765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8453" y="2435543"/>
            <a:ext cx="7793037" cy="1462087"/>
          </a:xfrm>
        </p:spPr>
        <p:txBody>
          <a:bodyPr/>
          <a:p>
            <a:r>
              <a:rPr lang="zh-CN" altLang="en-US"/>
              <a:t>数据流图</a:t>
            </a:r>
            <a:endParaRPr lang="zh-CN" altLang="en-US"/>
          </a:p>
        </p:txBody>
      </p:sp>
      <p:pic>
        <p:nvPicPr>
          <p:cNvPr id="4" name="内容占位符 3"/>
          <p:cNvPicPr>
            <a:picLocks noChangeAspect="1"/>
          </p:cNvPicPr>
          <p:nvPr>
            <p:ph idx="1"/>
          </p:nvPr>
        </p:nvPicPr>
        <p:blipFill>
          <a:blip r:embed="rId1"/>
          <a:stretch>
            <a:fillRect/>
          </a:stretch>
        </p:blipFill>
        <p:spPr>
          <a:xfrm>
            <a:off x="3049270" y="677545"/>
            <a:ext cx="5894705" cy="5502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3.8.1  问题陈述</a:t>
            </a:r>
            <a:endParaRPr lang="zh-CN" altLang="en-US"/>
          </a:p>
          <a:p>
            <a:r>
              <a:rPr lang="zh-CN" altLang="en-US"/>
              <a:t>某校财务科长要求系统分析员研究一下用学校自己的计算机生成工资明细表和各种财务报表的可能性。请问，系统分析员怎样用结构化分析技术完成这项工作？</a:t>
            </a:r>
            <a:endParaRPr lang="zh-CN" altLang="en-US"/>
          </a:p>
          <a:p>
            <a:r>
              <a:rPr lang="zh-CN" altLang="en-US"/>
              <a:t>结构化分析过程包括问题定义、可行性研究和需求分析3个阶段</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需求</a:t>
            </a:r>
            <a:endParaRPr lang="zh-CN" altLang="en-US"/>
          </a:p>
        </p:txBody>
      </p:sp>
      <p:pic>
        <p:nvPicPr>
          <p:cNvPr id="5" name="内容占位符 3"/>
          <p:cNvPicPr>
            <a:picLocks noChangeAspect="1"/>
          </p:cNvPicPr>
          <p:nvPr/>
        </p:nvPicPr>
        <p:blipFill>
          <a:blip r:embed="rId1"/>
          <a:stretch>
            <a:fillRect/>
          </a:stretch>
        </p:blipFill>
        <p:spPr>
          <a:xfrm>
            <a:off x="417195" y="3391535"/>
            <a:ext cx="4599305" cy="3175635"/>
          </a:xfrm>
          <a:prstGeom prst="rect">
            <a:avLst/>
          </a:prstGeom>
          <a:noFill/>
          <a:ln w="9525">
            <a:solidFill>
              <a:schemeClr val="bg1">
                <a:lumMod val="50000"/>
              </a:schemeClr>
            </a:solidFill>
          </a:ln>
        </p:spPr>
      </p:pic>
      <p:pic>
        <p:nvPicPr>
          <p:cNvPr id="4" name="内容占位符 3"/>
          <p:cNvPicPr>
            <a:picLocks noChangeAspect="1"/>
          </p:cNvPicPr>
          <p:nvPr>
            <p:ph idx="1"/>
          </p:nvPr>
        </p:nvPicPr>
        <p:blipFill>
          <a:blip r:embed="rId2"/>
          <a:stretch>
            <a:fillRect/>
          </a:stretch>
        </p:blipFill>
        <p:spPr>
          <a:xfrm>
            <a:off x="4100195" y="579120"/>
            <a:ext cx="4672965" cy="3332480"/>
          </a:xfrm>
          <a:prstGeom prst="rect">
            <a:avLst/>
          </a:prstGeom>
          <a:ln>
            <a:solidFill>
              <a:schemeClr val="accent1">
                <a:lumMod val="50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目标</a:t>
            </a:r>
            <a:endParaRPr lang="zh-CN" altLang="en-US"/>
          </a:p>
        </p:txBody>
      </p:sp>
      <p:sp>
        <p:nvSpPr>
          <p:cNvPr id="3" name="内容占位符 2"/>
          <p:cNvSpPr>
            <a:spLocks noGrp="1"/>
          </p:cNvSpPr>
          <p:nvPr>
            <p:ph idx="1"/>
          </p:nvPr>
        </p:nvSpPr>
        <p:spPr/>
        <p:txBody>
          <a:bodyPr/>
          <a:p>
            <a:r>
              <a:rPr lang="zh-CN" altLang="en-US"/>
              <a:t>寻找一种比较便宜的生成工资明细表和各种财务报表的办法，并不一定必须在学校自己的计算机上实现工资支付系统。</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成本</a:t>
            </a:r>
            <a:endParaRPr lang="zh-CN" altLang="en-US"/>
          </a:p>
        </p:txBody>
      </p:sp>
      <p:sp>
        <p:nvSpPr>
          <p:cNvPr id="3" name="内容占位符 2"/>
          <p:cNvSpPr>
            <a:spLocks noGrp="1"/>
          </p:cNvSpPr>
          <p:nvPr>
            <p:ph idx="1"/>
          </p:nvPr>
        </p:nvSpPr>
        <p:spPr/>
        <p:txBody>
          <a:bodyPr/>
          <a:p>
            <a:r>
              <a:rPr lang="zh-CN" altLang="en-US"/>
              <a:t>前计算工资所花费的成本、新系统的开发成本和运行费用。新系统的运行费用必须低于目前的成本，而且节省的费用应该能使学校在一个合理的期限内收回开发新系统时的投资。</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经济效益</a:t>
            </a:r>
            <a:endParaRPr lang="zh-CN" altLang="en-US"/>
          </a:p>
        </p:txBody>
      </p:sp>
      <p:sp>
        <p:nvSpPr>
          <p:cNvPr id="3" name="内容占位符 2"/>
          <p:cNvSpPr>
            <a:spLocks noGrp="1"/>
          </p:cNvSpPr>
          <p:nvPr>
            <p:ph idx="1"/>
          </p:nvPr>
        </p:nvSpPr>
        <p:spPr/>
        <p:txBody>
          <a:bodyPr/>
          <a:p>
            <a:r>
              <a:rPr lang="zh-CN" altLang="en-US" sz="2800"/>
              <a:t>每个月由两名会计用半个月时间计算工资和编制报表，一名会计每个月的工资和岗位津贴共约2 000元，每年为此项工作花费的人工费约2.4万元。显然，任何新系统的运行费用也不可能减少到小于零，因此，新系统每年最多可能获得的经济效益是2.4万元。</a:t>
            </a:r>
            <a:endParaRPr lang="zh-CN" altLang="en-US" sz="2800"/>
          </a:p>
          <a:p>
            <a:r>
              <a:rPr lang="zh-CN" altLang="en-US" sz="2800"/>
              <a:t>为了每年能节省2.4万元，投资多少钱是可以接受的呢？绝大多数单位都希望在3年内收回投资，因此，7.2万元可能是投资额的一个合理的上限值。虽然这是一个很粗略的数字，但是它确实能使用户对项目规模有一些了解。</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nvGraphicFramePr>
        <p:xfrm>
          <a:off x="1901190" y="3002280"/>
          <a:ext cx="6397625" cy="3004820"/>
        </p:xfrm>
        <a:graphic>
          <a:graphicData uri="http://schemas.openxmlformats.org/drawingml/2006/table">
            <a:tbl>
              <a:tblPr firstRow="1" bandRow="1">
                <a:tableStyleId>{5940675A-B579-460E-94D1-54222C63F5DA}</a:tableStyleId>
              </a:tblPr>
              <a:tblGrid>
                <a:gridCol w="1266190"/>
                <a:gridCol w="5131435"/>
              </a:tblGrid>
              <a:tr h="548640">
                <a:tc>
                  <a:txBody>
                    <a:bodyPr/>
                    <a:p>
                      <a:pPr indent="0" algn="ctr">
                        <a:buNone/>
                      </a:pPr>
                      <a:r>
                        <a:rPr lang="en-US" sz="1800" b="0">
                          <a:latin typeface="方正书宋简体" charset="0"/>
                          <a:cs typeface="方正书宋简体" charset="0"/>
                        </a:rPr>
                        <a:t>项 目 名 称</a:t>
                      </a:r>
                      <a:endParaRPr lang="en-US" altLang="en-US" sz="1800" b="0">
                        <a:latin typeface="方正书宋简体" charset="0"/>
                        <a:ea typeface="方正书宋简体" charset="0"/>
                        <a:cs typeface="方正书宋简体" charset="0"/>
                      </a:endParaRPr>
                    </a:p>
                  </a:txBody>
                  <a:tcPr marL="68580" marR="68580" marT="0" marB="0" vert="horz" anchor="ctr">
                    <a:lnL>
                      <a:noFill/>
                    </a:lnL>
                    <a:lnR w="12700"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800" b="0">
                          <a:latin typeface="方正书宋简体" charset="0"/>
                          <a:cs typeface="方正书宋简体" charset="0"/>
                        </a:rPr>
                        <a:t>工 资 支 付</a:t>
                      </a:r>
                      <a:endParaRPr lang="en-US" altLang="en-US" sz="1800" b="0">
                        <a:latin typeface="方正书宋简体" charset="0"/>
                        <a:ea typeface="方正书宋简体" charset="0"/>
                        <a:cs typeface="方正书宋简体" charset="0"/>
                      </a:endParaRPr>
                    </a:p>
                  </a:txBody>
                  <a:tcPr marL="68580" marR="68580" marT="0" marB="0" vert="horz" anchor="ctr">
                    <a:lnL w="12700" cap="flat" cmpd="sng">
                      <a:solidFill>
                        <a:srgbClr val="00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a:p>
                      <a:pPr indent="0" algn="ctr">
                        <a:buNone/>
                      </a:pPr>
                      <a:r>
                        <a:rPr lang="en-US" sz="1800" b="0">
                          <a:latin typeface="方正书宋简体" charset="0"/>
                          <a:cs typeface="方正书宋简体" charset="0"/>
                        </a:rPr>
                        <a:t>问题</a:t>
                      </a:r>
                      <a:endParaRPr lang="en-US" altLang="en-US" sz="1800" b="0">
                        <a:latin typeface="方正书宋简体" charset="0"/>
                        <a:ea typeface="方正书宋简体" charset="0"/>
                        <a:cs typeface="方正书宋简体" charset="0"/>
                      </a:endParaRPr>
                    </a:p>
                  </a:txBody>
                  <a:tcPr marL="68580" marR="6858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方正书宋简体" charset="0"/>
                          <a:cs typeface="方正书宋简体" charset="0"/>
                        </a:rPr>
                        <a:t>目前计算工资和编制报表的费用太高</a:t>
                      </a:r>
                      <a:endParaRPr lang="en-US" altLang="en-US" sz="1800" b="0">
                        <a:latin typeface="方正书宋简体" charset="0"/>
                        <a:ea typeface="方正书宋简体" charset="0"/>
                        <a:cs typeface="方正书宋简体" charset="0"/>
                      </a:endParaRPr>
                    </a:p>
                  </a:txBody>
                  <a:tcPr marL="68580" marR="6858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5940">
                <a:tc>
                  <a:txBody>
                    <a:bodyPr/>
                    <a:p>
                      <a:pPr indent="0" algn="ctr">
                        <a:buNone/>
                      </a:pPr>
                      <a:r>
                        <a:rPr lang="en-US" sz="1800" b="0">
                          <a:latin typeface="方正书宋简体" charset="0"/>
                          <a:cs typeface="方正书宋简体" charset="0"/>
                        </a:rPr>
                        <a:t>项目目标</a:t>
                      </a:r>
                      <a:endParaRPr lang="en-US" altLang="en-US" sz="1800" b="0">
                        <a:latin typeface="方正书宋简体" charset="0"/>
                        <a:ea typeface="方正书宋简体" charset="0"/>
                        <a:cs typeface="方正书宋简体" charset="0"/>
                      </a:endParaRPr>
                    </a:p>
                  </a:txBody>
                  <a:tcPr marL="68580" marR="6858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方正书宋简体" charset="0"/>
                          <a:cs typeface="方正书宋简体" charset="0"/>
                        </a:rPr>
                        <a:t>研究开发费用较低的新工资支付系统的可能性</a:t>
                      </a:r>
                      <a:endParaRPr lang="en-US" altLang="en-US" sz="1800" b="0">
                        <a:latin typeface="方正书宋简体" charset="0"/>
                        <a:ea typeface="方正书宋简体" charset="0"/>
                        <a:cs typeface="方正书宋简体" charset="0"/>
                      </a:endParaRPr>
                    </a:p>
                  </a:txBody>
                  <a:tcPr marL="68580" marR="6858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320">
                <a:tc>
                  <a:txBody>
                    <a:bodyPr/>
                    <a:p>
                      <a:pPr indent="0" algn="ctr">
                        <a:buNone/>
                      </a:pPr>
                      <a:r>
                        <a:rPr lang="en-US" sz="1800" b="0">
                          <a:latin typeface="方正书宋简体" charset="0"/>
                          <a:cs typeface="方正书宋简体" charset="0"/>
                        </a:rPr>
                        <a:t>项目规模</a:t>
                      </a:r>
                      <a:endParaRPr lang="en-US" altLang="en-US" sz="1800" b="0">
                        <a:latin typeface="方正书宋简体" charset="0"/>
                        <a:ea typeface="方正书宋简体" charset="0"/>
                        <a:cs typeface="方正书宋简体" charset="0"/>
                      </a:endParaRPr>
                    </a:p>
                  </a:txBody>
                  <a:tcPr marL="68580" marR="6858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方正书宋简体" charset="0"/>
                          <a:cs typeface="方正书宋简体" charset="0"/>
                        </a:rPr>
                        <a:t>开发成本应该不超过7.2万元（</a:t>
                      </a:r>
                      <a:r>
                        <a:rPr lang="en-US" sz="1800" b="0">
                          <a:latin typeface="Times New Roman" panose="02020603050405020304" charset="0"/>
                          <a:cs typeface="Times New Roman" panose="02020603050405020304" charset="0"/>
                        </a:rPr>
                        <a:t>±</a:t>
                      </a:r>
                      <a:r>
                        <a:rPr lang="en-US" sz="1800" b="0">
                          <a:latin typeface="方正书宋简体" charset="0"/>
                          <a:cs typeface="方正书宋简体" charset="0"/>
                        </a:rPr>
                        <a:t>50%）</a:t>
                      </a:r>
                      <a:endParaRPr lang="en-US" altLang="en-US" sz="1800" b="0">
                        <a:latin typeface="方正书宋简体" charset="0"/>
                        <a:ea typeface="方正书宋简体" charset="0"/>
                        <a:cs typeface="方正书宋简体" charset="0"/>
                      </a:endParaRPr>
                    </a:p>
                  </a:txBody>
                  <a:tcPr marL="68580" marR="6858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48640">
                <a:tc>
                  <a:txBody>
                    <a:bodyPr/>
                    <a:p>
                      <a:pPr indent="0" algn="ctr">
                        <a:buNone/>
                      </a:pPr>
                      <a:r>
                        <a:rPr lang="en-US" sz="1800" b="0">
                          <a:latin typeface="方正书宋简体" charset="0"/>
                          <a:cs typeface="方正书宋简体" charset="0"/>
                        </a:rPr>
                        <a:t>初步设想</a:t>
                      </a:r>
                      <a:endParaRPr lang="en-US" altLang="en-US" sz="1800" b="0">
                        <a:latin typeface="方正书宋简体" charset="0"/>
                        <a:ea typeface="方正书宋简体" charset="0"/>
                        <a:cs typeface="方正书宋简体" charset="0"/>
                      </a:endParaRPr>
                    </a:p>
                  </a:txBody>
                  <a:tcPr marL="68580" marR="6858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800" b="0">
                          <a:latin typeface="方正书宋简体" charset="0"/>
                          <a:cs typeface="方正书宋简体" charset="0"/>
                        </a:rPr>
                        <a:t>用学校自己的计算机系统生成工资明细表和财务报表</a:t>
                      </a:r>
                      <a:endParaRPr lang="en-US" altLang="en-US" sz="1800" b="0">
                        <a:latin typeface="方正书宋简体" charset="0"/>
                        <a:ea typeface="方正书宋简体" charset="0"/>
                        <a:cs typeface="方正书宋简体" charset="0"/>
                      </a:endParaRPr>
                    </a:p>
                  </a:txBody>
                  <a:tcPr marL="68580" marR="6858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22960">
                <a:tc>
                  <a:txBody>
                    <a:bodyPr/>
                    <a:p>
                      <a:pPr indent="0" algn="ctr">
                        <a:buNone/>
                      </a:pPr>
                      <a:r>
                        <a:rPr lang="en-US" sz="1800" b="0">
                          <a:latin typeface="方正书宋简体" charset="0"/>
                          <a:cs typeface="方正书宋简体" charset="0"/>
                        </a:rPr>
                        <a:t>可行性研究</a:t>
                      </a:r>
                      <a:endParaRPr lang="en-US" altLang="en-US" sz="1800" b="0">
                        <a:latin typeface="方正书宋简体" charset="0"/>
                        <a:ea typeface="方正书宋简体" charset="0"/>
                        <a:cs typeface="方正书宋简体" charset="0"/>
                      </a:endParaRPr>
                    </a:p>
                  </a:txBody>
                  <a:tcPr marL="68580" marR="68580" marT="0" marB="0" vert="horz" anchor="ctr">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方正书宋简体" charset="0"/>
                          <a:cs typeface="方正书宋简体" charset="0"/>
                        </a:rPr>
                        <a:t>为了更全面地研究工资支付项目的可能性，建议进行大约历时两周的可行性研究。这个研究的成本不超过4</a:t>
                      </a:r>
                      <a:r>
                        <a:rPr lang="en-US" sz="1800" b="0">
                          <a:latin typeface="Times New Roman" panose="02020603050405020304" charset="0"/>
                          <a:cs typeface="Times New Roman" panose="02020603050405020304" charset="0"/>
                        </a:rPr>
                        <a:t> </a:t>
                      </a:r>
                      <a:r>
                        <a:rPr lang="en-US" sz="1800" b="0">
                          <a:latin typeface="方正书宋简体" charset="0"/>
                          <a:cs typeface="方正书宋简体" charset="0"/>
                        </a:rPr>
                        <a:t>000元</a:t>
                      </a:r>
                      <a:endParaRPr lang="en-US" altLang="en-US" sz="1800" b="0">
                        <a:latin typeface="方正书宋简体" charset="0"/>
                        <a:ea typeface="方正书宋简体" charset="0"/>
                        <a:cs typeface="方正书宋简体" charset="0"/>
                      </a:endParaRPr>
                    </a:p>
                  </a:txBody>
                  <a:tcPr marL="68580" marR="68580" marT="0" marB="0" vert="horz" anchor="ctr">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2282190" y="1113155"/>
            <a:ext cx="5746115" cy="398780"/>
          </a:xfrm>
          <a:prstGeom prst="rect">
            <a:avLst/>
          </a:prstGeom>
          <a:noFill/>
          <a:ln w="9525">
            <a:noFill/>
          </a:ln>
        </p:spPr>
        <p:txBody>
          <a:bodyPr wrap="square">
            <a:spAutoFit/>
          </a:bodyPr>
          <a:p>
            <a:pPr indent="127000"/>
            <a:r>
              <a:rPr lang="zh-CN" sz="2000">
                <a:latin typeface="Times New Roman" panose="02020603050405020304" charset="0"/>
                <a:cs typeface="方正书宋简体" charset="0"/>
              </a:rPr>
              <a:t>表</a:t>
            </a:r>
            <a:r>
              <a:rPr lang="en-US" sz="2000">
                <a:latin typeface="Times New Roman" panose="02020603050405020304" charset="0"/>
                <a:cs typeface="方正书宋简体" charset="0"/>
              </a:rPr>
              <a:t>3.2	</a:t>
            </a:r>
            <a:r>
              <a:rPr lang="zh-CN" sz="2000">
                <a:latin typeface="Times New Roman" panose="02020603050405020304" charset="0"/>
                <a:cs typeface="方正书宋简体" charset="0"/>
              </a:rPr>
              <a:t>关于工资支付系统规模和目标的报告书</a:t>
            </a:r>
            <a:endParaRPr lang="zh-CN" altLang="en-US" sz="2000">
              <a:latin typeface="Times New Roman" panose="02020603050405020304" charset="0"/>
              <a:cs typeface="方正书宋简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用户的事务处理</a:t>
            </a:r>
            <a:endParaRPr lang="zh-CN" altLang="en-US"/>
          </a:p>
        </p:txBody>
      </p:sp>
      <p:sp>
        <p:nvSpPr>
          <p:cNvPr id="3" name="内容占位符 2"/>
          <p:cNvSpPr>
            <a:spLocks noGrp="1"/>
          </p:cNvSpPr>
          <p:nvPr>
            <p:ph idx="1"/>
          </p:nvPr>
        </p:nvSpPr>
        <p:spPr/>
        <p:txBody>
          <a:bodyPr/>
          <a:p>
            <a:r>
              <a:rPr lang="zh-CN" altLang="en-US" sz="2800"/>
              <a:t>每月月末教师把他们当月实际授课时数登记在课时表上，由各系汇总后交给财务科；职工把他们当月完成承包任务的情况登记在任务表上，汇总后交给财务科。</a:t>
            </a:r>
            <a:endParaRPr lang="zh-CN" altLang="en-US" sz="2800"/>
          </a:p>
          <a:p>
            <a:r>
              <a:rPr lang="zh-CN" altLang="en-US" sz="2800"/>
              <a:t>两名会计根据这些原始数据计算每名教职工的工资，编制工资表、工资明细表和财务报表。</a:t>
            </a:r>
            <a:endParaRPr lang="zh-CN" altLang="en-US" sz="2800"/>
          </a:p>
          <a:p>
            <a:r>
              <a:rPr lang="zh-CN" altLang="en-US" sz="2800"/>
              <a:t>把记有每名教职工工资总额的工资表报送银行，由银行把钱打到每名教职工的工资存折上，同时把工资明细表发给每名教职工。</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endParaRPr lang="zh-CN" altLang="en-US"/>
          </a:p>
        </p:txBody>
      </p:sp>
      <p:sp>
        <p:nvSpPr>
          <p:cNvPr id="3" name="内容占位符 2"/>
          <p:cNvSpPr>
            <a:spLocks noGrp="1"/>
          </p:cNvSpPr>
          <p:nvPr>
            <p:ph idx="1"/>
          </p:nvPr>
        </p:nvSpPr>
        <p:spPr/>
        <p:txBody>
          <a:bodyPr/>
          <a:p>
            <a:r>
              <a:rPr lang="zh-CN" altLang="en-US"/>
              <a:t>教职工编号、姓名、职务、职称、基本工资、生活补贴、书报费、交通费、洗理费等数据</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Words>
  <Application>WPS 演示</Application>
  <PresentationFormat>全屏显示(4:3)</PresentationFormat>
  <Paragraphs>72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Tahoma</vt:lpstr>
      <vt:lpstr>方正书宋简体</vt:lpstr>
      <vt:lpstr>Times New Roman</vt:lpstr>
      <vt:lpstr>微软雅黑</vt:lpstr>
      <vt:lpstr>Arial Unicode MS</vt:lpstr>
      <vt:lpstr>Calibri</vt:lpstr>
      <vt:lpstr>1_Blends</vt:lpstr>
      <vt:lpstr>3.8 结构化分析实例</vt:lpstr>
      <vt:lpstr>PowerPoint 演示文稿</vt:lpstr>
      <vt:lpstr>需求</vt:lpstr>
      <vt:lpstr>目标</vt:lpstr>
      <vt:lpstr>成本</vt:lpstr>
      <vt:lpstr>经济效益</vt:lpstr>
      <vt:lpstr>PowerPoint 演示文稿</vt:lpstr>
      <vt:lpstr>用户的事务处理</vt:lpstr>
      <vt:lpstr>数据</vt:lpstr>
      <vt:lpstr>简易流程</vt:lpstr>
      <vt:lpstr>PowerPoint 演示文稿</vt:lpstr>
      <vt:lpstr>数据流图</vt:lpstr>
      <vt:lpstr>数据和数据流图</vt:lpstr>
      <vt:lpstr>PowerPoint 演示文稿</vt:lpstr>
      <vt:lpstr>数据字典和卡片</vt:lpstr>
      <vt:lpstr>输入 处理 输出</vt:lpstr>
      <vt:lpstr>数据流图</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JOHN</dc:creator>
  <cp:lastModifiedBy>Administrator</cp:lastModifiedBy>
  <cp:revision>18</cp:revision>
  <dcterms:created xsi:type="dcterms:W3CDTF">2013-08-02T10:37:00Z</dcterms:created>
  <dcterms:modified xsi:type="dcterms:W3CDTF">2021-10-07T13:26:53Z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