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list analysi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Olist analysis</a:t>
            </a:r>
          </a:p>
        </p:txBody>
      </p:sp>
      <p:sp>
        <p:nvSpPr>
          <p:cNvPr id="172" name="Sokol Oleksandra, 24.04"/>
          <p:cNvSpPr txBox="1"/>
          <p:nvPr/>
        </p:nvSpPr>
        <p:spPr>
          <a:xfrm>
            <a:off x="1219200" y="8109137"/>
            <a:ext cx="21945601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pc="-70" sz="700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Sokol Oleksandra, 24.04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cop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Scope:</a:t>
            </a:r>
          </a:p>
        </p:txBody>
      </p:sp>
      <p:sp>
        <p:nvSpPr>
          <p:cNvPr id="175" name="Revenue and seller presence in 5 key regions in Brazil. Seller presence across top product categori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Revenue and seller presence in 5 key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regions</a:t>
            </a:r>
            <a:r>
              <a:t> in Brazil. Seller presence across top product categories.</a:t>
            </a:r>
          </a:p>
          <a:p>
            <a:pPr/>
            <a:r>
              <a:t>Seller-customer relationship. Monogamous and non-monogamous transactions for Olist.</a:t>
            </a:r>
          </a:p>
          <a:p>
            <a:pPr/>
            <a:r>
              <a:t>Operational efficiency.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TTA</a:t>
            </a:r>
            <a:r>
              <a:t> - time to approve the order from seller side.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eneral con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context</a:t>
            </a:r>
          </a:p>
        </p:txBody>
      </p:sp>
      <p:sp>
        <p:nvSpPr>
          <p:cNvPr id="178" name="In our dataset, we have transactional data from November 2016 till November 2018 (2 years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our dataset, we have transactional data from </a:t>
            </a:r>
            <a:r>
              <a:rPr u="sng">
                <a:latin typeface="Canela Text Bold"/>
                <a:ea typeface="Canela Text Bold"/>
                <a:cs typeface="Canela Text Bold"/>
                <a:sym typeface="Canela Text Bold"/>
              </a:rPr>
              <a:t>November 2016 till November 2018 (2 years).</a:t>
            </a:r>
            <a:endParaRPr u="sng">
              <a:latin typeface="Canela Text Bold"/>
              <a:ea typeface="Canela Text Bold"/>
              <a:cs typeface="Canela Text Bold"/>
              <a:sym typeface="Canela Text Bold"/>
            </a:endParaRPr>
          </a:p>
          <a:p>
            <a:pPr/>
            <a:r>
              <a:t>Throughout this time we had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99441</a:t>
            </a:r>
            <a:r>
              <a:t> customers and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3095 </a:t>
            </a:r>
            <a:r>
              <a:t>sellers.</a:t>
            </a:r>
          </a:p>
          <a:p>
            <a:pPr/>
            <a:r>
              <a:t>For geo analysis we bucket 23 states into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5 key regions</a:t>
            </a:r>
            <a:r>
              <a:t> in Brazil: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NorthEast, North, South, SouthEast, Central-West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gions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Regions Performance</a:t>
            </a:r>
          </a:p>
        </p:txBody>
      </p:sp>
      <p:sp>
        <p:nvSpPr>
          <p:cNvPr id="181" name="SouthEast has strongest revenue.…"/>
          <p:cNvSpPr txBox="1"/>
          <p:nvPr>
            <p:ph type="body" sz="quarter" idx="1"/>
          </p:nvPr>
        </p:nvSpPr>
        <p:spPr>
          <a:xfrm>
            <a:off x="16825922" y="3160700"/>
            <a:ext cx="4914891" cy="8310403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SouthEast has strongest revenue.</a:t>
            </a:r>
            <a:endParaRPr>
              <a:latin typeface="Canela Text Bold"/>
              <a:ea typeface="Canela Text Bold"/>
              <a:cs typeface="Canela Text Bold"/>
              <a:sym typeface="Canela Text Bold"/>
            </a:endParaRPr>
          </a:p>
          <a:p>
            <a:pPr/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South has biggest potential of all mediocre r.</a:t>
            </a:r>
            <a:endParaRPr>
              <a:latin typeface="Canela Text Bold"/>
              <a:ea typeface="Canela Text Bold"/>
              <a:cs typeface="Canela Text Bold"/>
              <a:sym typeface="Canela Text Bold"/>
            </a:endParaRPr>
          </a:p>
          <a:p>
            <a:pPr/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North has the lowest revenue.</a:t>
            </a:r>
          </a:p>
        </p:txBody>
      </p:sp>
      <p:pic>
        <p:nvPicPr>
          <p:cNvPr id="18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947" y="3146556"/>
            <a:ext cx="15387098" cy="8338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ellers vs custom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Sellers vs customers</a:t>
            </a:r>
          </a:p>
        </p:txBody>
      </p:sp>
      <p:sp>
        <p:nvSpPr>
          <p:cNvPr id="185" name="As we are dealing with marketplace, it is important to monitor both sides and keep this seller to customer dynamic healthy. Current customer to seller ration is 32.…"/>
          <p:cNvSpPr txBox="1"/>
          <p:nvPr>
            <p:ph type="body" idx="1"/>
          </p:nvPr>
        </p:nvSpPr>
        <p:spPr>
          <a:xfrm>
            <a:off x="1337274" y="2987524"/>
            <a:ext cx="21830503" cy="8582139"/>
          </a:xfrm>
          <a:prstGeom prst="rect">
            <a:avLst/>
          </a:prstGeom>
        </p:spPr>
        <p:txBody>
          <a:bodyPr/>
          <a:lstStyle/>
          <a:p>
            <a:pPr/>
            <a:r>
              <a:t>As we are dealing with marketplace, it is important to monitor both sides and keep this seller to customer dynamic healthy. Current customer to seller ration is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 32</a:t>
            </a:r>
            <a:r>
              <a:t>.</a:t>
            </a:r>
          </a:p>
          <a:p>
            <a:pPr/>
            <a:r>
              <a:t>When it comes to seller density, we see strong signal that it is the highest for our top-revenue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product categories</a:t>
            </a:r>
            <a:r>
              <a:t>. When we compare our top 20% (=16) categories in terms of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revenue</a:t>
            </a:r>
            <a:r>
              <a:t> and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seller count, </a:t>
            </a:r>
            <a:r>
              <a:t>they are almost identical.</a:t>
            </a:r>
          </a:p>
          <a:p>
            <a:pPr/>
            <a:r>
              <a:t>It is a good sign when a customer doesn’t shop exclusively with one seller.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1.3% </a:t>
            </a:r>
            <a:r>
              <a:t>of customers shop with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more than one seller (“non-monogamous transactions”)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eller presence for top product catego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Seller presence for top product categories</a:t>
            </a:r>
          </a:p>
        </p:txBody>
      </p:sp>
      <p:sp>
        <p:nvSpPr>
          <p:cNvPr id="188" name="For all of these top-revenue product categories, we have more than 2000 sellers."/>
          <p:cNvSpPr txBox="1"/>
          <p:nvPr>
            <p:ph type="body" sz="quarter" idx="1"/>
          </p:nvPr>
        </p:nvSpPr>
        <p:spPr>
          <a:xfrm>
            <a:off x="17234728" y="2702798"/>
            <a:ext cx="6512160" cy="9836188"/>
          </a:xfrm>
          <a:prstGeom prst="rect">
            <a:avLst/>
          </a:prstGeom>
        </p:spPr>
        <p:txBody>
          <a:bodyPr/>
          <a:lstStyle>
            <a:lvl1pPr>
              <a:defRPr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For all of these top-revenue product categories, we have more than 2000 sellers.</a:t>
            </a:r>
          </a:p>
        </p:txBody>
      </p:sp>
      <p:pic>
        <p:nvPicPr>
          <p:cNvPr id="18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255" y="2758379"/>
            <a:ext cx="15590244" cy="10290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perational excellence - TTA for orders at O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632">
              <a:defRPr spc="-82" sz="8232"/>
            </a:lvl1pPr>
          </a:lstStyle>
          <a:p>
            <a:pPr/>
            <a:r>
              <a:t>Operational excellence - TTA for orders at Olist</a:t>
            </a:r>
          </a:p>
        </p:txBody>
      </p:sp>
      <p:sp>
        <p:nvSpPr>
          <p:cNvPr id="192" name="Segmentation goes as following:…"/>
          <p:cNvSpPr txBox="1"/>
          <p:nvPr>
            <p:ph type="body" sz="quarter" idx="1"/>
          </p:nvPr>
        </p:nvSpPr>
        <p:spPr>
          <a:xfrm>
            <a:off x="17895370" y="2892130"/>
            <a:ext cx="6153141" cy="9288088"/>
          </a:xfrm>
          <a:prstGeom prst="rect">
            <a:avLst/>
          </a:prstGeom>
        </p:spPr>
        <p:txBody>
          <a:bodyPr/>
          <a:lstStyle/>
          <a:p>
            <a:pPr/>
            <a:r>
              <a:t>Segmentation goes as following:</a:t>
            </a:r>
          </a:p>
          <a:p>
            <a:pPr/>
            <a:r>
              <a:t>Instant &lt;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1 hour</a:t>
            </a:r>
            <a:endParaRPr>
              <a:latin typeface="Canela Text Bold"/>
              <a:ea typeface="Canela Text Bold"/>
              <a:cs typeface="Canela Text Bold"/>
              <a:sym typeface="Canela Text Bold"/>
            </a:endParaRPr>
          </a:p>
          <a:p>
            <a:pPr/>
            <a:r>
              <a:t>Fast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1-5</a:t>
            </a:r>
            <a:r>
              <a:t> hours</a:t>
            </a:r>
          </a:p>
          <a:p>
            <a:pPr/>
            <a:r>
              <a:t>Average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5-12 </a:t>
            </a:r>
            <a:r>
              <a:t>hours</a:t>
            </a:r>
          </a:p>
          <a:p>
            <a:pPr/>
            <a:r>
              <a:t>Slow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12-24</a:t>
            </a:r>
            <a:r>
              <a:t> hours </a:t>
            </a:r>
          </a:p>
          <a:p>
            <a:pPr/>
            <a:r>
              <a:t>Slowest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&gt; 24 hrs</a:t>
            </a:r>
          </a:p>
        </p:txBody>
      </p:sp>
      <p:pic>
        <p:nvPicPr>
          <p:cNvPr id="19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3962" y="2766495"/>
            <a:ext cx="15191612" cy="9539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96" name="TTA is healthy with the majority of orders being approved Instant.  Introducing SLA with 12 hour processing window can help with decreasing Slowest and Slow categori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4255" indent="-524255" defTabSz="2340805">
              <a:spcBef>
                <a:spcPts val="2300"/>
              </a:spcBef>
              <a:defRPr sz="4224"/>
            </a:pP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TTA</a:t>
            </a:r>
            <a:r>
              <a:t> is healthy with the majority of orders being approved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Instant</a:t>
            </a:r>
            <a:r>
              <a:t>.  Introducing SLA with 12 hour processing window can help with decreasing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Slowest</a:t>
            </a:r>
            <a:r>
              <a:t> and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Slow</a:t>
            </a:r>
            <a:r>
              <a:t> categories.</a:t>
            </a:r>
          </a:p>
          <a:p>
            <a:pPr marL="524255" indent="-524255" defTabSz="2340805">
              <a:spcBef>
                <a:spcPts val="2300"/>
              </a:spcBef>
              <a:defRPr sz="4224"/>
            </a:pPr>
            <a:r>
              <a:t>Overall, economical disposition of regions is reflected in revenue they bring on Olist with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Southeast</a:t>
            </a:r>
            <a:r>
              <a:t> being Strongest. Second most important region for investment can be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South</a:t>
            </a:r>
            <a:r>
              <a:t>.</a:t>
            </a:r>
          </a:p>
          <a:p>
            <a:pPr marL="524255" indent="-524255" defTabSz="2340805">
              <a:spcBef>
                <a:spcPts val="2300"/>
              </a:spcBef>
              <a:defRPr sz="4224"/>
            </a:pPr>
            <a:r>
              <a:t>When it comes to supply-demand balance, further segmentation should be provided in order to increase seller presence in top 16 product categories.</a:t>
            </a:r>
          </a:p>
          <a:p>
            <a:pPr marL="524255" indent="-524255" defTabSz="2340805">
              <a:spcBef>
                <a:spcPts val="2300"/>
              </a:spcBef>
              <a:defRPr sz="4224"/>
            </a:pPr>
            <a:r>
              <a:t>We see that almost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all top-revenue product categories have high seller presence. </a:t>
            </a:r>
            <a:r>
              <a:t>In a similar way, products with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lowest revenue</a:t>
            </a:r>
            <a:r>
              <a:t> have limited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seller representation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