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mlLfGjWKwe9Vd2sSK7U797HZU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ADD9FC-9A16-48CC-BF34-7EC8103B6DFA}">
  <a:tblStyle styleId="{E6ADD9FC-9A16-48CC-BF34-7EC8103B6D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70a7533b0_0_6:notes"/>
          <p:cNvSpPr/>
          <p:nvPr>
            <p:ph idx="2" type="sldImg"/>
          </p:nvPr>
        </p:nvSpPr>
        <p:spPr>
          <a:xfrm>
            <a:off x="422275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e70a7533b0_0_6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28" name="Google Shape;228;g2e70a7533b0_0_6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747e5b4bf_0_24:notes"/>
          <p:cNvSpPr/>
          <p:nvPr>
            <p:ph idx="2" type="sldImg"/>
          </p:nvPr>
        </p:nvSpPr>
        <p:spPr>
          <a:xfrm>
            <a:off x="422275" y="1243013"/>
            <a:ext cx="5961000" cy="3354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e747e5b4bf_0_24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244" name="Google Shape;244;g2e747e5b4bf_0_24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7" y="0"/>
            <a:ext cx="121703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Malgun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Malgun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/>
          <p:nvPr/>
        </p:nvSpPr>
        <p:spPr>
          <a:xfrm>
            <a:off x="1578196" y="2461534"/>
            <a:ext cx="1201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b="0" i="0" lang="ko-KR" sz="2000" u="none" cap="none" strike="noStrike">
                <a:solidFill>
                  <a:srgbClr val="02BDB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1.</a:t>
            </a:r>
            <a:endParaRPr b="0" i="0" sz="2000" u="none" cap="none" strike="noStrike">
              <a:solidFill>
                <a:srgbClr val="02BD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/>
        </p:nvSpPr>
        <p:spPr>
          <a:xfrm>
            <a:off x="1918259" y="3150510"/>
            <a:ext cx="8355481" cy="894638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심의 산출물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10"/>
          <p:cNvGraphicFramePr/>
          <p:nvPr/>
        </p:nvGraphicFramePr>
        <p:xfrm>
          <a:off x="11630" y="-11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382850"/>
                <a:gridCol w="1618375"/>
                <a:gridCol w="2598575"/>
                <a:gridCol w="1422600"/>
                <a:gridCol w="2527650"/>
                <a:gridCol w="381050"/>
                <a:gridCol w="898200"/>
                <a:gridCol w="1705650"/>
                <a:gridCol w="762100"/>
              </a:tblGrid>
              <a:tr h="62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/>
                        <a:t>          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ko-KR"/>
                        <a:t>UI 설계서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524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Project명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/>
                        <a:t>가짜 음성 탐지 서비스를 이용한 보이스 피싱 범죄 예방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화면 ID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index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서버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WEB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24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화면경로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rgbClr val="FF0000"/>
                          </a:solidFill>
                        </a:rPr>
                        <a:t>Home, </a:t>
                      </a:r>
                      <a:r>
                        <a:rPr lang="ko-KR">
                          <a:solidFill>
                            <a:srgbClr val="FF0000"/>
                          </a:solidFill>
                        </a:rPr>
                        <a:t>Home &gt; 로그인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화면명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Main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버전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1.0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5118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화면 구성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화면 설명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hMerge="1"/>
                <a:tc hMerge="1"/>
              </a:tr>
              <a:tr h="645925">
                <a:tc gridSpan="5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/>
                        <a:t> </a:t>
                      </a:r>
                      <a:r>
                        <a:rPr lang="ko-KR"/>
                        <a:t>                                 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 hMerge="1"/>
                <a:tc rowSpan="3" hMerge="1"/>
                <a:tc rowSpan="3" hMerge="1"/>
                <a:tc rowSpan="3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#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홈 화면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22912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1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arenR"/>
                      </a:pPr>
                      <a:r>
                        <a:rPr lang="ko-KR"/>
                        <a:t>팀 서비스 배너 이동버튼 클릭.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arenR"/>
                      </a:pPr>
                      <a:r>
                        <a:rPr lang="ko-KR"/>
                        <a:t>로그인 </a:t>
                      </a:r>
                      <a:r>
                        <a:rPr lang="ko-KR"/>
                        <a:t>버튼 클릭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54840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2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ko-KR"/>
                        <a:t>(비로그인 시)</a:t>
                      </a:r>
                      <a:r>
                        <a:rPr lang="ko-KR"/>
                        <a:t>로그인 화면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ko-KR"/>
                        <a:t>(로그인 시) 로그아웃 OR 내 정보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6486"/>
          <a:stretch/>
        </p:blipFill>
        <p:spPr>
          <a:xfrm>
            <a:off x="583115" y="120403"/>
            <a:ext cx="1309101" cy="32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10522"/>
          <a:stretch/>
        </p:blipFill>
        <p:spPr>
          <a:xfrm>
            <a:off x="3893450" y="3207453"/>
            <a:ext cx="4207950" cy="2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/>
          <p:nvPr/>
        </p:nvSpPr>
        <p:spPr>
          <a:xfrm>
            <a:off x="4635950" y="4175500"/>
            <a:ext cx="2122500" cy="669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4406200" y="3933275"/>
            <a:ext cx="369000" cy="403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4442325" y="3935075"/>
            <a:ext cx="3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3739600" y="2985975"/>
            <a:ext cx="4576200" cy="308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0"/>
          <p:cNvGrpSpPr/>
          <p:nvPr/>
        </p:nvGrpSpPr>
        <p:grpSpPr>
          <a:xfrm>
            <a:off x="820397" y="2407812"/>
            <a:ext cx="2439947" cy="3905285"/>
            <a:chOff x="291050" y="2094875"/>
            <a:chExt cx="2859425" cy="4560651"/>
          </a:xfrm>
        </p:grpSpPr>
        <p:pic>
          <p:nvPicPr>
            <p:cNvPr id="196" name="Google Shape;196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0400" y="2094875"/>
              <a:ext cx="2749956" cy="4560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0"/>
            <p:cNvSpPr/>
            <p:nvPr/>
          </p:nvSpPr>
          <p:spPr>
            <a:xfrm>
              <a:off x="440875" y="2521000"/>
              <a:ext cx="2709600" cy="963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291050" y="2328025"/>
              <a:ext cx="369000" cy="40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2580950" y="2329825"/>
              <a:ext cx="569400" cy="2370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2392150" y="2094875"/>
              <a:ext cx="369000" cy="403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1" name="Google Shape;201;p10"/>
          <p:cNvSpPr/>
          <p:nvPr/>
        </p:nvSpPr>
        <p:spPr>
          <a:xfrm>
            <a:off x="582075" y="2318000"/>
            <a:ext cx="285300" cy="30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2" name="Google Shape;202;p10"/>
          <p:cNvSpPr/>
          <p:nvPr/>
        </p:nvSpPr>
        <p:spPr>
          <a:xfrm>
            <a:off x="583125" y="2320600"/>
            <a:ext cx="2914500" cy="407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582075" y="2268650"/>
            <a:ext cx="2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3739600" y="2967850"/>
            <a:ext cx="2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582075" y="2268650"/>
            <a:ext cx="2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3739600" y="2967850"/>
            <a:ext cx="285300" cy="30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3739600" y="2895400"/>
            <a:ext cx="74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1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11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UI/UX 설계서</a:t>
            </a:r>
            <a:endParaRPr b="0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UI/UX 설계서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7" name="Google Shape;217;p11"/>
          <p:cNvGraphicFramePr/>
          <p:nvPr/>
        </p:nvGraphicFramePr>
        <p:xfrm>
          <a:off x="478056" y="1433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254025"/>
                <a:gridCol w="1281725"/>
                <a:gridCol w="2551900"/>
                <a:gridCol w="1293275"/>
                <a:gridCol w="2297850"/>
                <a:gridCol w="346400"/>
                <a:gridCol w="816525"/>
                <a:gridCol w="1550600"/>
                <a:gridCol w="692825"/>
              </a:tblGrid>
              <a:tr h="43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2717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2717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 설계서</a:t>
                      </a:r>
                      <a:endParaRPr/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2717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36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Project명</a:t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가짜 음성 탐지 서비스를 이용한 보이스 피싱 범죄 예방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ID</a:t>
                      </a:r>
                      <a:endParaRPr/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WEB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6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FF0000"/>
                          </a:solidFill>
                        </a:rPr>
                        <a:t>Home &gt; Preview</a:t>
                      </a:r>
                      <a:endParaRPr b="0" i="0" sz="8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Preview화면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1.0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35592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구성</a:t>
                      </a:r>
                      <a:endParaRPr/>
                    </a:p>
                  </a:txBody>
                  <a:tcPr marT="41575" marB="41575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hMerge="1"/>
                <a:tc hMerge="1"/>
              </a:tr>
              <a:tr h="449150">
                <a:tc gridSpan="5"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 hMerge="1"/>
                <a:tc rowSpan="3" hMerge="1"/>
                <a:tc rowSpan="3" hMerge="1"/>
                <a:tc rowSpan="3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Preview 화면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210757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90500" lvl="0" marL="17145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AutoNum type="arabicParenR"/>
                      </a:pPr>
                      <a:r>
                        <a:rPr lang="ko-KR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체험 서비스(구독X). 음성 파일 업로드 시 업로드된 음성 파일을 분석하여 딥보이스 여부를 판별</a:t>
                      </a:r>
                      <a:endParaRPr sz="13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190500" lvl="0" marL="17145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AutoNum type="arabicParenR"/>
                      </a:pPr>
                      <a:r>
                        <a:rPr lang="ko-KR" sz="13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분석하기 전 나의 보이스에서 변형된 가짜 보이스 플레이 버튼</a:t>
                      </a:r>
                      <a:endParaRPr sz="13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0766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2700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 b="0" l="0" r="0" t="6486"/>
          <a:stretch/>
        </p:blipFill>
        <p:spPr>
          <a:xfrm>
            <a:off x="763632" y="1507675"/>
            <a:ext cx="1190092" cy="293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2950" y="3305750"/>
            <a:ext cx="4443866" cy="31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100" y="2959404"/>
            <a:ext cx="3660825" cy="353057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/>
          <p:nvPr/>
        </p:nvSpPr>
        <p:spPr>
          <a:xfrm>
            <a:off x="1907125" y="5118100"/>
            <a:ext cx="1190100" cy="67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4838700" y="4938175"/>
            <a:ext cx="2190900" cy="76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1758925" y="4938175"/>
            <a:ext cx="317400" cy="322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4641825" y="4736463"/>
            <a:ext cx="317400" cy="322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2e70a7533b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g2e70a7533b0_0_6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g2e70a7533b0_0_6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UI/UX 설계서</a:t>
            </a:r>
            <a:endParaRPr b="0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2e70a7533b0_0_6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UI/UX 설계서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4" name="Google Shape;234;g2e70a7533b0_0_6"/>
          <p:cNvGraphicFramePr/>
          <p:nvPr/>
        </p:nvGraphicFramePr>
        <p:xfrm>
          <a:off x="6" y="-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396175"/>
                <a:gridCol w="1395675"/>
                <a:gridCol w="2778750"/>
                <a:gridCol w="1408250"/>
                <a:gridCol w="2502150"/>
                <a:gridCol w="379000"/>
                <a:gridCol w="889125"/>
                <a:gridCol w="1688450"/>
                <a:gridCol w="754425"/>
              </a:tblGrid>
              <a:tr h="57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2717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2717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 설계서</a:t>
                      </a:r>
                      <a:endParaRPr/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2717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4964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Project명</a:t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가짜 음성 탐지 서비스를 이용한 보이스 피싱 범죄 예방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ID</a:t>
                      </a:r>
                      <a:endParaRPr/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WEB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4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C00000"/>
                          </a:solidFill>
                        </a:rPr>
                        <a:t>Home &gt; API  &gt;API 관리 / 대시보드</a:t>
                      </a:r>
                      <a:endParaRPr b="0" i="0" sz="8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문서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1.0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4731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구성</a:t>
                      </a:r>
                      <a:endParaRPr/>
                    </a:p>
                  </a:txBody>
                  <a:tcPr marT="41575" marB="41575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hMerge="1"/>
                <a:tc hMerge="1"/>
              </a:tr>
              <a:tr h="597025">
                <a:tc gridSpan="5"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 hMerge="1"/>
                <a:tc rowSpan="3" hMerge="1"/>
                <a:tc rowSpan="3" hMerge="1"/>
                <a:tc rowSpan="3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#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solidFill>
                            <a:schemeClr val="dk1"/>
                          </a:solidFill>
                        </a:rPr>
                        <a:t>API 관련 관리 페이지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28014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algun Gothic"/>
                        <a:buAutoNum type="arabicParenR"/>
                      </a:pPr>
                      <a:r>
                        <a:rPr lang="ko-KR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 API 사용량, 모니터링, 사용자 분석, 테스트 도구 등 필수 도구 배치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238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algun Gothic"/>
                        <a:buAutoNum type="arabicParenR"/>
                      </a:pPr>
                      <a:r>
                        <a:rPr lang="ko-KR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대시보드 : API 관련 요약 정보 배치 예정.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4311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2700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235" name="Google Shape;235;g2e70a7533b0_0_6"/>
          <p:cNvPicPr preferRelativeResize="0"/>
          <p:nvPr/>
        </p:nvPicPr>
        <p:blipFill rotWithShape="1">
          <a:blip r:embed="rId4">
            <a:alphaModFix/>
          </a:blip>
          <a:srcRect b="0" l="0" r="0" t="6489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e70a7533b0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53" y="2122626"/>
            <a:ext cx="7172325" cy="458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e70a7533b0_0_6"/>
          <p:cNvSpPr/>
          <p:nvPr/>
        </p:nvSpPr>
        <p:spPr>
          <a:xfrm>
            <a:off x="840500" y="2548200"/>
            <a:ext cx="1417200" cy="293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2e70a7533b0_0_6"/>
          <p:cNvSpPr/>
          <p:nvPr/>
        </p:nvSpPr>
        <p:spPr>
          <a:xfrm>
            <a:off x="2411075" y="2625425"/>
            <a:ext cx="5274600" cy="3788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2e70a7533b0_0_6"/>
          <p:cNvSpPr/>
          <p:nvPr/>
        </p:nvSpPr>
        <p:spPr>
          <a:xfrm>
            <a:off x="690000" y="2391825"/>
            <a:ext cx="317400" cy="322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2e70a7533b0_0_6"/>
          <p:cNvSpPr/>
          <p:nvPr/>
        </p:nvSpPr>
        <p:spPr>
          <a:xfrm>
            <a:off x="2334675" y="2480725"/>
            <a:ext cx="317400" cy="322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2e747e5b4bf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g2e747e5b4bf_0_24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g2e747e5b4bf_0_24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UI/UX 설계서</a:t>
            </a:r>
            <a:endParaRPr b="0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2e747e5b4bf_0_24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UI/UX 설계서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g2e747e5b4bf_0_24"/>
          <p:cNvGraphicFramePr/>
          <p:nvPr/>
        </p:nvGraphicFramePr>
        <p:xfrm>
          <a:off x="6" y="-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396175"/>
                <a:gridCol w="1395675"/>
                <a:gridCol w="2778750"/>
                <a:gridCol w="1408250"/>
                <a:gridCol w="2502150"/>
                <a:gridCol w="379000"/>
                <a:gridCol w="889125"/>
                <a:gridCol w="1688450"/>
                <a:gridCol w="754425"/>
              </a:tblGrid>
              <a:tr h="57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2717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2717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UI 설계서</a:t>
                      </a:r>
                      <a:endParaRPr/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F2717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4964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Project명</a:t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가짜 음성 탐지 서비스를 이용한 보이스 피싱 범죄 예방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ID</a:t>
                      </a:r>
                      <a:endParaRPr/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WEB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484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화면경로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rgbClr val="C00000"/>
                          </a:solidFill>
                        </a:rPr>
                        <a:t>Home &gt; </a:t>
                      </a:r>
                      <a:r>
                        <a:rPr lang="ko-KR" sz="800">
                          <a:solidFill>
                            <a:srgbClr val="C00000"/>
                          </a:solidFill>
                        </a:rPr>
                        <a:t>Docs OR Home &gt; API &gt; 문서</a:t>
                      </a:r>
                      <a:endParaRPr b="0" i="0" sz="8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b="0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문서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버전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1.0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4731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구성</a:t>
                      </a:r>
                      <a:endParaRPr/>
                    </a:p>
                  </a:txBody>
                  <a:tcPr marT="41575" marB="41575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800"/>
                        <a:buFont typeface="Arial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/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 hMerge="1"/>
                <a:tc hMerge="1"/>
                <a:tc hMerge="1"/>
              </a:tr>
              <a:tr h="597025">
                <a:tc gridSpan="5"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lt1"/>
                          </a:solidFill>
                        </a:rPr>
                        <a:t>API </a:t>
                      </a:r>
                      <a:endParaRPr b="0" i="0"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 hMerge="1"/>
                <a:tc rowSpan="3" hMerge="1"/>
                <a:tc rowSpan="3" hMerge="1"/>
                <a:tc rowSpan="3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</a:rPr>
                        <a:t>#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API 사용 관련 </a:t>
                      </a:r>
                      <a:r>
                        <a:rPr lang="ko-KR" sz="1600">
                          <a:solidFill>
                            <a:schemeClr val="dk1"/>
                          </a:solidFill>
                        </a:rPr>
                        <a:t>문서 게시판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2801450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Malgun Gothic"/>
                        <a:buAutoNum type="arabicParenR"/>
                      </a:pPr>
                      <a:r>
                        <a:rPr lang="ko-KR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 파일 안내 페이지와 이용 방법 페이지로 이동 가능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238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Malgun Gothic"/>
                        <a:buAutoNum type="arabicParenR"/>
                      </a:pPr>
                      <a:r>
                        <a:rPr lang="ko-KR" sz="1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 문서를 서술한 텍스트 페이지</a:t>
                      </a:r>
                      <a:endParaRPr sz="1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431125">
                <a:tc gridSpan="5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50" marB="34350" marR="41575" marL="41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2700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설계 확정 X</a:t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575" marB="41575" marR="83125" marL="831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251" name="Google Shape;251;g2e747e5b4bf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85200"/>
            <a:ext cx="3004000" cy="477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e747e5b4bf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675" y="2085200"/>
            <a:ext cx="4724249" cy="477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e747e5b4bf_0_24"/>
          <p:cNvPicPr preferRelativeResize="0"/>
          <p:nvPr/>
        </p:nvPicPr>
        <p:blipFill rotWithShape="1">
          <a:blip r:embed="rId6">
            <a:alphaModFix/>
          </a:blip>
          <a:srcRect b="0" l="0" r="0" t="6489"/>
          <a:stretch/>
        </p:blipFill>
        <p:spPr>
          <a:xfrm>
            <a:off x="304340" y="4253"/>
            <a:ext cx="1309101" cy="32264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e747e5b4bf_0_24"/>
          <p:cNvSpPr/>
          <p:nvPr/>
        </p:nvSpPr>
        <p:spPr>
          <a:xfrm>
            <a:off x="446625" y="5662075"/>
            <a:ext cx="2169600" cy="88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2e747e5b4bf_0_24"/>
          <p:cNvSpPr/>
          <p:nvPr/>
        </p:nvSpPr>
        <p:spPr>
          <a:xfrm>
            <a:off x="256100" y="5535075"/>
            <a:ext cx="317400" cy="322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2e747e5b4bf_0_24"/>
          <p:cNvSpPr/>
          <p:nvPr/>
        </p:nvSpPr>
        <p:spPr>
          <a:xfrm>
            <a:off x="3409950" y="3270250"/>
            <a:ext cx="4180500" cy="333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2e747e5b4bf_0_24"/>
          <p:cNvSpPr/>
          <p:nvPr/>
        </p:nvSpPr>
        <p:spPr>
          <a:xfrm>
            <a:off x="3202500" y="3062800"/>
            <a:ext cx="317400" cy="322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Weekly Scrum Template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2"/>
          <p:cNvGraphicFramePr/>
          <p:nvPr/>
        </p:nvGraphicFramePr>
        <p:xfrm>
          <a:off x="696000" y="1370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1656575"/>
                <a:gridCol w="3047800"/>
                <a:gridCol w="3047800"/>
                <a:gridCol w="3047800"/>
              </a:tblGrid>
              <a:tr h="452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분야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이번주 한 일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차주 계획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이슈 사항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Web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화면 구성 디자인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React를 이용한 기능 구현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AI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가짜 음성 데이터셋 구축을 위한 음성 생성 AI 모델 리서치 및 데모 수행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가짜 음성 생성 AI 모델 실행 코드 배포,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음성 진위여부 판별 모델 리서치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(Scikit-learn, Tensorflow, Pytorch)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백엔드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화면 기능 구성도 작성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Django를 활용한 기능 구현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데이터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데이터 목록 작성 및 전처리 코드 구현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가짜 음성 생성을 위한 실제 음성 전처리 작업 수행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발표 및 자료 작성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과제 정의서, 요구사항 정의서 작성</a:t>
                      </a:r>
                      <a:endParaRPr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 정의서 작성, 데이터 정의서, AI 모델 정의서</a:t>
                      </a:r>
                      <a:endParaRPr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9" name="Google Shape;109;p2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Weekly Scrum Template(1주차)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3"/>
          <p:cNvGraphicFramePr/>
          <p:nvPr/>
        </p:nvGraphicFramePr>
        <p:xfrm>
          <a:off x="696000" y="1330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2394050"/>
                <a:gridCol w="3005950"/>
                <a:gridCol w="2467825"/>
                <a:gridCol w="2932175"/>
              </a:tblGrid>
              <a:tr h="44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반/조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조] 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수도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권역 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반 </a:t>
                      </a: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조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선정 BM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</a:rPr>
                        <a:t>디지털 컨텐츠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조원 성명</a:t>
                      </a: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(조장을 맨 앞에)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문동규, 김성규, 김아영, 박성훈, 박종범, 정주영, 하세호, 한규현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과제명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Deep Voice Detect API Service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752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주요 서비스 내용</a:t>
                      </a:r>
                      <a:b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(주요 기능, 기술 포함)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[서비스 주요 기능]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실시간 음성에서의 가짜 음성 분류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녹음된 음성에서의 가짜 음성 분류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API 및 SDK 형태로 서비스 배포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[AI 주요 기능]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ML 및 DL을 이용한 음성 데이터 특징 추출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Fake Voice Classification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목표 고객</a:t>
                      </a: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(B2B.B2G 대상)</a:t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B2B : KT, SKT와 같은 통신 업체 / B2G : 사이버수사대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5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과제 선정 배경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AI 기술의 발전에 따라 보이스 피싱의 기술도 발전하게되어, 주변 지인의 음성과 동일한 음성을 생성하여 범죄를 시도하는 사례가 증가함에 따라, 이를 방지할 수 있는 서비스를 개발함으로써 범죄를 사전에 방지하고자 선정하게됨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(https://digital.mk.co.kr/news_link.php?year=2024&amp;no=124698)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5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활용 데이터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실제 음성 : AI Hub 한국어 음성, 감정 분류 음성 등 한국 및 외국 음성 데이터</a:t>
                      </a:r>
                      <a:br>
                        <a:rPr lang="ko-K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-KR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가짜 음성 : Voice Cloning 모델을 통해 가짜 음성을 생성하여 활용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</a:rPr>
                        <a:t>기대 효과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AI를 이용한 보이스 피싱 범죄 예방</a:t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cxnSp>
        <p:nvCxnSpPr>
          <p:cNvPr id="118" name="Google Shape;118;p3"/>
          <p:cNvCxnSpPr/>
          <p:nvPr/>
        </p:nvCxnSpPr>
        <p:spPr>
          <a:xfrm>
            <a:off x="798160" y="839419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조별 과제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조별 과제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7" name="Google Shape;127;p4"/>
          <p:cNvGraphicFramePr/>
          <p:nvPr/>
        </p:nvGraphicFramePr>
        <p:xfrm>
          <a:off x="696000" y="3740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730650"/>
                <a:gridCol w="913700"/>
                <a:gridCol w="3739825"/>
                <a:gridCol w="1134100"/>
                <a:gridCol w="3437900"/>
                <a:gridCol w="843825"/>
              </a:tblGrid>
              <a:tr h="315000">
                <a:tc row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주차별 세부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일정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83125" marL="831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주차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주요 수행 과업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일정(기한)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주요활동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비고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1주차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과제 제안서 및 정의서 작성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6.21(금)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제안서 및 정의서 작성, 화면 디자인, 논문 및 특허 리서치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u="none" cap="none" strike="noStrike">
                          <a:solidFill>
                            <a:schemeClr val="dk1"/>
                          </a:solidFill>
                        </a:rPr>
                        <a:t>2주차</a:t>
                      </a:r>
                      <a:endParaRPr b="1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3주차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u="none" cap="none" strike="noStrike">
                          <a:solidFill>
                            <a:schemeClr val="dk1"/>
                          </a:solidFill>
                        </a:rPr>
                        <a:t>4주차</a:t>
                      </a:r>
                      <a:endParaRPr b="1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5주차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6주차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7주차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4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조별 과제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9" name="Google Shape;129;p4"/>
          <p:cNvGraphicFramePr/>
          <p:nvPr/>
        </p:nvGraphicFramePr>
        <p:xfrm>
          <a:off x="695986" y="727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765525"/>
                <a:gridCol w="866600"/>
                <a:gridCol w="1309700"/>
                <a:gridCol w="1309700"/>
                <a:gridCol w="1309700"/>
                <a:gridCol w="1309700"/>
                <a:gridCol w="1309700"/>
                <a:gridCol w="1309700"/>
                <a:gridCol w="1309700"/>
              </a:tblGrid>
              <a:tr h="280000">
                <a:tc row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조원별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R&amp;R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조원명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FE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BE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데이터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모델링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영상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ppt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발표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문동규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김성규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박종범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김아영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정주영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한규현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하세호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박성훈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5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5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정의서 </a:t>
            </a: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엑셀파일 참조)</a:t>
            </a:r>
            <a:endParaRPr b="0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요구사항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2982"/>
            <a:ext cx="11887201" cy="368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6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6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아키텍처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아키텍처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18957"/>
            <a:ext cx="11887199" cy="496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7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" name="Google Shape;157;p7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아키텍처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아키텍처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18957"/>
            <a:ext cx="11887201" cy="438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8"/>
          <p:cNvGraphicFramePr/>
          <p:nvPr/>
        </p:nvGraphicFramePr>
        <p:xfrm>
          <a:off x="431275" y="1308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2066375"/>
                <a:gridCol w="9217525"/>
              </a:tblGrid>
              <a:tr h="41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서비스명</a:t>
                      </a:r>
                      <a:endParaRPr/>
                    </a:p>
                  </a:txBody>
                  <a:tcPr marT="45850" marB="458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>
                          <a:solidFill>
                            <a:srgbClr val="7F7F7F"/>
                          </a:solidFill>
                        </a:rPr>
                        <a:t>가짜 음성 탐지 서비스를 이용한 보이스 피싱 범죄 예방</a:t>
                      </a:r>
                      <a:endParaRPr b="1" i="0" sz="1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850" marB="45850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8"/>
          <p:cNvGraphicFramePr/>
          <p:nvPr/>
        </p:nvGraphicFramePr>
        <p:xfrm>
          <a:off x="431274" y="179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{E6ADD9FC-9A16-48CC-BF34-7EC8103B6DFA}</a:tableStyleId>
              </a:tblPr>
              <a:tblGrid>
                <a:gridCol w="1211975"/>
                <a:gridCol w="10071925"/>
              </a:tblGrid>
              <a:tr h="36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흐름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22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ko-KR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플로우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Malgun Gothic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8" name="Google Shape;168;p8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8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플로우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서비스 플로우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100" y="2529531"/>
            <a:ext cx="9952076" cy="134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8700" y="4379375"/>
            <a:ext cx="8200650" cy="7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9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9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lang="ko-KR"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</a:t>
            </a:r>
            <a:endParaRPr b="0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lang="ko-KR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[과제 심의] ERD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 b="18659" l="0" r="0" t="0"/>
          <a:stretch/>
        </p:blipFill>
        <p:spPr>
          <a:xfrm>
            <a:off x="355438" y="1946775"/>
            <a:ext cx="11412501" cy="29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1106750" y="1521050"/>
            <a:ext cx="767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추후 구독서비스 차등에 따라 ERD가 변경될 수 있음.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2024-06-18T04:39:01Z</dcterms:created>
  <dc:creator>석지혜(AIVLE스쿨코칭팀)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0x0101002B6A3174F8162A4FA09A9C32A6C91FCA</vt:lpwstr>
  </property>
</Properties>
</file>