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JBgD/HWArz9nF4GJVPmzybl/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CA35DB-208E-4E44-93B8-B6E85D1AA792}">
  <a:tblStyle styleId="{83CA35DB-208E-4E44-93B8-B6E85D1AA79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B0FC524-5BFD-4005-989F-C4B9DB18709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9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20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1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1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8cba5cd39_1_888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e8cba5cd39_1_888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2e8cba5cd39_1_888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8cba5cd39_1_897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e8cba5cd39_1_897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2e8cba5cd39_1_897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8cba5cd39_1_906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e8cba5cd39_1_906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2e8cba5cd39_1_906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8cba5cd39_1_915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e8cba5cd39_1_915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2e8cba5cd39_1_915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8cba5cd39_1_924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e8cba5cd39_1_924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2e8cba5cd39_1_924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8cba5c772_0_251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e8cba5c772_0_251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5" name="Google Shape;105;g2e8cba5c772_0_251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8cba5cd39_1_934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e8cba5cd39_1_934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2e8cba5cd39_1_934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:notes"/>
          <p:cNvSpPr txBox="1"/>
          <p:nvPr>
            <p:ph idx="1" type="body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07" name="Google Shape;407;p4:notes"/>
          <p:cNvSpPr txBox="1"/>
          <p:nvPr>
            <p:ph idx="12" type="sldNum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7c590b1c8_3_0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2e7c590b1c8_3_0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24" name="Google Shape;424;g2e7c590b1c8_3_0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8cba5c772_0_2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e8cba5c772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e8cba5c772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8cba5c772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e8cba5c772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e8cba5c772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8cba5c772_0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e8cba5c772_0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e8cba5c772_0_2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8cba5c772_0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e8cba5c772_0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e8cba5c772_0_2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8cba5cd39_1_720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e8cba5cd39_1_720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2e8cba5cd39_1_720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8cba5cd39_1_729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e8cba5cd39_1_729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8cba5cd39_1_729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8cba5cd39_1_781:notes"/>
          <p:cNvSpPr/>
          <p:nvPr>
            <p:ph idx="2" type="sldImg"/>
          </p:nvPr>
        </p:nvSpPr>
        <p:spPr>
          <a:xfrm>
            <a:off x="422275" y="1243013"/>
            <a:ext cx="5961063" cy="335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e8cba5cd39_1_781:notes"/>
          <p:cNvSpPr txBox="1"/>
          <p:nvPr>
            <p:ph idx="1" type="body"/>
          </p:nvPr>
        </p:nvSpPr>
        <p:spPr>
          <a:xfrm>
            <a:off x="680562" y="4783307"/>
            <a:ext cx="54444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sz="14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2e8cba5cd39_1_781:notes"/>
          <p:cNvSpPr txBox="1"/>
          <p:nvPr>
            <p:ph idx="12" type="sldNum"/>
          </p:nvPr>
        </p:nvSpPr>
        <p:spPr>
          <a:xfrm>
            <a:off x="3854939" y="9440647"/>
            <a:ext cx="29490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17" y="0"/>
            <a:ext cx="121703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hyperlink" Target="https://github.com/coqui-ai/TTS" TargetMode="External"/><Relationship Id="rId5" Type="http://schemas.openxmlformats.org/officeDocument/2006/relationships/hyperlink" Target="https://github.com/IAHispano/Applio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20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b="0" i="0" lang="ko-KR" sz="2000" u="none" cap="none" strike="noStrike">
                <a:solidFill>
                  <a:srgbClr val="02BDB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2.</a:t>
            </a:r>
            <a:endParaRPr b="0" i="0" sz="2000" u="none" cap="none" strike="noStrike">
              <a:solidFill>
                <a:srgbClr val="02BD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"/>
          <p:cNvSpPr txBox="1"/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ko-KR" sz="4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타당성 검토 산출물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2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 - 테이블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7" name="Google Shape;247;p2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{7B0FC524-5BFD-4005-989F-C4B9DB187099}</a:tableStyleId>
              </a:tblPr>
              <a:tblGrid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343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한국어 아동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536.14GB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자연어, 음성, 아동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파일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음성파일이름.json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Wav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Environment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테이블 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Speaker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NumberOfBit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비트 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RecordingEnviron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녹음 환경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SpeakerName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화자 이름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SignalToNoiseRatio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NoiseEnviron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노이즈환경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성별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NumberOfChannel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채널 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RecordingDevices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녹음장치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나이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EncodingLaw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인코딩방식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AgeGroup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연령층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ByteOrder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바이트정보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지역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SamplingRate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주파수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Dialect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방언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Fluency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유창성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SchoolYear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학년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3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 - 테이블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7" name="Google Shape;257;p3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{7B0FC524-5BFD-4005-989F-C4B9DB187099}</a:tableStyleId>
              </a:tblPr>
              <a:tblGrid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343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한국어 아동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536.14GB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자연어, 음성, 아동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파일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음성파일이름.json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Other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File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테이블 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Basic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QualityStatus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품질상태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FileCategory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파일 종류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DataCategory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DB종류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IncName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인명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FileName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파일이름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Distributor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수행 기관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DirectoryPath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파일 위치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언어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HeaderSize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헤더 크기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버전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FileLength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파일 길이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NumberOfUtterance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발화 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FileFormat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파일 포맷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RevisionHistory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수정기록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NumberOfRepeat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반복 차수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NumberOfSpeaker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발성화자 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TimeInterval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녹음 주기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FillingDate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수정 날짜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Distance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녹음 거리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RecordingDate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녹음 날짜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ko-KR" sz="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ApplicationCategory</a:t>
                      </a:r>
                      <a:endParaRPr b="0" i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응용 분야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19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19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 - 테이블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7" name="Google Shape;267;p19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{7B0FC524-5BFD-4005-989F-C4B9DB187099}</a:tableStyleId>
              </a:tblPr>
              <a:tblGrid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343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한국어 아동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536.14GB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자연어, 음성, 아동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파일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음성파일이름.json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Transcription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Miscellaneous_Info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테이블 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LabelText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텍스트 전사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SpeechStart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음성 시작 시간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ErrorTagged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오류 태깅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SpeechEnd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음성 끝 시간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GrammaticalError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/>
                        <a:t>문법 오류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0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0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정의서 - 데이터 구성 구조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p20"/>
          <p:cNvCxnSpPr/>
          <p:nvPr/>
        </p:nvCxnSpPr>
        <p:spPr>
          <a:xfrm>
            <a:off x="5998650" y="2433525"/>
            <a:ext cx="24300" cy="42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78" name="Google Shape;278;p20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{7B0FC524-5BFD-4005-989F-C4B9DB187099}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한국어 아동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536.14GB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자연어, 음성, 아동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20"/>
          <p:cNvSpPr/>
          <p:nvPr/>
        </p:nvSpPr>
        <p:spPr>
          <a:xfrm>
            <a:off x="503625" y="250189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01.원천데이터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1544948" y="313610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2577843" y="364070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2577843" y="5260901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0"/>
          <p:cNvCxnSpPr>
            <a:stCxn id="279" idx="2"/>
            <a:endCxn id="280" idx="1"/>
          </p:cNvCxnSpPr>
          <p:nvPr/>
        </p:nvCxnSpPr>
        <p:spPr>
          <a:xfrm flipH="1" rot="-5400000">
            <a:off x="1141725" y="2913049"/>
            <a:ext cx="453900" cy="3528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20"/>
          <p:cNvCxnSpPr>
            <a:stCxn id="280" idx="2"/>
            <a:endCxn id="281" idx="1"/>
          </p:cNvCxnSpPr>
          <p:nvPr/>
        </p:nvCxnSpPr>
        <p:spPr>
          <a:xfrm flipH="1" rot="-5400000">
            <a:off x="2243498" y="3486809"/>
            <a:ext cx="324300" cy="3441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20"/>
          <p:cNvSpPr/>
          <p:nvPr/>
        </p:nvSpPr>
        <p:spPr>
          <a:xfrm>
            <a:off x="4495392" y="3640063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Audio2.wav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4495391" y="3089434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Audio1.wav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4495391" y="419069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Audio3.wav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20"/>
          <p:cNvCxnSpPr>
            <a:stCxn id="281" idx="3"/>
            <a:endCxn id="286" idx="1"/>
          </p:cNvCxnSpPr>
          <p:nvPr/>
        </p:nvCxnSpPr>
        <p:spPr>
          <a:xfrm flipH="1" rot="10800000">
            <a:off x="3955143" y="3269602"/>
            <a:ext cx="540300" cy="55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20"/>
          <p:cNvCxnSpPr>
            <a:stCxn id="281" idx="3"/>
            <a:endCxn id="285" idx="1"/>
          </p:cNvCxnSpPr>
          <p:nvPr/>
        </p:nvCxnSpPr>
        <p:spPr>
          <a:xfrm flipH="1" rot="10800000">
            <a:off x="3955143" y="3820402"/>
            <a:ext cx="54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20"/>
          <p:cNvCxnSpPr>
            <a:stCxn id="281" idx="3"/>
            <a:endCxn id="287" idx="1"/>
          </p:cNvCxnSpPr>
          <p:nvPr/>
        </p:nvCxnSpPr>
        <p:spPr>
          <a:xfrm>
            <a:off x="3955143" y="3821002"/>
            <a:ext cx="540300" cy="54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20"/>
          <p:cNvCxnSpPr>
            <a:stCxn id="280" idx="2"/>
            <a:endCxn id="282" idx="1"/>
          </p:cNvCxnSpPr>
          <p:nvPr/>
        </p:nvCxnSpPr>
        <p:spPr>
          <a:xfrm flipH="1" rot="-5400000">
            <a:off x="1433348" y="4296959"/>
            <a:ext cx="1944600" cy="3441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p20"/>
          <p:cNvSpPr/>
          <p:nvPr/>
        </p:nvSpPr>
        <p:spPr>
          <a:xfrm>
            <a:off x="4495392" y="5260901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Audio2.wav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4495391" y="471027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Audio1.wav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4495391" y="581152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Audio3.wav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0"/>
          <p:cNvCxnSpPr>
            <a:endCxn id="292" idx="1"/>
          </p:cNvCxnSpPr>
          <p:nvPr/>
        </p:nvCxnSpPr>
        <p:spPr>
          <a:xfrm flipH="1" rot="10800000">
            <a:off x="3955092" y="5441201"/>
            <a:ext cx="54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20"/>
          <p:cNvSpPr/>
          <p:nvPr/>
        </p:nvSpPr>
        <p:spPr>
          <a:xfrm>
            <a:off x="1540735" y="6222125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0"/>
          <p:cNvCxnSpPr>
            <a:endCxn id="296" idx="1"/>
          </p:cNvCxnSpPr>
          <p:nvPr/>
        </p:nvCxnSpPr>
        <p:spPr>
          <a:xfrm flipH="1" rot="-5400000">
            <a:off x="-405515" y="4456175"/>
            <a:ext cx="3540000" cy="3525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20"/>
          <p:cNvCxnSpPr>
            <a:stCxn id="282" idx="3"/>
            <a:endCxn id="293" idx="1"/>
          </p:cNvCxnSpPr>
          <p:nvPr/>
        </p:nvCxnSpPr>
        <p:spPr>
          <a:xfrm flipH="1" rot="10800000">
            <a:off x="3955143" y="4890701"/>
            <a:ext cx="540300" cy="55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20"/>
          <p:cNvCxnSpPr>
            <a:stCxn id="282" idx="3"/>
            <a:endCxn id="294" idx="1"/>
          </p:cNvCxnSpPr>
          <p:nvPr/>
        </p:nvCxnSpPr>
        <p:spPr>
          <a:xfrm>
            <a:off x="3955143" y="5441201"/>
            <a:ext cx="540300" cy="55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20"/>
          <p:cNvSpPr/>
          <p:nvPr/>
        </p:nvSpPr>
        <p:spPr>
          <a:xfrm>
            <a:off x="6148909" y="250189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02.라벨링데이터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7190232" y="313610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8223127" y="364070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223127" y="5260901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20"/>
          <p:cNvCxnSpPr>
            <a:stCxn id="300" idx="2"/>
            <a:endCxn id="301" idx="1"/>
          </p:cNvCxnSpPr>
          <p:nvPr/>
        </p:nvCxnSpPr>
        <p:spPr>
          <a:xfrm flipH="1" rot="-5400000">
            <a:off x="6787009" y="2913049"/>
            <a:ext cx="453900" cy="3528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20"/>
          <p:cNvCxnSpPr>
            <a:stCxn id="301" idx="2"/>
            <a:endCxn id="302" idx="1"/>
          </p:cNvCxnSpPr>
          <p:nvPr/>
        </p:nvCxnSpPr>
        <p:spPr>
          <a:xfrm flipH="1" rot="-5400000">
            <a:off x="7888782" y="3486809"/>
            <a:ext cx="324300" cy="3441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6" name="Google Shape;306;p20"/>
          <p:cNvSpPr/>
          <p:nvPr/>
        </p:nvSpPr>
        <p:spPr>
          <a:xfrm>
            <a:off x="10140676" y="3640063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Audio2. json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10140675" y="3089434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Audio1.json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10140675" y="419069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Audio3. json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20"/>
          <p:cNvCxnSpPr>
            <a:stCxn id="302" idx="3"/>
            <a:endCxn id="307" idx="1"/>
          </p:cNvCxnSpPr>
          <p:nvPr/>
        </p:nvCxnSpPr>
        <p:spPr>
          <a:xfrm flipH="1" rot="10800000">
            <a:off x="9600427" y="3269602"/>
            <a:ext cx="540300" cy="55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20"/>
          <p:cNvCxnSpPr>
            <a:stCxn id="302" idx="3"/>
            <a:endCxn id="306" idx="1"/>
          </p:cNvCxnSpPr>
          <p:nvPr/>
        </p:nvCxnSpPr>
        <p:spPr>
          <a:xfrm flipH="1" rot="10800000">
            <a:off x="9600427" y="3820402"/>
            <a:ext cx="54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20"/>
          <p:cNvCxnSpPr>
            <a:stCxn id="302" idx="3"/>
            <a:endCxn id="308" idx="1"/>
          </p:cNvCxnSpPr>
          <p:nvPr/>
        </p:nvCxnSpPr>
        <p:spPr>
          <a:xfrm>
            <a:off x="9600427" y="3821002"/>
            <a:ext cx="540300" cy="54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20"/>
          <p:cNvCxnSpPr>
            <a:stCxn id="301" idx="2"/>
            <a:endCxn id="303" idx="1"/>
          </p:cNvCxnSpPr>
          <p:nvPr/>
        </p:nvCxnSpPr>
        <p:spPr>
          <a:xfrm flipH="1" rot="-5400000">
            <a:off x="7078632" y="4296959"/>
            <a:ext cx="1944600" cy="3441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3" name="Google Shape;313;p20"/>
          <p:cNvSpPr/>
          <p:nvPr/>
        </p:nvSpPr>
        <p:spPr>
          <a:xfrm>
            <a:off x="10140676" y="5260901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Audio2.json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10140675" y="471027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Audio1.json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10140675" y="581152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Audio3.json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0"/>
          <p:cNvCxnSpPr>
            <a:endCxn id="313" idx="1"/>
          </p:cNvCxnSpPr>
          <p:nvPr/>
        </p:nvCxnSpPr>
        <p:spPr>
          <a:xfrm flipH="1" rot="10800000">
            <a:off x="9600376" y="5441201"/>
            <a:ext cx="54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20"/>
          <p:cNvCxnSpPr>
            <a:stCxn id="303" idx="3"/>
            <a:endCxn id="314" idx="1"/>
          </p:cNvCxnSpPr>
          <p:nvPr/>
        </p:nvCxnSpPr>
        <p:spPr>
          <a:xfrm flipH="1" rot="10800000">
            <a:off x="9600427" y="4890701"/>
            <a:ext cx="540300" cy="55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20"/>
          <p:cNvCxnSpPr>
            <a:stCxn id="303" idx="3"/>
            <a:endCxn id="315" idx="1"/>
          </p:cNvCxnSpPr>
          <p:nvPr/>
        </p:nvCxnSpPr>
        <p:spPr>
          <a:xfrm>
            <a:off x="9600427" y="5441201"/>
            <a:ext cx="540300" cy="55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9" name="Google Shape;319;p20"/>
          <p:cNvSpPr/>
          <p:nvPr/>
        </p:nvSpPr>
        <p:spPr>
          <a:xfrm>
            <a:off x="7190060" y="6222125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0"/>
          <p:cNvCxnSpPr/>
          <p:nvPr/>
        </p:nvCxnSpPr>
        <p:spPr>
          <a:xfrm flipH="1" rot="-5400000">
            <a:off x="5243664" y="4456175"/>
            <a:ext cx="3540000" cy="3525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1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21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정의서 – 데이터 통계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0" name="Google Shape;330;p21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{7B0FC524-5BFD-4005-989F-C4B9DB187099}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한국어 아동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536.14GB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자연어, 음성, 아동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p21"/>
          <p:cNvGraphicFramePr/>
          <p:nvPr/>
        </p:nvGraphicFramePr>
        <p:xfrm>
          <a:off x="578436" y="3050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94700"/>
                <a:gridCol w="1294700"/>
                <a:gridCol w="1294700"/>
                <a:gridCol w="1294700"/>
                <a:gridCol w="129470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수집대상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구축량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데이터수집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데이터구축량</a:t>
                      </a:r>
                      <a:endParaRPr b="1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비정형 데이터수집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한국어 아동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5,000시간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크라우드 소싱 플랫폼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5,000시간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독후감, 일기, 자유주제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21"/>
          <p:cNvGraphicFramePr/>
          <p:nvPr/>
        </p:nvGraphicFramePr>
        <p:xfrm>
          <a:off x="578436" y="4618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748900"/>
                <a:gridCol w="758900"/>
              </a:tblGrid>
              <a:tr h="3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정형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비정형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75%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21"/>
          <p:cNvSpPr txBox="1"/>
          <p:nvPr/>
        </p:nvSpPr>
        <p:spPr>
          <a:xfrm>
            <a:off x="584199" y="2606568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 통계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578436" y="4146857"/>
            <a:ext cx="1977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정형 분포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2596118" y="4146857"/>
            <a:ext cx="1977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연령별 분포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6636948" y="4146857"/>
            <a:ext cx="1977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연령별 분포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4570041" y="4146857"/>
            <a:ext cx="1977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성별 분포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21"/>
          <p:cNvGraphicFramePr/>
          <p:nvPr/>
        </p:nvGraphicFramePr>
        <p:xfrm>
          <a:off x="2596118" y="4618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748900"/>
                <a:gridCol w="758900"/>
              </a:tblGrid>
              <a:tr h="3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저소음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소음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80%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9" name="Google Shape;339;p21"/>
          <p:cNvGraphicFramePr/>
          <p:nvPr/>
        </p:nvGraphicFramePr>
        <p:xfrm>
          <a:off x="6636948" y="4618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759600"/>
                <a:gridCol w="759600"/>
                <a:gridCol w="759600"/>
              </a:tblGrid>
              <a:tr h="3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미취학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저학년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고학년</a:t>
                      </a:r>
                      <a:endParaRPr b="1"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500시간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1500시간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/>
                        <a:t>3000시간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0" name="Google Shape;340;p21"/>
          <p:cNvGraphicFramePr/>
          <p:nvPr/>
        </p:nvGraphicFramePr>
        <p:xfrm>
          <a:off x="4616533" y="4618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748900"/>
                <a:gridCol w="758900"/>
              </a:tblGrid>
              <a:tr h="3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정형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비정형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2e8cba5cd39_1_8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g2e8cba5cd39_1_888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g2e8cba5cd39_1_888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2e8cba5cd39_1_888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g2e8cba5cd39_1_888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343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감성 및 발화스타일 동시 고려 음성합성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219.29GB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발화스타일, 감정, 스타일태그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파일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Script_id.json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id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src_type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테이블 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import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src_type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[애니체]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액션/모험,추리/판타지 ,코믹/명랑 ,학원/로맨스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[친절체]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헬프데스크 ,전화상담, 매장응대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[중계체]]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축구, 야구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[독백체, 대화체, 구연체]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작품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출처 작품 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book_title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출처 도서명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title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출처 제목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출처 저자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translator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출처 번역자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publish_year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출판 연도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출처의 국가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times_bg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시대적 배경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2e8cba5cd39_1_8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g2e8cba5cd39_1_897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g2e8cba5cd39_1_897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2e8cba5cd39_1_897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0" name="Google Shape;360;g2e8cba5cd39_1_897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343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감성 및 발화스타일 동시 고려 음성합성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219.29GB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발화스타일, 감정, 스타일태그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파일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Script_id.json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reciter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script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테이블 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sentences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age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나이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chars_count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대본 글자수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문장의 고유 번호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gender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성별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대본 ID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origin_text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텍스트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낭송자 고유번호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101~116번은 일반인,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 외는 모두 전문성우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Nomalized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대본 파트의 TN 처리 결과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style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발화 스타일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JSON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origin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대본 파트의 원문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voice_piece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음성파일 정보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JSON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part_no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대본 파트 번호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votes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투표정보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JSON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tokens_counts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대본 어절수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g2e8cba5cd39_1_9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e8cba5cd39_1_906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8" name="Google Shape;368;g2e8cba5cd39_1_906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g2e8cba5cd39_1_906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0" name="Google Shape;370;g2e8cba5cd39_1_906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343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감성 및 발화스타일 동시 고려 음성합성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219.29GB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발화스타일, 감정, 스타일태그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파일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Script_id.json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style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voice_piece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테이블 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votes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emotion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감정정보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음성구간 길이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likert_scale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1.미흡, 2.보통, 3.흡족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intensity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강도정도(약:1, 중:2, 강:3)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file_duration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앞뒤로 0.25초 묵음 추가된 음원의 길이 값.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투표자 정보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JSON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style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스타일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filename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파일이름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Sub_style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중계체, 대화체, 친절체, 애니체 등에서 사용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ptr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발음전사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전사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2e8cba5cd39_1_9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g2e8cba5cd39_1_915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8" name="Google Shape;378;g2e8cba5cd39_1_915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2e8cba5cd39_1_915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0" name="Google Shape;380;g2e8cba5cd39_1_915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343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감성 및 발화스타일 동시 고려 음성합성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219.29GB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발화스타일, 감정, 스타일태그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파일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Script_id.json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테이블 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voter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studio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voice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age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투표자 성별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녹음환경 고유 구분자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녹음 길이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gender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투표자 연령대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mic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녹음에 사용된 마이크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filename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파일이름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micpre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녹음에 사용된 Micpre-amplifier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recorded_at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녹음일시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TIMESTAMP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녹음환경의 이름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sample_rate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샘플rate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g2e8cba5cd39_1_9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g2e8cba5cd39_1_924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g2e8cba5cd39_1_924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정의서 -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폴더 구조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2e8cba5cd39_1_924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0" name="Google Shape;390;g2e8cba5cd39_1_9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04" y="2383900"/>
            <a:ext cx="11023499" cy="414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g2e8cba5cd39_1_924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감성 및 발화스타일 동시 고려 음성합성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219.29GB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발화스타일, 감정, 스타일태그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e8cba5c772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g2e8cba5c772_0_251"/>
          <p:cNvGraphicFramePr/>
          <p:nvPr/>
        </p:nvGraphicFramePr>
        <p:xfrm>
          <a:off x="696000" y="13703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656575"/>
                <a:gridCol w="3047800"/>
                <a:gridCol w="3047800"/>
                <a:gridCol w="3047800"/>
              </a:tblGrid>
              <a:tr h="452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800" u="none" cap="none" strike="noStrike">
                          <a:solidFill>
                            <a:schemeClr val="dk1"/>
                          </a:solidFill>
                        </a:rPr>
                        <a:t>분야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이번주 한 일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차주 계획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>
                          <a:solidFill>
                            <a:schemeClr val="dk1"/>
                          </a:solidFill>
                        </a:rPr>
                        <a:t>이슈 사항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Web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홈 화면 구성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프리뷰 화면 구성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docs 페이지 구성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AI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영어 음성 진위여부 분류 모델 구현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한국어 가짜 음성 생성 파이프라인 구성 및 테스트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가짜 음성 데이터셋 구축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한국어 음성 진위여부 판별 모델 개발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백엔드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로그인/로그아웃/회원가입/ID찾기/PW초기화 기능 구현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사용자 개인정보 변경 기능 구현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Admin을 통한 Credit 조절 기능 구현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MySQL연동, 서버 업로드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API Key 발급/초기화/삭제 기능 구현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API Key 및 Credit 확인 후 Flask 통신 기능 구현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794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-"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Django(백) &lt;-&gt; React(프론트), Flask(API) 연동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백업 서버 기능 테스트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서버 포트 점검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Nginx 알아보기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모델팀과 협업 -&gt; 추론 파이프라인 구성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데이터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전처리 함수 코드 작성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데이터 정의서 작성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범죄 사례조사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</a:rPr>
                        <a:t>UX 테스트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1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>
                          <a:solidFill>
                            <a:schemeClr val="dk1"/>
                          </a:solidFill>
                        </a:rPr>
                        <a:t>발표 및 자료 작성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특허 조사, 아키텍처 구성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정의서 작성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AI 모델 정의서 작성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Char char="-"/>
                      </a:pPr>
                      <a:r>
                        <a:rPr lang="ko-KR" sz="14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3주차 산출물 작성</a:t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" name="Google Shape;109;g2e8cba5c772_0_251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2e8cba5c772_0_251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Weekly Scrum Template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2e8cba5c772_0_251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Weekly Scrum Template(2주차)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2e8cba5cd39_1_9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g2e8cba5cd39_1_934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g2e8cba5cd39_1_934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정의서 - 데이터 통계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e8cba5cd39_1_934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대본 소스별 문장 수 및 비율 이미지" id="401" name="Google Shape;401;g2e8cba5cd39_1_9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138" y="2471348"/>
            <a:ext cx="5581553" cy="396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감정별 획득 시간 이미지" id="402" name="Google Shape;402;g2e8cba5cd39_1_9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1690" y="2471348"/>
            <a:ext cx="5580000" cy="3959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3" name="Google Shape;403;g2e8cba5cd39_1_934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감성 및 발화스타일 동시 고려 음성합성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219.29GB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발화스타일, 감정, 스타일태그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"/>
          <p:cNvSpPr/>
          <p:nvPr/>
        </p:nvSpPr>
        <p:spPr>
          <a:xfrm>
            <a:off x="685800" y="1347734"/>
            <a:ext cx="1608667" cy="1062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4"/>
          <p:cNvSpPr/>
          <p:nvPr/>
        </p:nvSpPr>
        <p:spPr>
          <a:xfrm>
            <a:off x="685862" y="4877888"/>
            <a:ext cx="1608667" cy="174942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및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평가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4"/>
          <p:cNvSpPr/>
          <p:nvPr/>
        </p:nvSpPr>
        <p:spPr>
          <a:xfrm>
            <a:off x="2396067" y="1347734"/>
            <a:ext cx="8815113" cy="1062744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</a:t>
            </a:r>
            <a:r>
              <a:rPr b="0" i="0" lang="ko-KR" sz="10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https://github.com/coqui-ai/TTS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16개국 지원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약 100개의 Fairseq 모델 사용 가능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</a:t>
            </a:r>
            <a:r>
              <a:rPr b="0" i="0" lang="ko-KR" sz="1000" u="sng" cap="none" strike="noStrik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https://github.com/IAHispano/Applio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사용자 지정 목소리 모델을 생성하여 자연스러운 TTS 사용</a:t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4"/>
          <p:cNvSpPr/>
          <p:nvPr/>
        </p:nvSpPr>
        <p:spPr>
          <a:xfrm>
            <a:off x="685800" y="2501283"/>
            <a:ext cx="1608667" cy="106274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결과 및 평가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"/>
          <p:cNvSpPr/>
          <p:nvPr/>
        </p:nvSpPr>
        <p:spPr>
          <a:xfrm>
            <a:off x="685787" y="3659862"/>
            <a:ext cx="1608667" cy="111359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최적화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사항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4"/>
          <p:cNvSpPr/>
          <p:nvPr/>
        </p:nvSpPr>
        <p:spPr>
          <a:xfrm>
            <a:off x="2396067" y="2501282"/>
            <a:ext cx="8815113" cy="1062744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한국어 음성 및 지문으로 생성한 데이터를 통해 정성평가 수행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4"/>
          <p:cNvSpPr/>
          <p:nvPr/>
        </p:nvSpPr>
        <p:spPr>
          <a:xfrm>
            <a:off x="2396067" y="3659862"/>
            <a:ext cx="8815113" cy="1113594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사용자 지정 음성 수집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coqui TTS를 이용한 한국어 지문을 읽는 사용자 지정 음성 생성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applio RVC 모델을 이용한 사용자 지정 RVC 모델 생성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RVC 모델을 이용한 TTS 수행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4"/>
          <p:cNvSpPr/>
          <p:nvPr/>
        </p:nvSpPr>
        <p:spPr>
          <a:xfrm>
            <a:off x="2396067" y="4877888"/>
            <a:ext cx="8815113" cy="1749422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coqui TTS는 한국어와 영어의 지문이 혼합이 되면 발음이 부자연스러운 현상이 발생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이를 개선하기 위해 한국어 지문만 읽는 딥보이스를 생성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(Why? RVC 모델에는 최대한 긴 음성이 학습될 수록 자연스러운 딥보이스를 생성하기 때문)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생성한 딥보이스를 이용하여 applio RVC 생성 모델 생성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생성된 RVC를 통해 자연스러운 딥보이스 생성하여 특정 지문을 읽는 데이터를 생성하여 데이터 구축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8" name="Google Shape;418;p4"/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9" name="Google Shape;419;p4"/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AI모델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정의서(Fake voice generator)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4"/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AI 모델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g2e7c590b1c8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2e7c590b1c8_3_0"/>
          <p:cNvSpPr/>
          <p:nvPr/>
        </p:nvSpPr>
        <p:spPr>
          <a:xfrm>
            <a:off x="685800" y="1347734"/>
            <a:ext cx="1608600" cy="1062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설명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2e7c590b1c8_3_0"/>
          <p:cNvSpPr/>
          <p:nvPr/>
        </p:nvSpPr>
        <p:spPr>
          <a:xfrm>
            <a:off x="685862" y="4877888"/>
            <a:ext cx="1608600" cy="17493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모델 및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평가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2e7c590b1c8_3_0"/>
          <p:cNvSpPr/>
          <p:nvPr/>
        </p:nvSpPr>
        <p:spPr>
          <a:xfrm>
            <a:off x="2396067" y="1347734"/>
            <a:ext cx="8815200" cy="1062600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Random Forest Classifier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CNN(Convolution Neural Network)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ViT(Vision Transformer)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FastViT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2e7c590b1c8_3_0"/>
          <p:cNvSpPr/>
          <p:nvPr/>
        </p:nvSpPr>
        <p:spPr>
          <a:xfrm>
            <a:off x="685800" y="2501283"/>
            <a:ext cx="1608600" cy="1062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 결과 및 평가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e7c590b1c8_3_0"/>
          <p:cNvSpPr/>
          <p:nvPr/>
        </p:nvSpPr>
        <p:spPr>
          <a:xfrm>
            <a:off x="685787" y="3659862"/>
            <a:ext cx="1608600" cy="1113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최적화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사항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g2e7c590b1c8_3_0"/>
          <p:cNvSpPr/>
          <p:nvPr/>
        </p:nvSpPr>
        <p:spPr>
          <a:xfrm>
            <a:off x="2396067" y="2501282"/>
            <a:ext cx="8815200" cy="1062600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평가지표 : Accuracy, F-1 Score (True/False의 이진분류 문제) - </a:t>
            </a:r>
            <a:r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kaggle Deep voice detect dataset + LJSpeech dataset</a:t>
            </a:r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RandomForestClassifier : 98.726%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CNN : 95.454%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ViT : 99.99%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2e7c590b1c8_3_0"/>
          <p:cNvSpPr/>
          <p:nvPr/>
        </p:nvSpPr>
        <p:spPr>
          <a:xfrm>
            <a:off x="2396067" y="3659862"/>
            <a:ext cx="8815200" cy="1113600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RF, CNN, Vit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Learning Rate 조절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Epochs 조절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Layer unit 수 조절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FastViT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논문 구현 중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2e7c590b1c8_3_0"/>
          <p:cNvSpPr/>
          <p:nvPr/>
        </p:nvSpPr>
        <p:spPr>
          <a:xfrm>
            <a:off x="2396067" y="4877888"/>
            <a:ext cx="8815200" cy="1749300"/>
          </a:xfrm>
          <a:prstGeom prst="rect">
            <a:avLst/>
          </a:prstGeom>
          <a:noFill/>
          <a:ln cap="flat" cmpd="sng" w="12700">
            <a:solidFill>
              <a:srgbClr val="25797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ㅇ 정확도, 추론 속도, 컴퓨팅 사양을 고려하여 최종 모델 선정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정확도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추론 속도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ㅇ 컴퓨팅 성능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5" name="Google Shape;435;g2e7c590b1c8_3_0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g2e7c590b1c8_3_0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AI모델</a:t>
            </a: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g2e7c590b1c8_3_0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AI 모델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8cba5c772_0_260"/>
          <p:cNvSpPr txBox="1"/>
          <p:nvPr>
            <p:ph idx="1" type="body"/>
          </p:nvPr>
        </p:nvSpPr>
        <p:spPr>
          <a:xfrm>
            <a:off x="838200" y="1337150"/>
            <a:ext cx="10515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/>
              <a:t>deep voice detecting model에 참고할 논문이나 자료 &gt; 국내 및 외국 특허 서치</a:t>
            </a:r>
            <a:endParaRPr sz="1800"/>
          </a:p>
        </p:txBody>
      </p:sp>
      <p:sp>
        <p:nvSpPr>
          <p:cNvPr id="118" name="Google Shape;118;g2e8cba5c772_0_260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피드백 수용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g2e8cba5c772_0_260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0" name="Google Shape;120;g2e8cba5c772_0_260"/>
          <p:cNvGraphicFramePr/>
          <p:nvPr/>
        </p:nvGraphicFramePr>
        <p:xfrm>
          <a:off x="386938" y="33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2921175"/>
                <a:gridCol w="819575"/>
                <a:gridCol w="1367575"/>
                <a:gridCol w="1556350"/>
                <a:gridCol w="1666975"/>
                <a:gridCol w="3086475"/>
              </a:tblGrid>
              <a:tr h="4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특허명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특허국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특허권자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출원번호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출원일자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딥러닝 기반의 음성변조를 이용한 다국어 음성 데이터 생성 장치 및 방법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(주)라이언로켓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10-2024-0080689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2022년11월30일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스펙트로그램 생성 및 기반으로 음성데이터 생성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보이스 피싱 방지 어플리케이션, 이를 포함하는 피싱 감시 시스템 및 방법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대한민국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박민규, 이정민, 전종현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10-2021-0023937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2021년02월23일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보이스 피싱 방지를 위한 어플리케이션 플로우 구축 방법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음성 스푸핑 탐지를 위한 엔드투엔드 아키텍처를 위한 시스템 및 방법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PINDROP SECURITY, INC.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WO202000210186A1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2020년 04월 07일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프런트 엔드 : 대역 통과 필터링을 위한 하나 이상의 신경망 / 백엔드 : 분류를 위한 컨볼루션 신경망이 포함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실시간 보이스 피싱 탐지 탐지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국제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Eduworks Corporation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WO 2021/126444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2022년 10월 26일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들어오는 음성 신호가 변조되었을 가능성의 측정은 들어오는 음성 신호의 심층 산란 스펙트럼(DSS) 기능과 이동된 델타 켑됨.</a:t>
                      </a:r>
                      <a:endParaRPr sz="12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1" name="Google Shape;121;g2e8cba5c772_0_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925" y="2089825"/>
            <a:ext cx="17716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e8cba5c772_0_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4475" y="2099350"/>
            <a:ext cx="18288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e8cba5c772_0_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4375" y="1966000"/>
            <a:ext cx="19431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e8cba5c772_0_2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99675" y="2029613"/>
            <a:ext cx="2213046" cy="8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e8cba5c772_0_2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18500" y="2298550"/>
            <a:ext cx="1650631" cy="553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8cba5c772_0_273"/>
          <p:cNvSpPr txBox="1"/>
          <p:nvPr>
            <p:ph idx="1" type="body"/>
          </p:nvPr>
        </p:nvSpPr>
        <p:spPr>
          <a:xfrm>
            <a:off x="838200" y="1337150"/>
            <a:ext cx="105156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1800"/>
              <a:t>2 . 보이스피싱 예방 외 추가적인 (b2b적인) 용도</a:t>
            </a:r>
            <a:endParaRPr sz="1800"/>
          </a:p>
        </p:txBody>
      </p:sp>
      <p:sp>
        <p:nvSpPr>
          <p:cNvPr id="132" name="Google Shape;132;g2e8cba5c772_0_273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 수용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g2e8cba5c772_0_273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g2e8cba5c772_0_273"/>
          <p:cNvSpPr txBox="1"/>
          <p:nvPr/>
        </p:nvSpPr>
        <p:spPr>
          <a:xfrm>
            <a:off x="907825" y="2024950"/>
            <a:ext cx="3233700" cy="379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엔터테인먼트 산업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 합성 기술의 품질 평가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성우나 가수의 목소리 무단 사용 탐지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2e8cba5c772_0_273"/>
          <p:cNvSpPr txBox="1"/>
          <p:nvPr/>
        </p:nvSpPr>
        <p:spPr>
          <a:xfrm>
            <a:off x="4352825" y="2024950"/>
            <a:ext cx="3233700" cy="379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 시스템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 인증 시스템의 보안 강화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통화 중 실시간 딥페이크 음성 탐지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2e8cba5c772_0_273"/>
          <p:cNvSpPr txBox="1"/>
          <p:nvPr/>
        </p:nvSpPr>
        <p:spPr>
          <a:xfrm>
            <a:off x="7939400" y="2024950"/>
            <a:ext cx="3233700" cy="3798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미디어 진위 확인: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뉴스나 팟캐스트의 음성 진위 여부 확인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영화나 TV 프로그램에서 사용된 음성의 진실성 검증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g2e8cba5c772_0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1475" y="2906875"/>
            <a:ext cx="2756375" cy="27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e8cba5c772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1175" y="3083500"/>
            <a:ext cx="1594350" cy="25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e8cba5c772_0_2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5887" y="3383125"/>
            <a:ext cx="826575" cy="21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e8cba5c772_0_2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5525" y="4211325"/>
            <a:ext cx="4286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e8cba5c772_0_2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85075" y="3413988"/>
            <a:ext cx="1874618" cy="20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e8cba5c772_0_2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0975" y="3530125"/>
            <a:ext cx="1802491" cy="21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e8cba5c772_0_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275" y="807401"/>
            <a:ext cx="10515600" cy="524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8cba5c772_0_29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5" name="Google Shape;155;g2e8cba5c772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675" y="1160162"/>
            <a:ext cx="5903129" cy="49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e8cba5c772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2800" y="1160150"/>
            <a:ext cx="5696046" cy="4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2e8cba5cd39_1_7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g2e8cba5cd39_1_720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g2e8cba5cd39_1_720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 - 테이블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2e8cba5cd39_1_720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6" name="Google Shape;166;g2e8cba5cd39_1_720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218500"/>
                <a:gridCol w="1343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뉴스 대본 및 앵커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299.63GB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대화, 영유아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파일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cap="none" strike="noStrike"/>
                        <a:t>음성파일이름.json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script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000" u="none" cap="none" strike="noStrike">
                          <a:solidFill>
                            <a:schemeClr val="dk1"/>
                          </a:solidFill>
                        </a:rPr>
                        <a:t>테이블 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</a:rPr>
                        <a:t>speaker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테이블 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file_information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칼럼명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설명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데이터 타입</a:t>
                      </a:r>
                      <a:endParaRPr b="1"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대본고유ID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고유발화자ID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audio_format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음성포맷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기사URL주소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Age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utterance_start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발화시작시간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기사제목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Sex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성별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utterance_end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발화종료시간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언론사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job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직업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audio_duration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음원길이(초)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press_field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보도분야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press_date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보도일자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발화순번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/>
                        <a:t>INT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발화텍스트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sentence_type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문장분류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keyword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b="0" i="0" lang="ko-KR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VARCHAR(n)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2e8cba5cd39_1_7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g2e8cba5cd39_1_729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g2e8cba5cd39_1_729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 - 데이터 구성 구조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e8cba5cd39_1_729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2e8cba5cd39_1_729"/>
          <p:cNvSpPr/>
          <p:nvPr/>
        </p:nvSpPr>
        <p:spPr>
          <a:xfrm>
            <a:off x="503625" y="250189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01.원천데이터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e8cba5cd39_1_729"/>
          <p:cNvSpPr/>
          <p:nvPr/>
        </p:nvSpPr>
        <p:spPr>
          <a:xfrm>
            <a:off x="1544948" y="313610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Speaker_id_1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e8cba5cd39_1_729"/>
          <p:cNvSpPr/>
          <p:nvPr/>
        </p:nvSpPr>
        <p:spPr>
          <a:xfrm>
            <a:off x="2577843" y="364070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Script_id1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e8cba5cd39_1_729"/>
          <p:cNvSpPr/>
          <p:nvPr/>
        </p:nvSpPr>
        <p:spPr>
          <a:xfrm>
            <a:off x="2577843" y="5260901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Script_id2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2e8cba5cd39_1_729"/>
          <p:cNvCxnSpPr>
            <a:stCxn id="176" idx="2"/>
            <a:endCxn id="177" idx="1"/>
          </p:cNvCxnSpPr>
          <p:nvPr/>
        </p:nvCxnSpPr>
        <p:spPr>
          <a:xfrm flipH="1" rot="-5400000">
            <a:off x="1141725" y="2913049"/>
            <a:ext cx="453900" cy="3528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g2e8cba5cd39_1_729"/>
          <p:cNvCxnSpPr>
            <a:stCxn id="177" idx="2"/>
            <a:endCxn id="178" idx="1"/>
          </p:cNvCxnSpPr>
          <p:nvPr/>
        </p:nvCxnSpPr>
        <p:spPr>
          <a:xfrm flipH="1" rot="-5400000">
            <a:off x="2243498" y="3486809"/>
            <a:ext cx="324300" cy="3441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g2e8cba5cd39_1_729"/>
          <p:cNvSpPr/>
          <p:nvPr/>
        </p:nvSpPr>
        <p:spPr>
          <a:xfrm>
            <a:off x="4495392" y="3640063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Audio2.wav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2e8cba5cd39_1_729"/>
          <p:cNvSpPr/>
          <p:nvPr/>
        </p:nvSpPr>
        <p:spPr>
          <a:xfrm>
            <a:off x="4495391" y="3089434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Audio1.wav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e8cba5cd39_1_729"/>
          <p:cNvSpPr/>
          <p:nvPr/>
        </p:nvSpPr>
        <p:spPr>
          <a:xfrm>
            <a:off x="4495391" y="419069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Audio3.wav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g2e8cba5cd39_1_729"/>
          <p:cNvCxnSpPr>
            <a:stCxn id="178" idx="3"/>
            <a:endCxn id="183" idx="1"/>
          </p:cNvCxnSpPr>
          <p:nvPr/>
        </p:nvCxnSpPr>
        <p:spPr>
          <a:xfrm flipH="1" rot="10800000">
            <a:off x="3955143" y="3269602"/>
            <a:ext cx="540300" cy="55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g2e8cba5cd39_1_729"/>
          <p:cNvCxnSpPr>
            <a:stCxn id="178" idx="3"/>
            <a:endCxn id="182" idx="1"/>
          </p:cNvCxnSpPr>
          <p:nvPr/>
        </p:nvCxnSpPr>
        <p:spPr>
          <a:xfrm flipH="1" rot="10800000">
            <a:off x="3955143" y="3820402"/>
            <a:ext cx="54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g2e8cba5cd39_1_729"/>
          <p:cNvCxnSpPr>
            <a:stCxn id="178" idx="3"/>
            <a:endCxn id="184" idx="1"/>
          </p:cNvCxnSpPr>
          <p:nvPr/>
        </p:nvCxnSpPr>
        <p:spPr>
          <a:xfrm>
            <a:off x="3955143" y="3821002"/>
            <a:ext cx="540300" cy="54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g2e8cba5cd39_1_729"/>
          <p:cNvCxnSpPr>
            <a:stCxn id="177" idx="2"/>
            <a:endCxn id="179" idx="1"/>
          </p:cNvCxnSpPr>
          <p:nvPr/>
        </p:nvCxnSpPr>
        <p:spPr>
          <a:xfrm flipH="1" rot="-5400000">
            <a:off x="1433348" y="4296959"/>
            <a:ext cx="1944600" cy="3441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g2e8cba5cd39_1_729"/>
          <p:cNvSpPr/>
          <p:nvPr/>
        </p:nvSpPr>
        <p:spPr>
          <a:xfrm>
            <a:off x="4495392" y="5260901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Audio2.wav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e8cba5cd39_1_729"/>
          <p:cNvSpPr/>
          <p:nvPr/>
        </p:nvSpPr>
        <p:spPr>
          <a:xfrm>
            <a:off x="4495391" y="4710272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Audio1.wav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e8cba5cd39_1_729"/>
          <p:cNvSpPr/>
          <p:nvPr/>
        </p:nvSpPr>
        <p:spPr>
          <a:xfrm>
            <a:off x="4495391" y="581152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Audio3.wav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2e8cba5cd39_1_729"/>
          <p:cNvCxnSpPr>
            <a:endCxn id="190" idx="1"/>
          </p:cNvCxnSpPr>
          <p:nvPr/>
        </p:nvCxnSpPr>
        <p:spPr>
          <a:xfrm rot="-5400000">
            <a:off x="3949541" y="4896122"/>
            <a:ext cx="551400" cy="54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g2e8cba5cd39_1_729"/>
          <p:cNvCxnSpPr>
            <a:endCxn id="189" idx="1"/>
          </p:cNvCxnSpPr>
          <p:nvPr/>
        </p:nvCxnSpPr>
        <p:spPr>
          <a:xfrm flipH="1" rot="10800000">
            <a:off x="3955092" y="5441201"/>
            <a:ext cx="54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g2e8cba5cd39_1_729"/>
          <p:cNvCxnSpPr>
            <a:endCxn id="191" idx="1"/>
          </p:cNvCxnSpPr>
          <p:nvPr/>
        </p:nvCxnSpPr>
        <p:spPr>
          <a:xfrm flipH="1" rot="-5400000">
            <a:off x="3950291" y="5446729"/>
            <a:ext cx="549900" cy="54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g2e8cba5cd39_1_729"/>
          <p:cNvSpPr/>
          <p:nvPr/>
        </p:nvSpPr>
        <p:spPr>
          <a:xfrm>
            <a:off x="6068639" y="2516914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02.라벨링데이터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e8cba5cd39_1_729"/>
          <p:cNvSpPr/>
          <p:nvPr/>
        </p:nvSpPr>
        <p:spPr>
          <a:xfrm>
            <a:off x="7109963" y="3151124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Speaker_id_1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e8cba5cd39_1_729"/>
          <p:cNvSpPr/>
          <p:nvPr/>
        </p:nvSpPr>
        <p:spPr>
          <a:xfrm>
            <a:off x="8142857" y="3655716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Script_id1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e8cba5cd39_1_729"/>
          <p:cNvSpPr/>
          <p:nvPr/>
        </p:nvSpPr>
        <p:spPr>
          <a:xfrm>
            <a:off x="8142857" y="5275915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Script_id2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2e8cba5cd39_1_729"/>
          <p:cNvCxnSpPr>
            <a:stCxn id="195" idx="2"/>
            <a:endCxn id="196" idx="1"/>
          </p:cNvCxnSpPr>
          <p:nvPr/>
        </p:nvCxnSpPr>
        <p:spPr>
          <a:xfrm flipH="1" rot="-5400000">
            <a:off x="6706739" y="2928064"/>
            <a:ext cx="453900" cy="3528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g2e8cba5cd39_1_729"/>
          <p:cNvCxnSpPr>
            <a:stCxn id="196" idx="2"/>
            <a:endCxn id="197" idx="1"/>
          </p:cNvCxnSpPr>
          <p:nvPr/>
        </p:nvCxnSpPr>
        <p:spPr>
          <a:xfrm flipH="1" rot="-5400000">
            <a:off x="7808513" y="3501824"/>
            <a:ext cx="324300" cy="3441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g2e8cba5cd39_1_729"/>
          <p:cNvSpPr/>
          <p:nvPr/>
        </p:nvSpPr>
        <p:spPr>
          <a:xfrm>
            <a:off x="10060406" y="3655077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Audio2.json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e8cba5cd39_1_729"/>
          <p:cNvSpPr/>
          <p:nvPr/>
        </p:nvSpPr>
        <p:spPr>
          <a:xfrm>
            <a:off x="10060405" y="3104449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Audio1.json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e8cba5cd39_1_729"/>
          <p:cNvSpPr/>
          <p:nvPr/>
        </p:nvSpPr>
        <p:spPr>
          <a:xfrm>
            <a:off x="10060405" y="4205706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Audio3.wav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g2e8cba5cd39_1_729"/>
          <p:cNvCxnSpPr>
            <a:stCxn id="197" idx="3"/>
            <a:endCxn id="202" idx="1"/>
          </p:cNvCxnSpPr>
          <p:nvPr/>
        </p:nvCxnSpPr>
        <p:spPr>
          <a:xfrm flipH="1" rot="10800000">
            <a:off x="9520157" y="3284616"/>
            <a:ext cx="540300" cy="55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g2e8cba5cd39_1_729"/>
          <p:cNvCxnSpPr>
            <a:stCxn id="197" idx="3"/>
            <a:endCxn id="201" idx="1"/>
          </p:cNvCxnSpPr>
          <p:nvPr/>
        </p:nvCxnSpPr>
        <p:spPr>
          <a:xfrm flipH="1" rot="10800000">
            <a:off x="9520157" y="3835416"/>
            <a:ext cx="54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g2e8cba5cd39_1_729"/>
          <p:cNvCxnSpPr>
            <a:stCxn id="197" idx="3"/>
            <a:endCxn id="203" idx="1"/>
          </p:cNvCxnSpPr>
          <p:nvPr/>
        </p:nvCxnSpPr>
        <p:spPr>
          <a:xfrm>
            <a:off x="9520157" y="3836016"/>
            <a:ext cx="540300" cy="54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g2e8cba5cd39_1_729"/>
          <p:cNvCxnSpPr>
            <a:stCxn id="196" idx="2"/>
            <a:endCxn id="198" idx="1"/>
          </p:cNvCxnSpPr>
          <p:nvPr/>
        </p:nvCxnSpPr>
        <p:spPr>
          <a:xfrm flipH="1" rot="-5400000">
            <a:off x="6998363" y="4311974"/>
            <a:ext cx="1944600" cy="3441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g2e8cba5cd39_1_729"/>
          <p:cNvSpPr/>
          <p:nvPr/>
        </p:nvSpPr>
        <p:spPr>
          <a:xfrm>
            <a:off x="10060406" y="5275915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Audio2.wav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e8cba5cd39_1_729"/>
          <p:cNvSpPr/>
          <p:nvPr/>
        </p:nvSpPr>
        <p:spPr>
          <a:xfrm>
            <a:off x="10060405" y="4725287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Audio1.wav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e8cba5cd39_1_729"/>
          <p:cNvSpPr/>
          <p:nvPr/>
        </p:nvSpPr>
        <p:spPr>
          <a:xfrm>
            <a:off x="10060405" y="5826544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Audio3.wav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2e8cba5cd39_1_729"/>
          <p:cNvCxnSpPr>
            <a:endCxn id="209" idx="1"/>
          </p:cNvCxnSpPr>
          <p:nvPr/>
        </p:nvCxnSpPr>
        <p:spPr>
          <a:xfrm rot="-5400000">
            <a:off x="9514555" y="4911137"/>
            <a:ext cx="551400" cy="54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g2e8cba5cd39_1_729"/>
          <p:cNvCxnSpPr>
            <a:endCxn id="208" idx="1"/>
          </p:cNvCxnSpPr>
          <p:nvPr/>
        </p:nvCxnSpPr>
        <p:spPr>
          <a:xfrm flipH="1" rot="10800000">
            <a:off x="9520106" y="5456215"/>
            <a:ext cx="540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g2e8cba5cd39_1_729"/>
          <p:cNvCxnSpPr>
            <a:endCxn id="210" idx="1"/>
          </p:cNvCxnSpPr>
          <p:nvPr/>
        </p:nvCxnSpPr>
        <p:spPr>
          <a:xfrm flipH="1" rot="-5400000">
            <a:off x="9515305" y="5461744"/>
            <a:ext cx="549900" cy="54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g2e8cba5cd39_1_729"/>
          <p:cNvSpPr/>
          <p:nvPr/>
        </p:nvSpPr>
        <p:spPr>
          <a:xfrm>
            <a:off x="7109963" y="6222125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Speaker_id_2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2e8cba5cd39_1_729"/>
          <p:cNvCxnSpPr>
            <a:endCxn id="214" idx="1"/>
          </p:cNvCxnSpPr>
          <p:nvPr/>
        </p:nvCxnSpPr>
        <p:spPr>
          <a:xfrm flipH="1" rot="-5400000">
            <a:off x="5163713" y="4456175"/>
            <a:ext cx="3540000" cy="3525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g2e8cba5cd39_1_729"/>
          <p:cNvSpPr/>
          <p:nvPr/>
        </p:nvSpPr>
        <p:spPr>
          <a:xfrm>
            <a:off x="1540735" y="6222125"/>
            <a:ext cx="1377300" cy="36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Speaker_id_2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g2e8cba5cd39_1_729"/>
          <p:cNvCxnSpPr>
            <a:endCxn id="216" idx="1"/>
          </p:cNvCxnSpPr>
          <p:nvPr/>
        </p:nvCxnSpPr>
        <p:spPr>
          <a:xfrm flipH="1" rot="-5400000">
            <a:off x="-405515" y="4456175"/>
            <a:ext cx="3540000" cy="352500"/>
          </a:xfrm>
          <a:prstGeom prst="bentConnector2">
            <a:avLst/>
          </a:prstGeom>
          <a:noFill/>
          <a:ln cap="flat" cmpd="sng" w="9525">
            <a:solidFill>
              <a:srgbClr val="115D8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g2e8cba5cd39_1_729"/>
          <p:cNvCxnSpPr/>
          <p:nvPr/>
        </p:nvCxnSpPr>
        <p:spPr>
          <a:xfrm>
            <a:off x="5998650" y="2433525"/>
            <a:ext cx="24300" cy="42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19" name="Google Shape;219;g2e8cba5cd39_1_729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뉴스 대본 및 앵커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227.82GB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음성, 뉴스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2e8cba5cd39_1_7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766" y="156121"/>
            <a:ext cx="1313732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g2e8cba5cd39_1_781"/>
          <p:cNvCxnSpPr/>
          <p:nvPr/>
        </p:nvCxnSpPr>
        <p:spPr>
          <a:xfrm>
            <a:off x="798160" y="827543"/>
            <a:ext cx="0" cy="369600"/>
          </a:xfrm>
          <a:prstGeom prst="straightConnector1">
            <a:avLst/>
          </a:prstGeom>
          <a:noFill/>
          <a:ln cap="flat" cmpd="sng" w="57150">
            <a:solidFill>
              <a:srgbClr val="37B2A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g2e8cba5cd39_1_781"/>
          <p:cNvSpPr txBox="1"/>
          <p:nvPr/>
        </p:nvSpPr>
        <p:spPr>
          <a:xfrm>
            <a:off x="798160" y="858084"/>
            <a:ext cx="10527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정의서 - 데이터 통계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e8cba5cd39_1_781"/>
          <p:cNvSpPr txBox="1"/>
          <p:nvPr/>
        </p:nvSpPr>
        <p:spPr>
          <a:xfrm>
            <a:off x="134653" y="101758"/>
            <a:ext cx="6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[타당성 검토] 데이터 정의서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e8cba5cd39_1_781"/>
          <p:cNvSpPr txBox="1"/>
          <p:nvPr/>
        </p:nvSpPr>
        <p:spPr>
          <a:xfrm>
            <a:off x="689114" y="2637183"/>
            <a:ext cx="16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방송사 별 분포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e8cba5cd39_1_781"/>
          <p:cNvSpPr txBox="1"/>
          <p:nvPr/>
        </p:nvSpPr>
        <p:spPr>
          <a:xfrm>
            <a:off x="689113" y="3718074"/>
            <a:ext cx="166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주제 별 분포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e8cba5cd39_1_781"/>
          <p:cNvSpPr txBox="1"/>
          <p:nvPr/>
        </p:nvSpPr>
        <p:spPr>
          <a:xfrm>
            <a:off x="689113" y="4873499"/>
            <a:ext cx="26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발화자 성별 음성시간 분포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e8cba5cd39_1_781"/>
          <p:cNvSpPr txBox="1"/>
          <p:nvPr/>
        </p:nvSpPr>
        <p:spPr>
          <a:xfrm>
            <a:off x="6095949" y="4873499"/>
            <a:ext cx="290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발화자 성별 화자수 분포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g2e8cba5cd39_1_781"/>
          <p:cNvGraphicFramePr/>
          <p:nvPr/>
        </p:nvGraphicFramePr>
        <p:xfrm>
          <a:off x="689113" y="2957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{83CA35DB-208E-4E44-93B8-B6E85D1AA792}</a:tableStyleId>
              </a:tblPr>
              <a:tblGrid>
                <a:gridCol w="1306275"/>
                <a:gridCol w="1306275"/>
                <a:gridCol w="1306275"/>
                <a:gridCol w="1306275"/>
                <a:gridCol w="1306275"/>
                <a:gridCol w="1306275"/>
                <a:gridCol w="1306275"/>
              </a:tblGrid>
              <a:tr h="31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방송사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SBS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YTN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KBS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OBS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MBC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합계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분포도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10.78%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67.40%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17.40%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1.59%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2.83%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100%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g2e8cba5cd39_1_781"/>
          <p:cNvGraphicFramePr/>
          <p:nvPr/>
        </p:nvGraphicFramePr>
        <p:xfrm>
          <a:off x="689113" y="40969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{83CA35DB-208E-4E44-93B8-B6E85D1AA792}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4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주제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정치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경제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사회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문화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국제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지역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스포츠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IT과학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합계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분포도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17.24%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17.89%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11.67%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9.49%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9.40%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15.61%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9.50%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9.20%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100%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g2e8cba5cd39_1_781"/>
          <p:cNvGraphicFramePr/>
          <p:nvPr/>
        </p:nvGraphicFramePr>
        <p:xfrm>
          <a:off x="689113" y="5271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{83CA35DB-208E-4E44-93B8-B6E85D1AA792}</a:tableStyleId>
              </a:tblPr>
              <a:tblGrid>
                <a:gridCol w="1225825"/>
                <a:gridCol w="1225825"/>
                <a:gridCol w="1225825"/>
                <a:gridCol w="12258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성별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남성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여성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</a:rPr>
                        <a:t>합계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분포도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47.48%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52.52%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100%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g2e8cba5cd39_1_781"/>
          <p:cNvGraphicFramePr/>
          <p:nvPr/>
        </p:nvGraphicFramePr>
        <p:xfrm>
          <a:off x="6095949" y="5271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{83CA35DB-208E-4E44-93B8-B6E85D1AA792}</a:tableStyleId>
              </a:tblPr>
              <a:tblGrid>
                <a:gridCol w="1225825"/>
                <a:gridCol w="1225825"/>
                <a:gridCol w="1225825"/>
                <a:gridCol w="1225825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성별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남성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여성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합계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분포도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48.84%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51.16%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ko-KR" sz="1000" u="none" cap="none" strike="noStrike">
                          <a:solidFill>
                            <a:schemeClr val="dk1"/>
                          </a:solidFill>
                        </a:rPr>
                        <a:t>100%</a:t>
                      </a:r>
                      <a:endParaRPr b="0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5250" marB="95250" marR="190500" marL="1905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g2e8cba5cd39_1_781"/>
          <p:cNvGraphicFramePr/>
          <p:nvPr/>
        </p:nvGraphicFramePr>
        <p:xfrm>
          <a:off x="578436" y="128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{83CA35DB-208E-4E44-93B8-B6E85D1AA792}</a:tableStyleId>
              </a:tblPr>
              <a:tblGrid>
                <a:gridCol w="1218500"/>
                <a:gridCol w="4874000"/>
                <a:gridCol w="1218500"/>
                <a:gridCol w="3780825"/>
              </a:tblGrid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데이터 명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뉴스 대본 및 앵커 음성 데이터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출처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AI HUB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용량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227.82GB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키워드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음성, 뉴스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사용권한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lt1"/>
                          </a:solidFill>
                        </a:rPr>
                        <a:t>신청 후 바로 사용 가능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2024-06-18T04:39:01Z</dcterms:created>
  <dc:creator>석지혜(AIVLE스쿨코칭팀)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