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jYKciZOnSJynpX/4WNRa5D7h2x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6450A7D-BE9D-4054-B948-24845DD2F8F2}">
  <a:tblStyle styleId="{D6450A7D-BE9D-4054-B948-24845DD2F8F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/>
          <p:nvPr>
            <p:ph idx="2" type="sldImg"/>
          </p:nvPr>
        </p:nvSpPr>
        <p:spPr>
          <a:xfrm>
            <a:off x="422275" y="1243013"/>
            <a:ext cx="5961063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10:notes"/>
          <p:cNvSpPr txBox="1"/>
          <p:nvPr>
            <p:ph idx="1" type="body"/>
          </p:nvPr>
        </p:nvSpPr>
        <p:spPr>
          <a:xfrm>
            <a:off x="680562" y="4783307"/>
            <a:ext cx="5444400" cy="3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" name="Google Shape;205;p10:notes"/>
          <p:cNvSpPr txBox="1"/>
          <p:nvPr>
            <p:ph idx="12" type="sldNum"/>
          </p:nvPr>
        </p:nvSpPr>
        <p:spPr>
          <a:xfrm>
            <a:off x="3854939" y="9440647"/>
            <a:ext cx="29490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:notes"/>
          <p:cNvSpPr/>
          <p:nvPr>
            <p:ph idx="2" type="sldImg"/>
          </p:nvPr>
        </p:nvSpPr>
        <p:spPr>
          <a:xfrm>
            <a:off x="422275" y="1243013"/>
            <a:ext cx="5961063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1:notes"/>
          <p:cNvSpPr txBox="1"/>
          <p:nvPr>
            <p:ph idx="1" type="body"/>
          </p:nvPr>
        </p:nvSpPr>
        <p:spPr>
          <a:xfrm>
            <a:off x="680562" y="4783307"/>
            <a:ext cx="5444400" cy="3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" name="Google Shape;217;p11:notes"/>
          <p:cNvSpPr txBox="1"/>
          <p:nvPr>
            <p:ph idx="12" type="sldNum"/>
          </p:nvPr>
        </p:nvSpPr>
        <p:spPr>
          <a:xfrm>
            <a:off x="3854939" y="9440647"/>
            <a:ext cx="29490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2:notes"/>
          <p:cNvSpPr/>
          <p:nvPr>
            <p:ph idx="2" type="sldImg"/>
          </p:nvPr>
        </p:nvSpPr>
        <p:spPr>
          <a:xfrm>
            <a:off x="422275" y="1243013"/>
            <a:ext cx="5961063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12:notes"/>
          <p:cNvSpPr txBox="1"/>
          <p:nvPr>
            <p:ph idx="1" type="body"/>
          </p:nvPr>
        </p:nvSpPr>
        <p:spPr>
          <a:xfrm>
            <a:off x="680562" y="4783307"/>
            <a:ext cx="5444400" cy="3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4" name="Google Shape;234;p12:notes"/>
          <p:cNvSpPr txBox="1"/>
          <p:nvPr>
            <p:ph idx="12" type="sldNum"/>
          </p:nvPr>
        </p:nvSpPr>
        <p:spPr>
          <a:xfrm>
            <a:off x="3854939" y="9440647"/>
            <a:ext cx="29490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3:notes"/>
          <p:cNvSpPr/>
          <p:nvPr>
            <p:ph idx="2" type="sldImg"/>
          </p:nvPr>
        </p:nvSpPr>
        <p:spPr>
          <a:xfrm>
            <a:off x="422275" y="1243013"/>
            <a:ext cx="5961063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13:notes"/>
          <p:cNvSpPr txBox="1"/>
          <p:nvPr>
            <p:ph idx="1" type="body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46" name="Google Shape;246;p13:notes"/>
          <p:cNvSpPr txBox="1"/>
          <p:nvPr>
            <p:ph idx="12" type="sldNum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:notes"/>
          <p:cNvSpPr/>
          <p:nvPr>
            <p:ph idx="2" type="sldImg"/>
          </p:nvPr>
        </p:nvSpPr>
        <p:spPr>
          <a:xfrm>
            <a:off x="422275" y="1243013"/>
            <a:ext cx="5961063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14:notes"/>
          <p:cNvSpPr txBox="1"/>
          <p:nvPr>
            <p:ph idx="1" type="body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59" name="Google Shape;259;p14:notes"/>
          <p:cNvSpPr txBox="1"/>
          <p:nvPr>
            <p:ph idx="12" type="sldNum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5:notes"/>
          <p:cNvSpPr/>
          <p:nvPr>
            <p:ph idx="2" type="sldImg"/>
          </p:nvPr>
        </p:nvSpPr>
        <p:spPr>
          <a:xfrm>
            <a:off x="422275" y="1243013"/>
            <a:ext cx="5961063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15:notes"/>
          <p:cNvSpPr txBox="1"/>
          <p:nvPr>
            <p:ph idx="1" type="body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80" name="Google Shape;280;p15:notes"/>
          <p:cNvSpPr txBox="1"/>
          <p:nvPr>
            <p:ph idx="12" type="sldNum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6:notes"/>
          <p:cNvSpPr/>
          <p:nvPr>
            <p:ph idx="2" type="sldImg"/>
          </p:nvPr>
        </p:nvSpPr>
        <p:spPr>
          <a:xfrm>
            <a:off x="422275" y="1243013"/>
            <a:ext cx="5961063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16:notes"/>
          <p:cNvSpPr txBox="1"/>
          <p:nvPr>
            <p:ph idx="1" type="body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93" name="Google Shape;293;p16:notes"/>
          <p:cNvSpPr txBox="1"/>
          <p:nvPr>
            <p:ph idx="12" type="sldNum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7:notes"/>
          <p:cNvSpPr/>
          <p:nvPr>
            <p:ph idx="2" type="sldImg"/>
          </p:nvPr>
        </p:nvSpPr>
        <p:spPr>
          <a:xfrm>
            <a:off x="422275" y="1243013"/>
            <a:ext cx="5961063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17:notes"/>
          <p:cNvSpPr txBox="1"/>
          <p:nvPr>
            <p:ph idx="1" type="body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320" name="Google Shape;320;p17:notes"/>
          <p:cNvSpPr txBox="1"/>
          <p:nvPr>
            <p:ph idx="12" type="sldNum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/>
          <p:nvPr>
            <p:ph idx="2" type="sldImg"/>
          </p:nvPr>
        </p:nvSpPr>
        <p:spPr>
          <a:xfrm>
            <a:off x="422275" y="1243013"/>
            <a:ext cx="5961063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 txBox="1"/>
          <p:nvPr>
            <p:ph idx="12" type="sldNum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/>
          <p:nvPr>
            <p:ph idx="2" type="sldImg"/>
          </p:nvPr>
        </p:nvSpPr>
        <p:spPr>
          <a:xfrm>
            <a:off x="422275" y="1243013"/>
            <a:ext cx="5961063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 txBox="1"/>
          <p:nvPr>
            <p:ph idx="12" type="sldNum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/>
          <p:nvPr>
            <p:ph idx="2" type="sldImg"/>
          </p:nvPr>
        </p:nvSpPr>
        <p:spPr>
          <a:xfrm>
            <a:off x="422275" y="1243013"/>
            <a:ext cx="5961063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4:notes"/>
          <p:cNvSpPr txBox="1"/>
          <p:nvPr>
            <p:ph idx="1" type="body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38" name="Google Shape;138;p4:notes"/>
          <p:cNvSpPr txBox="1"/>
          <p:nvPr>
            <p:ph idx="12" type="sldNum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/>
          <p:nvPr>
            <p:ph idx="2" type="sldImg"/>
          </p:nvPr>
        </p:nvSpPr>
        <p:spPr>
          <a:xfrm>
            <a:off x="422275" y="1243013"/>
            <a:ext cx="5961063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5:notes"/>
          <p:cNvSpPr txBox="1"/>
          <p:nvPr>
            <p:ph idx="1" type="body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49" name="Google Shape;149;p5:notes"/>
          <p:cNvSpPr txBox="1"/>
          <p:nvPr>
            <p:ph idx="12" type="sldNum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/>
          <p:nvPr>
            <p:ph idx="2" type="sldImg"/>
          </p:nvPr>
        </p:nvSpPr>
        <p:spPr>
          <a:xfrm>
            <a:off x="422275" y="1243013"/>
            <a:ext cx="5961063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6:notes"/>
          <p:cNvSpPr txBox="1"/>
          <p:nvPr>
            <p:ph idx="1" type="body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60" name="Google Shape;160;p6:notes"/>
          <p:cNvSpPr txBox="1"/>
          <p:nvPr>
            <p:ph idx="12" type="sldNum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/>
          <p:nvPr>
            <p:ph idx="2" type="sldImg"/>
          </p:nvPr>
        </p:nvSpPr>
        <p:spPr>
          <a:xfrm>
            <a:off x="422275" y="1243013"/>
            <a:ext cx="5961063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7:notes"/>
          <p:cNvSpPr txBox="1"/>
          <p:nvPr>
            <p:ph idx="1" type="body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70" name="Google Shape;170;p7:notes"/>
          <p:cNvSpPr txBox="1"/>
          <p:nvPr>
            <p:ph idx="12" type="sldNum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/>
          <p:nvPr>
            <p:ph idx="2" type="sldImg"/>
          </p:nvPr>
        </p:nvSpPr>
        <p:spPr>
          <a:xfrm>
            <a:off x="422275" y="1243013"/>
            <a:ext cx="5961063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8:notes"/>
          <p:cNvSpPr txBox="1"/>
          <p:nvPr>
            <p:ph idx="1" type="body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81" name="Google Shape;181;p8:notes"/>
          <p:cNvSpPr txBox="1"/>
          <p:nvPr>
            <p:ph idx="12" type="sldNum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:notes"/>
          <p:cNvSpPr/>
          <p:nvPr>
            <p:ph idx="2" type="sldImg"/>
          </p:nvPr>
        </p:nvSpPr>
        <p:spPr>
          <a:xfrm>
            <a:off x="422275" y="1243013"/>
            <a:ext cx="5961063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9:notes"/>
          <p:cNvSpPr txBox="1"/>
          <p:nvPr>
            <p:ph idx="1" type="body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94" name="Google Shape;194;p9:notes"/>
          <p:cNvSpPr txBox="1"/>
          <p:nvPr>
            <p:ph idx="12" type="sldNum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hapter &amp; Sub Unit">
  <p:cSld name="1_Chapter &amp; Sub Uni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9" name="Google Shape;69;p2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2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17" y="0"/>
            <a:ext cx="1217036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Malgun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Malgun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6" name="Google Shape;26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>
  <p:cSld name="제목 및 내용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8" name="Google Shape;3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2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2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9" Type="http://schemas.openxmlformats.org/officeDocument/2006/relationships/image" Target="../media/image14.png"/><Relationship Id="rId5" Type="http://schemas.openxmlformats.org/officeDocument/2006/relationships/image" Target="../media/image16.png"/><Relationship Id="rId6" Type="http://schemas.openxmlformats.org/officeDocument/2006/relationships/image" Target="../media/image22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20.png"/><Relationship Id="rId5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hyperlink" Target="http://voice-verity.com/home" TargetMode="External"/><Relationship Id="rId5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6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11.png"/><Relationship Id="rId7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"/>
          <p:cNvSpPr/>
          <p:nvPr/>
        </p:nvSpPr>
        <p:spPr>
          <a:xfrm>
            <a:off x="1578196" y="2461534"/>
            <a:ext cx="12017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DB6"/>
              </a:buClr>
              <a:buSzPts val="2000"/>
              <a:buFont typeface="Malgun Gothic"/>
              <a:buNone/>
            </a:pPr>
            <a:r>
              <a:rPr b="0" i="0" lang="ko-KR" sz="2000" u="none" cap="none" strike="noStrike">
                <a:solidFill>
                  <a:srgbClr val="02BDB6"/>
                </a:solidFill>
                <a:latin typeface="Malgun Gothic"/>
                <a:ea typeface="Malgun Gothic"/>
                <a:cs typeface="Malgun Gothic"/>
                <a:sym typeface="Malgun Gothic"/>
              </a:rPr>
              <a:t>Step 2.</a:t>
            </a:r>
            <a:endParaRPr b="0" i="0" sz="2000" u="none" cap="none" strike="noStrike">
              <a:solidFill>
                <a:srgbClr val="02BDB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9" name="Google Shape;99;p1"/>
          <p:cNvCxnSpPr/>
          <p:nvPr/>
        </p:nvCxnSpPr>
        <p:spPr>
          <a:xfrm>
            <a:off x="1662559" y="3018266"/>
            <a:ext cx="0" cy="1159127"/>
          </a:xfrm>
          <a:prstGeom prst="straightConnector1">
            <a:avLst/>
          </a:prstGeom>
          <a:noFill/>
          <a:ln cap="flat" cmpd="sng" w="28575">
            <a:solidFill>
              <a:srgbClr val="02BDB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0" name="Google Shape;100;p1"/>
          <p:cNvCxnSpPr/>
          <p:nvPr/>
        </p:nvCxnSpPr>
        <p:spPr>
          <a:xfrm>
            <a:off x="1662559" y="3018266"/>
            <a:ext cx="0" cy="1159127"/>
          </a:xfrm>
          <a:prstGeom prst="straightConnector1">
            <a:avLst/>
          </a:prstGeom>
          <a:noFill/>
          <a:ln cap="flat" cmpd="sng" w="28575">
            <a:solidFill>
              <a:srgbClr val="02BDB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1" name="Google Shape;101;p1"/>
          <p:cNvSpPr txBox="1"/>
          <p:nvPr/>
        </p:nvSpPr>
        <p:spPr>
          <a:xfrm>
            <a:off x="1918259" y="3150510"/>
            <a:ext cx="8355481" cy="894638"/>
          </a:xfrm>
          <a:prstGeom prst="rect">
            <a:avLst/>
          </a:prstGeom>
          <a:noFill/>
          <a:ln>
            <a:noFill/>
          </a:ln>
        </p:spPr>
        <p:txBody>
          <a:bodyPr anchorCtr="0" anchor="t" bIns="56225" lIns="112500" spcFirstLastPara="1" rIns="112500" wrap="square" tIns="562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타당성 검토 산출물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766" y="156121"/>
            <a:ext cx="1313732" cy="3012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8" name="Google Shape;208;p10"/>
          <p:cNvCxnSpPr/>
          <p:nvPr/>
        </p:nvCxnSpPr>
        <p:spPr>
          <a:xfrm>
            <a:off x="798160" y="827543"/>
            <a:ext cx="0" cy="369600"/>
          </a:xfrm>
          <a:prstGeom prst="straightConnector1">
            <a:avLst/>
          </a:prstGeom>
          <a:noFill/>
          <a:ln cap="flat" cmpd="sng" w="57150">
            <a:solidFill>
              <a:srgbClr val="37B2A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9" name="Google Shape;209;p10"/>
          <p:cNvSpPr txBox="1"/>
          <p:nvPr/>
        </p:nvSpPr>
        <p:spPr>
          <a:xfrm>
            <a:off x="798160" y="858084"/>
            <a:ext cx="105270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RVC 학습 데이터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134653" y="101758"/>
            <a:ext cx="673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b="1" i="0" lang="ko-KR" sz="2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[타당성 검토] 데이터 정의서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1" name="Google Shape;211;p10"/>
          <p:cNvGraphicFramePr/>
          <p:nvPr/>
        </p:nvGraphicFramePr>
        <p:xfrm>
          <a:off x="578436" y="12892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{D6450A7D-BE9D-4054-B948-24845DD2F8F2}</a:tableStyleId>
              </a:tblPr>
              <a:tblGrid>
                <a:gridCol w="1218500"/>
                <a:gridCol w="4874000"/>
                <a:gridCol w="1218500"/>
                <a:gridCol w="3780825"/>
              </a:tblGrid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데이터 명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C5ED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한국어 아동 음성 데이터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C5ED"/>
                    </a:solidFill>
                  </a:tcPr>
                </a:tc>
                <a:tc hMerge="1"/>
                <a:tc hMerge="1"/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출처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C5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AI HUB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C5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용량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C5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536.14 GB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C5ED"/>
                    </a:solidFill>
                  </a:tcPr>
                </a:tc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키워드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C5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자연어, 음성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C5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사용권한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C5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신청 후 바로 사용 가능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C5ED"/>
                    </a:solidFill>
                  </a:tcPr>
                </a:tc>
              </a:tr>
            </a:tbl>
          </a:graphicData>
        </a:graphic>
      </p:graphicFrame>
      <p:sp>
        <p:nvSpPr>
          <p:cNvPr id="212" name="Google Shape;212;p10"/>
          <p:cNvSpPr txBox="1"/>
          <p:nvPr/>
        </p:nvSpPr>
        <p:spPr>
          <a:xfrm>
            <a:off x="696001" y="6079481"/>
            <a:ext cx="10527060" cy="308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https://www.aihub.or.kr/aihubdata/data/view.do?currMenu=115&amp;topMenu=100&amp;aihubDataSe=data&amp;dataSetSn=540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텍스트, 폰트, 스크린샷, 흑백이(가) 표시된 사진&#10;&#10;자동 생성된 설명" id="213" name="Google Shape;21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0000" y="2412000"/>
            <a:ext cx="7200000" cy="36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766" y="156121"/>
            <a:ext cx="1313732" cy="3012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0" name="Google Shape;220;p11"/>
          <p:cNvCxnSpPr/>
          <p:nvPr/>
        </p:nvCxnSpPr>
        <p:spPr>
          <a:xfrm>
            <a:off x="798160" y="827543"/>
            <a:ext cx="0" cy="369600"/>
          </a:xfrm>
          <a:prstGeom prst="straightConnector1">
            <a:avLst/>
          </a:prstGeom>
          <a:noFill/>
          <a:ln cap="flat" cmpd="sng" w="57150">
            <a:solidFill>
              <a:srgbClr val="37B2A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1" name="Google Shape;221;p11"/>
          <p:cNvSpPr txBox="1"/>
          <p:nvPr/>
        </p:nvSpPr>
        <p:spPr>
          <a:xfrm>
            <a:off x="798160" y="858084"/>
            <a:ext cx="105270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RVC 학습 데이터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2" name="Google Shape;222;p11"/>
          <p:cNvSpPr txBox="1"/>
          <p:nvPr/>
        </p:nvSpPr>
        <p:spPr>
          <a:xfrm>
            <a:off x="134653" y="101758"/>
            <a:ext cx="673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b="1" i="0" lang="ko-KR" sz="2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[타당성 검토] 데이터 정의서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23" name="Google Shape;223;p11"/>
          <p:cNvGraphicFramePr/>
          <p:nvPr/>
        </p:nvGraphicFramePr>
        <p:xfrm>
          <a:off x="578436" y="12892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{D6450A7D-BE9D-4054-B948-24845DD2F8F2}</a:tableStyleId>
              </a:tblPr>
              <a:tblGrid>
                <a:gridCol w="1218500"/>
                <a:gridCol w="4874000"/>
                <a:gridCol w="1218500"/>
                <a:gridCol w="3780825"/>
              </a:tblGrid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데이터 명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C5ED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뉴스 대본 및 앵커 음성 데이터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C5ED"/>
                    </a:solidFill>
                  </a:tcPr>
                </a:tc>
                <a:tc hMerge="1"/>
                <a:tc hMerge="1"/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출처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C5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AI HUB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C5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용량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C5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227.82 GB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C5ED"/>
                    </a:solidFill>
                  </a:tcPr>
                </a:tc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키워드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C5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음성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C5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사용권한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C5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신청 후 바로 사용 가능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C5ED"/>
                    </a:solidFill>
                  </a:tcPr>
                </a:tc>
              </a:tr>
            </a:tbl>
          </a:graphicData>
        </a:graphic>
      </p:graphicFrame>
      <p:sp>
        <p:nvSpPr>
          <p:cNvPr id="224" name="Google Shape;224;p11"/>
          <p:cNvSpPr txBox="1"/>
          <p:nvPr/>
        </p:nvSpPr>
        <p:spPr>
          <a:xfrm>
            <a:off x="696001" y="6079481"/>
            <a:ext cx="10527060" cy="308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https://www.aihub.or.kr/aihubdata/data/view.do?currMenu=115&amp;topMenu=100&amp;aihubDataSe=data&amp;dataSetSn=71557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텍스트, 흑백, 스크린샷, 폰트이(가) 표시된 사진&#10;&#10;자동 생성된 설명" id="225" name="Google Shape;22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0000" y="2412000"/>
            <a:ext cx="2416327" cy="15176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텍스트, 흑백, 스크린샷, 대칭이(가) 표시된 사진&#10;&#10;자동 생성된 설명" id="226" name="Google Shape;226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40000" y="3929644"/>
            <a:ext cx="2435429" cy="15176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텍스트, 흑백, 스크린샷, 대칭이(가) 표시된 사진&#10;&#10;자동 생성된 설명" id="227" name="Google Shape;227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86810" y="2409237"/>
            <a:ext cx="2442742" cy="15176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텍스트, 흑백, 스크린샷, 대칭이(가) 표시된 사진&#10;&#10;자동 생성된 설명" id="228" name="Google Shape;228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86810" y="3926881"/>
            <a:ext cx="2414981" cy="15176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텍스트, 흑백, 스크린샷, 폰트이(가) 표시된 사진&#10;&#10;자동 생성된 설명" id="229" name="Google Shape;229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313172" y="2409237"/>
            <a:ext cx="2478629" cy="15248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텍스트, 흑백, 폰트, 화이트이(가) 표시된 사진&#10;&#10;자동 생성된 설명" id="230" name="Google Shape;230;p1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313172" y="3944067"/>
            <a:ext cx="2414981" cy="1594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766" y="156121"/>
            <a:ext cx="1313732" cy="3012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7" name="Google Shape;237;p12"/>
          <p:cNvCxnSpPr/>
          <p:nvPr/>
        </p:nvCxnSpPr>
        <p:spPr>
          <a:xfrm>
            <a:off x="798160" y="827543"/>
            <a:ext cx="0" cy="369600"/>
          </a:xfrm>
          <a:prstGeom prst="straightConnector1">
            <a:avLst/>
          </a:prstGeom>
          <a:noFill/>
          <a:ln cap="flat" cmpd="sng" w="57150">
            <a:solidFill>
              <a:srgbClr val="37B2A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8" name="Google Shape;238;p12"/>
          <p:cNvSpPr txBox="1"/>
          <p:nvPr/>
        </p:nvSpPr>
        <p:spPr>
          <a:xfrm>
            <a:off x="798160" y="858084"/>
            <a:ext cx="105270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RVC 학습 데이터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9" name="Google Shape;239;p12"/>
          <p:cNvSpPr txBox="1"/>
          <p:nvPr/>
        </p:nvSpPr>
        <p:spPr>
          <a:xfrm>
            <a:off x="134653" y="101758"/>
            <a:ext cx="673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b="1" i="0" lang="ko-KR" sz="2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[타당성 검토] 데이터 정의서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0" name="Google Shape;240;p12"/>
          <p:cNvGraphicFramePr/>
          <p:nvPr/>
        </p:nvGraphicFramePr>
        <p:xfrm>
          <a:off x="578436" y="12892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{D6450A7D-BE9D-4054-B948-24845DD2F8F2}</a:tableStyleId>
              </a:tblPr>
              <a:tblGrid>
                <a:gridCol w="1218500"/>
                <a:gridCol w="4874000"/>
                <a:gridCol w="1218500"/>
                <a:gridCol w="3780825"/>
              </a:tblGrid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데이터 명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C5ED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자유대화 음성(노인남여)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C5ED"/>
                    </a:solidFill>
                  </a:tcPr>
                </a:tc>
                <a:tc hMerge="1"/>
                <a:tc hMerge="1"/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출처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C5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AI HUB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C5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용량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C5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306.87 GB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C5ED"/>
                    </a:solidFill>
                  </a:tcPr>
                </a:tc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키워드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C5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음성인식, 음성언어처리, 자연어처리, 한국어 음성언어연구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C5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사용권한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C5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신청 후 바로 사용 가능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C5ED"/>
                    </a:solidFill>
                  </a:tcPr>
                </a:tc>
              </a:tr>
            </a:tbl>
          </a:graphicData>
        </a:graphic>
      </p:graphicFrame>
      <p:sp>
        <p:nvSpPr>
          <p:cNvPr id="241" name="Google Shape;241;p12"/>
          <p:cNvSpPr txBox="1"/>
          <p:nvPr/>
        </p:nvSpPr>
        <p:spPr>
          <a:xfrm>
            <a:off x="696001" y="6079481"/>
            <a:ext cx="10527060" cy="308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https://www.aihub.or.kr/aihubdata/data/view.do?currMenu=115&amp;topMenu=100&amp;aihubDataSe=data&amp;dataSetSn=540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텍스트, 폰트, 화이트, 흑백이(가) 표시된 사진&#10;&#10;자동 생성된 설명" id="242" name="Google Shape;24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0000" y="2411999"/>
            <a:ext cx="7200000" cy="36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766" y="156121"/>
            <a:ext cx="1313733" cy="301252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3"/>
          <p:cNvSpPr/>
          <p:nvPr/>
        </p:nvSpPr>
        <p:spPr>
          <a:xfrm>
            <a:off x="685800" y="1347734"/>
            <a:ext cx="1608667" cy="2081266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설명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0" name="Google Shape;250;p13"/>
          <p:cNvSpPr/>
          <p:nvPr/>
        </p:nvSpPr>
        <p:spPr>
          <a:xfrm>
            <a:off x="2396067" y="1347734"/>
            <a:ext cx="8815113" cy="2081266"/>
          </a:xfrm>
          <a:prstGeom prst="rect">
            <a:avLst/>
          </a:prstGeom>
          <a:noFill/>
          <a:ln cap="flat" cmpd="sng" w="12700">
            <a:solidFill>
              <a:srgbClr val="25797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ㅇ ContentVec 스피커 임베딩 추출기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ㅇ 입력 : 전처리된 오디오 신호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ㅇ 처리 : ContetnVec 모델을 사용해 음성 데이터를 처리하고, 스피커의 고유한 음향 특성을 추출하여 벡터로 변환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ㅇ 출력 : 스피커 임베딩 벡터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ㅇ VITS 기반 음성 합성 모델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ㅇ 인코더 : 텍스트와 피치 정보를 처리하여 잠재 표현을 생성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ㅇ 디코더 : 인코더의 출력을 받아 음성을 합성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ㅇ Neural Source Filter(NSF) : 고품질의 음성을 생성하기 위해 필터링 과정을 모델링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1" name="Google Shape;251;p13"/>
          <p:cNvSpPr/>
          <p:nvPr/>
        </p:nvSpPr>
        <p:spPr>
          <a:xfrm>
            <a:off x="685786" y="3533431"/>
            <a:ext cx="1608667" cy="302779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생성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절차</a:t>
            </a:r>
            <a:endParaRPr/>
          </a:p>
        </p:txBody>
      </p:sp>
      <p:sp>
        <p:nvSpPr>
          <p:cNvPr id="252" name="Google Shape;252;p13"/>
          <p:cNvSpPr/>
          <p:nvPr/>
        </p:nvSpPr>
        <p:spPr>
          <a:xfrm>
            <a:off x="2396066" y="3533431"/>
            <a:ext cx="8815113" cy="3027790"/>
          </a:xfrm>
          <a:prstGeom prst="rect">
            <a:avLst/>
          </a:prstGeom>
          <a:noFill/>
          <a:ln cap="flat" cmpd="sng" w="12700">
            <a:solidFill>
              <a:srgbClr val="25797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ㅇ 데이터 전처리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ㅇ 모델 이름 입력 : 모델 이름을 입력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ㅇ 데이터셋 경로 : 데이터셋의 경로를 입력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ㅇ 샘플링 레이트 선택 : 데이터셋의 샘플링 레이트를 선택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ㅇ 전처리 시작 : 함수를 실행하여 데이터 전처리 수행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ㅇ특징 추출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ㅇ 피치 추출 알고리즘 선택 : ‘Crepe’ 또는 ‘RMVPE’ 선택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ㅇ 특징 추출 : 함수를 실행하여 특징 추출 수행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ㅇ 모델 학습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ㅇ 배치 크기 설정 : 배치 크기를 설정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ㅇ 에포크 설정 : 총 에포크 수를 설정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ㅇ 학습 시작 : 함수를 실행하여 모델 학습 수행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ㅇ 모델 인덱스 생성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ㅇ 인덱스 파일 생성 : 함수를 수행하여 모델의 인덱스 파일을 생성 </a:t>
            </a:r>
            <a:endParaRPr/>
          </a:p>
        </p:txBody>
      </p:sp>
      <p:cxnSp>
        <p:nvCxnSpPr>
          <p:cNvPr id="253" name="Google Shape;253;p13"/>
          <p:cNvCxnSpPr/>
          <p:nvPr/>
        </p:nvCxnSpPr>
        <p:spPr>
          <a:xfrm>
            <a:off x="798160" y="827543"/>
            <a:ext cx="0" cy="369557"/>
          </a:xfrm>
          <a:prstGeom prst="straightConnector1">
            <a:avLst/>
          </a:prstGeom>
          <a:noFill/>
          <a:ln cap="flat" cmpd="sng" w="57150">
            <a:solidFill>
              <a:srgbClr val="37B2A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4" name="Google Shape;254;p13"/>
          <p:cNvSpPr txBox="1"/>
          <p:nvPr/>
        </p:nvSpPr>
        <p:spPr>
          <a:xfrm>
            <a:off x="798160" y="858084"/>
            <a:ext cx="10527060" cy="308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AI모델</a:t>
            </a: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정의서 - RVC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5" name="Google Shape;255;p13"/>
          <p:cNvSpPr txBox="1"/>
          <p:nvPr/>
        </p:nvSpPr>
        <p:spPr>
          <a:xfrm>
            <a:off x="134653" y="101758"/>
            <a:ext cx="6735217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b="1" i="0" lang="ko-KR" sz="2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[타당성 검토] AI 모델 정의서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766" y="156121"/>
            <a:ext cx="1313733" cy="30125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4"/>
          <p:cNvSpPr/>
          <p:nvPr/>
        </p:nvSpPr>
        <p:spPr>
          <a:xfrm>
            <a:off x="685787" y="1351561"/>
            <a:ext cx="1608667" cy="1113595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최적화</a:t>
            </a:r>
            <a:endParaRPr b="1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진행 사항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3" name="Google Shape;263;p14"/>
          <p:cNvSpPr/>
          <p:nvPr/>
        </p:nvSpPr>
        <p:spPr>
          <a:xfrm>
            <a:off x="2396067" y="1351561"/>
            <a:ext cx="8815113" cy="1113594"/>
          </a:xfrm>
          <a:prstGeom prst="rect">
            <a:avLst/>
          </a:prstGeom>
          <a:noFill/>
          <a:ln cap="flat" cmpd="sng" w="12700">
            <a:solidFill>
              <a:srgbClr val="25797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ㅇ 아이 : 11 / 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ㅇ 성인 : 0 / 89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ㅇ 노인 : 3 / 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한 사람당 모델 생성 시간 평균 3시간 소요(전처리 제외)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4" name="Google Shape;264;p14"/>
          <p:cNvCxnSpPr/>
          <p:nvPr/>
        </p:nvCxnSpPr>
        <p:spPr>
          <a:xfrm>
            <a:off x="798160" y="827543"/>
            <a:ext cx="0" cy="369557"/>
          </a:xfrm>
          <a:prstGeom prst="straightConnector1">
            <a:avLst/>
          </a:prstGeom>
          <a:noFill/>
          <a:ln cap="flat" cmpd="sng" w="57150">
            <a:solidFill>
              <a:srgbClr val="37B2A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5" name="Google Shape;265;p14"/>
          <p:cNvSpPr txBox="1"/>
          <p:nvPr/>
        </p:nvSpPr>
        <p:spPr>
          <a:xfrm>
            <a:off x="798160" y="858084"/>
            <a:ext cx="10527060" cy="308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AI모델</a:t>
            </a: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정의서 - RVC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6" name="Google Shape;266;p14"/>
          <p:cNvSpPr txBox="1"/>
          <p:nvPr/>
        </p:nvSpPr>
        <p:spPr>
          <a:xfrm>
            <a:off x="134653" y="101758"/>
            <a:ext cx="6735217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b="1" i="0" lang="ko-KR" sz="2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[타당성 검토] AI 모델 정의서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67" name="Google Shape;26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96067" y="2954439"/>
            <a:ext cx="7772400" cy="1427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96067" y="4871306"/>
            <a:ext cx="7772400" cy="1429299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14"/>
          <p:cNvSpPr/>
          <p:nvPr/>
        </p:nvSpPr>
        <p:spPr>
          <a:xfrm>
            <a:off x="685786" y="3111432"/>
            <a:ext cx="1608667" cy="1113595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목소리 학습 절차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0" name="Google Shape;270;p14"/>
          <p:cNvSpPr/>
          <p:nvPr/>
        </p:nvSpPr>
        <p:spPr>
          <a:xfrm>
            <a:off x="685785" y="5029157"/>
            <a:ext cx="1608667" cy="1113595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딥보이스 생성</a:t>
            </a:r>
            <a:endParaRPr b="1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절차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1" name="Google Shape;271;p14"/>
          <p:cNvCxnSpPr/>
          <p:nvPr/>
        </p:nvCxnSpPr>
        <p:spPr>
          <a:xfrm>
            <a:off x="3693111" y="3652225"/>
            <a:ext cx="1047565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2" name="Google Shape;272;p14"/>
          <p:cNvCxnSpPr/>
          <p:nvPr/>
        </p:nvCxnSpPr>
        <p:spPr>
          <a:xfrm flipH="1" rot="10800000">
            <a:off x="5758484" y="3644435"/>
            <a:ext cx="1111386" cy="3895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3" name="Google Shape;273;p14"/>
          <p:cNvCxnSpPr/>
          <p:nvPr/>
        </p:nvCxnSpPr>
        <p:spPr>
          <a:xfrm>
            <a:off x="7886001" y="3644435"/>
            <a:ext cx="1047565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4" name="Google Shape;274;p14"/>
          <p:cNvCxnSpPr/>
          <p:nvPr/>
        </p:nvCxnSpPr>
        <p:spPr>
          <a:xfrm flipH="1" rot="10800000">
            <a:off x="5758484" y="5585954"/>
            <a:ext cx="1111386" cy="3895"/>
          </a:xfrm>
          <a:prstGeom prst="straightConnector1">
            <a:avLst/>
          </a:prstGeom>
          <a:noFill/>
          <a:ln cap="flat" cmpd="sng" w="19050">
            <a:solidFill>
              <a:srgbClr val="BF4F1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5" name="Google Shape;275;p14"/>
          <p:cNvCxnSpPr/>
          <p:nvPr/>
        </p:nvCxnSpPr>
        <p:spPr>
          <a:xfrm>
            <a:off x="3693110" y="5585954"/>
            <a:ext cx="1047565" cy="0"/>
          </a:xfrm>
          <a:prstGeom prst="straightConnector1">
            <a:avLst/>
          </a:prstGeom>
          <a:noFill/>
          <a:ln cap="flat" cmpd="sng" w="19050">
            <a:solidFill>
              <a:srgbClr val="BF4F1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6" name="Google Shape;276;p14"/>
          <p:cNvCxnSpPr/>
          <p:nvPr/>
        </p:nvCxnSpPr>
        <p:spPr>
          <a:xfrm>
            <a:off x="7886001" y="5585954"/>
            <a:ext cx="1047565" cy="0"/>
          </a:xfrm>
          <a:prstGeom prst="straightConnector1">
            <a:avLst/>
          </a:prstGeom>
          <a:noFill/>
          <a:ln cap="flat" cmpd="sng" w="19050">
            <a:solidFill>
              <a:srgbClr val="BF4F14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766" y="156121"/>
            <a:ext cx="1313733" cy="301252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15"/>
          <p:cNvSpPr/>
          <p:nvPr/>
        </p:nvSpPr>
        <p:spPr>
          <a:xfrm>
            <a:off x="685800" y="1347734"/>
            <a:ext cx="1608667" cy="2347966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설명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4" name="Google Shape;284;p15"/>
          <p:cNvSpPr/>
          <p:nvPr/>
        </p:nvSpPr>
        <p:spPr>
          <a:xfrm>
            <a:off x="2396067" y="1347734"/>
            <a:ext cx="8815113" cy="2347966"/>
          </a:xfrm>
          <a:prstGeom prst="rect">
            <a:avLst/>
          </a:prstGeom>
          <a:noFill/>
          <a:ln cap="flat" cmpd="sng" w="12700">
            <a:solidFill>
              <a:srgbClr val="25797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ㅇ ViT(Vision Transformer)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ㅇ 이미지 분류를 위해 설계된 Transformer 기반 모델로, 이미지를 패치로 나누어 시퀀스로 변환하여 처리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ㅇ Self-attention 메커니즘을 사용하여 글로벌 컨텍스트를 효과적으로 캡처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ㅇ CNN보다 훈련 데이터에 많이 의존하지만, 충분한 데이터가 주어지면 뛰어난 성능을 발휘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ㅇ FastViT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ㅇ ViT의 계산 효율성을 개선한 버전으로, 메모리 사용과 연산량을 줄여 속도를 높임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ㅇ 여러 경량화 기법을 도입하여 모바일 및 임베디드 시스템에서도 효과적으로 동작할 수 있도록 설계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ㅇ ViT와 동일한 Self-attention 메커니즘을 사용하지만, 최적화된 아키텍처 덕분에 더 빠르게 처리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ㅇ CNN</a:t>
            </a:r>
            <a:endParaRPr/>
          </a:p>
        </p:txBody>
      </p:sp>
      <p:sp>
        <p:nvSpPr>
          <p:cNvPr id="285" name="Google Shape;285;p15"/>
          <p:cNvSpPr/>
          <p:nvPr/>
        </p:nvSpPr>
        <p:spPr>
          <a:xfrm>
            <a:off x="685786" y="3822699"/>
            <a:ext cx="1608667" cy="2738521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생성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절차</a:t>
            </a:r>
            <a:endParaRPr/>
          </a:p>
        </p:txBody>
      </p:sp>
      <p:sp>
        <p:nvSpPr>
          <p:cNvPr id="286" name="Google Shape;286;p15"/>
          <p:cNvSpPr/>
          <p:nvPr/>
        </p:nvSpPr>
        <p:spPr>
          <a:xfrm>
            <a:off x="2396066" y="3822699"/>
            <a:ext cx="8815113" cy="2738522"/>
          </a:xfrm>
          <a:prstGeom prst="rect">
            <a:avLst/>
          </a:prstGeom>
          <a:noFill/>
          <a:ln cap="flat" cmpd="sng" w="12700">
            <a:solidFill>
              <a:srgbClr val="25797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ㅇ 데이터 전처리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ㅇ 모델 이름 입력 : 모델 이름을 입력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ㅇ 데이터셋 경로 : 데이터셋의 경로를 입력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ㅇ 샘플링 레이트 선택 : 데이터셋의 샘플링 레이트를 선택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ㅇ 전처리 시작 : 함수를 실행하여 데이터 전처리 수행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ㅇ특징 추출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ㅇ 피치 추출 알고리즘 : Mel-Spectogram 이미지로 변환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ㅇ 특징 추출 : 함수를 실행하여 특징 추출 수행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ㅇ 모델 학습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ㅇ 배치 크기 설정 : 배치 크기를 설정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ㅇ 에포크 설정 : 총 에포크 수를 설정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ㅇ 학습 시작 : 함수를 실행하여 모델 학습 수행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87" name="Google Shape;287;p15"/>
          <p:cNvCxnSpPr/>
          <p:nvPr/>
        </p:nvCxnSpPr>
        <p:spPr>
          <a:xfrm>
            <a:off x="798160" y="827543"/>
            <a:ext cx="0" cy="369557"/>
          </a:xfrm>
          <a:prstGeom prst="straightConnector1">
            <a:avLst/>
          </a:prstGeom>
          <a:noFill/>
          <a:ln cap="flat" cmpd="sng" w="57150">
            <a:solidFill>
              <a:srgbClr val="37B2A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8" name="Google Shape;288;p15"/>
          <p:cNvSpPr txBox="1"/>
          <p:nvPr/>
        </p:nvSpPr>
        <p:spPr>
          <a:xfrm>
            <a:off x="798160" y="858084"/>
            <a:ext cx="10527060" cy="308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AI모델</a:t>
            </a: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정의서 – 딥보이스 분류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9" name="Google Shape;289;p15"/>
          <p:cNvSpPr txBox="1"/>
          <p:nvPr/>
        </p:nvSpPr>
        <p:spPr>
          <a:xfrm>
            <a:off x="134653" y="101758"/>
            <a:ext cx="6735217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b="1" i="0" lang="ko-KR" sz="2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[타당성 검토] AI 모델 정의서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766" y="156121"/>
            <a:ext cx="1313733" cy="301252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6"/>
          <p:cNvSpPr/>
          <p:nvPr/>
        </p:nvSpPr>
        <p:spPr>
          <a:xfrm>
            <a:off x="685787" y="1351561"/>
            <a:ext cx="1608667" cy="1113595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최적화</a:t>
            </a:r>
            <a:endParaRPr b="1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진행 사항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7" name="Google Shape;297;p16"/>
          <p:cNvSpPr/>
          <p:nvPr/>
        </p:nvSpPr>
        <p:spPr>
          <a:xfrm>
            <a:off x="2396067" y="1351561"/>
            <a:ext cx="8815113" cy="1113594"/>
          </a:xfrm>
          <a:prstGeom prst="rect">
            <a:avLst/>
          </a:prstGeom>
          <a:noFill/>
          <a:ln cap="flat" cmpd="sng" w="12700">
            <a:solidFill>
              <a:srgbClr val="25797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ㅇ CNN : 구현 완료 / 검증 완료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ㅇ ViT : 구현 완료 / 검증 완료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ㅇ FastViT : 구현 완료 / 검증 진행 중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98" name="Google Shape;298;p16"/>
          <p:cNvCxnSpPr/>
          <p:nvPr/>
        </p:nvCxnSpPr>
        <p:spPr>
          <a:xfrm>
            <a:off x="798160" y="827543"/>
            <a:ext cx="0" cy="369557"/>
          </a:xfrm>
          <a:prstGeom prst="straightConnector1">
            <a:avLst/>
          </a:prstGeom>
          <a:noFill/>
          <a:ln cap="flat" cmpd="sng" w="57150">
            <a:solidFill>
              <a:srgbClr val="37B2A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9" name="Google Shape;299;p16"/>
          <p:cNvSpPr txBox="1"/>
          <p:nvPr/>
        </p:nvSpPr>
        <p:spPr>
          <a:xfrm>
            <a:off x="798160" y="858084"/>
            <a:ext cx="10527060" cy="308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AI모델</a:t>
            </a: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정의서 – 딥보이스 분류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0" name="Google Shape;300;p16"/>
          <p:cNvSpPr txBox="1"/>
          <p:nvPr/>
        </p:nvSpPr>
        <p:spPr>
          <a:xfrm>
            <a:off x="134653" y="101758"/>
            <a:ext cx="6735217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b="1" i="0" lang="ko-KR" sz="2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[타당성 검토] AI 모델 정의서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1" name="Google Shape;301;p16"/>
          <p:cNvSpPr/>
          <p:nvPr/>
        </p:nvSpPr>
        <p:spPr>
          <a:xfrm>
            <a:off x="685786" y="3111432"/>
            <a:ext cx="1608667" cy="1113595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분류 학습 절차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2" name="Google Shape;302;p16"/>
          <p:cNvSpPr/>
          <p:nvPr/>
        </p:nvSpPr>
        <p:spPr>
          <a:xfrm>
            <a:off x="685785" y="5029157"/>
            <a:ext cx="1608667" cy="1113595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딥보이스 탐지</a:t>
            </a:r>
            <a:endParaRPr b="1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절차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3" name="Google Shape;303;p16"/>
          <p:cNvSpPr/>
          <p:nvPr/>
        </p:nvSpPr>
        <p:spPr>
          <a:xfrm>
            <a:off x="2396067" y="3233928"/>
            <a:ext cx="1608666" cy="914400"/>
          </a:xfrm>
          <a:prstGeom prst="rect">
            <a:avLst/>
          </a:prstGeom>
          <a:solidFill>
            <a:srgbClr val="4892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음성 데이터</a:t>
            </a:r>
            <a:endParaRPr/>
          </a:p>
        </p:txBody>
      </p:sp>
      <p:sp>
        <p:nvSpPr>
          <p:cNvPr id="304" name="Google Shape;304;p16"/>
          <p:cNvSpPr/>
          <p:nvPr/>
        </p:nvSpPr>
        <p:spPr>
          <a:xfrm>
            <a:off x="4792134" y="3233928"/>
            <a:ext cx="1608666" cy="914400"/>
          </a:xfrm>
          <a:prstGeom prst="rect">
            <a:avLst/>
          </a:prstGeom>
          <a:solidFill>
            <a:srgbClr val="4892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전처리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5" name="Google Shape;305;p16"/>
          <p:cNvSpPr/>
          <p:nvPr/>
        </p:nvSpPr>
        <p:spPr>
          <a:xfrm>
            <a:off x="7188201" y="3233928"/>
            <a:ext cx="1608666" cy="914400"/>
          </a:xfrm>
          <a:prstGeom prst="rect">
            <a:avLst/>
          </a:prstGeom>
          <a:solidFill>
            <a:srgbClr val="4892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학습</a:t>
            </a:r>
            <a:endParaRPr/>
          </a:p>
        </p:txBody>
      </p:sp>
      <p:sp>
        <p:nvSpPr>
          <p:cNvPr id="306" name="Google Shape;306;p16"/>
          <p:cNvSpPr/>
          <p:nvPr/>
        </p:nvSpPr>
        <p:spPr>
          <a:xfrm>
            <a:off x="9584268" y="3233928"/>
            <a:ext cx="1608666" cy="914400"/>
          </a:xfrm>
          <a:prstGeom prst="rect">
            <a:avLst/>
          </a:prstGeom>
          <a:solidFill>
            <a:srgbClr val="4892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검증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서버 배포</a:t>
            </a:r>
            <a:endParaRPr/>
          </a:p>
        </p:txBody>
      </p:sp>
      <p:cxnSp>
        <p:nvCxnSpPr>
          <p:cNvPr id="307" name="Google Shape;307;p16"/>
          <p:cNvCxnSpPr>
            <a:stCxn id="303" idx="3"/>
            <a:endCxn id="304" idx="1"/>
          </p:cNvCxnSpPr>
          <p:nvPr/>
        </p:nvCxnSpPr>
        <p:spPr>
          <a:xfrm>
            <a:off x="4004733" y="3691128"/>
            <a:ext cx="787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8" name="Google Shape;308;p16"/>
          <p:cNvCxnSpPr>
            <a:stCxn id="304" idx="3"/>
            <a:endCxn id="305" idx="1"/>
          </p:cNvCxnSpPr>
          <p:nvPr/>
        </p:nvCxnSpPr>
        <p:spPr>
          <a:xfrm>
            <a:off x="6400800" y="3691128"/>
            <a:ext cx="787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9" name="Google Shape;309;p16"/>
          <p:cNvCxnSpPr>
            <a:stCxn id="305" idx="3"/>
            <a:endCxn id="306" idx="1"/>
          </p:cNvCxnSpPr>
          <p:nvPr/>
        </p:nvCxnSpPr>
        <p:spPr>
          <a:xfrm>
            <a:off x="8796867" y="3691128"/>
            <a:ext cx="787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10" name="Google Shape;310;p16"/>
          <p:cNvSpPr/>
          <p:nvPr/>
        </p:nvSpPr>
        <p:spPr>
          <a:xfrm>
            <a:off x="2396067" y="5113652"/>
            <a:ext cx="1608666" cy="914400"/>
          </a:xfrm>
          <a:prstGeom prst="rect">
            <a:avLst/>
          </a:prstGeom>
          <a:solidFill>
            <a:srgbClr val="F2A98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음성 데이터</a:t>
            </a:r>
            <a:endParaRPr/>
          </a:p>
        </p:txBody>
      </p:sp>
      <p:sp>
        <p:nvSpPr>
          <p:cNvPr id="311" name="Google Shape;311;p16"/>
          <p:cNvSpPr/>
          <p:nvPr/>
        </p:nvSpPr>
        <p:spPr>
          <a:xfrm>
            <a:off x="4792134" y="5113652"/>
            <a:ext cx="1608666" cy="914400"/>
          </a:xfrm>
          <a:prstGeom prst="rect">
            <a:avLst/>
          </a:prstGeom>
          <a:solidFill>
            <a:srgbClr val="F2A98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전처리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2" name="Google Shape;312;p16"/>
          <p:cNvSpPr/>
          <p:nvPr/>
        </p:nvSpPr>
        <p:spPr>
          <a:xfrm>
            <a:off x="7188201" y="5113652"/>
            <a:ext cx="1608666" cy="914400"/>
          </a:xfrm>
          <a:prstGeom prst="rect">
            <a:avLst/>
          </a:prstGeom>
          <a:solidFill>
            <a:srgbClr val="F2A98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추론</a:t>
            </a:r>
            <a:endParaRPr/>
          </a:p>
        </p:txBody>
      </p:sp>
      <p:sp>
        <p:nvSpPr>
          <p:cNvPr id="313" name="Google Shape;313;p16"/>
          <p:cNvSpPr/>
          <p:nvPr/>
        </p:nvSpPr>
        <p:spPr>
          <a:xfrm>
            <a:off x="9584268" y="5113652"/>
            <a:ext cx="1608666" cy="914400"/>
          </a:xfrm>
          <a:prstGeom prst="rect">
            <a:avLst/>
          </a:prstGeom>
          <a:solidFill>
            <a:srgbClr val="F2A98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결과 출력</a:t>
            </a:r>
            <a:endParaRPr/>
          </a:p>
        </p:txBody>
      </p:sp>
      <p:cxnSp>
        <p:nvCxnSpPr>
          <p:cNvPr id="314" name="Google Shape;314;p16"/>
          <p:cNvCxnSpPr>
            <a:stCxn id="310" idx="3"/>
            <a:endCxn id="311" idx="1"/>
          </p:cNvCxnSpPr>
          <p:nvPr/>
        </p:nvCxnSpPr>
        <p:spPr>
          <a:xfrm>
            <a:off x="4004733" y="5570852"/>
            <a:ext cx="787500" cy="0"/>
          </a:xfrm>
          <a:prstGeom prst="straightConnector1">
            <a:avLst/>
          </a:prstGeom>
          <a:noFill/>
          <a:ln cap="flat" cmpd="sng" w="19050">
            <a:solidFill>
              <a:srgbClr val="BF4F1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5" name="Google Shape;315;p16"/>
          <p:cNvCxnSpPr>
            <a:stCxn id="311" idx="3"/>
            <a:endCxn id="312" idx="1"/>
          </p:cNvCxnSpPr>
          <p:nvPr/>
        </p:nvCxnSpPr>
        <p:spPr>
          <a:xfrm>
            <a:off x="6400800" y="5570852"/>
            <a:ext cx="787500" cy="0"/>
          </a:xfrm>
          <a:prstGeom prst="straightConnector1">
            <a:avLst/>
          </a:prstGeom>
          <a:noFill/>
          <a:ln cap="flat" cmpd="sng" w="19050">
            <a:solidFill>
              <a:srgbClr val="BF4F1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6" name="Google Shape;316;p16"/>
          <p:cNvCxnSpPr>
            <a:stCxn id="312" idx="3"/>
            <a:endCxn id="313" idx="1"/>
          </p:cNvCxnSpPr>
          <p:nvPr/>
        </p:nvCxnSpPr>
        <p:spPr>
          <a:xfrm>
            <a:off x="8796867" y="5570852"/>
            <a:ext cx="787500" cy="0"/>
          </a:xfrm>
          <a:prstGeom prst="straightConnector1">
            <a:avLst/>
          </a:prstGeom>
          <a:noFill/>
          <a:ln cap="flat" cmpd="sng" w="19050">
            <a:solidFill>
              <a:srgbClr val="BF4F14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766" y="156121"/>
            <a:ext cx="1313733" cy="3012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3" name="Google Shape;323;p17"/>
          <p:cNvCxnSpPr/>
          <p:nvPr/>
        </p:nvCxnSpPr>
        <p:spPr>
          <a:xfrm>
            <a:off x="798160" y="827543"/>
            <a:ext cx="0" cy="369557"/>
          </a:xfrm>
          <a:prstGeom prst="straightConnector1">
            <a:avLst/>
          </a:prstGeom>
          <a:noFill/>
          <a:ln cap="flat" cmpd="sng" w="57150">
            <a:solidFill>
              <a:srgbClr val="37B2A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4" name="Google Shape;324;p17"/>
          <p:cNvSpPr txBox="1"/>
          <p:nvPr/>
        </p:nvSpPr>
        <p:spPr>
          <a:xfrm>
            <a:off x="798160" y="858084"/>
            <a:ext cx="10527060" cy="308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Question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5" name="Google Shape;325;p17"/>
          <p:cNvSpPr txBox="1"/>
          <p:nvPr/>
        </p:nvSpPr>
        <p:spPr>
          <a:xfrm>
            <a:off x="134653" y="101758"/>
            <a:ext cx="6735217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b="1" i="0" lang="ko-KR" sz="2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Q &amp; A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6" name="Google Shape;326;p17"/>
          <p:cNvSpPr txBox="1"/>
          <p:nvPr/>
        </p:nvSpPr>
        <p:spPr>
          <a:xfrm>
            <a:off x="1050921" y="1307022"/>
            <a:ext cx="10527060" cy="308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Q1. 프로젝트 결과물 영상(1분 &amp; 10분)은 PPT 내용 발표가 아닌 새로운 내용으로 구성이 가능한가?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7" name="Google Shape;327;p17"/>
          <p:cNvSpPr txBox="1"/>
          <p:nvPr/>
        </p:nvSpPr>
        <p:spPr>
          <a:xfrm>
            <a:off x="1050921" y="3429000"/>
            <a:ext cx="10527060" cy="308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Q2. 빅프로젝트에도 7차 미프 처럼 에이블러의 투표방식으로 진행되는가?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8" name="Google Shape;328;p17"/>
          <p:cNvSpPr txBox="1"/>
          <p:nvPr/>
        </p:nvSpPr>
        <p:spPr>
          <a:xfrm>
            <a:off x="1050921" y="5242505"/>
            <a:ext cx="10527060" cy="308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Q3. 기술코칭의 장소는 오프라인인가?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766" y="156121"/>
            <a:ext cx="1313733" cy="3012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2"/>
          <p:cNvCxnSpPr/>
          <p:nvPr/>
        </p:nvCxnSpPr>
        <p:spPr>
          <a:xfrm>
            <a:off x="798160" y="827543"/>
            <a:ext cx="0" cy="369557"/>
          </a:xfrm>
          <a:prstGeom prst="straightConnector1">
            <a:avLst/>
          </a:prstGeom>
          <a:noFill/>
          <a:ln cap="flat" cmpd="sng" w="57150">
            <a:solidFill>
              <a:srgbClr val="37B2A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9" name="Google Shape;109;p2"/>
          <p:cNvSpPr txBox="1"/>
          <p:nvPr/>
        </p:nvSpPr>
        <p:spPr>
          <a:xfrm>
            <a:off x="134653" y="101758"/>
            <a:ext cx="6735217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b="1" i="0" lang="ko-KR" sz="2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[타당성 검토] Introduce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798160" y="858084"/>
            <a:ext cx="10527060" cy="308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Project Abstract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982458" y="1461259"/>
            <a:ext cx="6290212" cy="308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과제명 : Deep Voice Detector API Service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982458" y="1910197"/>
            <a:ext cx="6290212" cy="308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적용분야 및 기대효과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3" name="Google Shape;11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27552" y="2274709"/>
            <a:ext cx="6930952" cy="256701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"/>
          <p:cNvSpPr txBox="1"/>
          <p:nvPr/>
        </p:nvSpPr>
        <p:spPr>
          <a:xfrm>
            <a:off x="1211058" y="2359135"/>
            <a:ext cx="6290212" cy="1486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lgun Gothic"/>
              <a:buChar char="-"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보안 시스템</a:t>
            </a:r>
            <a:b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ㅇ 스푸핑 범죄 예방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lgun Gothic"/>
              <a:buChar char="-"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엔터테인먼트 산업</a:t>
            </a:r>
            <a:b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ㅇ 음성 저작권 침해 탐지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lgun Gothic"/>
              <a:buChar char="-"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미디어 진위 확인</a:t>
            </a:r>
            <a:b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ㅇ 언론 및 SNS에서의 진실성 감별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982458" y="4897768"/>
            <a:ext cx="6290212" cy="308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 서비스와의 차별점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1211058" y="5315299"/>
            <a:ext cx="9476708" cy="8031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lgun Gothic"/>
              <a:buChar char="-"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서비스를 API 형태로 배포하여 다른 서비스와의 이식성 향상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lgun Gothic"/>
              <a:buChar char="-"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높은 정확성 및 추론 속도를 지닌 경량화된 모델을 통한 실시간 탐지 지원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lgun Gothic"/>
              <a:buChar char="-"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딥보이스 데이터 생성 프로세스 구현을 통해 자체적으로 데이터셋을 구축하여 지속가능한 발전 도모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766" y="156121"/>
            <a:ext cx="1313733" cy="3012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3"/>
          <p:cNvCxnSpPr/>
          <p:nvPr/>
        </p:nvCxnSpPr>
        <p:spPr>
          <a:xfrm>
            <a:off x="798160" y="827543"/>
            <a:ext cx="0" cy="369557"/>
          </a:xfrm>
          <a:prstGeom prst="straightConnector1">
            <a:avLst/>
          </a:prstGeom>
          <a:noFill/>
          <a:ln cap="flat" cmpd="sng" w="57150">
            <a:solidFill>
              <a:srgbClr val="37B2A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4" name="Google Shape;124;p3"/>
          <p:cNvSpPr txBox="1"/>
          <p:nvPr/>
        </p:nvSpPr>
        <p:spPr>
          <a:xfrm>
            <a:off x="798160" y="858084"/>
            <a:ext cx="10527060" cy="308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API 서비스 Flow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p3"/>
          <p:cNvSpPr txBox="1"/>
          <p:nvPr/>
        </p:nvSpPr>
        <p:spPr>
          <a:xfrm>
            <a:off x="134653" y="101758"/>
            <a:ext cx="6735217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b="1" i="0" lang="ko-KR" sz="2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[타당성 검토] 딥보이스 판별 API 서비스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텍스트, 스크린샷, 도표, 폰트이(가) 표시된 사진&#10;&#10;자동 생성된 설명" id="126" name="Google Shape;12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1461259"/>
            <a:ext cx="5562600" cy="477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3"/>
          <p:cNvSpPr/>
          <p:nvPr/>
        </p:nvSpPr>
        <p:spPr>
          <a:xfrm>
            <a:off x="340960" y="2997416"/>
            <a:ext cx="914400" cy="914400"/>
          </a:xfrm>
          <a:prstGeom prst="ellipse">
            <a:avLst/>
          </a:prstGeom>
          <a:solidFill>
            <a:srgbClr val="F2A98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3243487" y="2997416"/>
            <a:ext cx="1828800" cy="914400"/>
          </a:xfrm>
          <a:prstGeom prst="rect">
            <a:avLst/>
          </a:prstGeom>
          <a:solidFill>
            <a:srgbClr val="43AF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Server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3"/>
          <p:cNvSpPr/>
          <p:nvPr/>
        </p:nvSpPr>
        <p:spPr>
          <a:xfrm>
            <a:off x="3256187" y="5291826"/>
            <a:ext cx="1828800" cy="914400"/>
          </a:xfrm>
          <a:prstGeom prst="rect">
            <a:avLst/>
          </a:prstGeom>
          <a:solidFill>
            <a:srgbClr val="8CD87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Model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Server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0" name="Google Shape;130;p3"/>
          <p:cNvCxnSpPr>
            <a:stCxn id="127" idx="0"/>
            <a:endCxn id="128" idx="0"/>
          </p:cNvCxnSpPr>
          <p:nvPr/>
        </p:nvCxnSpPr>
        <p:spPr>
          <a:xfrm flipH="1" rot="-5400000">
            <a:off x="2477710" y="1317866"/>
            <a:ext cx="600" cy="3359700"/>
          </a:xfrm>
          <a:prstGeom prst="bentConnector3">
            <a:avLst>
              <a:gd fmla="val -97655254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1" name="Google Shape;131;p3"/>
          <p:cNvSpPr txBox="1"/>
          <p:nvPr/>
        </p:nvSpPr>
        <p:spPr>
          <a:xfrm>
            <a:off x="791810" y="2025979"/>
            <a:ext cx="33660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API Key, Audio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2" name="Google Shape;132;p3"/>
          <p:cNvCxnSpPr>
            <a:stCxn id="128" idx="3"/>
            <a:endCxn id="129" idx="3"/>
          </p:cNvCxnSpPr>
          <p:nvPr/>
        </p:nvCxnSpPr>
        <p:spPr>
          <a:xfrm>
            <a:off x="5072287" y="3454616"/>
            <a:ext cx="12600" cy="2294400"/>
          </a:xfrm>
          <a:prstGeom prst="bentConnector3">
            <a:avLst>
              <a:gd fmla="val 4718976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33" name="Google Shape;133;p3"/>
          <p:cNvCxnSpPr>
            <a:stCxn id="128" idx="2"/>
            <a:endCxn id="127" idx="4"/>
          </p:cNvCxnSpPr>
          <p:nvPr/>
        </p:nvCxnSpPr>
        <p:spPr>
          <a:xfrm rot="5400000">
            <a:off x="2477737" y="2232266"/>
            <a:ext cx="600" cy="3359700"/>
          </a:xfrm>
          <a:prstGeom prst="bentConnector3">
            <a:avLst>
              <a:gd fmla="val 83801076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4" name="Google Shape;134;p3"/>
          <p:cNvSpPr txBox="1"/>
          <p:nvPr/>
        </p:nvSpPr>
        <p:spPr>
          <a:xfrm>
            <a:off x="804510" y="4423401"/>
            <a:ext cx="33660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766" y="156121"/>
            <a:ext cx="1313733" cy="3012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p4"/>
          <p:cNvCxnSpPr/>
          <p:nvPr/>
        </p:nvCxnSpPr>
        <p:spPr>
          <a:xfrm>
            <a:off x="798160" y="827543"/>
            <a:ext cx="0" cy="369557"/>
          </a:xfrm>
          <a:prstGeom prst="straightConnector1">
            <a:avLst/>
          </a:prstGeom>
          <a:noFill/>
          <a:ln cap="flat" cmpd="sng" w="57150">
            <a:solidFill>
              <a:srgbClr val="37B2A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2" name="Google Shape;142;p4"/>
          <p:cNvSpPr txBox="1"/>
          <p:nvPr/>
        </p:nvSpPr>
        <p:spPr>
          <a:xfrm>
            <a:off x="134653" y="101758"/>
            <a:ext cx="6735217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b="1" i="0" lang="ko-KR" sz="2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[타당성 검토] Web 개발 현황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143;p4"/>
          <p:cNvSpPr txBox="1"/>
          <p:nvPr/>
        </p:nvSpPr>
        <p:spPr>
          <a:xfrm>
            <a:off x="798160" y="858084"/>
            <a:ext cx="10527060" cy="308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 - </a:t>
            </a:r>
            <a:r>
              <a:rPr b="0" i="0" lang="ko-KR" sz="1800" u="sng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http://voice-verity.com/home</a:t>
            </a: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4" name="Google Shape;144;p4"/>
          <p:cNvPicPr preferRelativeResize="0"/>
          <p:nvPr/>
        </p:nvPicPr>
        <p:blipFill rotWithShape="1">
          <a:blip r:embed="rId5">
            <a:alphaModFix/>
          </a:blip>
          <a:srcRect b="42424" l="0" r="0" t="0"/>
          <a:stretch/>
        </p:blipFill>
        <p:spPr>
          <a:xfrm>
            <a:off x="1259999" y="1260000"/>
            <a:ext cx="3509427" cy="5419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4"/>
          <p:cNvPicPr preferRelativeResize="0"/>
          <p:nvPr/>
        </p:nvPicPr>
        <p:blipFill rotWithShape="1">
          <a:blip r:embed="rId5">
            <a:alphaModFix/>
          </a:blip>
          <a:srcRect b="-1" l="0" r="0" t="57576"/>
          <a:stretch/>
        </p:blipFill>
        <p:spPr>
          <a:xfrm>
            <a:off x="6120000" y="1260000"/>
            <a:ext cx="3896836" cy="44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766" y="156121"/>
            <a:ext cx="1313733" cy="3012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5"/>
          <p:cNvCxnSpPr/>
          <p:nvPr/>
        </p:nvCxnSpPr>
        <p:spPr>
          <a:xfrm>
            <a:off x="798160" y="827543"/>
            <a:ext cx="0" cy="369557"/>
          </a:xfrm>
          <a:prstGeom prst="straightConnector1">
            <a:avLst/>
          </a:prstGeom>
          <a:noFill/>
          <a:ln cap="flat" cmpd="sng" w="57150">
            <a:solidFill>
              <a:srgbClr val="37B2A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3" name="Google Shape;153;p5"/>
          <p:cNvSpPr txBox="1"/>
          <p:nvPr/>
        </p:nvSpPr>
        <p:spPr>
          <a:xfrm>
            <a:off x="134653" y="101758"/>
            <a:ext cx="6735217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b="1" i="0" lang="ko-KR" sz="2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[타당성 검토] Web 개발 현황</a:t>
            </a:r>
            <a:endParaRPr b="0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p5"/>
          <p:cNvSpPr txBox="1"/>
          <p:nvPr/>
        </p:nvSpPr>
        <p:spPr>
          <a:xfrm>
            <a:off x="798160" y="858084"/>
            <a:ext cx="10527060" cy="308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</a:t>
            </a:r>
            <a:endParaRPr/>
          </a:p>
        </p:txBody>
      </p:sp>
      <p:pic>
        <p:nvPicPr>
          <p:cNvPr id="155" name="Google Shape;155;p5"/>
          <p:cNvPicPr preferRelativeResize="0"/>
          <p:nvPr/>
        </p:nvPicPr>
        <p:blipFill rotWithShape="1">
          <a:blip r:embed="rId4">
            <a:alphaModFix/>
          </a:blip>
          <a:srcRect b="4036" l="3441" r="3673" t="6721"/>
          <a:stretch/>
        </p:blipFill>
        <p:spPr>
          <a:xfrm>
            <a:off x="1260000" y="1260000"/>
            <a:ext cx="4133138" cy="5010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텍스트, 스크린샷, 폰트, 디자인이(가) 표시된 사진&#10;&#10;자동 생성된 설명" id="156" name="Google Shape;156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06963" y="1716259"/>
            <a:ext cx="5410802" cy="3859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766" y="156121"/>
            <a:ext cx="1313733" cy="3012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Google Shape;163;p6"/>
          <p:cNvCxnSpPr/>
          <p:nvPr/>
        </p:nvCxnSpPr>
        <p:spPr>
          <a:xfrm>
            <a:off x="798160" y="827543"/>
            <a:ext cx="0" cy="369557"/>
          </a:xfrm>
          <a:prstGeom prst="straightConnector1">
            <a:avLst/>
          </a:prstGeom>
          <a:noFill/>
          <a:ln cap="flat" cmpd="sng" w="57150">
            <a:solidFill>
              <a:srgbClr val="37B2A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4" name="Google Shape;164;p6"/>
          <p:cNvSpPr txBox="1"/>
          <p:nvPr/>
        </p:nvSpPr>
        <p:spPr>
          <a:xfrm>
            <a:off x="134653" y="101758"/>
            <a:ext cx="6735217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b="1" i="0" lang="ko-KR" sz="2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[타당성 검토] Web 개발 현황</a:t>
            </a:r>
            <a:endParaRPr b="0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165;p6"/>
          <p:cNvSpPr txBox="1"/>
          <p:nvPr/>
        </p:nvSpPr>
        <p:spPr>
          <a:xfrm>
            <a:off x="798160" y="858084"/>
            <a:ext cx="10527060" cy="308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</a:t>
            </a:r>
            <a:endParaRPr/>
          </a:p>
        </p:txBody>
      </p:sp>
      <p:pic>
        <p:nvPicPr>
          <p:cNvPr descr="텍스트, 스크린샷, 영수증, 번호이(가) 표시된 사진&#10;&#10;자동 생성된 설명" id="166" name="Google Shape;16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60000" y="1260000"/>
            <a:ext cx="3981593" cy="4972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766" y="156121"/>
            <a:ext cx="1313733" cy="3012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7"/>
          <p:cNvCxnSpPr/>
          <p:nvPr/>
        </p:nvCxnSpPr>
        <p:spPr>
          <a:xfrm>
            <a:off x="798160" y="827543"/>
            <a:ext cx="0" cy="369557"/>
          </a:xfrm>
          <a:prstGeom prst="straightConnector1">
            <a:avLst/>
          </a:prstGeom>
          <a:noFill/>
          <a:ln cap="flat" cmpd="sng" w="57150">
            <a:solidFill>
              <a:srgbClr val="37B2A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4" name="Google Shape;174;p7"/>
          <p:cNvSpPr txBox="1"/>
          <p:nvPr/>
        </p:nvSpPr>
        <p:spPr>
          <a:xfrm>
            <a:off x="134653" y="101758"/>
            <a:ext cx="6735217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b="1" i="0" lang="ko-KR" sz="2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[타당성 검토] Weekly Scrum Template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p7"/>
          <p:cNvSpPr txBox="1"/>
          <p:nvPr/>
        </p:nvSpPr>
        <p:spPr>
          <a:xfrm>
            <a:off x="798160" y="858084"/>
            <a:ext cx="10527060" cy="308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Project Timeline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스크린샷, 텍스트, 멀티미디어 소프트웨어, 소프트웨어이(가) 표시된 사진&#10;&#10;자동 생성된 설명" id="176" name="Google Shape;17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76600" y="1366941"/>
            <a:ext cx="8724899" cy="5080828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7"/>
          <p:cNvSpPr txBox="1"/>
          <p:nvPr/>
        </p:nvSpPr>
        <p:spPr>
          <a:xfrm>
            <a:off x="353660" y="1750293"/>
            <a:ext cx="2681638" cy="46974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목표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Frontend : 7월 3주차 완성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Backend : 7월 3주차 완성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Model : 7월 1주차 프로토타입 완성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 : UX 작업 수행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766" y="156121"/>
            <a:ext cx="1313733" cy="3012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Google Shape;184;p8"/>
          <p:cNvCxnSpPr/>
          <p:nvPr/>
        </p:nvCxnSpPr>
        <p:spPr>
          <a:xfrm>
            <a:off x="798160" y="827543"/>
            <a:ext cx="0" cy="369557"/>
          </a:xfrm>
          <a:prstGeom prst="straightConnector1">
            <a:avLst/>
          </a:prstGeom>
          <a:noFill/>
          <a:ln cap="flat" cmpd="sng" w="57150">
            <a:solidFill>
              <a:srgbClr val="37B2A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5" name="Google Shape;185;p8"/>
          <p:cNvSpPr txBox="1"/>
          <p:nvPr/>
        </p:nvSpPr>
        <p:spPr>
          <a:xfrm>
            <a:off x="134653" y="101758"/>
            <a:ext cx="6735217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b="1" i="0" lang="ko-KR" sz="2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[타당성 검토] Weekly Scrum Template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p8"/>
          <p:cNvSpPr txBox="1"/>
          <p:nvPr/>
        </p:nvSpPr>
        <p:spPr>
          <a:xfrm>
            <a:off x="798160" y="858084"/>
            <a:ext cx="10527060" cy="308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Team Timeline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텍스트, 스크린샷, 폰트, 번호이(가) 표시된 사진&#10;&#10;자동 생성된 설명" id="187" name="Google Shape;18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061" y="1461259"/>
            <a:ext cx="4613035" cy="18580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텍스트, 스크린샷, 폰트, 번호이(가) 표시된 사진&#10;&#10;자동 생성된 설명" id="188" name="Google Shape;188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96870" y="683398"/>
            <a:ext cx="4310833" cy="30345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텍스트, 스크린샷, 폰트, 번호이(가) 표시된 사진&#10;&#10;자동 생성된 설명" id="189" name="Google Shape;189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9061" y="3754614"/>
            <a:ext cx="4613035" cy="25701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텍스트, 스크린샷, 폰트, 번호이(가) 표시된 사진&#10;&#10;자동 생성된 설명" id="190" name="Google Shape;190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998391" y="3778325"/>
            <a:ext cx="4309312" cy="2987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766" y="156121"/>
            <a:ext cx="1313733" cy="30125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7" name="Google Shape;197;p9"/>
          <p:cNvGraphicFramePr/>
          <p:nvPr/>
        </p:nvGraphicFramePr>
        <p:xfrm>
          <a:off x="696001" y="13703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{D6450A7D-BE9D-4054-B948-24845DD2F8F2}</a:tableStyleId>
              </a:tblPr>
              <a:tblGrid>
                <a:gridCol w="1670925"/>
                <a:gridCol w="3074200"/>
                <a:gridCol w="3074200"/>
                <a:gridCol w="3074200"/>
              </a:tblGrid>
              <a:tr h="356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</a:rPr>
                        <a:t>분야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</a:rPr>
                        <a:t>이번주 한 일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</a:rPr>
                        <a:t>차주 계획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</a:rPr>
                        <a:t>이슈 사항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710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</a:rPr>
                        <a:t>Web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-"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Web 페이지 템플릿 검토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-"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페이지 디자인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-"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페이지 코드 작성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-"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UI/UX 검토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-"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기존 디자인에서 이미지 해상도 깨짐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-"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고해상도 이미지 호출 시 로딩 시간이 소요됨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62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</a:rPr>
                        <a:t>AI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-"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보이스 클로닝을 위한 RVC 모델 학습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-"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RVC 모델을 이용한 딥보이스 데이터셋 구축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-"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딥보이스 분류 모델 구성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-"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Flask 프로토타입 구성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-"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모델 고도화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-"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Flask를 이용한 모델 배포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-"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1차 구축 수량</a:t>
                      </a:r>
                      <a:b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</a:b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Real : 1000</a:t>
                      </a:r>
                      <a:b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</a:b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Fake : 1000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-"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Flask vs FastAPI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0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</a:rPr>
                        <a:t>백엔드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-"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대시보드 구성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-"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Flask 서버와 API 연동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0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</a:rPr>
                        <a:t>데이터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-"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딥보이스 피해사례 조사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- UI/UX 검토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0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</a:rPr>
                        <a:t>발표 및 자료 작성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- 3주차 산출물 작성</a:t>
                      </a:r>
                      <a:endParaRPr sz="12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- 4주차 산출물 작성</a:t>
                      </a:r>
                      <a:endParaRPr sz="12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98" name="Google Shape;198;p9"/>
          <p:cNvCxnSpPr/>
          <p:nvPr/>
        </p:nvCxnSpPr>
        <p:spPr>
          <a:xfrm>
            <a:off x="798160" y="827543"/>
            <a:ext cx="0" cy="369557"/>
          </a:xfrm>
          <a:prstGeom prst="straightConnector1">
            <a:avLst/>
          </a:prstGeom>
          <a:noFill/>
          <a:ln cap="flat" cmpd="sng" w="57150">
            <a:solidFill>
              <a:srgbClr val="37B2A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9" name="Google Shape;199;p9"/>
          <p:cNvSpPr txBox="1"/>
          <p:nvPr/>
        </p:nvSpPr>
        <p:spPr>
          <a:xfrm>
            <a:off x="134653" y="101758"/>
            <a:ext cx="6735217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b="1" i="0" lang="ko-KR" sz="2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[타당성 검토] Weekly Scrum Template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p9"/>
          <p:cNvSpPr txBox="1"/>
          <p:nvPr/>
        </p:nvSpPr>
        <p:spPr>
          <a:xfrm>
            <a:off x="798160" y="858084"/>
            <a:ext cx="10527060" cy="308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Weekly Scrum Template(3주차)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9"/>
          <p:cNvSpPr txBox="1"/>
          <p:nvPr/>
        </p:nvSpPr>
        <p:spPr>
          <a:xfrm>
            <a:off x="696001" y="6079481"/>
            <a:ext cx="10527060" cy="308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💁🏻‍♂️ RVC : Retrieval-based-Voice-Conversion, 실시간 음성 변환 기술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2024-06-18T04:39:01Z</dcterms:created>
  <dc:creator>석지혜(AIVLE스쿨코칭팀)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0x0101002B6A3174F8162A4FA09A9C32A6C91FCA</vt:lpwstr>
  </property>
</Properties>
</file>