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513" r:id="rId6"/>
    <p:sldId id="514" r:id="rId7"/>
    <p:sldId id="521" r:id="rId8"/>
    <p:sldId id="516" r:id="rId9"/>
    <p:sldId id="517" r:id="rId10"/>
    <p:sldId id="524" r:id="rId11"/>
    <p:sldId id="525" r:id="rId12"/>
    <p:sldId id="522" r:id="rId13"/>
    <p:sldId id="523" r:id="rId14"/>
    <p:sldId id="526" r:id="rId15"/>
    <p:sldId id="527" r:id="rId16"/>
    <p:sldId id="52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당성검토" id="{A8A8DCB8-2A63-44B4-BD34-8823F00E3E92}">
          <p14:sldIdLst>
            <p14:sldId id="256"/>
            <p14:sldId id="513"/>
            <p14:sldId id="514"/>
            <p14:sldId id="521"/>
            <p14:sldId id="516"/>
            <p14:sldId id="517"/>
            <p14:sldId id="524"/>
            <p14:sldId id="525"/>
            <p14:sldId id="522"/>
            <p14:sldId id="523"/>
            <p14:sldId id="526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EAA"/>
    <a:srgbClr val="7D75E8"/>
    <a:srgbClr val="50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2"/>
    <p:restoredTop sz="83680"/>
  </p:normalViewPr>
  <p:slideViewPr>
    <p:cSldViewPr snapToGrid="0">
      <p:cViewPr>
        <p:scale>
          <a:sx n="108" d="100"/>
          <a:sy n="108" d="100"/>
        </p:scale>
        <p:origin x="4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F157-EB42-41F9-93E8-14EE879A28F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B499-B001-4BE9-8CEB-ABFE664F3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이정도 퀄리티는 </a:t>
            </a:r>
            <a:r>
              <a:rPr lang="ko-KR" altLang="en-US" dirty="0" err="1"/>
              <a:t>어떠하신가요</a:t>
            </a:r>
            <a:r>
              <a:rPr lang="en-US" altLang="ko-KR" dirty="0"/>
              <a:t>?</a:t>
            </a:r>
            <a:r>
              <a:rPr lang="ko-KR" altLang="en-US" dirty="0"/>
              <a:t> 부족할까요</a:t>
            </a:r>
            <a:r>
              <a:rPr lang="en-US" altLang="ko-KR" dirty="0"/>
              <a:t>….?</a:t>
            </a: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7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85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71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소스코드에 대한 설명도 작성해서 첨부를 </a:t>
            </a:r>
            <a:r>
              <a:rPr lang="ko-KR" altLang="en-US" dirty="0" err="1"/>
              <a:t>해야하는</a:t>
            </a:r>
            <a:r>
              <a:rPr lang="ko-KR" altLang="en-US" dirty="0"/>
              <a:t> 것일까요</a:t>
            </a:r>
            <a:r>
              <a:rPr lang="en-US" altLang="ko-KR" dirty="0"/>
              <a:t>?(</a:t>
            </a:r>
            <a:r>
              <a:rPr lang="ko-KR" altLang="en-US" dirty="0"/>
              <a:t>재사용성을 위함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9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31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30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26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93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84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페이지 분량 기준은 따로 없나요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7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발표자료를 통해서 발표영상을 </a:t>
            </a:r>
            <a:r>
              <a:rPr lang="ko-KR" altLang="en-US" dirty="0" err="1"/>
              <a:t>찍을려고</a:t>
            </a:r>
            <a:r>
              <a:rPr lang="ko-KR" altLang="en-US" dirty="0"/>
              <a:t> 하는데</a:t>
            </a:r>
            <a:r>
              <a:rPr lang="en-US" altLang="ko-KR" dirty="0"/>
              <a:t>,</a:t>
            </a:r>
            <a:r>
              <a:rPr lang="ko-KR" altLang="en-US" dirty="0"/>
              <a:t> 영상에 넣을 자료의 양식은 </a:t>
            </a:r>
            <a:r>
              <a:rPr lang="en-US" altLang="ko-KR" dirty="0"/>
              <a:t>KT AIVLE School</a:t>
            </a:r>
            <a:r>
              <a:rPr lang="ko-KR" altLang="en-US" dirty="0"/>
              <a:t> 템플릿</a:t>
            </a:r>
            <a:r>
              <a:rPr lang="en-US" altLang="ko-KR" dirty="0"/>
              <a:t>(</a:t>
            </a:r>
            <a:r>
              <a:rPr lang="ko-KR" altLang="en-US" dirty="0"/>
              <a:t>현재 사용 중인 템플릿</a:t>
            </a:r>
            <a:r>
              <a:rPr lang="en-US" altLang="ko-KR" dirty="0"/>
              <a:t>)</a:t>
            </a:r>
            <a:r>
              <a:rPr lang="ko-KR" altLang="en-US" dirty="0" err="1"/>
              <a:t>으로만</a:t>
            </a:r>
            <a:r>
              <a:rPr lang="ko-KR" altLang="en-US" dirty="0"/>
              <a:t> 해야만 하는 것일까요</a:t>
            </a:r>
            <a:r>
              <a:rPr lang="en-US" altLang="ko-KR" dirty="0"/>
              <a:t>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다르게 템플릿을 해서 발표영상에 사용해도 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r>
              <a:rPr lang="ko-KR" altLang="en-US" dirty="0"/>
              <a:t> 및 </a:t>
            </a:r>
            <a:r>
              <a:rPr lang="en-US" altLang="ko-KR" dirty="0"/>
              <a:t>pdf </a:t>
            </a:r>
            <a:r>
              <a:rPr lang="ko-KR" altLang="en-US" dirty="0"/>
              <a:t>제출 시에도 따로 제작한 양식으로 제출해도 평가에 영향을 끼치는 것이 있을까요</a:t>
            </a:r>
            <a:r>
              <a:rPr lang="en-US" altLang="ko-KR" dirty="0"/>
              <a:t>?(</a:t>
            </a:r>
            <a:r>
              <a:rPr lang="ko-KR" altLang="en-US" dirty="0"/>
              <a:t>외부 템플릿 지양</a:t>
            </a:r>
            <a:r>
              <a:rPr lang="en-US" altLang="ko-KR" dirty="0"/>
              <a:t>...?)</a:t>
            </a: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00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이정도 퀄리티는 </a:t>
            </a:r>
            <a:r>
              <a:rPr lang="ko-KR" altLang="en-US" dirty="0" err="1"/>
              <a:t>어떠하신가요</a:t>
            </a:r>
            <a:r>
              <a:rPr lang="en-US" altLang="ko-KR" dirty="0"/>
              <a:t>?</a:t>
            </a:r>
            <a:r>
              <a:rPr lang="ko-KR" altLang="en-US" dirty="0"/>
              <a:t> 부족할까요</a:t>
            </a:r>
            <a:r>
              <a:rPr lang="en-US" altLang="ko-KR" dirty="0"/>
              <a:t>….?</a:t>
            </a: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39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0C6F-D9B3-E98B-B985-C2FEA913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377EA-16D2-0050-4C04-0A413C99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42E07-FB6B-2823-46A3-FD8B452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20FD-FC07-E308-7D84-A0FD82F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717B2-5AD7-31CB-4562-F9FFE8B1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7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0E0B-7EB3-4687-72AA-A69C54F0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A13D9-BBC3-B42E-C9F1-8B7E53DC2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22C63-2648-1033-A8B8-462498FE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16034-4058-73B8-07B7-C74EF742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C0736-7BB2-4023-3CDE-1E16E33C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D7ABB-97D8-C8C5-1BC9-8585142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3EAB-32C6-D9E4-1E7C-AD43CAC6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10AC5-6CE3-ECD7-43ED-7261194C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40315-49B3-8538-B844-D7ECEC8D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C8DEB-A240-2B53-3DB5-F87D110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A138C-4193-A587-76DE-C7FB675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5BFC3-261F-B103-CEF9-39D9B013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CA595-00FC-3DAD-D72E-AB412652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EFBFC-CF87-AB4D-FCE9-6010E51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F6DA8-586E-F59F-0D62-396B028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80AA7-7EA4-4B4F-6A79-36251A33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8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1_제목 및 내용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2B0E2-DD88-4402-8002-2749C162C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2992-5696-626F-D0B6-21D358B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61DCC-4D1D-861C-9561-2C9D93ED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2788F-1E1A-DC12-8813-8E6DF9D1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AE453-3813-B5E2-BD29-9D3760C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3D2F0-36C9-8991-3132-0AEEBDEC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BB7C-32C2-3C8A-3034-38B62A4F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FF208-8FBA-D18F-A95B-FF172D6B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41455-C473-21C5-59A4-63AAD174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6CED8-A62B-3B41-2E7F-C2F4B5B6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AEE99-B499-898F-ADDC-74FD8B80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559-D89F-7629-90B4-F3627905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E8FD-8C12-4266-B0AF-C1882602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71E28-EBD1-692C-CFA9-633A05BF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D287E-C8EA-D735-5E64-E247972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5684C-6D89-C8ED-1D4A-A7145D8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0F764-6247-AF5A-AFDD-734C86D6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9C66-D37F-CA6E-FB6B-D2CF530C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DF5C-BFD9-8E95-2E3C-86DE4434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EEF94-365C-E384-E876-09E0B93B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0E932-D9A5-407A-7FA5-02DE6BB1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B5062-DCD3-9017-9342-D342C726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1F40B-B134-9678-5128-ACBF5712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1628AF-69FC-F9D7-57EF-F7F3539D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69798-DC80-2251-FA9B-7B12259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A205-C56D-997B-9714-22FBE81A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AF82D-5AF1-A409-8815-B13F588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D4ADB-D6BC-967F-7EFC-06923C3D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25114-5D6A-00FE-12AB-EBC3A57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C5960-66F9-0030-5019-9563B2E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F2EC5-DF67-06C8-8E4A-96391ABB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2AD0C-37C2-FE1A-8093-CAFD8EE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0C47-EE05-8F99-7305-CDD78E15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F2F7F-545A-3ED7-CDF3-6AEE77E0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939DC-05EC-A0D8-EEF1-04B1E995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74C4F-CF0B-E724-849A-2D609BD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417-CB75-467A-AB84-C0FC4D6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41D0D-B145-8BFD-1066-E7591176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7A390-598A-E851-DB27-71A0232C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8AE29-3230-B0DF-D079-D043DC4D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12FC0-844B-783B-EC41-261A8ACF5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816AB-3FA6-42CD-9C3B-6F151E449B4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151B0-E04E-AB9E-053D-FC4BE9AE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C2ABD-E606-9D09-BB52-49DD431E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ko-KR" sz="2000" b="0" i="0" u="none" strike="noStrike" cap="none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3.</a:t>
            </a:r>
            <a:endParaRPr sz="2000" b="0" i="0" u="none" strike="noStrike" cap="none">
              <a:solidFill>
                <a:srgbClr val="02BD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"/>
          <p:cNvSpPr txBox="1"/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 산출물</a:t>
            </a:r>
            <a:endParaRPr/>
          </a:p>
        </p:txBody>
      </p:sp>
      <p:sp>
        <p:nvSpPr>
          <p:cNvPr id="2" name="Google Shape;101;p1">
            <a:extLst>
              <a:ext uri="{FF2B5EF4-FFF2-40B4-BE49-F238E27FC236}">
                <a16:creationId xmlns:a16="http://schemas.microsoft.com/office/drawing/2014/main" id="{AA98BB84-CEEC-B1C8-D04E-0D049EA6C4DD}"/>
              </a:ext>
            </a:extLst>
          </p:cNvPr>
          <p:cNvSpPr txBox="1"/>
          <p:nvPr/>
        </p:nvSpPr>
        <p:spPr>
          <a:xfrm>
            <a:off x="8877782" y="5474825"/>
            <a:ext cx="2891022" cy="7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AI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트랙 수도권 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반 </a:t>
            </a:r>
            <a:r>
              <a:rPr lang="en-US" altLang="ko-KR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8</a:t>
            </a:r>
            <a:r>
              <a:rPr lang="ko-KR" altLang="en-US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조</a:t>
            </a:r>
            <a:endParaRPr lang="en-US" altLang="ko-KR" b="1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Team. Voice </a:t>
            </a:r>
            <a:r>
              <a:rPr lang="en-US" altLang="ko-KR" b="1" dirty="0" err="1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Volice</a:t>
            </a:r>
            <a:endParaRPr lang="en-US" altLang="ko-KR" b="1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 썸네일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03588E-B7A4-3658-E238-5C0A5EB2C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8" y="772884"/>
            <a:ext cx="5764481" cy="57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발표 영상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D892D4-A676-910C-8E50-587473C2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68" y="866568"/>
            <a:ext cx="5124863" cy="51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0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숏 영상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168EC-8150-5AE3-D84E-216FB5D0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68" y="866568"/>
            <a:ext cx="5124863" cy="51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코드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60BB73-86DD-EA99-E17D-A92D12777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64"/>
          <a:stretch/>
        </p:blipFill>
        <p:spPr>
          <a:xfrm>
            <a:off x="229548" y="782944"/>
            <a:ext cx="1183408" cy="13366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1905FB-9212-A6B9-FCBD-5DD27ECB4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854" y="854196"/>
            <a:ext cx="1183408" cy="11834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B0D0D4-FB02-2F0F-46EA-11D66DFA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854" y="2245592"/>
            <a:ext cx="1183408" cy="11834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2A61F74-0110-1688-26F3-ABB0DC59F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388" y="5028384"/>
            <a:ext cx="1187874" cy="11834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47784C-C4D9-E36B-F040-53F8A7B20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854" y="3636988"/>
            <a:ext cx="1183409" cy="1183409"/>
          </a:xfrm>
          <a:prstGeom prst="rect">
            <a:avLst/>
          </a:prstGeom>
        </p:spPr>
      </p:pic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5F7AD852-F6DE-2B52-55F8-3CF84377E24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1412956" y="1445900"/>
            <a:ext cx="1153898" cy="5361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18D5FD06-9F8A-D255-A65B-ABFBCFEEFC1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1412956" y="1451261"/>
            <a:ext cx="1153898" cy="1386035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CA215528-E59F-0A7A-ED7C-55E6A9518495}"/>
              </a:ext>
            </a:extLst>
          </p:cNvPr>
          <p:cNvCxnSpPr>
            <a:stCxn id="2" idx="3"/>
            <a:endCxn id="23" idx="1"/>
          </p:cNvCxnSpPr>
          <p:nvPr/>
        </p:nvCxnSpPr>
        <p:spPr>
          <a:xfrm>
            <a:off x="1412956" y="1451261"/>
            <a:ext cx="1153898" cy="2777432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19A67A-0875-465C-4781-629ED814103C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1412956" y="1451261"/>
            <a:ext cx="1149432" cy="4168827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ECE1A6E-3CD7-02C0-8568-89E29502AEB9}"/>
              </a:ext>
            </a:extLst>
          </p:cNvPr>
          <p:cNvSpPr/>
          <p:nvPr/>
        </p:nvSpPr>
        <p:spPr>
          <a:xfrm>
            <a:off x="4148446" y="931799"/>
            <a:ext cx="6735217" cy="1028201"/>
          </a:xfrm>
          <a:prstGeom prst="roundRect">
            <a:avLst/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CSS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HTML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JS Source</a:t>
            </a:r>
            <a:endParaRPr kumimoji="1"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83109C3-AC56-4AD2-A7C3-20425213BA0E}"/>
              </a:ext>
            </a:extLst>
          </p:cNvPr>
          <p:cNvSpPr/>
          <p:nvPr/>
        </p:nvSpPr>
        <p:spPr>
          <a:xfrm>
            <a:off x="4148446" y="2323195"/>
            <a:ext cx="6735217" cy="1028201"/>
          </a:xfrm>
          <a:prstGeom prst="roundRect">
            <a:avLst/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Django Source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C291B8C-E3F2-97D2-75D5-FD8B327EB02D}"/>
              </a:ext>
            </a:extLst>
          </p:cNvPr>
          <p:cNvSpPr/>
          <p:nvPr/>
        </p:nvSpPr>
        <p:spPr>
          <a:xfrm>
            <a:off x="4148446" y="3714591"/>
            <a:ext cx="6735217" cy="1028201"/>
          </a:xfrm>
          <a:prstGeom prst="roundRect">
            <a:avLst/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2"/>
                </a:solidFill>
              </a:rPr>
              <a:t>FastAPI</a:t>
            </a:r>
            <a:r>
              <a:rPr kumimoji="1" lang="en-US" altLang="ko-KR" sz="1400" dirty="0">
                <a:solidFill>
                  <a:schemeClr val="bg2"/>
                </a:solidFill>
              </a:rPr>
              <a:t>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Vision Transformer Train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2"/>
                </a:solidFill>
              </a:rPr>
              <a:t>ResNet</a:t>
            </a:r>
            <a:r>
              <a:rPr kumimoji="1" lang="en-US" altLang="ko-KR" sz="1400" dirty="0">
                <a:solidFill>
                  <a:schemeClr val="bg2"/>
                </a:solidFill>
              </a:rPr>
              <a:t> Train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Shallow CNN Train Source</a:t>
            </a:r>
            <a:endParaRPr kumimoji="1" lang="ko-KR" altLang="en-US" sz="1400" dirty="0">
              <a:solidFill>
                <a:schemeClr val="bg2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F2CF2BF-B65C-DA41-5CE8-5C4D3D529C05}"/>
              </a:ext>
            </a:extLst>
          </p:cNvPr>
          <p:cNvSpPr/>
          <p:nvPr/>
        </p:nvSpPr>
        <p:spPr>
          <a:xfrm>
            <a:off x="4148446" y="5105987"/>
            <a:ext cx="6735217" cy="1028201"/>
          </a:xfrm>
          <a:prstGeom prst="roundRect">
            <a:avLst/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2"/>
                </a:solidFill>
              </a:rPr>
              <a:t>Data Sample</a:t>
            </a:r>
            <a:endParaRPr kumimoji="1"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Weekly Scrum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Google Shape;394;g1b5d807d25a_29_53">
            <a:extLst>
              <a:ext uri="{FF2B5EF4-FFF2-40B4-BE49-F238E27FC236}">
                <a16:creationId xmlns:a16="http://schemas.microsoft.com/office/drawing/2014/main" id="{8E821807-1C2F-348C-1035-00A085031C4C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396;g1b5d807d25a_29_53">
            <a:extLst>
              <a:ext uri="{FF2B5EF4-FFF2-40B4-BE49-F238E27FC236}">
                <a16:creationId xmlns:a16="http://schemas.microsoft.com/office/drawing/2014/main" id="{0E1D985D-0ED1-3E44-CFB9-A1FB5F83342B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Scrum(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4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 </a:t>
            </a:r>
            <a:endParaRPr sz="18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1" name="Google Shape;516;g1b5d807d25a_29_172">
            <a:extLst>
              <a:ext uri="{FF2B5EF4-FFF2-40B4-BE49-F238E27FC236}">
                <a16:creationId xmlns:a16="http://schemas.microsoft.com/office/drawing/2014/main" id="{13E9BDF3-67D5-C68F-20B0-6097AB67C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852123"/>
              </p:ext>
            </p:extLst>
          </p:nvPr>
        </p:nvGraphicFramePr>
        <p:xfrm>
          <a:off x="696001" y="1370395"/>
          <a:ext cx="10893489" cy="52111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4189">
                  <a:extLst>
                    <a:ext uri="{9D8B030D-6E8A-4147-A177-3AD203B41FA5}">
                      <a16:colId xmlns:a16="http://schemas.microsoft.com/office/drawing/2014/main" val="1023541757"/>
                    </a:ext>
                  </a:extLst>
                </a:gridCol>
                <a:gridCol w="3074189">
                  <a:extLst>
                    <a:ext uri="{9D8B030D-6E8A-4147-A177-3AD203B41FA5}">
                      <a16:colId xmlns:a16="http://schemas.microsoft.com/office/drawing/2014/main" val="963403687"/>
                    </a:ext>
                  </a:extLst>
                </a:gridCol>
              </a:tblGrid>
              <a:tr h="4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분야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이번주 한 일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차주 계획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이슈 사항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3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게시판 디자인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구독 페이지 디자인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서비스 체험 페이지 디자인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피드백 반영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피드백 반영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최종 산출물 정리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모델 서버 유지보수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Voice Remover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모델 추론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모델 서버 유지보수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모델 서비스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 피드백 반영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최종 산출물 정리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기능 구현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게시판 기능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차 기능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QA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피드백 반영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최종 산출물 정리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발표자료 제작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최종 산출물 정리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0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발표 및 자료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주차 산출물 작성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발표자료 제작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사업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솔루션 기반 설명서 제작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썸네일 제작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숏영상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제작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발표영상 제작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최종 산출물 정리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Project Progress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179E08D-7882-7A06-3D4B-F05A921C3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798202"/>
            <a:ext cx="11473543" cy="59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To Do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F4A8AB7-5F4F-3DAF-C78D-7C6B2D64D352}"/>
              </a:ext>
            </a:extLst>
          </p:cNvPr>
          <p:cNvSpPr/>
          <p:nvPr/>
        </p:nvSpPr>
        <p:spPr>
          <a:xfrm>
            <a:off x="359229" y="957943"/>
            <a:ext cx="19485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6A3F4E5-68DA-1034-B02D-369A127B5ABE}"/>
              </a:ext>
            </a:extLst>
          </p:cNvPr>
          <p:cNvSpPr/>
          <p:nvPr/>
        </p:nvSpPr>
        <p:spPr>
          <a:xfrm>
            <a:off x="359229" y="2090057"/>
            <a:ext cx="19485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</a:t>
            </a:r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ABC35C9-BA7B-CAA0-2B2D-15963E786015}"/>
              </a:ext>
            </a:extLst>
          </p:cNvPr>
          <p:cNvSpPr/>
          <p:nvPr/>
        </p:nvSpPr>
        <p:spPr>
          <a:xfrm>
            <a:off x="359229" y="3222171"/>
            <a:ext cx="19485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66DE4FA-0666-4586-31E3-9ACE61B1F610}"/>
              </a:ext>
            </a:extLst>
          </p:cNvPr>
          <p:cNvSpPr/>
          <p:nvPr/>
        </p:nvSpPr>
        <p:spPr>
          <a:xfrm>
            <a:off x="359229" y="4354285"/>
            <a:ext cx="19485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C151625-C2DA-E7B4-809E-0E11056EA634}"/>
              </a:ext>
            </a:extLst>
          </p:cNvPr>
          <p:cNvSpPr/>
          <p:nvPr/>
        </p:nvSpPr>
        <p:spPr>
          <a:xfrm>
            <a:off x="359229" y="5486399"/>
            <a:ext cx="19485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30C0235-B290-5498-5A90-465178EAB04B}"/>
              </a:ext>
            </a:extLst>
          </p:cNvPr>
          <p:cNvSpPr/>
          <p:nvPr/>
        </p:nvSpPr>
        <p:spPr>
          <a:xfrm>
            <a:off x="2634343" y="957943"/>
            <a:ext cx="8131628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운영 서버 개설 및 배포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B607BBF-F25D-890B-F9DB-28D8630015C2}"/>
              </a:ext>
            </a:extLst>
          </p:cNvPr>
          <p:cNvSpPr/>
          <p:nvPr/>
        </p:nvSpPr>
        <p:spPr>
          <a:xfrm>
            <a:off x="2634343" y="2090057"/>
            <a:ext cx="8131628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데이터셋 정리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서비스 </a:t>
            </a:r>
            <a:r>
              <a:rPr kumimoji="1" lang="en-US" altLang="ko-KR" dirty="0">
                <a:solidFill>
                  <a:schemeClr val="tx1"/>
                </a:solidFill>
              </a:rPr>
              <a:t>QA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DDEA5C7E-04E7-18CE-5B3E-F0316EEDC5AD}"/>
              </a:ext>
            </a:extLst>
          </p:cNvPr>
          <p:cNvSpPr/>
          <p:nvPr/>
        </p:nvSpPr>
        <p:spPr>
          <a:xfrm>
            <a:off x="2634343" y="3222171"/>
            <a:ext cx="8131628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디자인 </a:t>
            </a:r>
            <a:r>
              <a:rPr kumimoji="1" lang="en-US" altLang="ko-KR" dirty="0">
                <a:solidFill>
                  <a:schemeClr val="tx1"/>
                </a:solidFill>
              </a:rPr>
              <a:t>QA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745F2EA-645F-9049-9C66-1FE8DD7CFC1E}"/>
              </a:ext>
            </a:extLst>
          </p:cNvPr>
          <p:cNvSpPr/>
          <p:nvPr/>
        </p:nvSpPr>
        <p:spPr>
          <a:xfrm>
            <a:off x="2634343" y="4354285"/>
            <a:ext cx="8131628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기능 </a:t>
            </a:r>
            <a:r>
              <a:rPr kumimoji="1" lang="en-US" altLang="ko-KR" dirty="0">
                <a:solidFill>
                  <a:schemeClr val="tx1"/>
                </a:solidFill>
              </a:rPr>
              <a:t>QA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9A47CA1-B6B3-0974-2317-9C3CE5559E6D}"/>
              </a:ext>
            </a:extLst>
          </p:cNvPr>
          <p:cNvSpPr/>
          <p:nvPr/>
        </p:nvSpPr>
        <p:spPr>
          <a:xfrm>
            <a:off x="2634343" y="5486399"/>
            <a:ext cx="8131628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</a:rPr>
              <a:t>API </a:t>
            </a:r>
            <a:r>
              <a:rPr kumimoji="1" lang="ko-KR" altLang="en-US" dirty="0">
                <a:solidFill>
                  <a:schemeClr val="tx1"/>
                </a:solidFill>
              </a:rPr>
              <a:t>서비스 </a:t>
            </a:r>
            <a:r>
              <a:rPr kumimoji="1" lang="en-US" altLang="ko-KR" dirty="0">
                <a:solidFill>
                  <a:schemeClr val="tx1"/>
                </a:solidFill>
              </a:rPr>
              <a:t>QA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Korean Deep Voice Dataset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3A4E0046-78EA-711A-2463-31D4DD959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" y="1808484"/>
            <a:ext cx="3272806" cy="3241031"/>
          </a:xfrm>
          <a:prstGeom prst="rect">
            <a:avLst/>
          </a:prstGeom>
        </p:spPr>
      </p:pic>
      <p:pic>
        <p:nvPicPr>
          <p:cNvPr id="36" name="그림 35" descr="스크린샷, 텍스트, 만화 영화이(가) 표시된 사진&#10;&#10;자동 생성된 설명">
            <a:extLst>
              <a:ext uri="{FF2B5EF4-FFF2-40B4-BE49-F238E27FC236}">
                <a16:creationId xmlns:a16="http://schemas.microsoft.com/office/drawing/2014/main" id="{AE7ACEFB-BF69-B1D8-88C2-256E69256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48" y="1649621"/>
            <a:ext cx="6896984" cy="2684871"/>
          </a:xfrm>
          <a:prstGeom prst="rect">
            <a:avLst/>
          </a:prstGeom>
        </p:spPr>
      </p:pic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27C3585A-29EB-7F7E-042F-5FA58039C481}"/>
              </a:ext>
            </a:extLst>
          </p:cNvPr>
          <p:cNvSpPr/>
          <p:nvPr/>
        </p:nvSpPr>
        <p:spPr>
          <a:xfrm>
            <a:off x="3794707" y="3186683"/>
            <a:ext cx="978408" cy="48463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701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AI Flow - Vision Transformer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092AD-6D74-258F-C5F5-DF3CB796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13" y="948102"/>
            <a:ext cx="957006" cy="957006"/>
          </a:xfrm>
          <a:prstGeom prst="rect">
            <a:avLst/>
          </a:prstGeom>
        </p:spPr>
      </p:pic>
      <p:pic>
        <p:nvPicPr>
          <p:cNvPr id="9" name="그림 8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7DD0F1F-5A10-8B5B-2CA3-C1A6B2CFC6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1"/>
          <a:stretch/>
        </p:blipFill>
        <p:spPr>
          <a:xfrm>
            <a:off x="3246572" y="3665687"/>
            <a:ext cx="2199504" cy="1799993"/>
          </a:xfrm>
          <a:prstGeom prst="rect">
            <a:avLst/>
          </a:prstGeom>
        </p:spPr>
      </p:pic>
      <p:pic>
        <p:nvPicPr>
          <p:cNvPr id="1028" name="Picture 4" descr="Vision Transformers (ViTs)">
            <a:extLst>
              <a:ext uri="{FF2B5EF4-FFF2-40B4-BE49-F238E27FC236}">
                <a16:creationId xmlns:a16="http://schemas.microsoft.com/office/drawing/2014/main" id="{D397A3A7-85E3-EAE3-EF40-72B559793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r="14450"/>
          <a:stretch/>
        </p:blipFill>
        <p:spPr bwMode="auto">
          <a:xfrm>
            <a:off x="5026502" y="814193"/>
            <a:ext cx="3686736" cy="248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9CB5129-D313-A8BC-11DD-C8B3E441F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68" y="3552232"/>
            <a:ext cx="4414072" cy="1855916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C56D638-56AD-77D3-6AA7-FA0204991D0F}"/>
              </a:ext>
            </a:extLst>
          </p:cNvPr>
          <p:cNvSpPr/>
          <p:nvPr/>
        </p:nvSpPr>
        <p:spPr>
          <a:xfrm>
            <a:off x="270925" y="2535870"/>
            <a:ext cx="1795381" cy="9144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Voice Splitter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86CE5F-6EBA-4639-4813-152B9B015110}"/>
              </a:ext>
            </a:extLst>
          </p:cNvPr>
          <p:cNvGrpSpPr/>
          <p:nvPr/>
        </p:nvGrpSpPr>
        <p:grpSpPr>
          <a:xfrm>
            <a:off x="708648" y="4081032"/>
            <a:ext cx="957006" cy="957006"/>
            <a:chOff x="704199" y="4276422"/>
            <a:chExt cx="957006" cy="9570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625D605-7288-D627-457D-19CD06AAC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199" y="4276422"/>
              <a:ext cx="957006" cy="9570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C7E9C1-F6A2-3692-3EA4-A7FFB996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6018" y="4348837"/>
              <a:ext cx="565193" cy="565193"/>
            </a:xfrm>
            <a:prstGeom prst="rect">
              <a:avLst/>
            </a:prstGeom>
          </p:spPr>
        </p:pic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87449-1682-2FAF-24AC-6A92F4E42173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1168616" y="1905108"/>
            <a:ext cx="0" cy="63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E8F6B8-2976-FCCB-17A2-27FDC6039BBC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1168616" y="3450270"/>
            <a:ext cx="4448" cy="70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9C3FD9-D4E6-621B-A23C-582EC1CCA9A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1665654" y="4559535"/>
            <a:ext cx="1580918" cy="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2CC63C-3B11-EDDE-7962-38D9FA9E069E}"/>
              </a:ext>
            </a:extLst>
          </p:cNvPr>
          <p:cNvCxnSpPr>
            <a:stCxn id="9" idx="0"/>
            <a:endCxn id="1028" idx="1"/>
          </p:cNvCxnSpPr>
          <p:nvPr/>
        </p:nvCxnSpPr>
        <p:spPr>
          <a:xfrm rot="5400000" flipH="1" flipV="1">
            <a:off x="3882473" y="2521658"/>
            <a:ext cx="1607880" cy="6801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6BC9542-C8F3-A53F-7B99-98BA0244D815}"/>
              </a:ext>
            </a:extLst>
          </p:cNvPr>
          <p:cNvCxnSpPr>
            <a:stCxn id="1028" idx="3"/>
            <a:endCxn id="4" idx="0"/>
          </p:cNvCxnSpPr>
          <p:nvPr/>
        </p:nvCxnSpPr>
        <p:spPr>
          <a:xfrm>
            <a:off x="8713238" y="2057807"/>
            <a:ext cx="989666" cy="14944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3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조별 과제 정의서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23115-D9F2-4B53-C104-654BDCD6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49" y="882387"/>
            <a:ext cx="11495702" cy="55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BE6900-42F2-D61A-D17A-ECA0B33C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68" y="866568"/>
            <a:ext cx="5124863" cy="51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7D4F54E7-97B4-64DE-62AA-5FA4417ABAF0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솔루션 기반 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1P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설명서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F58456-23D3-DFA3-9BE3-88E4BBDA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66" y="703953"/>
            <a:ext cx="8561467" cy="605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3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4" ma:contentTypeDescription="새 문서를 만듭니다." ma:contentTypeScope="" ma:versionID="71560578d45c77a033a9c6b5a59bf91d">
  <xsd:schema xmlns:xsd="http://www.w3.org/2001/XMLSchema" xmlns:xs="http://www.w3.org/2001/XMLSchema" xmlns:p="http://schemas.microsoft.com/office/2006/metadata/properties" xmlns:ns2="3f4ab4b9-f199-4986-b3e0-6b3b6bdab920" targetNamespace="http://schemas.microsoft.com/office/2006/metadata/properties" ma:root="true" ma:fieldsID="c1285fe016332b4130c577aacbdc4f75" ns2:_="">
    <xsd:import namespace="3f4ab4b9-f199-4986-b3e0-6b3b6bdab9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ab4b9-f199-4986-b3e0-6b3b6bdab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AE661F-360B-4921-8933-9AB81E4FE7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6C2AB-ABA3-473A-9D7F-C8E3272A69E3}">
  <ds:schemaRefs>
    <ds:schemaRef ds:uri="3f4ab4b9-f199-4986-b3e0-6b3b6bdab9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A384CC-A74C-4BC9-983D-4C172AE2AE3E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3f4ab4b9-f199-4986-b3e0-6b3b6bdab92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363</Words>
  <Application>Microsoft Macintosh PowerPoint</Application>
  <PresentationFormat>와이드스크린</PresentationFormat>
  <Paragraphs>88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lastModifiedBy>dk moon</cp:lastModifiedBy>
  <cp:revision>58</cp:revision>
  <dcterms:created xsi:type="dcterms:W3CDTF">2024-06-18T04:39:01Z</dcterms:created>
  <dcterms:modified xsi:type="dcterms:W3CDTF">2024-07-16T06:26:36Z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