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7" r:id="rId2"/>
    <p:sldId id="275" r:id="rId3"/>
    <p:sldId id="258" r:id="rId4"/>
    <p:sldId id="278" r:id="rId5"/>
    <p:sldId id="279" r:id="rId6"/>
    <p:sldId id="280" r:id="rId7"/>
    <p:sldId id="281" r:id="rId8"/>
    <p:sldId id="4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98163-C5EC-4FED-8908-B7B840558249}" v="125" dt="2022-12-08T13:32:11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87FC1-322E-47A1-A979-91A74BFE173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45F3F-D193-4E08-BA1F-60A9765E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Electronic Passion</a:t>
            </a:r>
            <a:r>
              <a:rPr lang="ko-KR" altLang="en-US" dirty="0"/>
              <a:t>팀 레시피 추천 서비스 프로젝트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발표를 맡은 융합전자공학과 한 규현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자료에 발표는 유튜브 링크에서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FA3A3-3971-41CC-B4C2-37F36DE50E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5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시작에 앞서 팀원 소개 및 역할 분담에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팀은 총 </a:t>
            </a:r>
            <a:r>
              <a:rPr lang="en-US" altLang="ko-KR" dirty="0"/>
              <a:t>4</a:t>
            </a:r>
            <a:r>
              <a:rPr lang="ko-KR" altLang="en-US" dirty="0"/>
              <a:t>명으로 구성되어 있으며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개의 분야로 나눠 프로젝트를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PM</a:t>
            </a:r>
            <a:r>
              <a:rPr lang="ko-KR" altLang="en-US" dirty="0"/>
              <a:t>으로써 프로젝트를 총괄하고 전 과정에 참여했으며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나머지 팀원들의 경우 전담 분야를 설정해서 프로젝트를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파트는 모델을 학습할 때 사용할 </a:t>
            </a:r>
            <a:r>
              <a:rPr lang="ko-KR" altLang="en-US" dirty="0" err="1"/>
              <a:t>젯슨</a:t>
            </a:r>
            <a:r>
              <a:rPr lang="ko-KR" altLang="en-US" dirty="0"/>
              <a:t> 나노 보드 셋팅과</a:t>
            </a:r>
            <a:r>
              <a:rPr lang="en-US" altLang="ko-KR" dirty="0"/>
              <a:t> </a:t>
            </a:r>
            <a:r>
              <a:rPr lang="ko-KR" altLang="en-US" dirty="0"/>
              <a:t>프로젝트에 웹 서비스 개발</a:t>
            </a:r>
            <a:endParaRPr lang="en-US" altLang="ko-KR" dirty="0"/>
          </a:p>
          <a:p>
            <a:r>
              <a:rPr lang="ko-KR" altLang="en-US" dirty="0"/>
              <a:t>두 번째 파트는 식자재를 분류하는 </a:t>
            </a:r>
            <a:r>
              <a:rPr lang="en-US" altLang="ko-KR" dirty="0"/>
              <a:t>AI </a:t>
            </a:r>
            <a:r>
              <a:rPr lang="ko-KR" altLang="en-US" dirty="0"/>
              <a:t>모델 개발</a:t>
            </a:r>
            <a:endParaRPr lang="en-US" altLang="ko-KR" dirty="0"/>
          </a:p>
          <a:p>
            <a:r>
              <a:rPr lang="ko-KR" altLang="en-US" dirty="0"/>
              <a:t>마지막 파트는 데이터를 수집 및 </a:t>
            </a:r>
            <a:r>
              <a:rPr lang="en-US" altLang="ko-KR" dirty="0"/>
              <a:t>Elastic</a:t>
            </a:r>
            <a:r>
              <a:rPr lang="ko-KR" altLang="en-US" dirty="0"/>
              <a:t> 솔루션을 활용한 분석으로 나누어 프로젝트를 완료했습니다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FA3A3-3971-41CC-B4C2-37F36DE50E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0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FA3A3-3971-41CC-B4C2-37F36DE50E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 descr="상명피플] 수뭉이, 캐릭터 디자이너 신지원 동문 인터뷰 : 네이버 포스트">
            <a:extLst>
              <a:ext uri="{FF2B5EF4-FFF2-40B4-BE49-F238E27FC236}">
                <a16:creationId xmlns:a16="http://schemas.microsoft.com/office/drawing/2014/main" id="{A693486E-0A77-45EB-8499-8AF3DCD4D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9790" r="40772" b="-2117"/>
          <a:stretch/>
        </p:blipFill>
        <p:spPr bwMode="auto">
          <a:xfrm rot="3232842">
            <a:off x="4749005" y="3761653"/>
            <a:ext cx="1484742" cy="26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상명피플] 수뭉이, 캐릭터 디자이너 신지원 동문 인터뷰 : 네이버 포스트">
            <a:extLst>
              <a:ext uri="{FF2B5EF4-FFF2-40B4-BE49-F238E27FC236}">
                <a16:creationId xmlns:a16="http://schemas.microsoft.com/office/drawing/2014/main" id="{7D257023-9ECC-4474-A0D0-694B1AA83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9790" r="40772" b="-2117"/>
          <a:stretch/>
        </p:blipFill>
        <p:spPr bwMode="auto">
          <a:xfrm rot="3232842">
            <a:off x="3705838" y="467283"/>
            <a:ext cx="1484742" cy="26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8D4DF-8933-4813-9C98-526A7910FC68}"/>
              </a:ext>
            </a:extLst>
          </p:cNvPr>
          <p:cNvSpPr txBox="1"/>
          <p:nvPr/>
        </p:nvSpPr>
        <p:spPr>
          <a:xfrm>
            <a:off x="5343525" y="2392142"/>
            <a:ext cx="5886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생활인구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0E0F9-D6EB-4C95-B724-6338D9B62E58}"/>
              </a:ext>
            </a:extLst>
          </p:cNvPr>
          <p:cNvSpPr/>
          <p:nvPr/>
        </p:nvSpPr>
        <p:spPr>
          <a:xfrm>
            <a:off x="5210175" y="3161584"/>
            <a:ext cx="6067425" cy="11501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361CAA-8552-4244-A99A-691DD08863C4}"/>
              </a:ext>
            </a:extLst>
          </p:cNvPr>
          <p:cNvSpPr/>
          <p:nvPr/>
        </p:nvSpPr>
        <p:spPr>
          <a:xfrm>
            <a:off x="8286750" y="3161585"/>
            <a:ext cx="2990850" cy="115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07E30-49A5-4E7E-9F17-E9BA42629004}"/>
              </a:ext>
            </a:extLst>
          </p:cNvPr>
          <p:cNvSpPr txBox="1"/>
          <p:nvPr/>
        </p:nvSpPr>
        <p:spPr>
          <a:xfrm>
            <a:off x="6578082" y="3435549"/>
            <a:ext cx="48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목은경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임재훈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정우성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조승철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한규현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 descr="상명피플] 수뭉이, 캐릭터 디자이너 신지원 동문 인터뷰 ...">
            <a:extLst>
              <a:ext uri="{FF2B5EF4-FFF2-40B4-BE49-F238E27FC236}">
                <a16:creationId xmlns:a16="http://schemas.microsoft.com/office/drawing/2014/main" id="{B670E895-AC20-4B1E-ADCA-5627B981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535" y="4983871"/>
            <a:ext cx="1874129" cy="18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상명대학교 - 위키백과, 우리 모두의 백과사전">
            <a:extLst>
              <a:ext uri="{FF2B5EF4-FFF2-40B4-BE49-F238E27FC236}">
                <a16:creationId xmlns:a16="http://schemas.microsoft.com/office/drawing/2014/main" id="{D3C1E63C-D687-4A22-9B09-17D439D9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19" y="108921"/>
            <a:ext cx="1247386" cy="12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rporate Identity | KT">
            <a:extLst>
              <a:ext uri="{FF2B5EF4-FFF2-40B4-BE49-F238E27FC236}">
                <a16:creationId xmlns:a16="http://schemas.microsoft.com/office/drawing/2014/main" id="{57552CFF-1CF9-4111-BD7F-1AD161E4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043" y="207632"/>
            <a:ext cx="1163994" cy="9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98A2F5-7198-4BE8-8D39-25203A2AFF85}"/>
              </a:ext>
            </a:extLst>
          </p:cNvPr>
          <p:cNvSpPr/>
          <p:nvPr/>
        </p:nvSpPr>
        <p:spPr>
          <a:xfrm>
            <a:off x="1" y="0"/>
            <a:ext cx="5343524" cy="6858000"/>
          </a:xfrm>
          <a:custGeom>
            <a:avLst/>
            <a:gdLst>
              <a:gd name="connsiteX0" fmla="*/ 0 w 4524375"/>
              <a:gd name="connsiteY0" fmla="*/ 0 h 6858000"/>
              <a:gd name="connsiteX1" fmla="*/ 4524375 w 4524375"/>
              <a:gd name="connsiteY1" fmla="*/ 0 h 6858000"/>
              <a:gd name="connsiteX2" fmla="*/ 4524375 w 4524375"/>
              <a:gd name="connsiteY2" fmla="*/ 6858000 h 6858000"/>
              <a:gd name="connsiteX3" fmla="*/ 0 w 4524375"/>
              <a:gd name="connsiteY3" fmla="*/ 6858000 h 6858000"/>
              <a:gd name="connsiteX4" fmla="*/ 0 w 4524375"/>
              <a:gd name="connsiteY4" fmla="*/ 0 h 6858000"/>
              <a:gd name="connsiteX0" fmla="*/ 0 w 5105400"/>
              <a:gd name="connsiteY0" fmla="*/ 0 h 6858000"/>
              <a:gd name="connsiteX1" fmla="*/ 4524375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0 w 5105400"/>
              <a:gd name="connsiteY0" fmla="*/ 0 h 6858000"/>
              <a:gd name="connsiteX1" fmla="*/ 2752725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0 w 4686300"/>
              <a:gd name="connsiteY0" fmla="*/ 0 h 6858000"/>
              <a:gd name="connsiteX1" fmla="*/ 2752725 w 4686300"/>
              <a:gd name="connsiteY1" fmla="*/ 0 h 6858000"/>
              <a:gd name="connsiteX2" fmla="*/ 4686300 w 4686300"/>
              <a:gd name="connsiteY2" fmla="*/ 6858000 h 6858000"/>
              <a:gd name="connsiteX3" fmla="*/ 0 w 4686300"/>
              <a:gd name="connsiteY3" fmla="*/ 6858000 h 6858000"/>
              <a:gd name="connsiteX4" fmla="*/ 0 w 4686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300" h="6858000">
                <a:moveTo>
                  <a:pt x="0" y="0"/>
                </a:moveTo>
                <a:lnTo>
                  <a:pt x="2752725" y="0"/>
                </a:lnTo>
                <a:lnTo>
                  <a:pt x="46863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BD5AA-D1C3-4505-8795-355AD1C29552}"/>
              </a:ext>
            </a:extLst>
          </p:cNvPr>
          <p:cNvSpPr/>
          <p:nvPr/>
        </p:nvSpPr>
        <p:spPr>
          <a:xfrm>
            <a:off x="2547257" y="337"/>
            <a:ext cx="1166326" cy="38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RMSE: 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E5D32D-1FA3-4CB9-97B0-12DECDD87FCC}"/>
              </a:ext>
            </a:extLst>
          </p:cNvPr>
          <p:cNvSpPr/>
          <p:nvPr/>
        </p:nvSpPr>
        <p:spPr>
          <a:xfrm>
            <a:off x="4627012" y="6473725"/>
            <a:ext cx="1587176" cy="38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RMSE</a:t>
            </a:r>
            <a:r>
              <a:rPr lang="en-US" altLang="ko-KR" b="1"/>
              <a:t>: 2000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11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"/>
    </mc:Choice>
    <mc:Fallback xmlns="">
      <p:transition spd="slow" advTm="98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9F1A55CD-9070-4AB7-A13D-8C835CBBF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26" y="2499692"/>
            <a:ext cx="1283055" cy="1283055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C73B3A5-1FC8-423D-ACBF-6DC469825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23" y="2448359"/>
            <a:ext cx="1381125" cy="138112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507B891-4B40-4254-870E-900944578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62" y="2411880"/>
            <a:ext cx="1381125" cy="1381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4890BB-D99B-4681-B8D8-0770EAC2BEE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3C58E1-92A5-4A83-84FD-7EC76D7A7734}"/>
              </a:ext>
            </a:extLst>
          </p:cNvPr>
          <p:cNvSpPr txBox="1"/>
          <p:nvPr/>
        </p:nvSpPr>
        <p:spPr>
          <a:xfrm>
            <a:off x="1323975" y="7789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F228DD4-E623-4C1C-995F-8AF20369CF9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7B0DF7F5-4D41-44DF-9C6F-25661FBA8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5" y="2625876"/>
            <a:ext cx="1119399" cy="1119399"/>
          </a:xfrm>
          <a:prstGeom prst="rect">
            <a:avLst/>
          </a:prstGeom>
        </p:spPr>
      </p:pic>
      <p:pic>
        <p:nvPicPr>
          <p:cNvPr id="1026" name="Picture 2" descr="Ai, 인, 정보, 칩 아이콘 에 Artificial Intelligence">
            <a:extLst>
              <a:ext uri="{FF2B5EF4-FFF2-40B4-BE49-F238E27FC236}">
                <a16:creationId xmlns:a16="http://schemas.microsoft.com/office/drawing/2014/main" id="{A963537B-EFB8-429B-9DD4-6C30D113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22" y="2450657"/>
            <a:ext cx="1381124" cy="13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E102800-2EF8-47E9-95BD-4C42B31F1305}"/>
              </a:ext>
            </a:extLst>
          </p:cNvPr>
          <p:cNvGrpSpPr/>
          <p:nvPr/>
        </p:nvGrpSpPr>
        <p:grpSpPr>
          <a:xfrm>
            <a:off x="210452" y="3843028"/>
            <a:ext cx="11760724" cy="1554872"/>
            <a:chOff x="211403" y="3610608"/>
            <a:chExt cx="12831740" cy="173130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351C31B-ED5E-41B3-ADAC-E2CDA5F3FF65}"/>
                </a:ext>
              </a:extLst>
            </p:cNvPr>
            <p:cNvSpPr/>
            <p:nvPr/>
          </p:nvSpPr>
          <p:spPr>
            <a:xfrm>
              <a:off x="2773367" y="4067523"/>
              <a:ext cx="2566979" cy="1274390"/>
            </a:xfrm>
            <a:prstGeom prst="rect">
              <a:avLst/>
            </a:prstGeom>
            <a:solidFill>
              <a:srgbClr val="FFD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2774EA3-A039-449E-A5F1-11B3A1027EF3}"/>
                </a:ext>
              </a:extLst>
            </p:cNvPr>
            <p:cNvSpPr/>
            <p:nvPr/>
          </p:nvSpPr>
          <p:spPr>
            <a:xfrm>
              <a:off x="5330821" y="4067523"/>
              <a:ext cx="2566979" cy="1274390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0929EA5-A843-42C7-911B-032D610A70E1}"/>
                </a:ext>
              </a:extLst>
            </p:cNvPr>
            <p:cNvSpPr/>
            <p:nvPr/>
          </p:nvSpPr>
          <p:spPr>
            <a:xfrm>
              <a:off x="7897799" y="4067523"/>
              <a:ext cx="2566979" cy="1274390"/>
            </a:xfrm>
            <a:prstGeom prst="rect">
              <a:avLst/>
            </a:prstGeom>
            <a:solidFill>
              <a:srgbClr val="FFE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A9519366-4804-4104-BB83-0470C769C97C}"/>
                </a:ext>
              </a:extLst>
            </p:cNvPr>
            <p:cNvSpPr/>
            <p:nvPr/>
          </p:nvSpPr>
          <p:spPr>
            <a:xfrm flipV="1">
              <a:off x="8899261" y="4067522"/>
              <a:ext cx="574919" cy="3946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5122140-E978-4F47-AB4E-A8CD49C9E23B}"/>
                </a:ext>
              </a:extLst>
            </p:cNvPr>
            <p:cNvSpPr/>
            <p:nvPr/>
          </p:nvSpPr>
          <p:spPr>
            <a:xfrm>
              <a:off x="9114613" y="4077046"/>
              <a:ext cx="151200" cy="152400"/>
            </a:xfrm>
            <a:prstGeom prst="ellipse">
              <a:avLst/>
            </a:prstGeom>
            <a:solidFill>
              <a:srgbClr val="FECE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A5C0EB5-2451-4EF3-A1CA-4DAFD3148AE4}"/>
                </a:ext>
              </a:extLst>
            </p:cNvPr>
            <p:cNvSpPr/>
            <p:nvPr/>
          </p:nvSpPr>
          <p:spPr>
            <a:xfrm>
              <a:off x="211403" y="4067523"/>
              <a:ext cx="2566979" cy="1274390"/>
            </a:xfrm>
            <a:prstGeom prst="rect">
              <a:avLst/>
            </a:prstGeom>
            <a:solidFill>
              <a:srgbClr val="FFD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F4569BD6-BF7C-4276-8C67-648C3845AF32}"/>
                </a:ext>
              </a:extLst>
            </p:cNvPr>
            <p:cNvSpPr/>
            <p:nvPr/>
          </p:nvSpPr>
          <p:spPr>
            <a:xfrm flipV="1">
              <a:off x="1212865" y="4067522"/>
              <a:ext cx="574919" cy="3946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6514582-E4FA-431B-AB02-7227B0EA0ECE}"/>
                </a:ext>
              </a:extLst>
            </p:cNvPr>
            <p:cNvSpPr/>
            <p:nvPr/>
          </p:nvSpPr>
          <p:spPr>
            <a:xfrm>
              <a:off x="1428217" y="4077046"/>
              <a:ext cx="151200" cy="152400"/>
            </a:xfrm>
            <a:prstGeom prst="ellipse">
              <a:avLst/>
            </a:prstGeom>
            <a:solidFill>
              <a:srgbClr val="FECE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9039AD-CAB5-4A58-A3E2-8D4141E16D69}"/>
                </a:ext>
              </a:extLst>
            </p:cNvPr>
            <p:cNvSpPr txBox="1"/>
            <p:nvPr/>
          </p:nvSpPr>
          <p:spPr>
            <a:xfrm>
              <a:off x="239294" y="4608923"/>
              <a:ext cx="2533144" cy="46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휴먼지능정보공학과</a:t>
              </a:r>
              <a:endPara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30E92-756C-4D09-95A2-68C0237A5E55}"/>
                </a:ext>
              </a:extLst>
            </p:cNvPr>
            <p:cNvSpPr txBox="1"/>
            <p:nvPr/>
          </p:nvSpPr>
          <p:spPr>
            <a:xfrm>
              <a:off x="2779104" y="4608923"/>
              <a:ext cx="2566979" cy="46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컴퓨터과학과</a:t>
              </a:r>
              <a:endPara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D64DAB-7798-4575-929A-CD053D8697A2}"/>
                </a:ext>
              </a:extLst>
            </p:cNvPr>
            <p:cNvSpPr txBox="1"/>
            <p:nvPr/>
          </p:nvSpPr>
          <p:spPr>
            <a:xfrm>
              <a:off x="5341276" y="4608923"/>
              <a:ext cx="2566979" cy="46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융합전자공학과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B64AE2E7-62C6-484E-BADB-1764CB56FDE5}"/>
                </a:ext>
              </a:extLst>
            </p:cNvPr>
            <p:cNvSpPr/>
            <p:nvPr/>
          </p:nvSpPr>
          <p:spPr>
            <a:xfrm flipV="1">
              <a:off x="3774829" y="4067522"/>
              <a:ext cx="574919" cy="3946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E8CF79-411A-40D5-8E90-1CDC4B8E02D2}"/>
                </a:ext>
              </a:extLst>
            </p:cNvPr>
            <p:cNvSpPr/>
            <p:nvPr/>
          </p:nvSpPr>
          <p:spPr>
            <a:xfrm>
              <a:off x="3990181" y="4077046"/>
              <a:ext cx="151200" cy="152400"/>
            </a:xfrm>
            <a:prstGeom prst="ellipse">
              <a:avLst/>
            </a:prstGeom>
            <a:solidFill>
              <a:srgbClr val="FECE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BC0B76BA-52DB-4B33-A19C-EBAC9061C71C}"/>
                </a:ext>
              </a:extLst>
            </p:cNvPr>
            <p:cNvSpPr/>
            <p:nvPr/>
          </p:nvSpPr>
          <p:spPr>
            <a:xfrm flipV="1">
              <a:off x="6332283" y="4067522"/>
              <a:ext cx="574919" cy="3946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DF5A712-8617-4067-AEDD-525FECAF6481}"/>
                </a:ext>
              </a:extLst>
            </p:cNvPr>
            <p:cNvSpPr/>
            <p:nvPr/>
          </p:nvSpPr>
          <p:spPr>
            <a:xfrm>
              <a:off x="6547635" y="4077046"/>
              <a:ext cx="151200" cy="152400"/>
            </a:xfrm>
            <a:prstGeom prst="ellipse">
              <a:avLst/>
            </a:prstGeom>
            <a:solidFill>
              <a:srgbClr val="FECE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06B1CF9-8A3C-418F-9416-617C5BF2171F}"/>
                </a:ext>
              </a:extLst>
            </p:cNvPr>
            <p:cNvSpPr/>
            <p:nvPr/>
          </p:nvSpPr>
          <p:spPr>
            <a:xfrm>
              <a:off x="770966" y="3615577"/>
              <a:ext cx="1381125" cy="343507"/>
            </a:xfrm>
            <a:prstGeom prst="roundRect">
              <a:avLst/>
            </a:prstGeom>
            <a:solidFill>
              <a:srgbClr val="FFD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"/>
                  <a:ea typeface="나눔스퀘어_ac Bold" panose="020B0600000101010101"/>
                </a:rPr>
                <a:t>목은경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6F2124A-5966-4CF8-84FA-60488D0B2A34}"/>
                </a:ext>
              </a:extLst>
            </p:cNvPr>
            <p:cNvSpPr/>
            <p:nvPr/>
          </p:nvSpPr>
          <p:spPr>
            <a:xfrm>
              <a:off x="3375218" y="3610608"/>
              <a:ext cx="1381125" cy="343507"/>
            </a:xfrm>
            <a:prstGeom prst="roundRect">
              <a:avLst/>
            </a:prstGeom>
            <a:solidFill>
              <a:srgbClr val="FFD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"/>
                  <a:ea typeface="나눔스퀘어_ac Bold" panose="020B0600000101010101"/>
                </a:rPr>
                <a:t>임재훈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2EFB356-50E5-4ABF-B780-3E43105807DA}"/>
                </a:ext>
              </a:extLst>
            </p:cNvPr>
            <p:cNvSpPr/>
            <p:nvPr/>
          </p:nvSpPr>
          <p:spPr>
            <a:xfrm>
              <a:off x="5946325" y="3628827"/>
              <a:ext cx="1381125" cy="343507"/>
            </a:xfrm>
            <a:prstGeom prst="roundRect">
              <a:avLst/>
            </a:prstGeom>
            <a:solidFill>
              <a:srgbClr val="FFD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"/>
                  <a:ea typeface="나눔스퀘어_ac Bold" panose="020B0600000101010101"/>
                </a:rPr>
                <a:t>정우성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01A6DAD-93EF-40F7-B725-F5C9AB10E7F7}"/>
                </a:ext>
              </a:extLst>
            </p:cNvPr>
            <p:cNvSpPr/>
            <p:nvPr/>
          </p:nvSpPr>
          <p:spPr>
            <a:xfrm>
              <a:off x="8575250" y="3622703"/>
              <a:ext cx="1381125" cy="343507"/>
            </a:xfrm>
            <a:prstGeom prst="roundRect">
              <a:avLst/>
            </a:prstGeom>
            <a:solidFill>
              <a:srgbClr val="FFD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"/>
                  <a:ea typeface="나눔스퀘어_ac Bold" panose="020B0600000101010101"/>
                </a:rPr>
                <a:t>조승철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E406FB7-AF0B-43AE-92A4-4204FE165943}"/>
                </a:ext>
              </a:extLst>
            </p:cNvPr>
            <p:cNvSpPr/>
            <p:nvPr/>
          </p:nvSpPr>
          <p:spPr>
            <a:xfrm>
              <a:off x="10476164" y="4061298"/>
              <a:ext cx="2566979" cy="1274390"/>
            </a:xfrm>
            <a:prstGeom prst="rect">
              <a:avLst/>
            </a:prstGeom>
            <a:solidFill>
              <a:srgbClr val="FFE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363A0D9-5079-45A7-BFFD-4D127CEC7DD3}"/>
                </a:ext>
              </a:extLst>
            </p:cNvPr>
            <p:cNvSpPr/>
            <p:nvPr/>
          </p:nvSpPr>
          <p:spPr>
            <a:xfrm flipV="1">
              <a:off x="11477626" y="4061297"/>
              <a:ext cx="574919" cy="3946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0CB3E51-5704-4AB7-B34B-EDEC184A9F19}"/>
                </a:ext>
              </a:extLst>
            </p:cNvPr>
            <p:cNvSpPr/>
            <p:nvPr/>
          </p:nvSpPr>
          <p:spPr>
            <a:xfrm>
              <a:off x="11692978" y="4070821"/>
              <a:ext cx="151200" cy="152400"/>
            </a:xfrm>
            <a:prstGeom prst="ellipse">
              <a:avLst/>
            </a:prstGeom>
            <a:solidFill>
              <a:srgbClr val="FECE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42215C-FCDD-476A-9173-6BF125447AE6}"/>
                </a:ext>
              </a:extLst>
            </p:cNvPr>
            <p:cNvSpPr txBox="1"/>
            <p:nvPr/>
          </p:nvSpPr>
          <p:spPr>
            <a:xfrm>
              <a:off x="10462225" y="4577750"/>
              <a:ext cx="2558055" cy="46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i="0" u="none" strike="noStrike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융합전자공학과</a:t>
              </a:r>
              <a:endParaRPr lang="en-US" altLang="ko-KR" sz="1600" b="1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DC060EB-A988-4DF5-A4C7-EE0D5D2E6FAF}"/>
                </a:ext>
              </a:extLst>
            </p:cNvPr>
            <p:cNvSpPr/>
            <p:nvPr/>
          </p:nvSpPr>
          <p:spPr>
            <a:xfrm>
              <a:off x="11153615" y="3616478"/>
              <a:ext cx="1381125" cy="343507"/>
            </a:xfrm>
            <a:prstGeom prst="roundRect">
              <a:avLst/>
            </a:prstGeom>
            <a:solidFill>
              <a:srgbClr val="FFD7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"/>
                  <a:ea typeface="나눔스퀘어_ac Bold" panose="020B0600000101010101"/>
                </a:rPr>
                <a:t>한규현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80C1D8-A6A4-4D84-BF54-6933420DD814}"/>
                </a:ext>
              </a:extLst>
            </p:cNvPr>
            <p:cNvSpPr txBox="1"/>
            <p:nvPr/>
          </p:nvSpPr>
          <p:spPr>
            <a:xfrm>
              <a:off x="7903448" y="4608923"/>
              <a:ext cx="2566979" cy="46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휴먼지능정보공학과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ㄷ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Score: 1170.22313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Entries: 8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665023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200" b="1" dirty="0">
                    <a:solidFill>
                      <a:prstClr val="black"/>
                    </a:solidFill>
                  </a:rPr>
                  <a:t>임재훈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BC9E99-EC9F-4433-A08D-78C7FFDA76A9}"/>
              </a:ext>
            </a:extLst>
          </p:cNvPr>
          <p:cNvCxnSpPr>
            <a:cxnSpLocks/>
          </p:cNvCxnSpPr>
          <p:nvPr/>
        </p:nvCxnSpPr>
        <p:spPr>
          <a:xfrm>
            <a:off x="625151" y="3722914"/>
            <a:ext cx="51691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7C1E0D-20FD-4EE4-A268-3AA0AF390323}"/>
              </a:ext>
            </a:extLst>
          </p:cNvPr>
          <p:cNvCxnSpPr>
            <a:cxnSpLocks/>
          </p:cNvCxnSpPr>
          <p:nvPr/>
        </p:nvCxnSpPr>
        <p:spPr>
          <a:xfrm>
            <a:off x="6411419" y="3722914"/>
            <a:ext cx="51336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C43B68-5189-4843-9F3C-3F9C8032B508}"/>
              </a:ext>
            </a:extLst>
          </p:cNvPr>
          <p:cNvCxnSpPr/>
          <p:nvPr/>
        </p:nvCxnSpPr>
        <p:spPr>
          <a:xfrm>
            <a:off x="6076449" y="1051089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E9D2-D762-4AFB-882F-8360A4537D23}"/>
              </a:ext>
            </a:extLst>
          </p:cNvPr>
          <p:cNvCxnSpPr/>
          <p:nvPr/>
        </p:nvCxnSpPr>
        <p:spPr>
          <a:xfrm>
            <a:off x="6079558" y="3928035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397DF7E-4FDC-460C-82AE-BB4CAE73230D}"/>
              </a:ext>
            </a:extLst>
          </p:cNvPr>
          <p:cNvSpPr/>
          <p:nvPr/>
        </p:nvSpPr>
        <p:spPr>
          <a:xfrm>
            <a:off x="465923" y="1051088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B4AD4DD-DF1B-4FE1-8E01-59681E06176A}"/>
              </a:ext>
            </a:extLst>
          </p:cNvPr>
          <p:cNvSpPr/>
          <p:nvPr/>
        </p:nvSpPr>
        <p:spPr>
          <a:xfrm>
            <a:off x="6285550" y="1070943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765EEEF-9DD9-4E12-9ACD-DCA2BD9850D4}"/>
              </a:ext>
            </a:extLst>
          </p:cNvPr>
          <p:cNvSpPr/>
          <p:nvPr/>
        </p:nvSpPr>
        <p:spPr>
          <a:xfrm>
            <a:off x="521907" y="394308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211FF-D449-4E97-8D10-86B2BAF02237}"/>
              </a:ext>
            </a:extLst>
          </p:cNvPr>
          <p:cNvSpPr txBox="1"/>
          <p:nvPr/>
        </p:nvSpPr>
        <p:spPr>
          <a:xfrm>
            <a:off x="923730" y="10674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7AD83-F283-488A-A14C-33FF1A2210DA}"/>
              </a:ext>
            </a:extLst>
          </p:cNvPr>
          <p:cNvSpPr txBox="1"/>
          <p:nvPr/>
        </p:nvSpPr>
        <p:spPr>
          <a:xfrm>
            <a:off x="6741471" y="10767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09101-EDA2-46D9-88DF-D7E3D8224B12}"/>
              </a:ext>
            </a:extLst>
          </p:cNvPr>
          <p:cNvSpPr txBox="1"/>
          <p:nvPr/>
        </p:nvSpPr>
        <p:spPr>
          <a:xfrm>
            <a:off x="943236" y="39606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EFFA74-9FE8-4DFB-A938-ADC7BB475F6C}"/>
              </a:ext>
            </a:extLst>
          </p:cNvPr>
          <p:cNvSpPr txBox="1"/>
          <p:nvPr/>
        </p:nvSpPr>
        <p:spPr>
          <a:xfrm>
            <a:off x="6658769" y="3859107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느낀점</a:t>
            </a:r>
            <a:endParaRPr lang="ko-KR" altLang="en-US" sz="1500" dirty="0"/>
          </a:p>
        </p:txBody>
      </p:sp>
      <p:pic>
        <p:nvPicPr>
          <p:cNvPr id="4098" name="Picture 2" descr="상명대학교 학내언론사 학보사 | 대학 게시판목록 | 상명대학교 학내언론사 학보사">
            <a:extLst>
              <a:ext uri="{FF2B5EF4-FFF2-40B4-BE49-F238E27FC236}">
                <a16:creationId xmlns:a16="http://schemas.microsoft.com/office/drawing/2014/main" id="{BC2B48E2-5311-4075-8D47-5843628B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51" y="3391409"/>
            <a:ext cx="410213" cy="5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EE3DF201-E1D8-4B9A-9004-88BB26E9FBF4}"/>
              </a:ext>
            </a:extLst>
          </p:cNvPr>
          <p:cNvSpPr/>
          <p:nvPr/>
        </p:nvSpPr>
        <p:spPr>
          <a:xfrm>
            <a:off x="6285550" y="384153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D4BF88-C566-A447-23BD-C687CBECD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5" t="8571" r="18148" b="8260"/>
          <a:stretch/>
        </p:blipFill>
        <p:spPr>
          <a:xfrm>
            <a:off x="2132770" y="4006051"/>
            <a:ext cx="1875148" cy="2318673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793158-DFA5-16CC-D625-DE9265798BDA}"/>
              </a:ext>
            </a:extLst>
          </p:cNvPr>
          <p:cNvSpPr txBox="1"/>
          <p:nvPr/>
        </p:nvSpPr>
        <p:spPr>
          <a:xfrm>
            <a:off x="7275135" y="4730621"/>
            <a:ext cx="3445738" cy="923330"/>
          </a:xfrm>
          <a:prstGeom prst="rect">
            <a:avLst/>
          </a:prstGeom>
          <a:noFill/>
          <a:ln w="0">
            <a:solidFill>
              <a:srgbClr val="FFC000">
                <a:alpha val="98000"/>
              </a:srgb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반복적인 학습의 중요성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음력 데이터 삽입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A9582A-2281-0BF2-2821-45AE3C696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3" r="20653"/>
          <a:stretch/>
        </p:blipFill>
        <p:spPr>
          <a:xfrm>
            <a:off x="2132770" y="1051088"/>
            <a:ext cx="2895399" cy="251714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38ED64-2D98-67A9-0C88-5D501A263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71" y="1797939"/>
            <a:ext cx="4656223" cy="114309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251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79147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Score: 1367.54061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Entries: 5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665023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02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200" b="1" dirty="0">
                    <a:solidFill>
                      <a:prstClr val="black"/>
                    </a:solidFill>
                  </a:rPr>
                  <a:t>목은경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0123E4-900D-4A85-B3FC-E70CC1091202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5F8D86-C3AB-4C0A-B716-D51E6274FC6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141B29-2B90-44C9-B19B-9F00BAEA72CE}"/>
              </a:ext>
            </a:extLst>
          </p:cNvPr>
          <p:cNvCxnSpPr>
            <a:cxnSpLocks/>
          </p:cNvCxnSpPr>
          <p:nvPr/>
        </p:nvCxnSpPr>
        <p:spPr>
          <a:xfrm>
            <a:off x="625151" y="3722914"/>
            <a:ext cx="51691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A0A9FA-7D50-4EA2-93B7-496BAA0E2FBE}"/>
              </a:ext>
            </a:extLst>
          </p:cNvPr>
          <p:cNvCxnSpPr>
            <a:cxnSpLocks/>
          </p:cNvCxnSpPr>
          <p:nvPr/>
        </p:nvCxnSpPr>
        <p:spPr>
          <a:xfrm>
            <a:off x="6411419" y="3722914"/>
            <a:ext cx="51336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C15248D-B024-4B07-BF9D-E8C431643E8B}"/>
              </a:ext>
            </a:extLst>
          </p:cNvPr>
          <p:cNvCxnSpPr/>
          <p:nvPr/>
        </p:nvCxnSpPr>
        <p:spPr>
          <a:xfrm>
            <a:off x="6076449" y="1051089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2BE158-94C2-46EC-8C9B-15ECB0CD8DCE}"/>
              </a:ext>
            </a:extLst>
          </p:cNvPr>
          <p:cNvCxnSpPr/>
          <p:nvPr/>
        </p:nvCxnSpPr>
        <p:spPr>
          <a:xfrm>
            <a:off x="6079558" y="3928035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89EA1DD-58EC-40A6-9E6B-0C22C01D49F5}"/>
              </a:ext>
            </a:extLst>
          </p:cNvPr>
          <p:cNvSpPr/>
          <p:nvPr/>
        </p:nvSpPr>
        <p:spPr>
          <a:xfrm>
            <a:off x="465923" y="1051088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8E0539-1046-49C8-AE85-C5C691BA9587}"/>
              </a:ext>
            </a:extLst>
          </p:cNvPr>
          <p:cNvSpPr/>
          <p:nvPr/>
        </p:nvSpPr>
        <p:spPr>
          <a:xfrm>
            <a:off x="6285550" y="1070943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9C9CD6-60A3-4C5D-9C70-3A536015B75F}"/>
              </a:ext>
            </a:extLst>
          </p:cNvPr>
          <p:cNvSpPr/>
          <p:nvPr/>
        </p:nvSpPr>
        <p:spPr>
          <a:xfrm>
            <a:off x="521907" y="394308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1AE28-C0EF-47ED-A246-26CEC94D3D05}"/>
              </a:ext>
            </a:extLst>
          </p:cNvPr>
          <p:cNvSpPr txBox="1"/>
          <p:nvPr/>
        </p:nvSpPr>
        <p:spPr>
          <a:xfrm>
            <a:off x="923730" y="10674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F8AA2-B97A-4BFD-9E6E-5B87ADA40F5B}"/>
              </a:ext>
            </a:extLst>
          </p:cNvPr>
          <p:cNvSpPr txBox="1"/>
          <p:nvPr/>
        </p:nvSpPr>
        <p:spPr>
          <a:xfrm>
            <a:off x="6741471" y="10767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EC8B3-2C30-4AE6-91A8-CD097E825B1C}"/>
              </a:ext>
            </a:extLst>
          </p:cNvPr>
          <p:cNvSpPr txBox="1"/>
          <p:nvPr/>
        </p:nvSpPr>
        <p:spPr>
          <a:xfrm>
            <a:off x="943236" y="39606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A1D2-F1C0-4C7A-954E-F9CD2D1D814E}"/>
              </a:ext>
            </a:extLst>
          </p:cNvPr>
          <p:cNvSpPr txBox="1"/>
          <p:nvPr/>
        </p:nvSpPr>
        <p:spPr>
          <a:xfrm>
            <a:off x="6658769" y="3859107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느낀점</a:t>
            </a:r>
            <a:r>
              <a:rPr lang="ko-KR" altLang="en-US" b="1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잘한거</a:t>
            </a:r>
            <a:r>
              <a:rPr lang="en-US" altLang="ko-KR" sz="1500" dirty="0"/>
              <a:t>, </a:t>
            </a:r>
            <a:r>
              <a:rPr lang="ko-KR" altLang="en-US" sz="1500" dirty="0"/>
              <a:t>해보고 </a:t>
            </a:r>
            <a:r>
              <a:rPr lang="ko-KR" altLang="en-US" sz="1500" dirty="0" err="1"/>
              <a:t>싶은거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29" name="Picture 2" descr="상명대학교 학내언론사 학보사 | 대학 게시판목록 | 상명대학교 학내언론사 학보사">
            <a:extLst>
              <a:ext uri="{FF2B5EF4-FFF2-40B4-BE49-F238E27FC236}">
                <a16:creationId xmlns:a16="http://schemas.microsoft.com/office/drawing/2014/main" id="{DC3A3FAB-5AD0-4A38-A66F-172A0D27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51" y="3391409"/>
            <a:ext cx="410213" cy="5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ECB6DD3-E8D0-4E5D-8123-E3CD445510F3}"/>
              </a:ext>
            </a:extLst>
          </p:cNvPr>
          <p:cNvSpPr/>
          <p:nvPr/>
        </p:nvSpPr>
        <p:spPr>
          <a:xfrm>
            <a:off x="6285550" y="384153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B16144-4CA0-9E5F-26F1-22DD61CA9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" t="1140" r="-416" b="39340"/>
          <a:stretch/>
        </p:blipFill>
        <p:spPr>
          <a:xfrm>
            <a:off x="729436" y="1738441"/>
            <a:ext cx="2439538" cy="129976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0CFF48-7FF5-68E9-5107-9E2DD6931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381"/>
          <a:stretch/>
        </p:blipFill>
        <p:spPr>
          <a:xfrm>
            <a:off x="3652464" y="1833914"/>
            <a:ext cx="1702875" cy="115222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7BF68-B52F-DEC7-A347-2C814DC61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43" y="1064564"/>
            <a:ext cx="4048125" cy="5334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11C189-FDD0-E28C-44B5-7C45E33107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109"/>
          <a:stretch/>
        </p:blipFill>
        <p:spPr>
          <a:xfrm>
            <a:off x="6337103" y="2178516"/>
            <a:ext cx="2178780" cy="53847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33F042-FEC8-06F5-B652-4E2FF2B32E42}"/>
              </a:ext>
            </a:extLst>
          </p:cNvPr>
          <p:cNvSpPr txBox="1"/>
          <p:nvPr/>
        </p:nvSpPr>
        <p:spPr>
          <a:xfrm>
            <a:off x="6485850" y="4303793"/>
            <a:ext cx="4824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갑자기 점수가 확 높아지는 경우가 정말 많았는데 모델을 좀 더 이해해서 그 이유를 더 알아보고 싶었으나 내용이 어렵고 방대하여 사용했던 모델을 전부 이해하기에는 무리가 있었음 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 startAt="2"/>
            </a:pPr>
            <a:r>
              <a:rPr lang="ko-KR" altLang="en-US" sz="1200" dirty="0"/>
              <a:t>단순히 알려주는 게 아니라 이런 경우에는 이렇게 접근하여 </a:t>
            </a:r>
            <a:r>
              <a:rPr lang="ko-KR" altLang="en-US" sz="1200" dirty="0" err="1"/>
              <a:t>서칭하고</a:t>
            </a:r>
            <a:r>
              <a:rPr lang="ko-KR" altLang="en-US" sz="1200" dirty="0"/>
              <a:t> 풀어보라는 등 팀원분들이 정말 열심히 </a:t>
            </a:r>
            <a:r>
              <a:rPr lang="ko-KR" altLang="en-US" sz="1200" dirty="0" err="1"/>
              <a:t>조언해주셔서</a:t>
            </a:r>
            <a:r>
              <a:rPr lang="ko-KR" altLang="en-US" sz="1200" dirty="0"/>
              <a:t> 크게 공부가 되고 든든했던 것 같다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sz="1200" dirty="0"/>
          </a:p>
          <a:p>
            <a:pPr marL="342900" indent="-342900">
              <a:buAutoNum type="arabicPeriod" startAt="2"/>
            </a:pPr>
            <a:r>
              <a:rPr lang="ko-KR" altLang="en-US" sz="1200" dirty="0"/>
              <a:t>열정 넘치는 여러 사람들과 프로젝트 하는 것이 재미있었음</a:t>
            </a:r>
            <a:endParaRPr lang="en-US" altLang="ko-KR" sz="1200" dirty="0"/>
          </a:p>
          <a:p>
            <a:pPr marL="342900" indent="-342900">
              <a:buAutoNum type="arabicPeriod" startAt="2"/>
            </a:pPr>
            <a:endParaRPr lang="en-US" altLang="ko-KR" sz="1200" dirty="0"/>
          </a:p>
          <a:p>
            <a:pPr marL="342900" indent="-342900">
              <a:buAutoNum type="arabicPeriod" startAt="2"/>
            </a:pPr>
            <a:r>
              <a:rPr lang="ko-KR" altLang="en-US" sz="1200" dirty="0"/>
              <a:t>접해보지 않은 분야라 새로웠다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A32B78-0779-0F21-6006-060A63DAA857}"/>
              </a:ext>
            </a:extLst>
          </p:cNvPr>
          <p:cNvSpPr txBox="1"/>
          <p:nvPr/>
        </p:nvSpPr>
        <p:spPr>
          <a:xfrm>
            <a:off x="708517" y="5862877"/>
            <a:ext cx="46052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전체적으로는 </a:t>
            </a:r>
            <a:r>
              <a:rPr lang="en-US" altLang="ko-KR" sz="1300" dirty="0"/>
              <a:t>1d,</a:t>
            </a:r>
            <a:r>
              <a:rPr lang="ko-KR" altLang="en-US" sz="1300" dirty="0"/>
              <a:t> </a:t>
            </a:r>
            <a:r>
              <a:rPr lang="en-US" altLang="ko-KR" sz="1300" dirty="0"/>
              <a:t>7d,</a:t>
            </a:r>
            <a:r>
              <a:rPr lang="ko-KR" altLang="en-US" sz="1300" dirty="0"/>
              <a:t> </a:t>
            </a:r>
            <a:r>
              <a:rPr lang="en-US" altLang="ko-KR" sz="1300" dirty="0"/>
              <a:t>1h +</a:t>
            </a:r>
            <a:r>
              <a:rPr lang="ko-KR" altLang="en-US" sz="1300" dirty="0" err="1"/>
              <a:t>딥러닝이</a:t>
            </a:r>
            <a:r>
              <a:rPr lang="ko-KR" altLang="en-US" sz="1300" dirty="0"/>
              <a:t> 제일 좋았음</a:t>
            </a:r>
            <a:endParaRPr lang="en-US" altLang="ko-KR" sz="1300" dirty="0"/>
          </a:p>
          <a:p>
            <a:pPr algn="ctr"/>
            <a:r>
              <a:rPr lang="en-US" altLang="ko-KR" sz="1300" dirty="0"/>
              <a:t>1367</a:t>
            </a:r>
            <a:r>
              <a:rPr lang="ko-KR" altLang="en-US" sz="1300" dirty="0"/>
              <a:t>점 달성</a:t>
            </a:r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351C885-91B4-FFCF-5F33-121175395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127" y="848188"/>
            <a:ext cx="3926205" cy="103988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1571E7E-FADC-9CF0-A93B-4996A0E3DF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273"/>
          <a:stretch/>
        </p:blipFill>
        <p:spPr>
          <a:xfrm>
            <a:off x="8858553" y="2075775"/>
            <a:ext cx="2677629" cy="9046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FEA5356-DEEB-4D98-B689-FFC7BC2FEDA0}"/>
              </a:ext>
            </a:extLst>
          </p:cNvPr>
          <p:cNvSpPr txBox="1"/>
          <p:nvPr/>
        </p:nvSpPr>
        <p:spPr>
          <a:xfrm>
            <a:off x="487329" y="3094333"/>
            <a:ext cx="5077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모든 주말</a:t>
            </a:r>
            <a:r>
              <a:rPr lang="en-US" altLang="ko-KR" sz="1300" dirty="0"/>
              <a:t>, </a:t>
            </a:r>
            <a:r>
              <a:rPr lang="ko-KR" altLang="en-US" sz="1300" dirty="0"/>
              <a:t>공휴일을 피처로 다 입력하기도 하고 시간을 여러 개로 </a:t>
            </a:r>
            <a:r>
              <a:rPr lang="ko-KR" altLang="en-US" sz="1300" dirty="0" err="1"/>
              <a:t>잡아보기도</a:t>
            </a:r>
            <a:r>
              <a:rPr lang="ko-KR" altLang="en-US" sz="1300" dirty="0"/>
              <a:t> 함 </a:t>
            </a:r>
            <a:r>
              <a:rPr lang="en-US" altLang="ko-KR" sz="1300" dirty="0"/>
              <a:t>-&gt; but 3</a:t>
            </a:r>
            <a:r>
              <a:rPr lang="ko-KR" altLang="en-US" sz="1300" dirty="0"/>
              <a:t>개로 만 돌리는 것이 제일 </a:t>
            </a:r>
            <a:r>
              <a:rPr lang="ko-KR" altLang="en-US" sz="1300" dirty="0" err="1"/>
              <a:t>잘나옴</a:t>
            </a:r>
            <a:endParaRPr lang="en-US" altLang="ko-KR" sz="13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B4F8E6-99B6-9949-D452-2096B18D7FBA}"/>
              </a:ext>
            </a:extLst>
          </p:cNvPr>
          <p:cNvSpPr txBox="1"/>
          <p:nvPr/>
        </p:nvSpPr>
        <p:spPr>
          <a:xfrm>
            <a:off x="6411419" y="3097015"/>
            <a:ext cx="5077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주로 딥러닝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catboost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경사하강법을</a:t>
            </a:r>
            <a:r>
              <a:rPr lang="ko-KR" altLang="en-US" sz="1300" dirty="0"/>
              <a:t> 이용함</a:t>
            </a:r>
            <a:r>
              <a:rPr lang="en-US" altLang="ko-KR" sz="1300" dirty="0"/>
              <a:t>.</a:t>
            </a:r>
          </a:p>
          <a:p>
            <a:pPr algn="ctr"/>
            <a:r>
              <a:rPr lang="ko-KR" altLang="en-US" sz="1300" dirty="0"/>
              <a:t>공휴일을 </a:t>
            </a:r>
            <a:r>
              <a:rPr lang="ko-KR" altLang="en-US" sz="1300" dirty="0" err="1"/>
              <a:t>넣었을때는</a:t>
            </a:r>
            <a:r>
              <a:rPr lang="ko-KR" altLang="en-US" sz="1300" dirty="0"/>
              <a:t> </a:t>
            </a:r>
            <a:r>
              <a:rPr lang="en-US" altLang="ko-KR" sz="1300" dirty="0" err="1"/>
              <a:t>catboost</a:t>
            </a:r>
            <a:r>
              <a:rPr lang="ko-KR" altLang="en-US" sz="1300" dirty="0"/>
              <a:t>가 좋은 경향이 있었음</a:t>
            </a:r>
            <a:endParaRPr lang="en-US" altLang="ko-KR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E96DE-1175-7445-E892-F42789DE5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797" y="4482504"/>
            <a:ext cx="4482191" cy="11342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5252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71932" y="124677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308806"/>
            <a:ext cx="6094428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Score: 1148.44177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Entries: 9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665023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03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200" b="1" dirty="0">
                    <a:solidFill>
                      <a:prstClr val="black"/>
                    </a:solidFill>
                  </a:rPr>
                  <a:t>정우성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D1B840-0E34-43BB-82B9-625150FC78C7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A97151-54A7-40DF-BF78-71417216C81E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334F4C-8746-425C-B6E5-5B6B9501A3DB}"/>
              </a:ext>
            </a:extLst>
          </p:cNvPr>
          <p:cNvCxnSpPr>
            <a:cxnSpLocks/>
          </p:cNvCxnSpPr>
          <p:nvPr/>
        </p:nvCxnSpPr>
        <p:spPr>
          <a:xfrm>
            <a:off x="620071" y="3722914"/>
            <a:ext cx="51691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2D9390-4EA5-47C8-A125-671482260F8A}"/>
              </a:ext>
            </a:extLst>
          </p:cNvPr>
          <p:cNvCxnSpPr>
            <a:cxnSpLocks/>
          </p:cNvCxnSpPr>
          <p:nvPr/>
        </p:nvCxnSpPr>
        <p:spPr>
          <a:xfrm>
            <a:off x="6411419" y="3722914"/>
            <a:ext cx="51336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3D1541-5C7A-4210-88A3-83FB8F57DE61}"/>
              </a:ext>
            </a:extLst>
          </p:cNvPr>
          <p:cNvCxnSpPr/>
          <p:nvPr/>
        </p:nvCxnSpPr>
        <p:spPr>
          <a:xfrm>
            <a:off x="6076449" y="1051089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6C8572-0D2D-453B-9B64-20BEB476E824}"/>
              </a:ext>
            </a:extLst>
          </p:cNvPr>
          <p:cNvCxnSpPr/>
          <p:nvPr/>
        </p:nvCxnSpPr>
        <p:spPr>
          <a:xfrm>
            <a:off x="6079558" y="3928035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F8F9124-0248-492A-96FB-8B524FB2D56D}"/>
              </a:ext>
            </a:extLst>
          </p:cNvPr>
          <p:cNvSpPr/>
          <p:nvPr/>
        </p:nvSpPr>
        <p:spPr>
          <a:xfrm>
            <a:off x="465923" y="1051088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93DEE0-33F7-4FFE-BD8A-9ADEBAF532DD}"/>
              </a:ext>
            </a:extLst>
          </p:cNvPr>
          <p:cNvSpPr/>
          <p:nvPr/>
        </p:nvSpPr>
        <p:spPr>
          <a:xfrm>
            <a:off x="6285550" y="1070943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8C5EB2-05BF-4E5B-B7AA-9A8E6560C8E8}"/>
              </a:ext>
            </a:extLst>
          </p:cNvPr>
          <p:cNvSpPr/>
          <p:nvPr/>
        </p:nvSpPr>
        <p:spPr>
          <a:xfrm>
            <a:off x="521907" y="394308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7C00D-7198-4604-A018-D068D456430E}"/>
              </a:ext>
            </a:extLst>
          </p:cNvPr>
          <p:cNvSpPr txBox="1"/>
          <p:nvPr/>
        </p:nvSpPr>
        <p:spPr>
          <a:xfrm>
            <a:off x="923730" y="10674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617C0-039C-4596-95A8-A5F493226754}"/>
              </a:ext>
            </a:extLst>
          </p:cNvPr>
          <p:cNvSpPr txBox="1"/>
          <p:nvPr/>
        </p:nvSpPr>
        <p:spPr>
          <a:xfrm>
            <a:off x="6741471" y="10767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F899B-7304-4EC5-BFD4-EA4D1B8C0172}"/>
              </a:ext>
            </a:extLst>
          </p:cNvPr>
          <p:cNvSpPr txBox="1"/>
          <p:nvPr/>
        </p:nvSpPr>
        <p:spPr>
          <a:xfrm>
            <a:off x="943236" y="39606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8F098-2552-47A4-86AD-BEE60677DDD4}"/>
              </a:ext>
            </a:extLst>
          </p:cNvPr>
          <p:cNvSpPr txBox="1"/>
          <p:nvPr/>
        </p:nvSpPr>
        <p:spPr>
          <a:xfrm>
            <a:off x="6658769" y="3859107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느낀점</a:t>
            </a:r>
            <a:endParaRPr lang="ko-KR" altLang="en-US" sz="1500" dirty="0"/>
          </a:p>
        </p:txBody>
      </p:sp>
      <p:pic>
        <p:nvPicPr>
          <p:cNvPr id="29" name="Picture 2" descr="상명대학교 학내언론사 학보사 | 대학 게시판목록 | 상명대학교 학내언론사 학보사">
            <a:extLst>
              <a:ext uri="{FF2B5EF4-FFF2-40B4-BE49-F238E27FC236}">
                <a16:creationId xmlns:a16="http://schemas.microsoft.com/office/drawing/2014/main" id="{76DB1D5F-7069-4E94-88DD-C35B37F6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51" y="3391409"/>
            <a:ext cx="410213" cy="5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5E958A31-9027-40CA-ACA3-C02FA0C790F2}"/>
              </a:ext>
            </a:extLst>
          </p:cNvPr>
          <p:cNvSpPr/>
          <p:nvPr/>
        </p:nvSpPr>
        <p:spPr>
          <a:xfrm>
            <a:off x="6285550" y="384153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201913-694C-BA1D-C4C9-A0C490E25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1" r="529"/>
          <a:stretch/>
        </p:blipFill>
        <p:spPr>
          <a:xfrm>
            <a:off x="1652486" y="4159611"/>
            <a:ext cx="4214069" cy="212363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310671-797B-D8DD-F62B-E4F2324C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18" y="1783128"/>
            <a:ext cx="2590463" cy="1348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0D249C-432C-1212-3B7F-BF4710B7EE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10" t="-10580"/>
          <a:stretch/>
        </p:blipFill>
        <p:spPr>
          <a:xfrm>
            <a:off x="2937899" y="2931645"/>
            <a:ext cx="2115903" cy="435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0CDD1D-F389-2B39-BF3B-845C70641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26" y="1370149"/>
            <a:ext cx="2734579" cy="15095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BB3217-8C05-2E12-6126-98376793B3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54"/>
          <a:stretch/>
        </p:blipFill>
        <p:spPr>
          <a:xfrm>
            <a:off x="4894009" y="1004732"/>
            <a:ext cx="1132490" cy="808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E3E8F7-BEA7-2A10-74BB-6D3BA54CDF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638"/>
          <a:stretch/>
        </p:blipFill>
        <p:spPr>
          <a:xfrm>
            <a:off x="8978248" y="1949658"/>
            <a:ext cx="2671884" cy="112556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284776-7735-B2E6-4CED-E088B260DE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95"/>
          <a:stretch/>
        </p:blipFill>
        <p:spPr>
          <a:xfrm>
            <a:off x="6254414" y="1938072"/>
            <a:ext cx="2518607" cy="11136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1D4D9EC-CB23-122C-0991-18DEF4D60E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98" t="-2198" b="86773"/>
          <a:stretch/>
        </p:blipFill>
        <p:spPr>
          <a:xfrm>
            <a:off x="316420" y="3298257"/>
            <a:ext cx="4465354" cy="3792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66BB6B-CA76-4C76-5E8C-7481464950AB}"/>
              </a:ext>
            </a:extLst>
          </p:cNvPr>
          <p:cNvSpPr txBox="1"/>
          <p:nvPr/>
        </p:nvSpPr>
        <p:spPr>
          <a:xfrm>
            <a:off x="316420" y="1497096"/>
            <a:ext cx="149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이상치 제거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3AF398-0524-2D12-4366-8131738A79F0}"/>
              </a:ext>
            </a:extLst>
          </p:cNvPr>
          <p:cNvSpPr txBox="1"/>
          <p:nvPr/>
        </p:nvSpPr>
        <p:spPr>
          <a:xfrm>
            <a:off x="2915190" y="1092281"/>
            <a:ext cx="186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설날데이터 처리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F9F40-972D-82C2-8140-9B733A152C20}"/>
              </a:ext>
            </a:extLst>
          </p:cNvPr>
          <p:cNvSpPr txBox="1"/>
          <p:nvPr/>
        </p:nvSpPr>
        <p:spPr>
          <a:xfrm>
            <a:off x="6251395" y="1594045"/>
            <a:ext cx="141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다중선형회귀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89F417-60D6-D784-932D-A28F92B0D023}"/>
              </a:ext>
            </a:extLst>
          </p:cNvPr>
          <p:cNvSpPr txBox="1"/>
          <p:nvPr/>
        </p:nvSpPr>
        <p:spPr>
          <a:xfrm>
            <a:off x="287909" y="3076242"/>
            <a:ext cx="141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요일 설정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7816F7E-B2EC-1A1D-EEB3-E68447F53496}"/>
              </a:ext>
            </a:extLst>
          </p:cNvPr>
          <p:cNvSpPr/>
          <p:nvPr/>
        </p:nvSpPr>
        <p:spPr>
          <a:xfrm>
            <a:off x="8686800" y="2421467"/>
            <a:ext cx="389467" cy="21166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3E68E3-CAE5-1345-5118-42C5A67455AB}"/>
              </a:ext>
            </a:extLst>
          </p:cNvPr>
          <p:cNvSpPr txBox="1"/>
          <p:nvPr/>
        </p:nvSpPr>
        <p:spPr>
          <a:xfrm>
            <a:off x="6658769" y="4415305"/>
            <a:ext cx="46052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1. </a:t>
            </a:r>
            <a:r>
              <a:rPr lang="ko-KR" altLang="en-US" sz="1300" dirty="0"/>
              <a:t>이상치를 </a:t>
            </a:r>
            <a:r>
              <a:rPr lang="en-US" altLang="ko-KR" sz="1300" dirty="0"/>
              <a:t>Boxplot</a:t>
            </a:r>
            <a:r>
              <a:rPr lang="ko-KR" altLang="en-US" sz="1300" dirty="0"/>
              <a:t>으로 처리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2. </a:t>
            </a:r>
            <a:r>
              <a:rPr lang="ko-KR" altLang="en-US" sz="1300" dirty="0"/>
              <a:t>설날데이터를 모델로 예측한 것이 아닌 데이터 분석을 </a:t>
            </a:r>
            <a:endParaRPr lang="en-US" altLang="ko-KR" sz="1300" dirty="0"/>
          </a:p>
          <a:p>
            <a:r>
              <a:rPr lang="en-US" altLang="ko-KR" sz="1300" dirty="0"/>
              <a:t>   </a:t>
            </a:r>
            <a:r>
              <a:rPr lang="ko-KR" altLang="en-US" sz="1300" dirty="0"/>
              <a:t>통해 예측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3. </a:t>
            </a:r>
            <a:r>
              <a:rPr lang="ko-KR" altLang="en-US" sz="1300" dirty="0"/>
              <a:t>다들 너무 열심히 하고 실력자들</a:t>
            </a:r>
            <a:r>
              <a:rPr lang="en-US" altLang="ko-KR" sz="1300" dirty="0"/>
              <a:t>…</a:t>
            </a:r>
          </a:p>
          <a:p>
            <a:endParaRPr lang="en-US" altLang="ko-KR" sz="1300" dirty="0"/>
          </a:p>
          <a:p>
            <a:r>
              <a:rPr lang="en-US" altLang="ko-KR" sz="1300" dirty="0"/>
              <a:t>4. ARIMA</a:t>
            </a:r>
            <a:r>
              <a:rPr lang="ko-KR" altLang="en-US" sz="1300" dirty="0"/>
              <a:t> 모델 적용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6871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8C1A4D7-D2BB-46DB-AD40-B0E5190466A1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7" y="259927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Score: 800.06636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Entries: 17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665023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04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200" b="1" dirty="0">
                    <a:solidFill>
                      <a:prstClr val="black"/>
                    </a:solidFill>
                  </a:rPr>
                  <a:t>한규현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0A961B-0FC2-4747-A3F4-FABC09DC4F28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72FCEC-C411-47D2-8B45-6DF6A4049E80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2E905D-AA7A-498C-91D8-BAD5C8951233}"/>
              </a:ext>
            </a:extLst>
          </p:cNvPr>
          <p:cNvCxnSpPr>
            <a:cxnSpLocks/>
          </p:cNvCxnSpPr>
          <p:nvPr/>
        </p:nvCxnSpPr>
        <p:spPr>
          <a:xfrm>
            <a:off x="625151" y="3722914"/>
            <a:ext cx="51691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46798E-C8FA-4E52-93F1-8D60FFCC91F6}"/>
              </a:ext>
            </a:extLst>
          </p:cNvPr>
          <p:cNvCxnSpPr>
            <a:cxnSpLocks/>
          </p:cNvCxnSpPr>
          <p:nvPr/>
        </p:nvCxnSpPr>
        <p:spPr>
          <a:xfrm>
            <a:off x="6411419" y="3722914"/>
            <a:ext cx="51336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EC2F6D-5A7F-4FD6-9E35-0C52D0C360A4}"/>
              </a:ext>
            </a:extLst>
          </p:cNvPr>
          <p:cNvCxnSpPr/>
          <p:nvPr/>
        </p:nvCxnSpPr>
        <p:spPr>
          <a:xfrm>
            <a:off x="6076449" y="1051089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8BB3D6-17D8-4F8B-B172-46CE6EBF2BEF}"/>
              </a:ext>
            </a:extLst>
          </p:cNvPr>
          <p:cNvCxnSpPr/>
          <p:nvPr/>
        </p:nvCxnSpPr>
        <p:spPr>
          <a:xfrm>
            <a:off x="6079558" y="3928035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40D38A9-C98C-4BBC-9FD6-0CA0B243CD31}"/>
              </a:ext>
            </a:extLst>
          </p:cNvPr>
          <p:cNvSpPr/>
          <p:nvPr/>
        </p:nvSpPr>
        <p:spPr>
          <a:xfrm>
            <a:off x="465923" y="1051088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47F56C-0F75-4AB5-AC00-2709B19A7D41}"/>
              </a:ext>
            </a:extLst>
          </p:cNvPr>
          <p:cNvSpPr/>
          <p:nvPr/>
        </p:nvSpPr>
        <p:spPr>
          <a:xfrm>
            <a:off x="6285550" y="1070943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24D67D-4332-4767-B735-3D40B17368E1}"/>
              </a:ext>
            </a:extLst>
          </p:cNvPr>
          <p:cNvSpPr/>
          <p:nvPr/>
        </p:nvSpPr>
        <p:spPr>
          <a:xfrm>
            <a:off x="521907" y="394308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DE13C-C00C-4FB2-9474-F990E3BF1925}"/>
              </a:ext>
            </a:extLst>
          </p:cNvPr>
          <p:cNvSpPr txBox="1"/>
          <p:nvPr/>
        </p:nvSpPr>
        <p:spPr>
          <a:xfrm>
            <a:off x="923730" y="10674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7ADC9-30CD-4594-8856-7647E5E3A409}"/>
              </a:ext>
            </a:extLst>
          </p:cNvPr>
          <p:cNvSpPr txBox="1"/>
          <p:nvPr/>
        </p:nvSpPr>
        <p:spPr>
          <a:xfrm>
            <a:off x="6741471" y="10767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20D67-78A1-426B-B1E1-BA8B882263BB}"/>
              </a:ext>
            </a:extLst>
          </p:cNvPr>
          <p:cNvSpPr txBox="1"/>
          <p:nvPr/>
        </p:nvSpPr>
        <p:spPr>
          <a:xfrm>
            <a:off x="943236" y="39606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3681C-8116-445A-A3D7-74A265846729}"/>
              </a:ext>
            </a:extLst>
          </p:cNvPr>
          <p:cNvSpPr txBox="1"/>
          <p:nvPr/>
        </p:nvSpPr>
        <p:spPr>
          <a:xfrm>
            <a:off x="6658769" y="3859107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느낀점</a:t>
            </a:r>
            <a:endParaRPr lang="ko-KR" altLang="en-US" sz="1500" dirty="0"/>
          </a:p>
        </p:txBody>
      </p:sp>
      <p:pic>
        <p:nvPicPr>
          <p:cNvPr id="29" name="Picture 2" descr="상명대학교 학내언론사 학보사 | 대학 게시판목록 | 상명대학교 학내언론사 학보사">
            <a:extLst>
              <a:ext uri="{FF2B5EF4-FFF2-40B4-BE49-F238E27FC236}">
                <a16:creationId xmlns:a16="http://schemas.microsoft.com/office/drawing/2014/main" id="{C1278F2E-EC55-4A96-97E1-195A0576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51" y="3391409"/>
            <a:ext cx="410213" cy="5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6947218E-8FF6-4F8B-909F-F11046490CAE}"/>
              </a:ext>
            </a:extLst>
          </p:cNvPr>
          <p:cNvSpPr/>
          <p:nvPr/>
        </p:nvSpPr>
        <p:spPr>
          <a:xfrm>
            <a:off x="6285550" y="384153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8D6B7-4377-485E-A724-74DA5DCE0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1" b="14128"/>
          <a:stretch/>
        </p:blipFill>
        <p:spPr>
          <a:xfrm>
            <a:off x="339643" y="1582951"/>
            <a:ext cx="5652992" cy="140005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3974A-8A20-4A8E-B9A7-A19709170A90}"/>
              </a:ext>
            </a:extLst>
          </p:cNvPr>
          <p:cNvSpPr txBox="1"/>
          <p:nvPr/>
        </p:nvSpPr>
        <p:spPr>
          <a:xfrm>
            <a:off x="943236" y="3212040"/>
            <a:ext cx="476448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dirty="0"/>
              <a:t>주말</a:t>
            </a:r>
            <a:r>
              <a:rPr lang="en-US" altLang="ko-KR" sz="1650" dirty="0"/>
              <a:t>, </a:t>
            </a:r>
            <a:r>
              <a:rPr lang="ko-KR" altLang="en-US" sz="1650" dirty="0"/>
              <a:t>공휴일</a:t>
            </a:r>
            <a:r>
              <a:rPr lang="en-US" altLang="ko-KR" sz="1650" dirty="0"/>
              <a:t>, </a:t>
            </a:r>
            <a:r>
              <a:rPr lang="ko-KR" altLang="en-US" sz="1650" dirty="0"/>
              <a:t>추석</a:t>
            </a:r>
            <a:r>
              <a:rPr lang="en-US" altLang="ko-KR" sz="1650" dirty="0"/>
              <a:t>, </a:t>
            </a:r>
            <a:r>
              <a:rPr lang="ko-KR" altLang="en-US" sz="1650" dirty="0"/>
              <a:t>설 등의 여러 </a:t>
            </a:r>
            <a:r>
              <a:rPr lang="en-US" altLang="ko-KR" sz="1650" dirty="0"/>
              <a:t>column</a:t>
            </a:r>
            <a:r>
              <a:rPr lang="ko-KR" altLang="en-US" sz="1650" dirty="0"/>
              <a:t>을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BFD19-BEE2-4B31-A124-9003CC28D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772" y="1587568"/>
            <a:ext cx="2149026" cy="1265030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CEE95E-8AA9-4B41-91A7-EBD4EB5E7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419" y="1598964"/>
            <a:ext cx="1691787" cy="662997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01988DE-137A-4106-BC58-EE567AA74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19" y="2556663"/>
            <a:ext cx="1988992" cy="655377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37" name="더하기 기호 36">
            <a:extLst>
              <a:ext uri="{FF2B5EF4-FFF2-40B4-BE49-F238E27FC236}">
                <a16:creationId xmlns:a16="http://schemas.microsoft.com/office/drawing/2014/main" id="{4CBA134D-6D39-4BC3-92F3-13235B06F22B}"/>
              </a:ext>
            </a:extLst>
          </p:cNvPr>
          <p:cNvSpPr/>
          <p:nvPr/>
        </p:nvSpPr>
        <p:spPr>
          <a:xfrm>
            <a:off x="7106045" y="2250838"/>
            <a:ext cx="338181" cy="291005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053B5A-D438-4109-A4EB-AA93BFC63118}"/>
              </a:ext>
            </a:extLst>
          </p:cNvPr>
          <p:cNvSpPr/>
          <p:nvPr/>
        </p:nvSpPr>
        <p:spPr>
          <a:xfrm>
            <a:off x="8599141" y="2172786"/>
            <a:ext cx="414229" cy="2909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E7EADF-969E-44D2-A41D-20494CD486BC}"/>
              </a:ext>
            </a:extLst>
          </p:cNvPr>
          <p:cNvSpPr txBox="1"/>
          <p:nvPr/>
        </p:nvSpPr>
        <p:spPr>
          <a:xfrm>
            <a:off x="8741285" y="2930620"/>
            <a:ext cx="3198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/>
              <a:t>stacking: 1-2</a:t>
            </a:r>
            <a:r>
              <a:rPr lang="ko-KR" altLang="en-US" sz="1650" dirty="0"/>
              <a:t>월 전체 예측</a:t>
            </a:r>
            <a:endParaRPr lang="en-US" altLang="ko-KR" sz="1650" dirty="0"/>
          </a:p>
          <a:p>
            <a:pPr algn="ctr"/>
            <a:r>
              <a:rPr lang="en-US" altLang="ko-KR" sz="1650" dirty="0" err="1"/>
              <a:t>tensorflow</a:t>
            </a:r>
            <a:r>
              <a:rPr lang="en-US" altLang="ko-KR" sz="1650" dirty="0"/>
              <a:t>: </a:t>
            </a:r>
            <a:r>
              <a:rPr lang="ko-KR" altLang="en-US" sz="1650" dirty="0"/>
              <a:t>설날 기간 부분 예측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05E97-6880-44DF-AF4F-87183BDB9BE5}"/>
              </a:ext>
            </a:extLst>
          </p:cNvPr>
          <p:cNvSpPr txBox="1"/>
          <p:nvPr/>
        </p:nvSpPr>
        <p:spPr>
          <a:xfrm>
            <a:off x="8396537" y="5092304"/>
            <a:ext cx="159055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dirty="0"/>
              <a:t>모델 </a:t>
            </a:r>
            <a:r>
              <a:rPr lang="en-US" altLang="ko-KR" sz="1650" dirty="0"/>
              <a:t>&lt; </a:t>
            </a:r>
            <a:r>
              <a:rPr lang="ko-KR" altLang="en-US" sz="1650" b="1" dirty="0" err="1"/>
              <a:t>전처리</a:t>
            </a:r>
            <a:endParaRPr lang="ko-KR" altLang="en-US" sz="16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685EDE-9DD9-48D8-9BEE-AD954DDED91A}"/>
              </a:ext>
            </a:extLst>
          </p:cNvPr>
          <p:cNvSpPr txBox="1"/>
          <p:nvPr/>
        </p:nvSpPr>
        <p:spPr>
          <a:xfrm>
            <a:off x="7444226" y="5580333"/>
            <a:ext cx="349517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dirty="0"/>
              <a:t>무작정 해보기 </a:t>
            </a:r>
            <a:r>
              <a:rPr lang="en-US" altLang="ko-KR" sz="1650" dirty="0"/>
              <a:t>&lt; </a:t>
            </a:r>
            <a:r>
              <a:rPr lang="ko-KR" altLang="en-US" sz="1650" b="1" dirty="0"/>
              <a:t>데이터 자체 이해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DE79EB-8693-42CA-8EF6-25E7FD5E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6" y="4395815"/>
            <a:ext cx="4886913" cy="194810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C617FD0-56B5-4723-A5E7-749CED665D2A}"/>
              </a:ext>
            </a:extLst>
          </p:cNvPr>
          <p:cNvSpPr/>
          <p:nvPr/>
        </p:nvSpPr>
        <p:spPr>
          <a:xfrm>
            <a:off x="3051544" y="4646428"/>
            <a:ext cx="956930" cy="15842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B949E-CC94-457F-9D2B-A5A3E53EF598}"/>
              </a:ext>
            </a:extLst>
          </p:cNvPr>
          <p:cNvSpPr txBox="1"/>
          <p:nvPr/>
        </p:nvSpPr>
        <p:spPr>
          <a:xfrm>
            <a:off x="6685393" y="3264391"/>
            <a:ext cx="13102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dirty="0"/>
              <a:t>shift, rolling</a:t>
            </a:r>
            <a:endParaRPr lang="ko-KR" altLang="en-US" sz="16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74A57E-19CB-43D8-AB62-7101C37E84F3}"/>
              </a:ext>
            </a:extLst>
          </p:cNvPr>
          <p:cNvSpPr txBox="1"/>
          <p:nvPr/>
        </p:nvSpPr>
        <p:spPr>
          <a:xfrm>
            <a:off x="8396537" y="4646428"/>
            <a:ext cx="159055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dirty="0" err="1"/>
              <a:t>오버피팅</a:t>
            </a:r>
            <a:r>
              <a:rPr lang="ko-KR" altLang="en-US" sz="1650" dirty="0"/>
              <a:t> 주의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C0D139-34C0-4EEF-84B2-6FAE74796242}"/>
              </a:ext>
            </a:extLst>
          </p:cNvPr>
          <p:cNvSpPr/>
          <p:nvPr/>
        </p:nvSpPr>
        <p:spPr>
          <a:xfrm>
            <a:off x="1229869" y="4833000"/>
            <a:ext cx="379011" cy="9575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5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Score: 1060.22876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Entries: 14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665023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05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200" b="1" dirty="0">
                    <a:solidFill>
                      <a:prstClr val="black"/>
                    </a:solidFill>
                  </a:rPr>
                  <a:t>조승철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67B1DA-B466-49DA-ACBF-09C5F3CB3DD8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ACA3B5-47E2-4C1A-813F-CFD808E359FF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11633F-D0AA-4BBD-8D37-7046DC03C92C}"/>
              </a:ext>
            </a:extLst>
          </p:cNvPr>
          <p:cNvCxnSpPr>
            <a:cxnSpLocks/>
          </p:cNvCxnSpPr>
          <p:nvPr/>
        </p:nvCxnSpPr>
        <p:spPr>
          <a:xfrm>
            <a:off x="625151" y="3722914"/>
            <a:ext cx="51691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D8B30C-100F-4B21-A0AC-F2F1317B6AC1}"/>
              </a:ext>
            </a:extLst>
          </p:cNvPr>
          <p:cNvCxnSpPr>
            <a:cxnSpLocks/>
          </p:cNvCxnSpPr>
          <p:nvPr/>
        </p:nvCxnSpPr>
        <p:spPr>
          <a:xfrm>
            <a:off x="6411419" y="3722914"/>
            <a:ext cx="51336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BF789C-EA30-4C18-A00D-0A1631C1015D}"/>
              </a:ext>
            </a:extLst>
          </p:cNvPr>
          <p:cNvCxnSpPr/>
          <p:nvPr/>
        </p:nvCxnSpPr>
        <p:spPr>
          <a:xfrm>
            <a:off x="6076449" y="1051089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CE586F-FDAB-4658-A7B7-FF93B9AE4AEB}"/>
              </a:ext>
            </a:extLst>
          </p:cNvPr>
          <p:cNvCxnSpPr/>
          <p:nvPr/>
        </p:nvCxnSpPr>
        <p:spPr>
          <a:xfrm>
            <a:off x="6079558" y="3928035"/>
            <a:ext cx="0" cy="2397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9C43B4D-F757-4F94-89FE-57FC1A004D90}"/>
              </a:ext>
            </a:extLst>
          </p:cNvPr>
          <p:cNvSpPr/>
          <p:nvPr/>
        </p:nvSpPr>
        <p:spPr>
          <a:xfrm>
            <a:off x="465923" y="1051088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78470E-5DF4-497D-A7ED-AC537B715807}"/>
              </a:ext>
            </a:extLst>
          </p:cNvPr>
          <p:cNvSpPr/>
          <p:nvPr/>
        </p:nvSpPr>
        <p:spPr>
          <a:xfrm>
            <a:off x="6285550" y="1070943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345D43-B585-4D69-B296-BF81B6B98E3E}"/>
              </a:ext>
            </a:extLst>
          </p:cNvPr>
          <p:cNvSpPr/>
          <p:nvPr/>
        </p:nvSpPr>
        <p:spPr>
          <a:xfrm>
            <a:off x="521907" y="394308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6A6F2-133F-4648-A446-F90A0CAA342F}"/>
              </a:ext>
            </a:extLst>
          </p:cNvPr>
          <p:cNvSpPr txBox="1"/>
          <p:nvPr/>
        </p:nvSpPr>
        <p:spPr>
          <a:xfrm>
            <a:off x="923730" y="10674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88D83-503A-4C70-8A36-733A3502D881}"/>
              </a:ext>
            </a:extLst>
          </p:cNvPr>
          <p:cNvSpPr txBox="1"/>
          <p:nvPr/>
        </p:nvSpPr>
        <p:spPr>
          <a:xfrm>
            <a:off x="6741471" y="10767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F2E13-28B8-4DF1-999C-83E8E6923EAB}"/>
              </a:ext>
            </a:extLst>
          </p:cNvPr>
          <p:cNvSpPr txBox="1"/>
          <p:nvPr/>
        </p:nvSpPr>
        <p:spPr>
          <a:xfrm>
            <a:off x="943236" y="3960657"/>
            <a:ext cx="6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CC3879-7EB5-440D-B54A-D2C91D2F4469}"/>
              </a:ext>
            </a:extLst>
          </p:cNvPr>
          <p:cNvSpPr txBox="1"/>
          <p:nvPr/>
        </p:nvSpPr>
        <p:spPr>
          <a:xfrm>
            <a:off x="6658769" y="3859107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느낀점</a:t>
            </a:r>
            <a:endParaRPr lang="ko-KR" altLang="en-US" sz="1500" dirty="0"/>
          </a:p>
        </p:txBody>
      </p:sp>
      <p:pic>
        <p:nvPicPr>
          <p:cNvPr id="29" name="Picture 2" descr="상명대학교 학내언론사 학보사 | 대학 게시판목록 | 상명대학교 학내언론사 학보사">
            <a:extLst>
              <a:ext uri="{FF2B5EF4-FFF2-40B4-BE49-F238E27FC236}">
                <a16:creationId xmlns:a16="http://schemas.microsoft.com/office/drawing/2014/main" id="{BDC8E0EA-9889-47AD-A2E6-971697CF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51" y="3391409"/>
            <a:ext cx="410213" cy="57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50D407F2-BFFB-4D6F-9641-D37D681B7276}"/>
              </a:ext>
            </a:extLst>
          </p:cNvPr>
          <p:cNvSpPr/>
          <p:nvPr/>
        </p:nvSpPr>
        <p:spPr>
          <a:xfrm>
            <a:off x="6285550" y="3841530"/>
            <a:ext cx="373220" cy="404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B2916-3D96-27FD-3C3D-092366A5A2A6}"/>
              </a:ext>
            </a:extLst>
          </p:cNvPr>
          <p:cNvSpPr txBox="1"/>
          <p:nvPr/>
        </p:nvSpPr>
        <p:spPr>
          <a:xfrm>
            <a:off x="1075018" y="1995559"/>
            <a:ext cx="4185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/>
              <a:t>Train set: 1d,</a:t>
            </a:r>
            <a:r>
              <a:rPr lang="ko-KR" altLang="en-US" sz="1650" dirty="0"/>
              <a:t> </a:t>
            </a:r>
            <a:r>
              <a:rPr lang="en-US" altLang="ko-KR" sz="1650" dirty="0"/>
              <a:t>7d</a:t>
            </a:r>
            <a:r>
              <a:rPr lang="ko-KR" altLang="en-US" sz="1650" dirty="0"/>
              <a:t> </a:t>
            </a:r>
            <a:r>
              <a:rPr lang="en-US" altLang="ko-KR" sz="1650" dirty="0"/>
              <a:t>shifting / </a:t>
            </a:r>
            <a:r>
              <a:rPr lang="ko-KR" altLang="en-US" sz="1650" dirty="0"/>
              <a:t>명절 추가</a:t>
            </a:r>
            <a:endParaRPr lang="en-US" altLang="ko-KR" sz="1650" dirty="0"/>
          </a:p>
          <a:p>
            <a:pPr algn="ctr"/>
            <a:endParaRPr lang="en-US" altLang="ko-KR" sz="1650" dirty="0"/>
          </a:p>
          <a:p>
            <a:pPr algn="ctr"/>
            <a:r>
              <a:rPr lang="en-US" altLang="ko-KR" sz="1650" dirty="0"/>
              <a:t>Test set: </a:t>
            </a:r>
            <a:r>
              <a:rPr lang="ko-KR" altLang="en-US" sz="1650" dirty="0"/>
              <a:t>요일을 맞춰 일요일에 시작해서 화요일로 끝나는 부분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60C80-E6D4-ADC8-7225-B1E1D16C456D}"/>
              </a:ext>
            </a:extLst>
          </p:cNvPr>
          <p:cNvSpPr txBox="1"/>
          <p:nvPr/>
        </p:nvSpPr>
        <p:spPr>
          <a:xfrm>
            <a:off x="6741471" y="1992824"/>
            <a:ext cx="4185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 err="1"/>
              <a:t>Catboost</a:t>
            </a:r>
            <a:r>
              <a:rPr lang="ko-KR" altLang="en-US" sz="1650" dirty="0"/>
              <a:t> 사용</a:t>
            </a:r>
            <a:endParaRPr lang="en-US" altLang="ko-KR" sz="1650" dirty="0"/>
          </a:p>
          <a:p>
            <a:pPr algn="ctr"/>
            <a:endParaRPr lang="en-US" altLang="ko-KR" sz="1650" dirty="0"/>
          </a:p>
          <a:p>
            <a:pPr algn="ctr"/>
            <a:r>
              <a:rPr lang="ko-KR" altLang="en-US" sz="1650" dirty="0"/>
              <a:t>여러 </a:t>
            </a:r>
            <a:r>
              <a:rPr lang="en-US" altLang="ko-KR" sz="1650" dirty="0"/>
              <a:t>trials and error</a:t>
            </a:r>
            <a:r>
              <a:rPr lang="ko-KR" altLang="en-US" sz="1650" dirty="0" err="1"/>
              <a:t>를</a:t>
            </a:r>
            <a:r>
              <a:rPr lang="ko-KR" altLang="en-US" sz="1650" dirty="0"/>
              <a:t> 거치며 최적의</a:t>
            </a:r>
            <a:br>
              <a:rPr lang="en-US" altLang="ko-KR" sz="1650" dirty="0"/>
            </a:br>
            <a:r>
              <a:rPr lang="ko-KR" altLang="en-US" sz="1650" dirty="0"/>
              <a:t>파라미터를 찾음</a:t>
            </a:r>
            <a:r>
              <a:rPr lang="en-US" altLang="ko-KR" sz="1650" dirty="0"/>
              <a:t>.</a:t>
            </a:r>
            <a:endParaRPr lang="ko-KR" altLang="en-US" sz="16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F746-3D2F-F8C3-90A8-2B37ED9ECC12}"/>
              </a:ext>
            </a:extLst>
          </p:cNvPr>
          <p:cNvSpPr txBox="1"/>
          <p:nvPr/>
        </p:nvSpPr>
        <p:spPr>
          <a:xfrm>
            <a:off x="1074808" y="5905311"/>
            <a:ext cx="41851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50" dirty="0"/>
              <a:t>1060</a:t>
            </a:r>
            <a:r>
              <a:rPr lang="ko-KR" altLang="en-US" sz="1650" dirty="0"/>
              <a:t>점 기록</a:t>
            </a:r>
            <a:r>
              <a:rPr lang="en-US" altLang="ko-KR" sz="1650" dirty="0"/>
              <a:t>.</a:t>
            </a:r>
            <a:r>
              <a:rPr lang="ko-KR" altLang="en-US" sz="1650" dirty="0"/>
              <a:t> </a:t>
            </a:r>
            <a:endParaRPr lang="en-US" altLang="ko-KR" sz="1650" dirty="0"/>
          </a:p>
          <a:p>
            <a:pPr algn="ctr"/>
            <a:r>
              <a:rPr lang="ko-KR" altLang="en-US" sz="1650" dirty="0"/>
              <a:t>대부분의 오차는 설날에서 나는 것 같음</a:t>
            </a:r>
            <a:r>
              <a:rPr lang="en-US" altLang="ko-KR" sz="16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CA736E-1C46-2493-DDD3-C2CA37E1C4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81" y="4370009"/>
            <a:ext cx="3588505" cy="1476922"/>
          </a:xfrm>
          <a:prstGeom prst="rect">
            <a:avLst/>
          </a:prstGeom>
          <a:ln w="31750">
            <a:solidFill>
              <a:schemeClr val="accent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CE000-3336-CDB6-7AD8-41577195DACE}"/>
              </a:ext>
            </a:extLst>
          </p:cNvPr>
          <p:cNvSpPr txBox="1"/>
          <p:nvPr/>
        </p:nvSpPr>
        <p:spPr>
          <a:xfrm>
            <a:off x="6760077" y="4456260"/>
            <a:ext cx="450391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50" dirty="0"/>
              <a:t>성능이 좋아질수록 </a:t>
            </a:r>
            <a:r>
              <a:rPr lang="en-US" altLang="ko-KR" sz="1650" dirty="0"/>
              <a:t>1~2</a:t>
            </a:r>
            <a:r>
              <a:rPr lang="ko-KR" altLang="en-US" sz="1650" dirty="0"/>
              <a:t>월에 대한 </a:t>
            </a:r>
            <a:r>
              <a:rPr lang="ko-KR" altLang="en-US" sz="1650" dirty="0" err="1"/>
              <a:t>오버피팅만</a:t>
            </a:r>
            <a:r>
              <a:rPr lang="ko-KR" altLang="en-US" sz="1650" dirty="0"/>
              <a:t> 되는 것이 아닌가 싶음</a:t>
            </a:r>
            <a:r>
              <a:rPr lang="en-US" altLang="ko-KR" sz="1650" dirty="0"/>
              <a:t>.</a:t>
            </a:r>
          </a:p>
          <a:p>
            <a:pPr algn="ctr"/>
            <a:endParaRPr lang="en-US" altLang="ko-KR" sz="1650" dirty="0"/>
          </a:p>
          <a:p>
            <a:pPr algn="ctr"/>
            <a:r>
              <a:rPr lang="ko-KR" altLang="en-US" sz="1650" dirty="0"/>
              <a:t>모델 </a:t>
            </a:r>
            <a:r>
              <a:rPr lang="en-US" altLang="ko-KR" sz="1650" dirty="0"/>
              <a:t>Stacking</a:t>
            </a:r>
            <a:r>
              <a:rPr lang="ko-KR" altLang="en-US" sz="1650" dirty="0"/>
              <a:t>을 해보고 싶었으나 시간이 부족했음</a:t>
            </a:r>
            <a:r>
              <a:rPr lang="en-US" altLang="ko-KR" sz="1650" dirty="0"/>
              <a:t>.</a:t>
            </a:r>
          </a:p>
          <a:p>
            <a:pPr algn="ctr"/>
            <a:endParaRPr lang="en-US" altLang="ko-KR" sz="1650" dirty="0"/>
          </a:p>
          <a:p>
            <a:pPr algn="ctr"/>
            <a:r>
              <a:rPr lang="en-US" altLang="ko-KR" sz="1650" dirty="0"/>
              <a:t>ARIMA</a:t>
            </a:r>
            <a:r>
              <a:rPr lang="ko-KR" altLang="en-US" sz="1650" dirty="0" err="1"/>
              <a:t>를</a:t>
            </a:r>
            <a:r>
              <a:rPr lang="ko-KR" altLang="en-US" sz="1650" dirty="0"/>
              <a:t> 활용하기 어려웠음</a:t>
            </a:r>
            <a:r>
              <a:rPr lang="en-US" altLang="ko-KR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0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D7A0F-6459-4858-92B9-0DB6813C4AB7}"/>
              </a:ext>
            </a:extLst>
          </p:cNvPr>
          <p:cNvSpPr/>
          <p:nvPr/>
        </p:nvSpPr>
        <p:spPr>
          <a:xfrm>
            <a:off x="4257675" y="2640567"/>
            <a:ext cx="3505200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DAADE9-1A66-46FF-B65A-11A29BF92F62}"/>
              </a:ext>
            </a:extLst>
          </p:cNvPr>
          <p:cNvSpPr/>
          <p:nvPr/>
        </p:nvSpPr>
        <p:spPr>
          <a:xfrm>
            <a:off x="-9526" y="0"/>
            <a:ext cx="12201525" cy="63817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2DB881-912F-417A-ABE9-313A7E22837F}"/>
              </a:ext>
            </a:extLst>
          </p:cNvPr>
          <p:cNvSpPr/>
          <p:nvPr/>
        </p:nvSpPr>
        <p:spPr>
          <a:xfrm>
            <a:off x="-9526" y="6734175"/>
            <a:ext cx="12201525" cy="14287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0F0CD-4C2D-4FCF-91B5-6DC3EADC3492}"/>
              </a:ext>
            </a:extLst>
          </p:cNvPr>
          <p:cNvSpPr txBox="1"/>
          <p:nvPr/>
        </p:nvSpPr>
        <p:spPr>
          <a:xfrm>
            <a:off x="0" y="3124199"/>
            <a:ext cx="1220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15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857A6-2697-4F6F-9332-B5836E792692}"/>
              </a:ext>
            </a:extLst>
          </p:cNvPr>
          <p:cNvSpPr txBox="1"/>
          <p:nvPr/>
        </p:nvSpPr>
        <p:spPr>
          <a:xfrm>
            <a:off x="4257675" y="2640567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857DD-ED00-4605-B317-CAB8EF16F25A}"/>
              </a:ext>
            </a:extLst>
          </p:cNvPr>
          <p:cNvSpPr txBox="1"/>
          <p:nvPr/>
        </p:nvSpPr>
        <p:spPr>
          <a:xfrm>
            <a:off x="7342328" y="5605795"/>
            <a:ext cx="472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지금까지 도움을 주신</a:t>
            </a:r>
            <a:endParaRPr lang="en-US" altLang="ko-KR" i="1" dirty="0"/>
          </a:p>
          <a:p>
            <a:r>
              <a:rPr lang="en-US" altLang="ko-KR" i="1" dirty="0"/>
              <a:t>KT </a:t>
            </a:r>
            <a:r>
              <a:rPr lang="ko-KR" altLang="en-US" i="1" dirty="0"/>
              <a:t>코치님과 교수님 모두 정말 감사합니다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pic>
        <p:nvPicPr>
          <p:cNvPr id="9218" name="Picture 2" descr="감사합니다 - 무료 연락개 아이콘">
            <a:extLst>
              <a:ext uri="{FF2B5EF4-FFF2-40B4-BE49-F238E27FC236}">
                <a16:creationId xmlns:a16="http://schemas.microsoft.com/office/drawing/2014/main" id="{6E215BC9-0F55-4833-AE97-C63F9A4E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356" y="4440411"/>
            <a:ext cx="1418833" cy="14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감사 - 무료 비즈니스 및 금융개 아이콘">
            <a:extLst>
              <a:ext uri="{FF2B5EF4-FFF2-40B4-BE49-F238E27FC236}">
                <a16:creationId xmlns:a16="http://schemas.microsoft.com/office/drawing/2014/main" id="{08FBEF9F-EC62-44ED-AE18-8A035916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8" y="928423"/>
            <a:ext cx="1264269" cy="126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0119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526</Words>
  <Application>Microsoft Office PowerPoint</Application>
  <PresentationFormat>와이드스크린</PresentationFormat>
  <Paragraphs>144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</vt:lpstr>
      <vt:lpstr>나눔고딕</vt:lpstr>
      <vt:lpstr>나눔스퀘어_ac Bold</vt:lpstr>
      <vt:lpstr>맑은 고딕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한규현</dc:creator>
  <cp:lastModifiedBy>목은경</cp:lastModifiedBy>
  <cp:revision>53</cp:revision>
  <dcterms:created xsi:type="dcterms:W3CDTF">2021-07-20T03:00:32Z</dcterms:created>
  <dcterms:modified xsi:type="dcterms:W3CDTF">2022-12-08T14:11:32Z</dcterms:modified>
</cp:coreProperties>
</file>