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56" r:id="rId4"/>
    <p:sldId id="261" r:id="rId5"/>
    <p:sldId id="262" r:id="rId6"/>
    <p:sldId id="257" r:id="rId7"/>
    <p:sldId id="258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>
      <p:cViewPr>
        <p:scale>
          <a:sx n="125" d="100"/>
          <a:sy n="125" d="100"/>
        </p:scale>
        <p:origin x="28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43DF-D4A9-2F12-FF03-FB2ACCA7A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A6073-E9D9-2AE8-A96F-4E2991A26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DC710-4661-DE86-B2F3-F83186A8D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4D25-FF74-6D41-8B2A-C19BDD4624F0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B7F86-5CBE-290A-31D2-EEFB2D1D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872CC-C4BC-0639-272B-1EB5D686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3E97-C54B-F847-9D43-5599072C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23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0E22-7BB7-5085-DA31-96D209F01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8823F-4FBC-9500-9BCF-483F1E821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1E28F-FD1B-0697-63DE-62A91C6C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4D25-FF74-6D41-8B2A-C19BDD4624F0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EA19C-1505-1E99-8D61-3E303068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9D826-DC4E-3C1C-EF58-BD70EDCE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3E97-C54B-F847-9D43-5599072C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2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BE3380-BAC6-29B4-8C5E-065B2267A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6EF8B-B5F3-0298-DA43-45B0A5B64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1E57B-12F5-4ED4-B44D-80ACE4D67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4D25-FF74-6D41-8B2A-C19BDD4624F0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7DB8A-B370-A4F8-4039-A855EDC8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4F282-8BA8-F102-9997-9DF20F48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3E97-C54B-F847-9D43-5599072C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0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5F32-D189-E8F1-9F08-E323CB7ED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FF5D1-22AF-F2C6-ACDA-1A041C25B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B27AF-C3C2-367D-4C53-CD412551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4D25-FF74-6D41-8B2A-C19BDD4624F0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312E4-3C9C-DB9E-0E0D-8D60B46A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BF6B7-6DFB-9DE8-F377-028B0077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3E97-C54B-F847-9D43-5599072C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4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1AE1-E7F1-F940-3C34-143B30A7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B21D5-867B-B69E-3B00-CA341D64D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EF4FA-E391-324C-A254-5D1363D3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4D25-FF74-6D41-8B2A-C19BDD4624F0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1D25E-82A4-8F3F-7B9E-581300A3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8AD5B-0EA8-3178-8FDD-7CBB0A24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3E97-C54B-F847-9D43-5599072C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6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C2AC-78DA-1FF7-B991-9D1E5186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3053D-E7F1-BD3C-DF97-F31BB28D1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AC227-432F-EEDD-A515-701DD284C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15787-689D-7093-C16D-C7D2440E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4D25-FF74-6D41-8B2A-C19BDD4624F0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6BB4D-9A5B-C0C4-2746-67270B62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28E59-7198-C302-78EE-10308C33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3E97-C54B-F847-9D43-5599072C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3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D0D3-33AC-EEC9-A2DF-0C944D63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083B6-5B93-C44D-B194-FA056DE12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D0F53-9333-A976-D0AB-9121D681B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237928-3E73-A45F-B9E3-A30503E01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50171-F070-66A5-0EBF-7D6EC61D0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24676-459E-D512-FD82-DC255A41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4D25-FF74-6D41-8B2A-C19BDD4624F0}" type="datetimeFigureOut">
              <a:rPr lang="en-US" smtClean="0"/>
              <a:t>5/9/24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F2A7C0-804E-F570-7319-064CBD12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37C73-6C23-EC7C-EF0F-02FA1C2D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3E97-C54B-F847-9D43-5599072C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7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B532-39E9-203B-C5F6-81A7C797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3A6FA-8FB4-FF71-8580-93735D322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4D25-FF74-6D41-8B2A-C19BDD4624F0}" type="datetimeFigureOut">
              <a:rPr lang="en-US" smtClean="0"/>
              <a:t>5/9/24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D63B2E-F752-F968-F0B6-62FD2926D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120E6-70E7-84C8-2F1E-D1CD6D0E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3E97-C54B-F847-9D43-5599072C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5F5125-77C3-9711-DEF7-327960785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4D25-FF74-6D41-8B2A-C19BDD4624F0}" type="datetimeFigureOut">
              <a:rPr lang="en-US" smtClean="0"/>
              <a:t>5/9/24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98EE7-5667-3C39-7175-90409C50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81D51-C4A5-0C7E-5CDA-12D24575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3E97-C54B-F847-9D43-5599072C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5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107B-31A5-0A8D-DBDA-78CC267E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37324-21D6-B737-697B-20562244C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9C39A-5278-5EF1-B55E-8569520FF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3E342-2039-E9BC-8E8B-ADAA15DB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4D25-FF74-6D41-8B2A-C19BDD4624F0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8D22B-599A-F779-2021-3905A2D1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001B7-CAA9-CA85-C0E7-5B24B1FF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3E97-C54B-F847-9D43-5599072C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4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1D0B-EBE4-5ABB-130D-78939DFB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437EC-26AF-060B-189A-6B1404F5E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6AD08-4AFA-EA92-7A8B-553FC442D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2AB7D-E3F4-7AE7-BAC3-C0CAC9404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C4D25-FF74-6D41-8B2A-C19BDD4624F0}" type="datetimeFigureOut">
              <a:rPr lang="en-US" smtClean="0"/>
              <a:t>5/9/24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D0FDA-EB04-1E42-227B-F2F8A95B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F1E6C-7675-D3E4-5432-D9048D4A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F3E97-C54B-F847-9D43-5599072C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8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596E64-4E23-2828-1FDD-6C859DF7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73333-3CB0-C92E-0C9E-8D2FFED4D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03676-21A9-0A2A-680D-9CE766096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6C4D25-FF74-6D41-8B2A-C19BDD4624F0}" type="datetimeFigureOut">
              <a:rPr lang="en-US" smtClean="0"/>
              <a:t>5/9/24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9DC80-6363-35E6-F33F-A5AC081AF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D2F03-DC42-800E-2207-8CDCAE6BF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0F3E97-C54B-F847-9D43-5599072C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5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keyboard with different colors&#10;&#10;Description automatically generated">
            <a:extLst>
              <a:ext uri="{FF2B5EF4-FFF2-40B4-BE49-F238E27FC236}">
                <a16:creationId xmlns:a16="http://schemas.microsoft.com/office/drawing/2014/main" id="{13F03364-A7AB-C68C-239A-9941505FE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574" y="0"/>
            <a:ext cx="9556852" cy="37154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4E4881-94CB-8468-571A-BB6ECBB3F1B7}"/>
              </a:ext>
            </a:extLst>
          </p:cNvPr>
          <p:cNvSpPr txBox="1"/>
          <p:nvPr/>
        </p:nvSpPr>
        <p:spPr>
          <a:xfrm>
            <a:off x="0" y="3266440"/>
            <a:ext cx="1188152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B32B:LAYERED PRODUCTS</a:t>
            </a:r>
          </a:p>
          <a:p>
            <a:r>
              <a:rPr lang="en-US" dirty="0"/>
              <a:t>G08B:SIGNALLING OR CALLING SYSTEMS; ORDER TELEGRAPHS; ALARM SYSTEMS</a:t>
            </a:r>
          </a:p>
          <a:p>
            <a:r>
              <a:rPr lang="en-US" dirty="0"/>
              <a:t>B06R:VEHICLES, VEHICLE FITTINGS, OR VEHICLE PARTS, NOT OTHERWISE PROVIDED FOR</a:t>
            </a:r>
          </a:p>
          <a:p>
            <a:r>
              <a:rPr lang="en-US" dirty="0"/>
              <a:t>G06K:GRAPHICAL DATA READING; PRESENTATION OF DATA; RECORD CARRIERS; HANDLING RECORD CARRIERS</a:t>
            </a:r>
          </a:p>
          <a:p>
            <a:r>
              <a:rPr lang="en-US" dirty="0"/>
              <a:t>C08J:WORKING-UP; GENERAL PROCESSES OF COMPOUNDING; AFTER-TREATMENT NOT COVERED BY SUBCLASSES </a:t>
            </a:r>
            <a:br>
              <a:rPr lang="en-US" dirty="0"/>
            </a:br>
            <a:r>
              <a:rPr lang="en-US" dirty="0"/>
              <a:t>C08B, C08C, C08F, C08G C08H</a:t>
            </a:r>
          </a:p>
          <a:p>
            <a:r>
              <a:rPr lang="en-US" dirty="0"/>
              <a:t>G05B:CONTROL OR REGULATING SYSTEMS IN GENERAL; FUNCTIONAL ELEMENTS OF SUCH SYSTEMS; </a:t>
            </a:r>
            <a:br>
              <a:rPr lang="en-US" dirty="0"/>
            </a:br>
            <a:r>
              <a:rPr lang="en-US" dirty="0"/>
              <a:t>MONITORING OR TESTING ARRANGEMENTS FOR SUCH SYSTEMS OR ELEMENTS</a:t>
            </a:r>
          </a:p>
          <a:p>
            <a:r>
              <a:rPr lang="en-US" dirty="0"/>
              <a:t>G06F:ELECTRIC DIGITAL DATA PROCESSING</a:t>
            </a:r>
          </a:p>
          <a:p>
            <a:r>
              <a:rPr lang="en-US" dirty="0"/>
              <a:t>F16B:DEVICES FOR FASTENING OR SECURING CONSTRUCTIONAL ELEMENTS OR MACHINE PARTS TOGETHER, </a:t>
            </a:r>
            <a:br>
              <a:rPr lang="en-US" dirty="0"/>
            </a:br>
            <a:r>
              <a:rPr lang="en-US" dirty="0"/>
              <a:t>e.g. NAILS, BOLTS, CIRCLIPS, CLAMPS, CLIPS OR WEDGES; JOINTS OR JOINTING</a:t>
            </a:r>
          </a:p>
          <a:p>
            <a:r>
              <a:rPr lang="en-US" dirty="0"/>
              <a:t>G05D:SYSTEMS FOR CONTROLLING OR REGULATING NON-ELECTRIC VARIABLES</a:t>
            </a:r>
          </a:p>
          <a:p>
            <a:r>
              <a:rPr lang="en-US" dirty="0"/>
              <a:t>B01J:CHEMICAL OR PHYSICAL PROCESSES, e.g. CATALYSIS OR COLLOID CHEMISTRY; THEIR RELEVANT APPARATUS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939FD609-8A59-66A5-72D2-BD092F2FC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8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91A52CE6-4507-1D6C-412F-0F1660C54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99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bar graph&#10;&#10;Description automatically generated">
            <a:extLst>
              <a:ext uri="{FF2B5EF4-FFF2-40B4-BE49-F238E27FC236}">
                <a16:creationId xmlns:a16="http://schemas.microsoft.com/office/drawing/2014/main" id="{6F0D7066-E9A9-FF21-6B47-794BFDA8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07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7EC14EB-995E-127F-760D-5AE46EB76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1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FCB6D68F-5298-D36B-E136-59047CE7A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12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states&#10;&#10;Description automatically generated with medium confidence">
            <a:extLst>
              <a:ext uri="{FF2B5EF4-FFF2-40B4-BE49-F238E27FC236}">
                <a16:creationId xmlns:a16="http://schemas.microsoft.com/office/drawing/2014/main" id="{B065135E-79D1-EBBA-F8B2-0E1BD8C8C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6858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70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keyboard&#10;&#10;Description automatically generated">
            <a:extLst>
              <a:ext uri="{FF2B5EF4-FFF2-40B4-BE49-F238E27FC236}">
                <a16:creationId xmlns:a16="http://schemas.microsoft.com/office/drawing/2014/main" id="{D5445F2D-3995-4977-E3C4-40B0A6B4C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030" y="81280"/>
            <a:ext cx="8611080" cy="3347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B42864-5306-1051-D874-F11A30052598}"/>
              </a:ext>
            </a:extLst>
          </p:cNvPr>
          <p:cNvSpPr txBox="1"/>
          <p:nvPr/>
        </p:nvSpPr>
        <p:spPr>
          <a:xfrm>
            <a:off x="199481" y="3677920"/>
            <a:ext cx="1179303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G06F: ELECTRIC DIGITAL DATA PROCESSING</a:t>
            </a:r>
          </a:p>
          <a:p>
            <a:r>
              <a:rPr lang="en-US" dirty="0"/>
              <a:t>H01L: SEMICONDUCTOR DEVICES NOT COVERED BY CLASS H10</a:t>
            </a:r>
          </a:p>
          <a:p>
            <a:r>
              <a:rPr lang="en-US" dirty="0"/>
              <a:t>H04L: TRANSMISSION OF DIGITAL INFORMATION</a:t>
            </a:r>
          </a:p>
          <a:p>
            <a:r>
              <a:rPr lang="en-US" dirty="0"/>
              <a:t>H04N: PICTORIAL COMMUNICATION</a:t>
            </a:r>
          </a:p>
          <a:p>
            <a:r>
              <a:rPr lang="en-US" dirty="0"/>
              <a:t>A61B: DIAGNOSIS; SURGERY; IDENTIFICATION</a:t>
            </a:r>
          </a:p>
          <a:p>
            <a:r>
              <a:rPr lang="en-US" dirty="0"/>
              <a:t>A61K: PREPARATIONS FOR MEDICAL, DENTAL OR TOILETRY PURPOSES</a:t>
            </a:r>
          </a:p>
          <a:p>
            <a:r>
              <a:rPr lang="en-US" dirty="0"/>
              <a:t>G01N: INVESTIGATING OR ANALYSING MATERIALS BY DETERMINING THEIR CHEMICAL OR PHYSICAL PROPERTIES</a:t>
            </a:r>
          </a:p>
          <a:p>
            <a:r>
              <a:rPr lang="en-US" dirty="0"/>
              <a:t>C07D: HETEROCYCLIC COMPOUNDS</a:t>
            </a:r>
          </a:p>
          <a:p>
            <a:r>
              <a:rPr lang="en-US" dirty="0"/>
              <a:t>G02B: OPTICAL ELEMENTS, SYSTEMS OR APPARATUS</a:t>
            </a:r>
          </a:p>
          <a:p>
            <a:r>
              <a:rPr lang="en-US" dirty="0"/>
              <a:t>H04W: WIRELESS COMMUNICATION NETWORKS</a:t>
            </a:r>
          </a:p>
        </p:txBody>
      </p:sp>
    </p:spTree>
    <p:extLst>
      <p:ext uri="{BB962C8B-B14F-4D97-AF65-F5344CB8AC3E}">
        <p14:creationId xmlns:p14="http://schemas.microsoft.com/office/powerpoint/2010/main" val="64965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95193F-A8B7-F4A7-98A4-ACF34173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Patents are becoming less general</a:t>
            </a:r>
          </a:p>
        </p:txBody>
      </p:sp>
      <p:pic>
        <p:nvPicPr>
          <p:cNvPr id="6" name="Picture 5" descr="A graph with a red line&#10;&#10;Description automatically generated">
            <a:extLst>
              <a:ext uri="{FF2B5EF4-FFF2-40B4-BE49-F238E27FC236}">
                <a16:creationId xmlns:a16="http://schemas.microsoft.com/office/drawing/2014/main" id="{1BE127EB-89AB-2601-C0ED-ECA730E5C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0338"/>
            <a:ext cx="11989905" cy="3996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66A79D-A902-2603-5F86-7D1E88939591}"/>
              </a:ext>
            </a:extLst>
          </p:cNvPr>
          <p:cNvSpPr txBox="1"/>
          <p:nvPr/>
        </p:nvSpPr>
        <p:spPr>
          <a:xfrm>
            <a:off x="1334113" y="5934670"/>
            <a:ext cx="6501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generality and citations, for patents with at least 1 citation</a:t>
            </a:r>
          </a:p>
          <a:p>
            <a:r>
              <a:rPr lang="en-US" dirty="0"/>
              <a:t>Bar: average generality</a:t>
            </a:r>
          </a:p>
          <a:p>
            <a:r>
              <a:rPr lang="en-US" dirty="0"/>
              <a:t>Line: average citations</a:t>
            </a:r>
          </a:p>
        </p:txBody>
      </p:sp>
    </p:spTree>
    <p:extLst>
      <p:ext uri="{BB962C8B-B14F-4D97-AF65-F5344CB8AC3E}">
        <p14:creationId xmlns:p14="http://schemas.microsoft.com/office/powerpoint/2010/main" val="357628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95193F-A8B7-F4A7-98A4-ACF34173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Patents are becoming less general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6A79D-A902-2603-5F86-7D1E88939591}"/>
              </a:ext>
            </a:extLst>
          </p:cNvPr>
          <p:cNvSpPr txBox="1"/>
          <p:nvPr/>
        </p:nvSpPr>
        <p:spPr>
          <a:xfrm>
            <a:off x="1354433" y="5804932"/>
            <a:ext cx="6501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generality and citations, for patents with at least 5 citation</a:t>
            </a:r>
          </a:p>
          <a:p>
            <a:r>
              <a:rPr lang="en-US" dirty="0"/>
              <a:t>Bar: average generality</a:t>
            </a:r>
          </a:p>
          <a:p>
            <a:r>
              <a:rPr lang="en-US" dirty="0"/>
              <a:t>Line: average citations</a:t>
            </a:r>
          </a:p>
          <a:p>
            <a:endParaRPr lang="en-US" dirty="0"/>
          </a:p>
        </p:txBody>
      </p:sp>
      <p:pic>
        <p:nvPicPr>
          <p:cNvPr id="3" name="Picture 2" descr="A graph with a red line&#10;&#10;Description automatically generated">
            <a:extLst>
              <a:ext uri="{FF2B5EF4-FFF2-40B4-BE49-F238E27FC236}">
                <a16:creationId xmlns:a16="http://schemas.microsoft.com/office/drawing/2014/main" id="{050B8B74-B1BA-B733-0469-88A99DBED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" y="1766332"/>
            <a:ext cx="12115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1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95193F-A8B7-F4A7-98A4-ACF34173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Patents are becoming less general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6A79D-A902-2603-5F86-7D1E88939591}"/>
              </a:ext>
            </a:extLst>
          </p:cNvPr>
          <p:cNvSpPr txBox="1"/>
          <p:nvPr/>
        </p:nvSpPr>
        <p:spPr>
          <a:xfrm>
            <a:off x="1323953" y="5881688"/>
            <a:ext cx="6624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generality and citations, for patents with at least 10 citation</a:t>
            </a:r>
          </a:p>
          <a:p>
            <a:r>
              <a:rPr lang="en-US" dirty="0"/>
              <a:t>Bar: average generality</a:t>
            </a:r>
          </a:p>
          <a:p>
            <a:r>
              <a:rPr lang="en-US" dirty="0"/>
              <a:t>Line: average citations</a:t>
            </a:r>
          </a:p>
          <a:p>
            <a:endParaRPr lang="en-US" dirty="0"/>
          </a:p>
        </p:txBody>
      </p:sp>
      <p:pic>
        <p:nvPicPr>
          <p:cNvPr id="3" name="Picture 2" descr="A graph with a red line&#10;&#10;Description automatically generated">
            <a:extLst>
              <a:ext uri="{FF2B5EF4-FFF2-40B4-BE49-F238E27FC236}">
                <a16:creationId xmlns:a16="http://schemas.microsoft.com/office/drawing/2014/main" id="{3E0B86CF-C066-28EE-2AD9-D3C8AC93F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760" y="1690688"/>
            <a:ext cx="12573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stribution with blue squares&#10;&#10;Description automatically generated with medium confidence">
            <a:extLst>
              <a:ext uri="{FF2B5EF4-FFF2-40B4-BE49-F238E27FC236}">
                <a16:creationId xmlns:a16="http://schemas.microsoft.com/office/drawing/2014/main" id="{148AA4C4-63D3-A9A6-2E01-7B6A3CEDB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19" y="653624"/>
            <a:ext cx="10942983" cy="4254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957C88-5ADB-7139-3DF3-2D793760596E}"/>
              </a:ext>
            </a:extLst>
          </p:cNvPr>
          <p:cNvSpPr txBox="1"/>
          <p:nvPr/>
        </p:nvSpPr>
        <p:spPr>
          <a:xfrm>
            <a:off x="843280" y="4795520"/>
            <a:ext cx="35481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Distance:</a:t>
            </a:r>
            <a:br>
              <a:rPr lang="en-US" dirty="0"/>
            </a:br>
            <a:r>
              <a:rPr lang="en-US" dirty="0"/>
              <a:t>0 if exactly same CPC</a:t>
            </a:r>
            <a:br>
              <a:rPr lang="en-US" dirty="0"/>
            </a:br>
            <a:r>
              <a:rPr lang="en-US" dirty="0"/>
              <a:t>1 if same subclass, different CPC</a:t>
            </a:r>
            <a:br>
              <a:rPr lang="en-US" dirty="0"/>
            </a:br>
            <a:r>
              <a:rPr lang="en-US" dirty="0"/>
              <a:t>2 if same class, different subclass</a:t>
            </a:r>
            <a:br>
              <a:rPr lang="en-US" dirty="0"/>
            </a:br>
            <a:r>
              <a:rPr lang="en-US" dirty="0"/>
              <a:t>3 if same section, different class</a:t>
            </a:r>
          </a:p>
          <a:p>
            <a:r>
              <a:rPr lang="en-US" dirty="0"/>
              <a:t>4 if different section</a:t>
            </a:r>
          </a:p>
        </p:txBody>
      </p:sp>
    </p:spTree>
    <p:extLst>
      <p:ext uri="{BB962C8B-B14F-4D97-AF65-F5344CB8AC3E}">
        <p14:creationId xmlns:p14="http://schemas.microsoft.com/office/powerpoint/2010/main" val="47235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blue squares&#10;&#10;Description automatically generated">
            <a:extLst>
              <a:ext uri="{FF2B5EF4-FFF2-40B4-BE49-F238E27FC236}">
                <a16:creationId xmlns:a16="http://schemas.microsoft.com/office/drawing/2014/main" id="{21ECA93A-D873-9449-C3DE-8D4F64A9D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51" y="652692"/>
            <a:ext cx="10867698" cy="4162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C695CA-0D70-4B67-67F2-74C87FDD616B}"/>
              </a:ext>
            </a:extLst>
          </p:cNvPr>
          <p:cNvSpPr txBox="1"/>
          <p:nvPr/>
        </p:nvSpPr>
        <p:spPr>
          <a:xfrm>
            <a:off x="843280" y="4795520"/>
            <a:ext cx="35481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Distance:</a:t>
            </a:r>
            <a:br>
              <a:rPr lang="en-US" dirty="0"/>
            </a:br>
            <a:r>
              <a:rPr lang="en-US" dirty="0"/>
              <a:t>0 if exactly same CPC</a:t>
            </a:r>
            <a:br>
              <a:rPr lang="en-US" dirty="0"/>
            </a:br>
            <a:r>
              <a:rPr lang="en-US" dirty="0"/>
              <a:t>1 if same subclass, different CPC</a:t>
            </a:r>
            <a:br>
              <a:rPr lang="en-US" dirty="0"/>
            </a:br>
            <a:r>
              <a:rPr lang="en-US" dirty="0"/>
              <a:t>2 if same class, different subclass</a:t>
            </a:r>
            <a:br>
              <a:rPr lang="en-US" dirty="0"/>
            </a:br>
            <a:r>
              <a:rPr lang="en-US" dirty="0"/>
              <a:t>3 if same section, different class</a:t>
            </a:r>
          </a:p>
          <a:p>
            <a:r>
              <a:rPr lang="en-US" dirty="0"/>
              <a:t>4 if different section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615FA3-1EB8-504C-486A-5A521EA87F66}"/>
              </a:ext>
            </a:extLst>
          </p:cNvPr>
          <p:cNvSpPr txBox="1"/>
          <p:nvPr/>
        </p:nvSpPr>
        <p:spPr>
          <a:xfrm>
            <a:off x="5994400" y="4897120"/>
            <a:ext cx="2396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generality (&gt;=0.9)</a:t>
            </a:r>
          </a:p>
        </p:txBody>
      </p:sp>
    </p:spTree>
    <p:extLst>
      <p:ext uri="{BB962C8B-B14F-4D97-AF65-F5344CB8AC3E}">
        <p14:creationId xmlns:p14="http://schemas.microsoft.com/office/powerpoint/2010/main" val="3561037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blue lines&#10;&#10;Description automatically generated">
            <a:extLst>
              <a:ext uri="{FF2B5EF4-FFF2-40B4-BE49-F238E27FC236}">
                <a16:creationId xmlns:a16="http://schemas.microsoft.com/office/drawing/2014/main" id="{3A1A1314-03A1-5537-4791-C653C4C9C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15" y="86359"/>
            <a:ext cx="9996170" cy="3332057"/>
          </a:xfrm>
          <a:prstGeom prst="rect">
            <a:avLst/>
          </a:prstGeom>
        </p:spPr>
      </p:pic>
      <p:pic>
        <p:nvPicPr>
          <p:cNvPr id="5" name="Picture 4" descr="A graph with blue lines&#10;&#10;Description automatically generated">
            <a:extLst>
              <a:ext uri="{FF2B5EF4-FFF2-40B4-BE49-F238E27FC236}">
                <a16:creationId xmlns:a16="http://schemas.microsoft.com/office/drawing/2014/main" id="{C4C2F730-559B-EDCF-0C62-FC40D2549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15" y="3439584"/>
            <a:ext cx="9996170" cy="333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77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people&#10;&#10;Description automatically generated">
            <a:extLst>
              <a:ext uri="{FF2B5EF4-FFF2-40B4-BE49-F238E27FC236}">
                <a16:creationId xmlns:a16="http://schemas.microsoft.com/office/drawing/2014/main" id="{46E0FC54-A9FB-3E7F-5254-79413F319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" y="1691640"/>
            <a:ext cx="11262360" cy="375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78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387</Words>
  <Application>Microsoft Macintosh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Patents are becoming less general</vt:lpstr>
      <vt:lpstr>Patents are becoming less general</vt:lpstr>
      <vt:lpstr>Patents are becoming less general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Kyuhun Lee</dc:creator>
  <cp:lastModifiedBy>Kyuhun Lee</cp:lastModifiedBy>
  <cp:revision>1</cp:revision>
  <dcterms:created xsi:type="dcterms:W3CDTF">2024-05-09T19:17:14Z</dcterms:created>
  <dcterms:modified xsi:type="dcterms:W3CDTF">2024-05-10T03:42:14Z</dcterms:modified>
</cp:coreProperties>
</file>