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3" r:id="rId3"/>
    <p:sldId id="284" r:id="rId4"/>
    <p:sldId id="286" r:id="rId5"/>
    <p:sldId id="285" r:id="rId6"/>
    <p:sldId id="302" r:id="rId7"/>
    <p:sldId id="300" r:id="rId8"/>
    <p:sldId id="301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99" r:id="rId17"/>
    <p:sldId id="295" r:id="rId18"/>
    <p:sldId id="29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5EA6A-2C58-40CB-9756-3B50BFFD6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214FB-C79A-43C1-A233-E3EADB61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CC42F-15D7-49DE-B27C-5157C345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3C3F-E8A3-40D8-B1EA-B69E2385C4CE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E99BE-FC8D-4B23-AC08-9832C732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E31ED-993D-4894-AF15-CDAB3047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7F53-E2CD-49E6-8428-9B54F3B3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43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46338-E1B2-4867-BBA7-139BEEAE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593BA6-A27F-402E-8636-F31F6B81F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34D40-9E9D-4B5A-8919-FC2267F2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3C3F-E8A3-40D8-B1EA-B69E2385C4CE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5B579-5493-44B0-AB32-EAD4924E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4CF56-1AC6-4B1C-A6A4-DA6B1833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7F53-E2CD-49E6-8428-9B54F3B3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0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1A7C36-473B-4763-89D9-A95ECBA70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94BD0-7F1A-43D5-B131-B2521DE96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C0977-F031-4325-9204-FA91BA4F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3C3F-E8A3-40D8-B1EA-B69E2385C4CE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523C3-E69C-4090-BD34-E30DAB4A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E363A-4E0E-4C4E-B9F5-956C6371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7F53-E2CD-49E6-8428-9B54F3B3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4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527CD-092E-4E59-8797-F0405D76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C8EC7-A79E-4383-97CE-DDB5AA99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39A50-B61D-4D22-8D0F-AA60BCB8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3C3F-E8A3-40D8-B1EA-B69E2385C4CE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3276F-F5DA-4032-99A0-456B6746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33914-154F-4B30-9505-5186048D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7F53-E2CD-49E6-8428-9B54F3B3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8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31826-63D1-410D-9788-60445BA3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97E8F-AD34-40ED-B202-BDE1E06A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2BFE4-1435-4917-8C74-093886D1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3C3F-E8A3-40D8-B1EA-B69E2385C4CE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8A32E-75DD-4083-8FCE-776E2613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B3450-43FE-4F5A-99FF-5470D5B4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7F53-E2CD-49E6-8428-9B54F3B3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60791-EA17-4887-B68B-1D0B7F71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24A4C-0335-4024-9C22-4D6DD273E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286B80-3B29-4373-801F-3C64C3CE1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FCCF3-3D0A-479F-AAF4-02D03D89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3C3F-E8A3-40D8-B1EA-B69E2385C4CE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0E76C-2ED8-4A27-A047-69E61E4F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97389-BE3E-444B-B692-C8B7E522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7F53-E2CD-49E6-8428-9B54F3B3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9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2C3A-CC1D-4EC1-B428-797F252D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32DAF-88B9-41D2-AFEA-624E94E1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057CC-FE7D-41E1-BBE8-9FAF5D0F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68FD15-8139-49FA-90D8-0486DE04D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CB7F29-E81B-4D90-BAF4-E1870708F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3470C9-007A-42D9-8CF4-BA39058B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3C3F-E8A3-40D8-B1EA-B69E2385C4CE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37E3DD-0930-4102-B02B-BA094ED5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14058-E8BF-4FA2-9C1E-F8D8FB66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7F53-E2CD-49E6-8428-9B54F3B3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1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DC7B5-D409-4AD1-8CE2-4C0AAD54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F9A92D-102D-4129-AC6A-FDD963FF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3C3F-E8A3-40D8-B1EA-B69E2385C4CE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28B6EE-220F-41B3-8018-CB5FDB94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083FC0-8E9C-4994-B369-30D7E21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7F53-E2CD-49E6-8428-9B54F3B3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0E219A-AD8A-4DAC-B875-A0DF8FBC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3C3F-E8A3-40D8-B1EA-B69E2385C4CE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F29A16-9C22-42B2-BC9D-B06F23C5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7A208B-812E-445E-9775-E723C610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7F53-E2CD-49E6-8428-9B54F3B3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4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13FF-C099-452E-8CCB-9B7C83A3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B5277-7747-445B-B5FF-22CB579D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7C0411-36B3-4EFE-9F36-CC98A4CFF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01275-8D81-427D-9035-8BF474E5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3C3F-E8A3-40D8-B1EA-B69E2385C4CE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6B661-1AFE-410E-8177-AC7E7C8F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45B9B-BE1A-497F-8102-7316503C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7F53-E2CD-49E6-8428-9B54F3B3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8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2889A-9133-409F-B9DE-AEE453E5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D035AB-0DDF-48F3-8C52-8517EF03B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A965B1-487B-43F0-98EE-4F4A3E97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C886E-646D-42F6-93DF-13751F20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3C3F-E8A3-40D8-B1EA-B69E2385C4CE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6758D-83C4-4BCD-8559-2633A0B9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2F4F9-2A02-460E-A442-6A26619D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77F53-E2CD-49E6-8428-9B54F3B3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9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23BC80-58DB-473B-AAA5-E681742F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A4126-ADE0-49EF-A291-4892642F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9459C-6A22-4026-B455-C1CA366E1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93C3F-E8A3-40D8-B1EA-B69E2385C4CE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822CA-24FF-4065-8AA0-5829935BB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59C94-AA95-4631-A781-31B4DF85F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77F53-E2CD-49E6-8428-9B54F3B327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5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3DD10-D222-416F-BE14-FC4FF0D5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46238"/>
            <a:ext cx="12192000" cy="23876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Bahnschrift SemiBold" panose="020B0502040204020203" pitchFamily="34" charset="0"/>
                <a:ea typeface="HY견고딕" panose="02030600000101010101" pitchFamily="18" charset="-127"/>
              </a:rPr>
              <a:t>The Role of Generalist Inventors </a:t>
            </a:r>
            <a:br>
              <a:rPr lang="en-US" sz="4000" dirty="0">
                <a:latin typeface="Bahnschrift SemiBold" panose="020B0502040204020203" pitchFamily="34" charset="0"/>
                <a:ea typeface="HY견고딕" panose="02030600000101010101" pitchFamily="18" charset="-127"/>
              </a:rPr>
            </a:br>
            <a:r>
              <a:rPr lang="en-US" sz="4000" dirty="0">
                <a:latin typeface="Bahnschrift SemiBold" panose="020B0502040204020203" pitchFamily="34" charset="0"/>
                <a:ea typeface="HY견고딕" panose="02030600000101010101" pitchFamily="18" charset="-127"/>
              </a:rPr>
              <a:t>in Team-Level Innovation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85E3F0-08CE-47C5-AB4F-1E0AEC7B0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4550" y="4468813"/>
            <a:ext cx="9144000" cy="1655762"/>
          </a:xfrm>
        </p:spPr>
        <p:txBody>
          <a:bodyPr/>
          <a:lstStyle/>
          <a:p>
            <a:r>
              <a:rPr lang="en-US"/>
              <a:t>Kyuhun </a:t>
            </a:r>
            <a:r>
              <a:rPr lang="en-US" dirty="0"/>
              <a:t>Lee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45279B-627A-4274-BE8C-8C9CDB9D96EA}"/>
              </a:ext>
            </a:extLst>
          </p:cNvPr>
          <p:cNvCxnSpPr/>
          <p:nvPr/>
        </p:nvCxnSpPr>
        <p:spPr>
          <a:xfrm flipH="1">
            <a:off x="0" y="43148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8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Theory &amp; Hypotheses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When can generalists perform better in a team?</a:t>
            </a: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When the technological distance between inventors in a team is far,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Inventors will have different sets of knowledge, skills, and ways of thinking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They may also use different jargons, making communication difficult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Monitoring potential free-riders will be difficult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Overall, the team will face higher coordination costs.</a:t>
            </a:r>
          </a:p>
          <a:p>
            <a:pPr marL="342900" indent="-342900" latinLnBrk="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atinLnBrk="0"/>
            <a:r>
              <a:rPr lang="en-US" sz="2400" i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H2: When the technological distance between inventors in a team is far, the proportion of generalist inventors in the team will have a more positive effect on innovation impact, relative to when the technological distance is close.</a:t>
            </a:r>
          </a:p>
        </p:txBody>
      </p:sp>
    </p:spTree>
    <p:extLst>
      <p:ext uri="{BB962C8B-B14F-4D97-AF65-F5344CB8AC3E}">
        <p14:creationId xmlns:p14="http://schemas.microsoft.com/office/powerpoint/2010/main" val="16033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Theory &amp; Hypotheses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When can generalists perform better in a team?</a:t>
            </a: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When the team is innovating in an unfamiliar domain,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innovation process is largely explorative.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Inventors are required to recognize and recombine valuable knowledge outside their domain of expertise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Inventors should approach the problem with various skills and perspectives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atinLnBrk="0"/>
            <a:r>
              <a:rPr lang="en-US" sz="2400" i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H3: When the team is innovating in an unfamiliar domain, the proportion of generalist inventors in the team will have a more positive effect on innovation impact, relative to when the team is innovating in a familiar domain.</a:t>
            </a:r>
          </a:p>
        </p:txBody>
      </p:sp>
    </p:spTree>
    <p:extLst>
      <p:ext uri="{BB962C8B-B14F-4D97-AF65-F5344CB8AC3E}">
        <p14:creationId xmlns:p14="http://schemas.microsoft.com/office/powerpoint/2010/main" val="76288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Methodology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Data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Patents granted to Top 10 pharmaceutical firms (Pharmaceutical Executive, 2015)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By the USPTO (</a:t>
            </a:r>
            <a:r>
              <a:rPr lang="en-US" sz="24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PatentsView</a:t>
            </a: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years 2011-2015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With at least 2 inventors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 inventor should have less than 5 prior patenting experience</a:t>
            </a: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Resulted in a sample of 2,285 patents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7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Methodology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Dependent Variable</a:t>
            </a:r>
          </a:p>
          <a:p>
            <a:pPr latinLnBrk="0"/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Impact of innovation: # of forward citations the focal patent received, counted until 5 years from grant date</a:t>
            </a:r>
          </a:p>
          <a:p>
            <a:pPr latinLnBrk="0"/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atinLnBrk="0"/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Independent Variable</a:t>
            </a:r>
          </a:p>
          <a:p>
            <a:pPr latinLnBrk="0"/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Proportion of generalists in a team: number of generalist inventors divided by the number of inventors</a:t>
            </a:r>
          </a:p>
          <a:p>
            <a:pPr marL="342900" indent="-342900" latinLnBrk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 identify generalist inventors, I counted each inventor’s prior patenting experience in each CPC subclasses to get a vector representation of the inventor’s patent portfolio.</a:t>
            </a:r>
          </a:p>
          <a:p>
            <a:pPr marL="342900" indent="-342900" latinLnBrk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 calculated the HHI of the portfolio to measure the concentration level.</a:t>
            </a:r>
          </a:p>
          <a:p>
            <a:pPr marL="342900" indent="-342900" latinLnBrk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 labeled an inventor as a generalist if the inventor's HHI is below the 1st quartile (HHI=0.449)</a:t>
            </a:r>
          </a:p>
          <a:p>
            <a:pPr latinLnBrk="0"/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(Also tested with bottom 10% HHI, or 0.289)</a:t>
            </a:r>
          </a:p>
          <a:p>
            <a:pPr latinLnBrk="0"/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Methodology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Moderating Variables</a:t>
            </a: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(H2)</a:t>
            </a: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Mean technological distance: calculated as the mean of technological distance (1 – cosine similarity between patent portfolio vectors) for all possible inventor pairs</a:t>
            </a: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(H3)</a:t>
            </a: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Domain unfamiliarity: calculated as the proportion of inventors who have never patented in the focal patent’s subclass before</a:t>
            </a: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Mean difference in HHI: used as an alternative measure of domain familiarity</a:t>
            </a:r>
          </a:p>
          <a:p>
            <a:pPr latinLnBrk="0"/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atinLnBrk="0"/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Control Variables</a:t>
            </a:r>
          </a:p>
          <a:p>
            <a:pPr latinLnBrk="0"/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Firm sales (COMPUSTAT)</a:t>
            </a:r>
          </a:p>
          <a:p>
            <a:pPr latinLnBrk="0"/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# of inventors, sum of prior patents, # of unique subclasses</a:t>
            </a:r>
          </a:p>
          <a:p>
            <a:pPr latinLnBrk="0"/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# of backward citations, mean age of backward citation, self-citation ratio, # of claims</a:t>
            </a:r>
          </a:p>
          <a:p>
            <a:pPr latinLnBrk="0"/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Firm, year, subclass dummies (subclass for OLS only)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Results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Zero-inflated Negative Binomial Regression</a:t>
            </a: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3BBFF74-2433-431B-91BC-499D4FDB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62" y="1913922"/>
            <a:ext cx="7516274" cy="232442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7E3641-8B16-4255-A16A-B11B6D5050FD}"/>
              </a:ext>
            </a:extLst>
          </p:cNvPr>
          <p:cNvSpPr/>
          <p:nvPr/>
        </p:nvSpPr>
        <p:spPr>
          <a:xfrm>
            <a:off x="4451454" y="1779373"/>
            <a:ext cx="861952" cy="265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099CF0-7060-4DE5-9F4D-0F5E6FC267D4}"/>
              </a:ext>
            </a:extLst>
          </p:cNvPr>
          <p:cNvSpPr/>
          <p:nvPr/>
        </p:nvSpPr>
        <p:spPr>
          <a:xfrm>
            <a:off x="5395784" y="1779373"/>
            <a:ext cx="1672281" cy="265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14BACD-E222-4F70-9573-719BC8E130DF}"/>
              </a:ext>
            </a:extLst>
          </p:cNvPr>
          <p:cNvSpPr/>
          <p:nvPr/>
        </p:nvSpPr>
        <p:spPr>
          <a:xfrm>
            <a:off x="3512048" y="1771135"/>
            <a:ext cx="861952" cy="265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A07E42-6023-4CE9-B5D8-C96E855FED83}"/>
              </a:ext>
            </a:extLst>
          </p:cNvPr>
          <p:cNvSpPr txBox="1"/>
          <p:nvPr/>
        </p:nvSpPr>
        <p:spPr>
          <a:xfrm>
            <a:off x="7216346" y="4703805"/>
            <a:ext cx="419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H1b is supported</a:t>
            </a:r>
          </a:p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H2 is supported</a:t>
            </a:r>
          </a:p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H3 is partially supported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550EA56-3776-4180-9E4E-187139704F5C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5332550" y="3034193"/>
            <a:ext cx="494270" cy="3273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A7C8100-AA74-4644-9BAC-EE8AB38117DA}"/>
              </a:ext>
            </a:extLst>
          </p:cNvPr>
          <p:cNvCxnSpPr>
            <a:cxnSpLocks/>
            <a:stCxn id="33" idx="2"/>
            <a:endCxn id="36" idx="1"/>
          </p:cNvCxnSpPr>
          <p:nvPr/>
        </p:nvCxnSpPr>
        <p:spPr>
          <a:xfrm rot="16200000" flipH="1">
            <a:off x="5682632" y="3631755"/>
            <a:ext cx="733513" cy="2333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86E119C-A8C2-4137-A07E-530BE20E6C31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6229865" y="4434016"/>
            <a:ext cx="988543" cy="9844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418B4F-F948-43ED-BEA0-3BDF9E3FE735}"/>
              </a:ext>
            </a:extLst>
          </p:cNvPr>
          <p:cNvSpPr txBox="1"/>
          <p:nvPr/>
        </p:nvSpPr>
        <p:spPr>
          <a:xfrm>
            <a:off x="276836" y="6022815"/>
            <a:ext cx="788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*Use of zero-inflated models was justified by HPC test (Santos Silva et al., 2015) 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0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FD1D0E-2BD4-4D4A-ADBB-AB7F0603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38" y="1838576"/>
            <a:ext cx="7554379" cy="24196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C7A627-7CAD-49F0-B674-E4644E103A8C}"/>
              </a:ext>
            </a:extLst>
          </p:cNvPr>
          <p:cNvSpPr txBox="1"/>
          <p:nvPr/>
        </p:nvSpPr>
        <p:spPr>
          <a:xfrm>
            <a:off x="247132" y="2058460"/>
            <a:ext cx="2485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(Generalists as bottom 10% HHI)</a:t>
            </a:r>
            <a:endParaRPr lang="ko-KR" altLang="en-US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Results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Zero-inflated Negative Binomial Regression</a:t>
            </a: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7E3641-8B16-4255-A16A-B11B6D5050FD}"/>
              </a:ext>
            </a:extLst>
          </p:cNvPr>
          <p:cNvSpPr/>
          <p:nvPr/>
        </p:nvSpPr>
        <p:spPr>
          <a:xfrm>
            <a:off x="4451454" y="1779373"/>
            <a:ext cx="861952" cy="265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8099CF0-7060-4DE5-9F4D-0F5E6FC267D4}"/>
              </a:ext>
            </a:extLst>
          </p:cNvPr>
          <p:cNvSpPr/>
          <p:nvPr/>
        </p:nvSpPr>
        <p:spPr>
          <a:xfrm>
            <a:off x="5395784" y="1779373"/>
            <a:ext cx="1672281" cy="265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C14BACD-E222-4F70-9573-719BC8E130DF}"/>
              </a:ext>
            </a:extLst>
          </p:cNvPr>
          <p:cNvSpPr/>
          <p:nvPr/>
        </p:nvSpPr>
        <p:spPr>
          <a:xfrm>
            <a:off x="3512048" y="1771135"/>
            <a:ext cx="861952" cy="2652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A07E42-6023-4CE9-B5D8-C96E855FED83}"/>
              </a:ext>
            </a:extLst>
          </p:cNvPr>
          <p:cNvSpPr txBox="1"/>
          <p:nvPr/>
        </p:nvSpPr>
        <p:spPr>
          <a:xfrm>
            <a:off x="7216346" y="4703805"/>
            <a:ext cx="419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H1b is supported</a:t>
            </a:r>
          </a:p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H2 is supported</a:t>
            </a:r>
          </a:p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H3 is partially supported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550EA56-3776-4180-9E4E-187139704F5C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5332550" y="3034193"/>
            <a:ext cx="494270" cy="3273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A7C8100-AA74-4644-9BAC-EE8AB38117DA}"/>
              </a:ext>
            </a:extLst>
          </p:cNvPr>
          <p:cNvCxnSpPr>
            <a:cxnSpLocks/>
            <a:stCxn id="33" idx="2"/>
            <a:endCxn id="36" idx="1"/>
          </p:cNvCxnSpPr>
          <p:nvPr/>
        </p:nvCxnSpPr>
        <p:spPr>
          <a:xfrm rot="16200000" flipH="1">
            <a:off x="5682632" y="3631755"/>
            <a:ext cx="733513" cy="2333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86E119C-A8C2-4137-A07E-530BE20E6C31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6229865" y="4434016"/>
            <a:ext cx="988543" cy="98442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869F85-0275-4D20-AC56-DD9CDF887304}"/>
              </a:ext>
            </a:extLst>
          </p:cNvPr>
          <p:cNvSpPr txBox="1"/>
          <p:nvPr/>
        </p:nvSpPr>
        <p:spPr>
          <a:xfrm>
            <a:off x="276836" y="6022815"/>
            <a:ext cx="788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*Use of zero-inflated models was justified by HPC test (Santos Silva et al., 2015) 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4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Results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OLS Regression with clustered(robust) standard errors</a:t>
            </a: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Picture 2" descr="{&#10;\def\sym#1{\ifmmode^{#1}\else\(^{#1}\)\fi}&#10;\begin{tabular}{@{\extracolsep{2pt}}l*{5}{c}@{}}&#10;\hline\hline&#10;&amp; \multicolumn{5}{c}{DV: Number of forward citation 5 years from grant date} \\&#10;\cline{2-6}&#10; &amp; (1) &amp; (2) &amp; (3) &amp; (4) &amp; (5) \\&#10;\hline&#10;Proportion of generalist inventors &amp;  &amp; -261.103\sym{**} &amp; -305.837\sym{**} &amp; -264.734\sym{**} &amp; -261.466\sym{**} \\&#10; &amp;  &amp; (80.332) &amp; (89.720) &amp; (81.370) &amp; (79.453) \\&#10;Proportion of generalist inventors $\times$ Mean technological distance &amp;  &amp;  &amp; 259.661\sym{*} &amp;  &amp;  \\&#10; &amp;  &amp;  &amp; (108.466) &amp;  &amp;  \\&#10;Proportion of generalist inventors $\times$ Domain unfamiliarity &amp;  &amp;  &amp;  &amp; 94.562\sym{+} &amp;  \\&#10; &amp;  &amp;  &amp;  &amp; (50.966) &amp;  \\&#10;Proportion of generalist inventors $\times$ Mean $\Delta$HHI &amp;  &amp;  &amp;  &amp;  &amp; -1620.295\sym{**} \\&#10; &amp;  &amp;  &amp;  &amp;  &amp; (411.504) \\&#10;Mean technological distance &amp; 70.426 &amp; 194.717\sym{*} &amp; 76.377 &amp; 189.324\sym{*} &amp; 187.775\sym{*} \\&#10; &amp; (52.299) &amp; (77.737) &amp; (89.603) &amp; (76.324) &amp; (76.413) \\&#10;Domain unfamiliarity &amp; 104.568\sym{*} &amp; 86.639\sym{**} &amp; 60.176\sym{*} &amp; 41.394\sym{+} &amp; 79.875\sym{**} \\&#10; &amp; (44.569) &amp; (30.858) &amp; (25.249) &amp; (24.184) &amp; (27.551) \\&#10;Mean $\Delta$HHI &amp; 130.130 &amp; 627.346 &amp; 455.865 &amp; 529.118 &amp; 953.062 \\&#10; &amp; (501.116) &amp; (602.582) &amp; (586.918) &amp; (569.808) &amp; (632.158) \\&#10;Number of inventors &amp; -0.283 &amp; -2.553 &amp; -2.189 &amp; -2.488 &amp; -2.546 \\&#10; &amp; (15.738) &amp; (14.657) &amp; (14.697) &amp; (14.607) &amp; (14.628) \\&#10;Sum of experience &amp; 1.548\sym{**} &amp; 1.483\sym{**} &amp; 1.477\sym{**} &amp; 1.479\sym{**} &amp; 1.480\sym{**} \\&#10; &amp; (0.510) &amp; (0.501) &amp; (0.503) &amp; (0.499) &amp; (0.500) \\&#10;Team scope &amp; 0.440 &amp; 5.314\sym{+} &amp; 5.086\sym{+} &amp; 5.330\sym{+} &amp; 5.480\sym{+} \\&#10; &amp; (3.436) &amp; (2.946) &amp; (2.912) &amp; (2.910) &amp; (2.888) \\&#10;Number of claims &amp; 0.148 &amp; 0.151 &amp; 0.178 &amp; 0.153 &amp; 0.147 \\&#10; &amp; (0.320) &amp; (0.389) &amp; (0.416) &amp; (0.395) &amp; (0.393) \\&#10;Number of backward citations &amp; 0.494\sym{*} &amp; 0.509\sym{**} &amp; 0.509\sym{**} &amp; 0.510\sym{**} &amp; 0.509\sym{**} \\&#10; &amp; (0.219) &amp; (0.195) &amp; (0.192) &amp; (0.195) &amp; (0.195) \\&#10;Age of backward citations &amp; -0.003 &amp; -0.001 &amp; -0.001 &amp; -0.001 &amp; -0.000 \\&#10; &amp; (0.002) &amp; (0.003) &amp; (0.003) &amp; (0.003) &amp; (0.003) \\&#10;Self-citation ratio &amp; 108.370 &amp; 101.054 &amp; 97.844 &amp; 99.898 &amp; 100.899 \\&#10; &amp; (86.728) &amp; (81.345) &amp; (79.709) &amp; (81.099) &amp; (81.582) \\&#10;Firm sales &amp; 0.003 &amp; 0.003 &amp; 0.003 &amp; 0.003 &amp; 0.003 \\&#10; &amp; (0.003) &amp; (0.003) &amp; (0.003) &amp; (0.003) &amp; (0.003) \\&#10;Intercept &amp; -200.464 &amp; -134.434 &amp; -112.116 &amp; -131.048 &amp; -136.806 \\&#10; &amp; (167.737) &amp; (144.673) &amp; (142.725) &amp; (144.628) &amp; (142.520) \\&#10;Firm dummies &amp; Yes &amp; Yes &amp; Yes &amp; Yes &amp; Yes \\&#10;Class dummies &amp; Yes &amp; Yes &amp; Yes &amp; Yes &amp; Yes \\&#10;Year dummies &amp; Yes &amp; Yes &amp; Yes &amp; Yes &amp; Yes \\&#10;&#10;\hline&#10;N &amp; 2285 &amp; 2285 &amp; 2285 &amp; 2285 &amp; 2285 \\&#10;R$^2$(Within) &amp; 0.466 &amp; 0.482 &amp; 0.483 &amp; 0.482 &amp; 0.482 \\&#10;\hline\hline&#10;\end{tabular}&#10;}">
            <a:extLst>
              <a:ext uri="{FF2B5EF4-FFF2-40B4-BE49-F238E27FC236}">
                <a16:creationId xmlns:a16="http://schemas.microsoft.com/office/drawing/2014/main" id="{525AFB49-6332-4FEA-A1C9-A9875F844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094" y="1793887"/>
            <a:ext cx="6173219" cy="50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12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Results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OLS Regression on ln(DV+1)</a:t>
            </a: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" name="Picture 2" descr="{&#10;\def\sym#1{\ifmmode^{#1}\else\(^{#1}\)\fi}&#10;\begin{tabular}{@{\extracolsep{2pt}}l*{5}{c}@{}}&#10;\hline\hline&#10;&amp; \multicolumn{5}{c}{DV: $\ln{\left( \#ForwardCitations + 1\right)}$} \\&#10;\cline{2-6}&#10; &amp; (1) &amp; (2) &amp; (3) &amp; (4) &amp; (5) \\&#10;\hline&#10;Proportion of generalist inventors &amp;  &amp; -1.003\sym{**} &amp; -1.240\sym{**} &amp; -1.037\sym{**} &amp; -1.005\sym{**} \\&#10; &amp;  &amp; (0.282) &amp; (0.317) &amp; (0.281) &amp; (0.277) \\&#10;Proportion of generalist inventors $\times$ Mean technological distance &amp;  &amp;  &amp; 1.378\sym{**} &amp;  &amp;  \\&#10; &amp;  &amp;  &amp; (0.291) &amp;  &amp;  \\&#10;Proportion of generalist inventors $\times$ Domain unfamiliarity &amp;  &amp;  &amp;  &amp; 0.882\sym{+} &amp;  \\&#10; &amp;  &amp;  &amp;  &amp; (0.491) &amp;  \\&#10;Proportion of generalist inventors $\times$ Mean $\Delta$HHI &amp;  &amp;  &amp;  &amp;  &amp; -8.447 \\&#10; &amp;  &amp;  &amp;  &amp;  &amp; (6.314) \\&#10;Mean technological distance &amp; -0.174 &amp; 0.304 &amp; -0.324\sym{**} &amp; 0.253 &amp; 0.267 \\&#10; &amp; (0.117) &amp; (0.234) &amp; (0.057) &amp; (0.234) &amp; (0.231) \\&#10;Domain unfamiliarity &amp; 0.514 &amp; 0.445 &amp; 0.304 &amp; 0.023 &amp; 0.409 \\&#10; &amp; (0.336) &amp; (0.355) &amp; (0.320) &amp; (0.219) &amp; (0.320) \\&#10;Mean $\Delta$HHI &amp; -2.470 &amp; -0.560 &amp; -1.470 &amp; -1.476 &amp; 1.138 \\&#10; &amp; (4.141) &amp; (4.044) &amp; (3.957) &amp; (3.819) &amp; (4.773) \\&#10;Number of inventors &amp; 0.131\sym{*} &amp; 0.122\sym{*} &amp; 0.124\sym{*} &amp; 0.123\sym{*} &amp; 0.122\sym{*} \\&#10; &amp; (0.054) &amp; (0.054) &amp; (0.054) &amp; (0.053) &amp; (0.054) \\&#10;Sum of experience &amp; 0.002\sym{+} &amp; 0.002\sym{+} &amp; 0.002\sym{+} &amp; 0.002\sym{+} &amp; 0.002\sym{+} \\&#10; &amp; (0.001) &amp; (0.001) &amp; (0.001) &amp; (0.001) &amp; (0.001) \\&#10;Team scope &amp; -0.005 &amp; 0.014 &amp; 0.013 &amp; 0.014 &amp; 0.015 \\&#10; &amp; (0.022) &amp; (0.021) &amp; (0.021) &amp; (0.022) &amp; (0.021) \\&#10;Number of claims &amp; 0.005 &amp; 0.005 &amp; 0.005 &amp; 0.005 &amp; 0.005 \\&#10; &amp; (0.003) &amp; (0.003) &amp; (0.003) &amp; (0.003) &amp; (0.003) \\&#10;Number of backward citations &amp; 0.002\sym{*} &amp; 0.002\sym{*} &amp; 0.002\sym{*} &amp; 0.002\sym{*} &amp; 0.002\sym{*} \\&#10; &amp; (0.001) &amp; (0.001) &amp; (0.001) &amp; (0.001) &amp; (0.001) \\&#10;Age of backward citations &amp; -0.000\sym{**} &amp; -0.000\sym{**} &amp; -0.000\sym{**} &amp; -0.000\sym{**} &amp; -0.000\sym{**} \\&#10; &amp; (0.000) &amp; (0.000) &amp; (0.000) &amp; (0.000) &amp; (0.000) \\&#10;Self-citation ratio &amp; 0.222 &amp; 0.194 &amp; 0.177 &amp; 0.183 &amp; 0.193 \\&#10; &amp; (0.532) &amp; (0.513) &amp; (0.508) &amp; (0.516) &amp; (0.515) \\&#10;Firm sales &amp; 0.000 &amp; 0.000\sym{+} &amp; 0.000\sym{+} &amp; 0.000\sym{+} &amp; 0.000\sym{+} \\&#10; &amp; (0.000) &amp; (0.000) &amp; (0.000) &amp; (0.000) &amp; (0.000) \\&#10;Intercept &amp; -1.132 &amp; -0.878 &amp; -0.760 &amp; -0.847 &amp; -0.891 \\&#10; &amp; (0.869) &amp; (0.789) &amp; (0.773) &amp; (0.792) &amp; (0.826) \\&#10;Firm dummies &amp; Yes &amp; Yes &amp; Yes &amp; Yes &amp; Yes \\&#10;Class dummies &amp; Yes &amp; Yes &amp; Yes &amp; Yes &amp; Yes \\&#10;Year dummies &amp; Yes &amp; Yes &amp; Yes &amp; Yes &amp; Yes \\&#10;&#10;\hline&#10;N &amp; 2285 &amp; 2285 &amp; 2285 &amp; 2285 &amp; 2285 \\&#10;R$^2$(Within) &amp; 0.330 &amp; 0.341 &amp; 0.343 &amp; 0.342 &amp; 0.342 \\&#10;\hline\hline&#10;\end{tabular}&#10;}">
            <a:extLst>
              <a:ext uri="{FF2B5EF4-FFF2-40B4-BE49-F238E27FC236}">
                <a16:creationId xmlns:a16="http://schemas.microsoft.com/office/drawing/2014/main" id="{2DA7137B-AE0C-4662-87B2-38D1BF60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795" y="1420917"/>
            <a:ext cx="5804275" cy="52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84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Research Question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Innovation is becoming increasingly team-oriented. (</a:t>
            </a:r>
            <a:r>
              <a:rPr lang="en-US" altLang="ko-KR" sz="24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Wutchy</a:t>
            </a:r>
            <a:r>
              <a:rPr lang="en-US" altLang="ko-KR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et al., 2007)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innovative outcome of the team is in part determined by the knowledge base of the team, and the pattern of how the knowledge is distributed within the team. (Singh &amp; Fleming, 2010; </a:t>
            </a:r>
            <a:r>
              <a:rPr lang="en-US" altLang="ko-KR" sz="24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Toh</a:t>
            </a:r>
            <a:r>
              <a:rPr lang="en-US" altLang="ko-KR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2014; </a:t>
            </a:r>
            <a:r>
              <a:rPr lang="en-US" altLang="ko-KR" sz="24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Huo</a:t>
            </a:r>
            <a:r>
              <a:rPr lang="en-US" altLang="ko-KR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et al., 2019)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composition of different types of human capital in a team, specifically the composition of specialists and generalists, can affect how knowledge is formed and processed within the team.</a:t>
            </a:r>
          </a:p>
          <a:p>
            <a:endParaRPr lang="en-US" altLang="ko-KR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How do generalist inventors affect the team’s innovative performance?</a:t>
            </a:r>
          </a:p>
          <a:p>
            <a:r>
              <a:rPr lang="en-US" altLang="ko-KR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What roles do they play in a team?</a:t>
            </a:r>
          </a:p>
        </p:txBody>
      </p:sp>
    </p:spTree>
    <p:extLst>
      <p:ext uri="{BB962C8B-B14F-4D97-AF65-F5344CB8AC3E}">
        <p14:creationId xmlns:p14="http://schemas.microsoft.com/office/powerpoint/2010/main" val="107616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Literature Review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Studies on specialists/generalists and innovation</a:t>
            </a: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Jones, 2009: Inventors tend to specialize due to increasing burden of knowledge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Boh</a:t>
            </a: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et al., 2014: Specialists make impactful inventions; generalists generate more inventions</a:t>
            </a: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Nagle &amp; </a:t>
            </a:r>
            <a:r>
              <a:rPr lang="en-US" sz="24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Teodoridis</a:t>
            </a: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2019: Diversified inventors are better at exploration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Melero</a:t>
            </a: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&amp; </a:t>
            </a:r>
            <a:r>
              <a:rPr lang="en-US" sz="2400" dirty="0" err="1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Palomeras</a:t>
            </a: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2015: Generalists can have a positive effect on team innovativeness, depending on domain uncertainty</a:t>
            </a: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Prior literature has not yet reached a consensus on whether generalists are better or worse at innovation. Moreover, most of the studies focus on individual-level output; the implication on team-level innovativeness is underexamined.</a:t>
            </a:r>
          </a:p>
        </p:txBody>
      </p:sp>
    </p:spTree>
    <p:extLst>
      <p:ext uri="{BB962C8B-B14F-4D97-AF65-F5344CB8AC3E}">
        <p14:creationId xmlns:p14="http://schemas.microsoft.com/office/powerpoint/2010/main" val="246732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Theory &amp; Hypotheses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Specialists and Generalists</a:t>
            </a:r>
            <a:endParaRPr lang="en-US" sz="2400" i="1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75AC9B-E621-484B-B1C2-DA0DAD9F85D6}"/>
              </a:ext>
            </a:extLst>
          </p:cNvPr>
          <p:cNvGrpSpPr/>
          <p:nvPr/>
        </p:nvGrpSpPr>
        <p:grpSpPr>
          <a:xfrm>
            <a:off x="1191236" y="2179040"/>
            <a:ext cx="1452899" cy="1452899"/>
            <a:chOff x="1493240" y="2380376"/>
            <a:chExt cx="2248249" cy="224824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22F418F-4B3F-4AEB-95AF-7D51179C24ED}"/>
                </a:ext>
              </a:extLst>
            </p:cNvPr>
            <p:cNvCxnSpPr>
              <a:cxnSpLocks/>
            </p:cNvCxnSpPr>
            <p:nvPr/>
          </p:nvCxnSpPr>
          <p:spPr>
            <a:xfrm>
              <a:off x="1493240" y="2380376"/>
              <a:ext cx="0" cy="22482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4B18C0D-DA63-41EA-AC40-152E4385C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3240" y="4628625"/>
              <a:ext cx="22482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C30BEA-9C05-419B-9FE0-29EE12F19A1A}"/>
              </a:ext>
            </a:extLst>
          </p:cNvPr>
          <p:cNvSpPr txBox="1"/>
          <p:nvPr/>
        </p:nvSpPr>
        <p:spPr>
          <a:xfrm>
            <a:off x="1505524" y="36114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width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A45BA-5F08-4A27-B00B-DB9EA57D9BC1}"/>
              </a:ext>
            </a:extLst>
          </p:cNvPr>
          <p:cNvSpPr txBox="1"/>
          <p:nvPr/>
        </p:nvSpPr>
        <p:spPr>
          <a:xfrm>
            <a:off x="493609" y="26803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depth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81BC2A-9D9A-4D52-A84A-9CF3C0ABABDA}"/>
              </a:ext>
            </a:extLst>
          </p:cNvPr>
          <p:cNvSpPr/>
          <p:nvPr/>
        </p:nvSpPr>
        <p:spPr>
          <a:xfrm>
            <a:off x="1836443" y="2248252"/>
            <a:ext cx="209725" cy="13867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203DFE-C8F9-45F6-BE7B-9458CA363D3A}"/>
              </a:ext>
            </a:extLst>
          </p:cNvPr>
          <p:cNvSpPr/>
          <p:nvPr/>
        </p:nvSpPr>
        <p:spPr>
          <a:xfrm>
            <a:off x="1191236" y="5442046"/>
            <a:ext cx="1452895" cy="24993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A55762-25BD-45D2-8B92-6F19C99D1603}"/>
              </a:ext>
            </a:extLst>
          </p:cNvPr>
          <p:cNvGrpSpPr/>
          <p:nvPr/>
        </p:nvGrpSpPr>
        <p:grpSpPr>
          <a:xfrm>
            <a:off x="1191236" y="4243981"/>
            <a:ext cx="1452899" cy="1452899"/>
            <a:chOff x="1493240" y="2380376"/>
            <a:chExt cx="2248249" cy="2248249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01C437E-1923-4DB3-A2CA-1256A3071844}"/>
                </a:ext>
              </a:extLst>
            </p:cNvPr>
            <p:cNvCxnSpPr>
              <a:cxnSpLocks/>
            </p:cNvCxnSpPr>
            <p:nvPr/>
          </p:nvCxnSpPr>
          <p:spPr>
            <a:xfrm>
              <a:off x="1493240" y="2380376"/>
              <a:ext cx="0" cy="22482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2D044EC-5E4E-4A61-91CC-90E7051CF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3240" y="4628625"/>
              <a:ext cx="22482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E2AB6F5-38D8-46A8-BDE4-8C3D95874572}"/>
              </a:ext>
            </a:extLst>
          </p:cNvPr>
          <p:cNvSpPr txBox="1"/>
          <p:nvPr/>
        </p:nvSpPr>
        <p:spPr>
          <a:xfrm>
            <a:off x="1505524" y="567636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width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A02B00-EF47-4B8D-A6C9-6861652A9348}"/>
              </a:ext>
            </a:extLst>
          </p:cNvPr>
          <p:cNvSpPr txBox="1"/>
          <p:nvPr/>
        </p:nvSpPr>
        <p:spPr>
          <a:xfrm>
            <a:off x="493609" y="474529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depth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396CE4-D0C1-48E1-87D8-CC18B368C10E}"/>
              </a:ext>
            </a:extLst>
          </p:cNvPr>
          <p:cNvSpPr/>
          <p:nvPr/>
        </p:nvSpPr>
        <p:spPr>
          <a:xfrm>
            <a:off x="2861181" y="2080194"/>
            <a:ext cx="86984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Specialist</a:t>
            </a: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has deep knowledge in narrow expertise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close to the knowledge frontier in their field of expertise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has domain-specific skills (problem solving, memory, etc.)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0F1B41-1253-4EA6-8144-9A2BD28EB9AB}"/>
              </a:ext>
            </a:extLst>
          </p:cNvPr>
          <p:cNvSpPr/>
          <p:nvPr/>
        </p:nvSpPr>
        <p:spPr>
          <a:xfrm>
            <a:off x="2861181" y="4186842"/>
            <a:ext cx="86984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Generalist</a:t>
            </a: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has knowledge in a wide array of expertise, but lacks depth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has access to knowledge in various domains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has knowledge recombination skills</a:t>
            </a:r>
          </a:p>
        </p:txBody>
      </p:sp>
    </p:spTree>
    <p:extLst>
      <p:ext uri="{BB962C8B-B14F-4D97-AF65-F5344CB8AC3E}">
        <p14:creationId xmlns:p14="http://schemas.microsoft.com/office/powerpoint/2010/main" val="383193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Theory &amp; Hypotheses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effect of the proportion of generalists in a team on the impact of the innovation</a:t>
            </a: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On one hand, generalists can contribute to the innovativeness of the team output.</a:t>
            </a: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1) Generalists are better at knowledge recombination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Innovation involves recognizing and recombining existing knowledge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Generalists can utilize a wide array of expertise to recognize distant knowledge components and recombine them.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Generalists are better positioned to see the ‘big picture’: they can recognize distant pieces of knowledge and evaluate potential combinations better.</a:t>
            </a:r>
          </a:p>
          <a:p>
            <a:pPr marL="342900" indent="-342900" latinLnBrk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Generalists are cognitively flexible and have less of the ‘tunnel vision’ problem that specialists face.</a:t>
            </a:r>
          </a:p>
        </p:txBody>
      </p:sp>
    </p:spTree>
    <p:extLst>
      <p:ext uri="{BB962C8B-B14F-4D97-AF65-F5344CB8AC3E}">
        <p14:creationId xmlns:p14="http://schemas.microsoft.com/office/powerpoint/2010/main" val="108054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Theory &amp; Hypotheses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effect of the proportion of generalists in a team on the impact of the innovation</a:t>
            </a: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On one hand, generalists can contribute to the innovativeness of the team output.</a:t>
            </a: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2) Generalists can facilitate teamwork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Team-level innovation calls for coordination of human capital, which can be costly.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Generalists can act as a ‘bridge’ between inventors</a:t>
            </a:r>
          </a:p>
          <a:p>
            <a:pPr marL="342900" indent="-342900" latinLnBrk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Generalists can also mitigate any free-rider problem that may arise by monitoring their peers’ efforts.</a:t>
            </a: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Hypothesis 1a: The proportion of generalist inventors in a team responsible for an innovation will have a positive effect on the impact of the innovation.</a:t>
            </a:r>
          </a:p>
        </p:txBody>
      </p:sp>
    </p:spTree>
    <p:extLst>
      <p:ext uri="{BB962C8B-B14F-4D97-AF65-F5344CB8AC3E}">
        <p14:creationId xmlns:p14="http://schemas.microsoft.com/office/powerpoint/2010/main" val="246955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Theory &amp; Hypotheses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effect of the proportion of generalists in a team on the impact of the innovation</a:t>
            </a: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On the other hand, generalists may not be suited to team-level innovation as well as specialists.</a:t>
            </a: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1) Generalists lack the expertise that specialists have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Generalists have less depth in their expertise compared to specialists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Burden of knowledge (Jones 2009): In order to innovate on a technological field, one should first bring oneself to the frontier of knowledge through education.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As the stock of prior knowledge grows, the amount of knowledge that must be accumulated to reach the knowledge frontier in a certain domain also grows.</a:t>
            </a:r>
          </a:p>
          <a:p>
            <a:pPr marL="342900" indent="-342900" latinLnBrk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depth of knowledge a generalist inventor has may not be sufficient to contribute towards a significant innovation.</a:t>
            </a:r>
          </a:p>
          <a:p>
            <a:pPr marL="342900" indent="-342900" latinLnBrk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effect, generalist inventors will have little to add to the collective knowledge pool of the team.</a:t>
            </a:r>
          </a:p>
        </p:txBody>
      </p:sp>
    </p:spTree>
    <p:extLst>
      <p:ext uri="{BB962C8B-B14F-4D97-AF65-F5344CB8AC3E}">
        <p14:creationId xmlns:p14="http://schemas.microsoft.com/office/powerpoint/2010/main" val="343204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Theory &amp; Hypotheses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effect of the proportion of generalists in a team on the impact of the innovation</a:t>
            </a: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On the other hand, generalists may not be suited to team-level innovation as well as specialists.</a:t>
            </a: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2) Generalists are less productive in team settings</a:t>
            </a:r>
          </a:p>
          <a:p>
            <a:pPr marL="342900" indent="-342900" latinLnBrk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Collaborative innovation calls for ‘division of labor’: each individual is expected to demonstrate their expertise in their respective domains, producing knowledge that can be recombined at the team level.</a:t>
            </a:r>
          </a:p>
          <a:p>
            <a:pPr marL="342900" indent="-342900" latinLnBrk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expertise that generalists lack of includes not only the depth of knowledge on the domain, but also domain-specific problem-solving and memory skills.</a:t>
            </a:r>
          </a:p>
          <a:p>
            <a:pPr marL="342900" indent="-342900" latinLnBrk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lack of domain-specific problem-solving and memory skills makes the generalist less productive in producing and combining knowledge within the domain. </a:t>
            </a:r>
          </a:p>
          <a:p>
            <a:pPr marL="342900" indent="-342900">
              <a:buFontTx/>
              <a:buChar char="-"/>
            </a:pPr>
            <a:endParaRPr lang="en-US" sz="2400" i="1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Hypothesis 1b: The proportion of generalist inventors in a team responsible for an innovation will have a negative effect on the impact of the innovation.</a:t>
            </a:r>
          </a:p>
        </p:txBody>
      </p:sp>
    </p:spTree>
    <p:extLst>
      <p:ext uri="{BB962C8B-B14F-4D97-AF65-F5344CB8AC3E}">
        <p14:creationId xmlns:p14="http://schemas.microsoft.com/office/powerpoint/2010/main" val="85597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8EA051-FE3E-463F-B8FD-9340A74424EF}"/>
              </a:ext>
            </a:extLst>
          </p:cNvPr>
          <p:cNvCxnSpPr/>
          <p:nvPr/>
        </p:nvCxnSpPr>
        <p:spPr>
          <a:xfrm flipH="1">
            <a:off x="0" y="111442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2C8E8-0B7D-41F2-BB6A-CF61B8B695E1}"/>
              </a:ext>
            </a:extLst>
          </p:cNvPr>
          <p:cNvSpPr/>
          <p:nvPr/>
        </p:nvSpPr>
        <p:spPr>
          <a:xfrm>
            <a:off x="0" y="814745"/>
            <a:ext cx="12192001" cy="542925"/>
          </a:xfrm>
          <a:prstGeom prst="rect">
            <a:avLst/>
          </a:prstGeom>
          <a:gradFill flip="none" rotWithShape="1">
            <a:gsLst>
              <a:gs pos="29000">
                <a:srgbClr val="FFFFFF"/>
              </a:gs>
              <a:gs pos="51000">
                <a:srgbClr val="FFFF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7051C-632D-4618-9231-32A0F2160F80}"/>
              </a:ext>
            </a:extLst>
          </p:cNvPr>
          <p:cNvSpPr txBox="1"/>
          <p:nvPr/>
        </p:nvSpPr>
        <p:spPr>
          <a:xfrm>
            <a:off x="154909" y="465853"/>
            <a:ext cx="5260371" cy="73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</a:lstStyle>
          <a:p>
            <a:pPr algn="l"/>
            <a:r>
              <a:rPr lang="en-US" sz="3200" dirty="0">
                <a:latin typeface="Bahnschrift SemiBold" panose="020B0502040204020203" pitchFamily="34" charset="0"/>
              </a:rPr>
              <a:t>Theory &amp; Hypotheses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AE0671-90BF-4BA0-BD46-010A98C844E4}"/>
              </a:ext>
            </a:extLst>
          </p:cNvPr>
          <p:cNvSpPr/>
          <p:nvPr/>
        </p:nvSpPr>
        <p:spPr>
          <a:xfrm>
            <a:off x="154908" y="1336462"/>
            <a:ext cx="1183204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When can generalists perform better in a team?</a:t>
            </a:r>
          </a:p>
          <a:p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Two roles that generalist inventors can play in a team: coordination and exploration</a:t>
            </a:r>
          </a:p>
          <a:p>
            <a:endParaRPr lang="en-US" sz="2400" b="1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Coordination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Generalists can evaluate and recombine multidisciplinary knowledge better</a:t>
            </a:r>
          </a:p>
          <a:p>
            <a:pPr marL="342900" indent="-342900" latinLnBrk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Generalists can utilize this advantage to coordinate inventors from different backgrounds and help them overcome communication challenges.</a:t>
            </a:r>
          </a:p>
          <a:p>
            <a:pPr latinLnBrk="0"/>
            <a:endParaRPr lang="en-US" sz="2400" b="1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Exploration</a:t>
            </a:r>
          </a:p>
          <a:p>
            <a:pPr marL="342900" indent="-342900" latinLnBrk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Generalists are not limited to a single set of knowledge and problem-solving skills</a:t>
            </a:r>
          </a:p>
          <a:p>
            <a:pPr marL="342900" indent="-342900" latinLnBrk="0"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Generalists have access to a variety of knowledge sources and can employ a broad set of perspectives, making them better at tackling new or unfamiliar problems.</a:t>
            </a:r>
          </a:p>
          <a:p>
            <a:pPr marL="342900" indent="-342900">
              <a:buFontTx/>
              <a:buChar char="-"/>
            </a:pPr>
            <a:endParaRPr lang="en-US" sz="16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Thus, we can expect that generalists can perform better in a team when 1) </a:t>
            </a:r>
            <a:r>
              <a:rPr lang="en-US" altLang="ko-KR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coordination costs are high</a:t>
            </a:r>
            <a:r>
              <a:rPr lang="en-US" altLang="ko-KR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, or 2) </a:t>
            </a:r>
            <a:r>
              <a:rPr lang="en-US" altLang="ko-KR" sz="2400" b="1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team engages in explorative activities</a:t>
            </a:r>
            <a:r>
              <a:rPr lang="en-US" altLang="ko-KR" sz="2400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1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1511</Words>
  <Application>Microsoft Macintosh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times</vt:lpstr>
      <vt:lpstr>Arial</vt:lpstr>
      <vt:lpstr>Bahnschrift SemiBold</vt:lpstr>
      <vt:lpstr>Office 테마</vt:lpstr>
      <vt:lpstr>The Role of Generalist Inventors  in Team-Level Innovation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 Hun Lee</dc:creator>
  <cp:lastModifiedBy>Hayeon Jeong</cp:lastModifiedBy>
  <cp:revision>30</cp:revision>
  <dcterms:created xsi:type="dcterms:W3CDTF">2021-10-03T14:05:22Z</dcterms:created>
  <dcterms:modified xsi:type="dcterms:W3CDTF">2025-03-16T16:03:29Z</dcterms:modified>
</cp:coreProperties>
</file>