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59" r:id="rId4"/>
    <p:sldId id="284" r:id="rId5"/>
    <p:sldId id="285" r:id="rId6"/>
    <p:sldId id="260" r:id="rId7"/>
    <p:sldId id="293" r:id="rId8"/>
    <p:sldId id="286" r:id="rId9"/>
    <p:sldId id="280" r:id="rId10"/>
    <p:sldId id="278" r:id="rId11"/>
    <p:sldId id="281" r:id="rId12"/>
    <p:sldId id="272" r:id="rId13"/>
    <p:sldId id="291" r:id="rId14"/>
    <p:sldId id="292" r:id="rId15"/>
    <p:sldId id="290" r:id="rId16"/>
    <p:sldId id="289" r:id="rId17"/>
    <p:sldId id="295" r:id="rId18"/>
    <p:sldId id="296" r:id="rId19"/>
  </p:sldIdLst>
  <p:sldSz cx="12192000" cy="6858000"/>
  <p:notesSz cx="6858000" cy="9144000"/>
  <p:embeddedFontLst>
    <p:embeddedFont>
      <p:font typeface="나눔스퀘어OTF" panose="020B0600000101010101" pitchFamily="34" charset="-127"/>
      <p:regular r:id="rId21"/>
    </p:embeddedFont>
    <p:embeddedFont>
      <p:font typeface="나눔스퀘어OTF Bold" panose="020B0600000101010101" pitchFamily="34" charset="-127"/>
      <p:bold r:id="rId22"/>
    </p:embeddedFont>
    <p:embeddedFont>
      <p:font typeface="나눔스퀘어OTF ExtraBold" panose="020B0600000101010101" pitchFamily="34" charset="-127"/>
      <p:bold r:id="rId23"/>
    </p:embeddedFont>
    <p:embeddedFont>
      <p:font typeface="나눔스퀘어OTF Light" panose="020B0600000101010101" pitchFamily="34" charset="-127"/>
      <p:regular r:id="rId24"/>
    </p:embeddedFont>
    <p:embeddedFont>
      <p:font typeface="Arial Black" panose="020B0A04020102020204" pitchFamily="34" charset="0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B4"/>
    <a:srgbClr val="3275A6"/>
    <a:srgbClr val="D2E4F2"/>
    <a:srgbClr val="566C80"/>
    <a:srgbClr val="D3D9DE"/>
    <a:srgbClr val="000000"/>
    <a:srgbClr val="99A9BE"/>
    <a:srgbClr val="FFD760"/>
    <a:srgbClr val="9DA9B5"/>
    <a:srgbClr val="EB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463" autoAdjust="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52FEA-9A88-4503-88D4-F04558F3E903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747A0-F668-4C7C-8BCD-D17BE68C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7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747A0-F668-4C7C-8BCD-D17BE68C78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4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747A0-F668-4C7C-8BCD-D17BE68C78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7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747A0-F668-4C7C-8BCD-D17BE68C78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6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5E00"/>
                </a:solidFill>
                <a:effectLst/>
                <a:latin typeface="Arial" panose="020B0604020202020204" pitchFamily="34" charset="0"/>
                <a:ea typeface="Ubuntu Condensed"/>
              </a:rPr>
              <a:t>릿지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5E00"/>
                </a:solidFill>
                <a:effectLst/>
                <a:latin typeface="Arial" panose="020B0604020202020204" pitchFamily="34" charset="0"/>
                <a:ea typeface="Ubuntu Condensed"/>
              </a:rPr>
              <a:t> 회귀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릿지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회귀는 L2-Norm을 사용한 회귀입니다. 이 회귀방법은 일반적으로 영향을 거의 미치지 않는 특성에 대하여 0에 가까운 가중치를 주게 됩니다. 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ko-KR" altLang="ko-K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 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5E00"/>
                </a:solidFill>
                <a:effectLst/>
                <a:latin typeface="Arial" panose="020B0604020202020204" pitchFamily="34" charset="0"/>
                <a:ea typeface="Ubuntu Condensed"/>
              </a:rPr>
              <a:t>라쏘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5E00"/>
                </a:solidFill>
                <a:effectLst/>
                <a:latin typeface="Arial" panose="020B0604020202020204" pitchFamily="34" charset="0"/>
                <a:ea typeface="Ubuntu Condensed"/>
              </a:rPr>
              <a:t> 회귀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라쏘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회귀는 L1-Norm을 사용한 회귀입니다.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특성값의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계수가 매우 낮다면 0으로 수렴하게 하여 특성을 지워버립니다. 특성이 모델에 미치는 영향을 0으로 만든다는 것은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bias를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증가 시켜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overfitting을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방지한다는 의미가 되겠죠?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747A0-F668-4C7C-8BCD-D17BE68C78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2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5E00"/>
                </a:solidFill>
                <a:effectLst/>
                <a:latin typeface="Arial" panose="020B0604020202020204" pitchFamily="34" charset="0"/>
                <a:ea typeface="Ubuntu Condensed"/>
              </a:rPr>
              <a:t>릿지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5E00"/>
                </a:solidFill>
                <a:effectLst/>
                <a:latin typeface="Arial" panose="020B0604020202020204" pitchFamily="34" charset="0"/>
                <a:ea typeface="Ubuntu Condensed"/>
              </a:rPr>
              <a:t> 회귀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릿지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회귀는 L2-Norm을 사용한 회귀입니다. 이 회귀방법은 일반적으로 영향을 거의 미치지 않는 특성에 대하여 0에 가까운 가중치를 주게 됩니다. 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ko-KR" altLang="ko-K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 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5E00"/>
                </a:solidFill>
                <a:effectLst/>
                <a:latin typeface="Arial" panose="020B0604020202020204" pitchFamily="34" charset="0"/>
                <a:ea typeface="Ubuntu Condensed"/>
              </a:rPr>
              <a:t>라쏘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5E00"/>
                </a:solidFill>
                <a:effectLst/>
                <a:latin typeface="Arial" panose="020B0604020202020204" pitchFamily="34" charset="0"/>
                <a:ea typeface="Ubuntu Condensed"/>
              </a:rPr>
              <a:t> 회귀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라쏘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회귀는 L1-Norm을 사용한 회귀입니다.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특성값의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계수가 매우 낮다면 0으로 수렴하게 하여 특성을 지워버립니다. 특성이 모델에 미치는 영향을 0으로 만든다는 것은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bias를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증가 시켜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overfitting을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buntu Condensed"/>
              </a:rPr>
              <a:t> 방지한다는 의미가 되겠죠?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747A0-F668-4C7C-8BCD-D17BE68C78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0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8B44-860B-4535-A900-83971E765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0B952-EC33-4A0E-91A3-8BC33B412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06693-9745-4688-AC8E-FC3B63FA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6C342-BA06-47EE-8ABE-6053EFA1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9252E-CCB0-4A3A-98F0-9109894B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637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5C3E-E02C-42BA-8911-9CAAF07C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27B2F-3D37-486D-8681-474B06C82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9E6EC-9FA8-459D-905F-CB15AF4E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EB094-074E-46B5-B15B-207B290C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E4881-751C-46A5-AAD2-C2CC3659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26783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3EB85-E1DF-4B07-A6F1-07884B39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A23AE-8024-4140-80BF-D1217E77C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0F5B3-84D8-4C46-8426-7B3E5641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9958F-706A-4207-A3C0-B7EC155E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BBA5B-4EBE-4A02-8018-505E152C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46793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BFA39-68BF-4445-BE43-61B50C5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4DB6D-E652-423C-903C-F74429A4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7EF73-634A-4425-B1D6-9A1A73ED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C5D44-D8F9-48ED-B52E-6012E519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0491C-3984-4DCB-BECA-E5B06D40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2405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646E9-7E82-44AC-BCC9-8E62B5BA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B8F24-DF44-4809-8F7C-1CFA648C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2D6B7-BEBE-418D-9C81-D9605347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49AD6-EA87-4042-B0E9-DC126859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B9494-FFDB-4D89-8426-3B3C5CA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4068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52D36-9483-453F-AA41-4424B379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3D139-66F3-4ACC-9D7A-76EA96A1A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51EDF-27E0-4AEB-A5C5-A3CCFF8A4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C2A27-E7D6-443B-88DF-63475472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0C770-59C2-47D9-BC1C-DC2CF0D6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DCA305-2081-4020-9410-3C23EDB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04866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A041A-C72C-450F-AA50-A2773AFE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FA4C9-A795-4A04-B3ED-90367F67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7F09C-6677-4A2B-8C38-23E0CCE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6A712F-AEAA-4FC9-8B19-F4A2AC877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4B58EB-EA0D-43D6-9EF3-C4D217E4D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236CA9-94AB-4FE8-9734-3DD5CBFE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5D7B0-8A96-4176-9B9F-989308E6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08C7D3-E090-434D-8F8E-519AC65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5004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7827-D703-4521-B9C3-61B8729F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3C202E-4340-45CA-9EE5-80588901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3BAB5-46ED-499E-8AB7-FF9041B5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E6286-968A-4D15-904C-8B726A3A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52455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1D32C-6975-4181-B199-80FDD976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66493-C708-4C70-8ABA-F5C20228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188D2-42CC-4F07-A9CD-7D73A7A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59692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0D9E9-3FA4-49E4-9917-D0649DE3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DD866-33D6-47D3-84CB-ABF67C52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EB8D6-9F6C-485C-98B6-608DC96B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43F1E-B7AC-485E-AE2D-A3CF97AA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E75FB-2B38-437D-8444-F6C338E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BE083-3C25-4628-AE06-313DD8DF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01277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3068D-FD41-4160-A697-B9124DF8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C8FF33-5CB1-44FF-8EAD-3E3D99635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502D9-B783-4428-A185-F9CFEEAB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75D3A-2E26-4C41-AEE2-9F371287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1E6A7-1598-4771-BA18-8F345B20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6B9C0-515B-4A92-832E-F96E5E2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9323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DDBF2D-8735-4583-A755-9041DDC2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65E0A-EDC2-4FE4-AEC5-FC72A5FDB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0B233-4C09-4BAF-B09D-9242E5197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2EE0-17F2-4D09-9D51-488D4F1672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7EBEF-1BAF-4C66-B7F3-E2C643C65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02B6B-4954-47D7-A2D5-41DCB46C5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3A8F-C5C0-4A27-9F25-6CD35B35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F0C29EE-5120-41B6-932D-59E609164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A10C7E-92FC-4DA5-B874-857A5B9CFB7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0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E8F4B2-73A1-4714-93E9-DD6BEDDC281E}"/>
              </a:ext>
            </a:extLst>
          </p:cNvPr>
          <p:cNvGrpSpPr/>
          <p:nvPr/>
        </p:nvGrpSpPr>
        <p:grpSpPr>
          <a:xfrm>
            <a:off x="467558" y="2321812"/>
            <a:ext cx="1818442" cy="2042370"/>
            <a:chOff x="467558" y="2321812"/>
            <a:chExt cx="1818442" cy="20423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C1FD8E-3276-4F2C-A993-503550938287}"/>
                </a:ext>
              </a:extLst>
            </p:cNvPr>
            <p:cNvSpPr/>
            <p:nvPr/>
          </p:nvSpPr>
          <p:spPr>
            <a:xfrm>
              <a:off x="467558" y="2321812"/>
              <a:ext cx="1620982" cy="1620982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2B1113-AF5B-46AE-B003-3897D7F481BC}"/>
                </a:ext>
              </a:extLst>
            </p:cNvPr>
            <p:cNvSpPr/>
            <p:nvPr/>
          </p:nvSpPr>
          <p:spPr>
            <a:xfrm>
              <a:off x="1392282" y="3464811"/>
              <a:ext cx="893718" cy="899371"/>
            </a:xfrm>
            <a:prstGeom prst="rect">
              <a:avLst/>
            </a:prstGeom>
            <a:solidFill>
              <a:srgbClr val="566C80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8708CB-DDCD-4672-95D2-379CBDC4AE5C}"/>
              </a:ext>
            </a:extLst>
          </p:cNvPr>
          <p:cNvSpPr txBox="1"/>
          <p:nvPr/>
        </p:nvSpPr>
        <p:spPr>
          <a:xfrm>
            <a:off x="2286000" y="2172428"/>
            <a:ext cx="5737468" cy="2128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4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청소년 </a:t>
            </a:r>
            <a:r>
              <a:rPr lang="ko-KR" altLang="ko-KR" sz="4400" kern="1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성매개</a:t>
            </a:r>
            <a:r>
              <a:rPr lang="en-US" altLang="ko-KR" sz="4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4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감염병의 </a:t>
            </a:r>
            <a:endParaRPr lang="en-US" altLang="ko-KR" sz="4400" kern="1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4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증가</a:t>
            </a:r>
            <a:r>
              <a:rPr lang="en-US" altLang="ko-KR" sz="4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추이</a:t>
            </a:r>
            <a:r>
              <a:rPr lang="ko-KR" altLang="ko-KR" sz="4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예측</a:t>
            </a:r>
            <a:endParaRPr lang="en-US" altLang="ko-KR" sz="4400" kern="1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1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성매개감염병</a:t>
            </a:r>
            <a:r>
              <a:rPr lang="ko-KR" altLang="en-US" sz="24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요인 회귀 분석</a:t>
            </a:r>
            <a:endParaRPr lang="ko-KR" altLang="ko-KR" sz="2400" kern="1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28297-CEC7-41F8-A609-448467AA0FF0}"/>
              </a:ext>
            </a:extLst>
          </p:cNvPr>
          <p:cNvSpPr txBox="1"/>
          <p:nvPr/>
        </p:nvSpPr>
        <p:spPr>
          <a:xfrm>
            <a:off x="71291" y="132245"/>
            <a:ext cx="4855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혁신성장 청년인재 양성사업 빅데이터 </a:t>
            </a:r>
            <a:r>
              <a:rPr lang="ko-KR" altLang="en-US" sz="14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마에스트로</a:t>
            </a:r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과정 </a:t>
            </a:r>
            <a:r>
              <a:rPr lang="en-US" altLang="ko-KR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차 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9BA78-B6AE-4332-A40A-E2CEE5643EF7}"/>
              </a:ext>
            </a:extLst>
          </p:cNvPr>
          <p:cNvSpPr txBox="1"/>
          <p:nvPr/>
        </p:nvSpPr>
        <p:spPr>
          <a:xfrm>
            <a:off x="8998031" y="5753680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박주은</a:t>
            </a:r>
            <a:r>
              <a:rPr lang="en-US" altLang="ko-KR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김민범</a:t>
            </a:r>
            <a:r>
              <a:rPr lang="en-US" altLang="ko-KR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이윤지</a:t>
            </a:r>
            <a:r>
              <a:rPr lang="en-US" altLang="ko-KR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강영훈</a:t>
            </a:r>
          </a:p>
        </p:txBody>
      </p:sp>
    </p:spTree>
    <p:extLst>
      <p:ext uri="{BB962C8B-B14F-4D97-AF65-F5344CB8AC3E}">
        <p14:creationId xmlns:p14="http://schemas.microsoft.com/office/powerpoint/2010/main" val="15171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요인 설정 및 분석 개요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7A6D9-224E-419E-8775-A0C704CEB88D}"/>
              </a:ext>
            </a:extLst>
          </p:cNvPr>
          <p:cNvSpPr txBox="1"/>
          <p:nvPr/>
        </p:nvSpPr>
        <p:spPr>
          <a:xfrm>
            <a:off x="359378" y="315188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 선정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7749-C328-426B-98C2-1CC9D759B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6312"/>
            <a:ext cx="5093860" cy="33408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3AE42C-7009-4528-B399-3D87CC19D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7" y="2649015"/>
            <a:ext cx="5017643" cy="332815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EB886E-1ADE-46CD-B4D7-1B1FB33E2249}"/>
              </a:ext>
            </a:extLst>
          </p:cNvPr>
          <p:cNvGrpSpPr/>
          <p:nvPr/>
        </p:nvGrpSpPr>
        <p:grpSpPr>
          <a:xfrm>
            <a:off x="3108324" y="1814964"/>
            <a:ext cx="5889027" cy="409279"/>
            <a:chOff x="7076180" y="1623725"/>
            <a:chExt cx="1181548" cy="4092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1B5F76-E0D5-4B3A-BF50-5C854B05C7B1}"/>
                </a:ext>
              </a:extLst>
            </p:cNvPr>
            <p:cNvSpPr/>
            <p:nvPr/>
          </p:nvSpPr>
          <p:spPr>
            <a:xfrm>
              <a:off x="7094784" y="1650959"/>
              <a:ext cx="1162944" cy="382045"/>
            </a:xfrm>
            <a:prstGeom prst="rect">
              <a:avLst/>
            </a:prstGeom>
            <a:solidFill>
              <a:srgbClr val="327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8E3ED5-A0B8-42B3-84DC-3C92754412D2}"/>
                </a:ext>
              </a:extLst>
            </p:cNvPr>
            <p:cNvSpPr/>
            <p:nvPr/>
          </p:nvSpPr>
          <p:spPr>
            <a:xfrm>
              <a:off x="7076180" y="1623725"/>
              <a:ext cx="1162944" cy="409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종속변수와 독립변수들의 상관관계</a:t>
              </a:r>
              <a:r>
                <a:rPr lang="en-US" altLang="ko-KR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 선형 표현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93920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요인 설정 및 분석 개요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7A6D9-224E-419E-8775-A0C704CEB88D}"/>
              </a:ext>
            </a:extLst>
          </p:cNvPr>
          <p:cNvSpPr txBox="1"/>
          <p:nvPr/>
        </p:nvSpPr>
        <p:spPr>
          <a:xfrm>
            <a:off x="359378" y="315188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과정</a:t>
            </a:r>
            <a:r>
              <a:rPr lang="en-US" altLang="ko-KR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다중공선성</a:t>
            </a:r>
            <a:endParaRPr lang="ko-KR" altLang="en-US" sz="3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28641-9A01-49DA-93B7-28B9FF8B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07" y="2232267"/>
            <a:ext cx="1427193" cy="137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9D70FD-B0E2-46F5-9773-E25474C6D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09" y="4041791"/>
            <a:ext cx="2746583" cy="2062077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EFA2711-AB56-4F41-8B7E-566CB14EA0EE}"/>
              </a:ext>
            </a:extLst>
          </p:cNvPr>
          <p:cNvSpPr/>
          <p:nvPr/>
        </p:nvSpPr>
        <p:spPr>
          <a:xfrm>
            <a:off x="4638675" y="3757128"/>
            <a:ext cx="2914650" cy="138732"/>
          </a:xfrm>
          <a:prstGeom prst="rightArrow">
            <a:avLst>
              <a:gd name="adj1" fmla="val 50000"/>
              <a:gd name="adj2" fmla="val 123625"/>
            </a:avLst>
          </a:prstGeom>
          <a:solidFill>
            <a:srgbClr val="9D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379F181-6BE2-4BEE-B40A-9525CE80B322}"/>
              </a:ext>
            </a:extLst>
          </p:cNvPr>
          <p:cNvGrpSpPr/>
          <p:nvPr/>
        </p:nvGrpSpPr>
        <p:grpSpPr>
          <a:xfrm>
            <a:off x="8108308" y="1814649"/>
            <a:ext cx="3390900" cy="4435150"/>
            <a:chOff x="8170653" y="1611999"/>
            <a:chExt cx="3390900" cy="44351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5A0DA1D-93CE-41C0-AB43-DD3A6F5A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653" y="2132374"/>
              <a:ext cx="3390900" cy="3914775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330D2E-E11F-42BC-8CA5-A1724528AA4C}"/>
                </a:ext>
              </a:extLst>
            </p:cNvPr>
            <p:cNvGrpSpPr/>
            <p:nvPr/>
          </p:nvGrpSpPr>
          <p:grpSpPr>
            <a:xfrm>
              <a:off x="8170653" y="1611999"/>
              <a:ext cx="3390900" cy="410369"/>
              <a:chOff x="8170653" y="1611999"/>
              <a:chExt cx="3390900" cy="41036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1A7D266-C7E0-45F4-882F-5ED26866D15F}"/>
                  </a:ext>
                </a:extLst>
              </p:cNvPr>
              <p:cNvSpPr/>
              <p:nvPr/>
            </p:nvSpPr>
            <p:spPr>
              <a:xfrm>
                <a:off x="8170653" y="1640324"/>
                <a:ext cx="3390900" cy="357812"/>
              </a:xfrm>
              <a:prstGeom prst="rect">
                <a:avLst/>
              </a:prstGeom>
              <a:solidFill>
                <a:srgbClr val="566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CF68ADA-58FF-4406-AB28-AF58EE6294A3}"/>
                  </a:ext>
                </a:extLst>
              </p:cNvPr>
              <p:cNvSpPr/>
              <p:nvPr/>
            </p:nvSpPr>
            <p:spPr>
              <a:xfrm>
                <a:off x="8390174" y="1611999"/>
                <a:ext cx="2951858" cy="41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2000" kern="100" dirty="0" err="1">
                    <a:solidFill>
                      <a:schemeClr val="bg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  <a:cs typeface="Times New Roman" panose="02020603050405020304" pitchFamily="18" charset="0"/>
                  </a:rPr>
                  <a:t>다중공선성</a:t>
                </a:r>
                <a:r>
                  <a:rPr lang="ko-KR" altLang="en-US" sz="2000" kern="100" dirty="0">
                    <a:solidFill>
                      <a:schemeClr val="bg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  <a:cs typeface="Times New Roman" panose="02020603050405020304" pitchFamily="18" charset="0"/>
                  </a:rPr>
                  <a:t> 개선 후</a:t>
                </a:r>
                <a:endParaRPr lang="ko-KR" altLang="ko-KR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198D55-047C-4876-9481-6416CB5DA296}"/>
                </a:ext>
              </a:extLst>
            </p:cNvPr>
            <p:cNvSpPr/>
            <p:nvPr/>
          </p:nvSpPr>
          <p:spPr>
            <a:xfrm>
              <a:off x="11092967" y="2291385"/>
              <a:ext cx="468586" cy="410370"/>
            </a:xfrm>
            <a:prstGeom prst="rect">
              <a:avLst/>
            </a:prstGeom>
            <a:noFill/>
            <a:ln w="12700">
              <a:solidFill>
                <a:srgbClr val="FFD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D3F612-CBD5-420A-A8AF-A7F4BA2E85DC}"/>
              </a:ext>
            </a:extLst>
          </p:cNvPr>
          <p:cNvGrpSpPr/>
          <p:nvPr/>
        </p:nvGrpSpPr>
        <p:grpSpPr>
          <a:xfrm>
            <a:off x="735958" y="1814649"/>
            <a:ext cx="3431957" cy="4435150"/>
            <a:chOff x="798303" y="1611999"/>
            <a:chExt cx="3431957" cy="44351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17AED26-47F9-43DC-A99B-5DF2662D1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303" y="2176600"/>
              <a:ext cx="3430797" cy="387054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DFDE05-FA40-4CDB-BC27-392E8E34E928}"/>
                </a:ext>
              </a:extLst>
            </p:cNvPr>
            <p:cNvGrpSpPr/>
            <p:nvPr/>
          </p:nvGrpSpPr>
          <p:grpSpPr>
            <a:xfrm>
              <a:off x="838200" y="1611999"/>
              <a:ext cx="3390900" cy="410369"/>
              <a:chOff x="838200" y="1611999"/>
              <a:chExt cx="3390900" cy="41036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CEBB345-0E95-48FA-BEB0-A97E138A03F3}"/>
                  </a:ext>
                </a:extLst>
              </p:cNvPr>
              <p:cNvSpPr/>
              <p:nvPr/>
            </p:nvSpPr>
            <p:spPr>
              <a:xfrm>
                <a:off x="838200" y="1640324"/>
                <a:ext cx="3390900" cy="357812"/>
              </a:xfrm>
              <a:prstGeom prst="rect">
                <a:avLst/>
              </a:prstGeom>
              <a:solidFill>
                <a:srgbClr val="566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072BB1-E870-4D54-8092-AA84C94BCDCF}"/>
                  </a:ext>
                </a:extLst>
              </p:cNvPr>
              <p:cNvSpPr/>
              <p:nvPr/>
            </p:nvSpPr>
            <p:spPr>
              <a:xfrm>
                <a:off x="1057721" y="1611999"/>
                <a:ext cx="2951858" cy="41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2000" kern="100" dirty="0" err="1">
                    <a:solidFill>
                      <a:schemeClr val="bg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  <a:cs typeface="Times New Roman" panose="02020603050405020304" pitchFamily="18" charset="0"/>
                  </a:rPr>
                  <a:t>다중공선성</a:t>
                </a:r>
                <a:r>
                  <a:rPr lang="ko-KR" altLang="en-US" sz="2000" kern="100" dirty="0">
                    <a:solidFill>
                      <a:schemeClr val="bg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  <a:cs typeface="Times New Roman" panose="02020603050405020304" pitchFamily="18" charset="0"/>
                  </a:rPr>
                  <a:t> 개선 전</a:t>
                </a:r>
                <a:endParaRPr lang="ko-KR" altLang="ko-KR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167CC8-0EEB-43F1-B0CC-594C3671C2D4}"/>
                </a:ext>
              </a:extLst>
            </p:cNvPr>
            <p:cNvSpPr/>
            <p:nvPr/>
          </p:nvSpPr>
          <p:spPr>
            <a:xfrm>
              <a:off x="3788898" y="2291386"/>
              <a:ext cx="441362" cy="410369"/>
            </a:xfrm>
            <a:prstGeom prst="rect">
              <a:avLst/>
            </a:prstGeom>
            <a:noFill/>
            <a:ln w="12700">
              <a:solidFill>
                <a:srgbClr val="FFD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6980923-9AC8-41C3-B3AD-686F25D1FA41}"/>
              </a:ext>
            </a:extLst>
          </p:cNvPr>
          <p:cNvGrpSpPr/>
          <p:nvPr/>
        </p:nvGrpSpPr>
        <p:grpSpPr>
          <a:xfrm>
            <a:off x="3628689" y="1380909"/>
            <a:ext cx="4934622" cy="380522"/>
            <a:chOff x="3726553" y="1380909"/>
            <a:chExt cx="4934622" cy="38052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F5963D7-AC32-49CF-8EDA-5006D05F7E93}"/>
                </a:ext>
              </a:extLst>
            </p:cNvPr>
            <p:cNvSpPr/>
            <p:nvPr/>
          </p:nvSpPr>
          <p:spPr>
            <a:xfrm>
              <a:off x="4565943" y="1439816"/>
              <a:ext cx="3255842" cy="231579"/>
            </a:xfrm>
            <a:prstGeom prst="roundRect">
              <a:avLst/>
            </a:prstGeom>
            <a:solidFill>
              <a:srgbClr val="99A9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BEA13C-C28E-430E-970C-2DE866774F5C}"/>
                </a:ext>
              </a:extLst>
            </p:cNvPr>
            <p:cNvSpPr/>
            <p:nvPr/>
          </p:nvSpPr>
          <p:spPr>
            <a:xfrm>
              <a:off x="3726553" y="1380909"/>
              <a:ext cx="4934622" cy="380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VIF(Variance Inflation Factor)</a:t>
              </a:r>
              <a:endParaRPr lang="ko-KR" altLang="ko-KR" sz="16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8A057B3-6F68-4061-9C00-7066403F5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279" y="1791895"/>
            <a:ext cx="2009441" cy="37888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47BEAC-A199-473B-AF5B-DB5C96BAF6B0}"/>
              </a:ext>
            </a:extLst>
          </p:cNvPr>
          <p:cNvGrpSpPr/>
          <p:nvPr/>
        </p:nvGrpSpPr>
        <p:grpSpPr>
          <a:xfrm>
            <a:off x="3628689" y="6222765"/>
            <a:ext cx="4934622" cy="345929"/>
            <a:chOff x="3726553" y="1398206"/>
            <a:chExt cx="4934622" cy="34592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4C36E25-0F02-4A99-B5A6-AB418CE2CCD0}"/>
                </a:ext>
              </a:extLst>
            </p:cNvPr>
            <p:cNvSpPr/>
            <p:nvPr/>
          </p:nvSpPr>
          <p:spPr>
            <a:xfrm>
              <a:off x="4565943" y="1439816"/>
              <a:ext cx="3255842" cy="231579"/>
            </a:xfrm>
            <a:prstGeom prst="roundRect">
              <a:avLst/>
            </a:prstGeom>
            <a:solidFill>
              <a:srgbClr val="99A9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D7E901-F35A-4B06-95D0-2D28BDA75304}"/>
                </a:ext>
              </a:extLst>
            </p:cNvPr>
            <p:cNvSpPr/>
            <p:nvPr/>
          </p:nvSpPr>
          <p:spPr>
            <a:xfrm>
              <a:off x="3726553" y="1398206"/>
              <a:ext cx="4934622" cy="345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특성 추출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(Feature Engineering)</a:t>
              </a:r>
              <a:endParaRPr lang="ko-KR" altLang="ko-KR" sz="16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8608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1. 2.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분석 내용 및 결과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93B4-C2B7-4175-88A9-EABCCD175B8B}"/>
              </a:ext>
            </a:extLst>
          </p:cNvPr>
          <p:cNvSpPr txBox="1"/>
          <p:nvPr/>
        </p:nvSpPr>
        <p:spPr>
          <a:xfrm>
            <a:off x="359378" y="315188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모델 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3E909C-08FF-4C43-A56C-BB40C15911D3}"/>
              </a:ext>
            </a:extLst>
          </p:cNvPr>
          <p:cNvGrpSpPr/>
          <p:nvPr/>
        </p:nvGrpSpPr>
        <p:grpSpPr>
          <a:xfrm>
            <a:off x="1375397" y="2053904"/>
            <a:ext cx="2059972" cy="738600"/>
            <a:chOff x="7076181" y="1623725"/>
            <a:chExt cx="1181547" cy="7386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480FCC2-AF43-4FAE-AAFF-42DAABE635D7}"/>
                </a:ext>
              </a:extLst>
            </p:cNvPr>
            <p:cNvSpPr/>
            <p:nvPr/>
          </p:nvSpPr>
          <p:spPr>
            <a:xfrm>
              <a:off x="7094784" y="1650959"/>
              <a:ext cx="1162944" cy="382045"/>
            </a:xfrm>
            <a:prstGeom prst="rect">
              <a:avLst/>
            </a:prstGeom>
            <a:solidFill>
              <a:srgbClr val="327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DD041-9B57-4CB3-AB59-383AE5C586C8}"/>
                </a:ext>
              </a:extLst>
            </p:cNvPr>
            <p:cNvSpPr/>
            <p:nvPr/>
          </p:nvSpPr>
          <p:spPr>
            <a:xfrm>
              <a:off x="7076181" y="1623725"/>
              <a:ext cx="1162944" cy="738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모델</a:t>
              </a:r>
              <a:r>
                <a:rPr lang="en-US" altLang="ko-KR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1.</a:t>
              </a: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선형회귀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7DDC710-7753-4D7C-AD6C-F9AE63CF8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58" y="2786470"/>
            <a:ext cx="3332451" cy="5403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DAD6E6-C95F-4A06-9420-C2B880F9F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18" y="3648568"/>
            <a:ext cx="2629130" cy="1861620"/>
          </a:xfrm>
          <a:prstGeom prst="rect">
            <a:avLst/>
          </a:prstGeom>
        </p:spPr>
      </p:pic>
      <p:pic>
        <p:nvPicPr>
          <p:cNvPr id="1026" name="Picture 2" descr="https://t1.daumcdn.net/cfile/tistory/99BE24355C90F8522D">
            <a:extLst>
              <a:ext uri="{FF2B5EF4-FFF2-40B4-BE49-F238E27FC236}">
                <a16:creationId xmlns:a16="http://schemas.microsoft.com/office/drawing/2014/main" id="{B3D04E73-D407-40B7-A2ED-C3A63CBD2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73" y="2735478"/>
            <a:ext cx="2266287" cy="5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68CB92-75AC-4A8A-8F84-31861249EC2D}"/>
              </a:ext>
            </a:extLst>
          </p:cNvPr>
          <p:cNvGrpSpPr/>
          <p:nvPr/>
        </p:nvGrpSpPr>
        <p:grpSpPr>
          <a:xfrm>
            <a:off x="5462930" y="2053904"/>
            <a:ext cx="2059972" cy="409279"/>
            <a:chOff x="7076181" y="1623725"/>
            <a:chExt cx="1181547" cy="4092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45641B-12CE-4B8E-BE9C-3E47268A0BB3}"/>
                </a:ext>
              </a:extLst>
            </p:cNvPr>
            <p:cNvSpPr/>
            <p:nvPr/>
          </p:nvSpPr>
          <p:spPr>
            <a:xfrm>
              <a:off x="7094784" y="1650959"/>
              <a:ext cx="1162944" cy="382045"/>
            </a:xfrm>
            <a:prstGeom prst="rect">
              <a:avLst/>
            </a:prstGeom>
            <a:solidFill>
              <a:srgbClr val="327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3BC5FA-B22A-410E-8109-C5710B651A93}"/>
                </a:ext>
              </a:extLst>
            </p:cNvPr>
            <p:cNvSpPr/>
            <p:nvPr/>
          </p:nvSpPr>
          <p:spPr>
            <a:xfrm>
              <a:off x="7076181" y="1623725"/>
              <a:ext cx="1162944" cy="409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모델</a:t>
              </a:r>
              <a:r>
                <a:rPr lang="en-US" altLang="ko-KR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2. </a:t>
              </a:r>
              <a:r>
                <a:rPr lang="ko-KR" altLang="en-US" sz="2000" kern="100" dirty="0" err="1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릿지</a:t>
              </a: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 회귀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E636295-4075-4EDD-98DA-174957DBC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451" y="3669350"/>
            <a:ext cx="2442931" cy="1840837"/>
          </a:xfrm>
          <a:prstGeom prst="rect">
            <a:avLst/>
          </a:prstGeom>
        </p:spPr>
      </p:pic>
      <p:pic>
        <p:nvPicPr>
          <p:cNvPr id="1027" name="Picture 3" descr="https://t1.daumcdn.net/cfile/tistory/99B45E355C90F8532C">
            <a:extLst>
              <a:ext uri="{FF2B5EF4-FFF2-40B4-BE49-F238E27FC236}">
                <a16:creationId xmlns:a16="http://schemas.microsoft.com/office/drawing/2014/main" id="{EEFBDE97-1F58-429D-BF9E-5EF69AA8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11" y="2742197"/>
            <a:ext cx="2266287" cy="54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5736CC8-4C57-4431-9761-7283411D4AFE}"/>
              </a:ext>
            </a:extLst>
          </p:cNvPr>
          <p:cNvGrpSpPr/>
          <p:nvPr/>
        </p:nvGrpSpPr>
        <p:grpSpPr>
          <a:xfrm>
            <a:off x="9064068" y="2053904"/>
            <a:ext cx="2059972" cy="409279"/>
            <a:chOff x="7076181" y="1623725"/>
            <a:chExt cx="1181547" cy="40927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3F4659-0958-4AC5-A683-90622C9670A2}"/>
                </a:ext>
              </a:extLst>
            </p:cNvPr>
            <p:cNvSpPr/>
            <p:nvPr/>
          </p:nvSpPr>
          <p:spPr>
            <a:xfrm>
              <a:off x="7094784" y="1650959"/>
              <a:ext cx="1162944" cy="382045"/>
            </a:xfrm>
            <a:prstGeom prst="rect">
              <a:avLst/>
            </a:prstGeom>
            <a:solidFill>
              <a:srgbClr val="327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AFAA4DB-A99F-40E1-A66E-BC7EB50D5E52}"/>
                </a:ext>
              </a:extLst>
            </p:cNvPr>
            <p:cNvSpPr/>
            <p:nvPr/>
          </p:nvSpPr>
          <p:spPr>
            <a:xfrm>
              <a:off x="7076181" y="1623725"/>
              <a:ext cx="1162944" cy="409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모델</a:t>
              </a:r>
              <a:r>
                <a:rPr lang="en-US" altLang="ko-KR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3. </a:t>
              </a:r>
              <a:r>
                <a:rPr lang="ko-KR" altLang="en-US" sz="2000" kern="100" dirty="0" err="1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라쏘</a:t>
              </a: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 회귀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8EE7E909-A1FF-4D3A-812A-06D06A5D3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0911" y="3648568"/>
            <a:ext cx="2266287" cy="18343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C00CEC8-87A7-42B7-B05F-C394F74405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206" y="3477477"/>
            <a:ext cx="2359661" cy="2399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C236C86-883D-48B5-8C23-CB91FC6595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5022" y="3429001"/>
            <a:ext cx="2442931" cy="2948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E7EBD06-729F-4AF5-BD8B-B5AEABFDA4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6561" y="3534268"/>
            <a:ext cx="2266287" cy="2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3030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1. 2.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분석 내용 및 결과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93B4-C2B7-4175-88A9-EABCCD175B8B}"/>
              </a:ext>
            </a:extLst>
          </p:cNvPr>
          <p:cNvSpPr txBox="1"/>
          <p:nvPr/>
        </p:nvSpPr>
        <p:spPr>
          <a:xfrm>
            <a:off x="359378" y="315188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모델 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3E909C-08FF-4C43-A56C-BB40C15911D3}"/>
              </a:ext>
            </a:extLst>
          </p:cNvPr>
          <p:cNvGrpSpPr/>
          <p:nvPr/>
        </p:nvGrpSpPr>
        <p:grpSpPr>
          <a:xfrm>
            <a:off x="578128" y="2630285"/>
            <a:ext cx="2695549" cy="738600"/>
            <a:chOff x="7076181" y="1623725"/>
            <a:chExt cx="1181547" cy="7386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480FCC2-AF43-4FAE-AAFF-42DAABE635D7}"/>
                </a:ext>
              </a:extLst>
            </p:cNvPr>
            <p:cNvSpPr/>
            <p:nvPr/>
          </p:nvSpPr>
          <p:spPr>
            <a:xfrm>
              <a:off x="7094784" y="1650959"/>
              <a:ext cx="1162944" cy="382045"/>
            </a:xfrm>
            <a:prstGeom prst="rect">
              <a:avLst/>
            </a:prstGeom>
            <a:solidFill>
              <a:srgbClr val="327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DD041-9B57-4CB3-AB59-383AE5C586C8}"/>
                </a:ext>
              </a:extLst>
            </p:cNvPr>
            <p:cNvSpPr/>
            <p:nvPr/>
          </p:nvSpPr>
          <p:spPr>
            <a:xfrm>
              <a:off x="7076181" y="1623725"/>
              <a:ext cx="1162944" cy="738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모델</a:t>
              </a:r>
              <a:r>
                <a:rPr lang="en-US" altLang="ko-KR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4. </a:t>
              </a:r>
              <a:r>
                <a:rPr lang="ko-KR" altLang="en-US" sz="2000" kern="100" dirty="0" err="1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랜덤포레스트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3646F9E-E2C1-4B4D-A250-48D4D2382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0" y="3490020"/>
            <a:ext cx="2629129" cy="17184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EDB7E8-9C15-4E83-8801-77BF35B1A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108" y="3462786"/>
            <a:ext cx="2656747" cy="188543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68CB92-75AC-4A8A-8F84-31861249EC2D}"/>
              </a:ext>
            </a:extLst>
          </p:cNvPr>
          <p:cNvGrpSpPr/>
          <p:nvPr/>
        </p:nvGrpSpPr>
        <p:grpSpPr>
          <a:xfrm>
            <a:off x="4132495" y="2630285"/>
            <a:ext cx="2059972" cy="409279"/>
            <a:chOff x="7076181" y="1623725"/>
            <a:chExt cx="1181547" cy="4092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45641B-12CE-4B8E-BE9C-3E47268A0BB3}"/>
                </a:ext>
              </a:extLst>
            </p:cNvPr>
            <p:cNvSpPr/>
            <p:nvPr/>
          </p:nvSpPr>
          <p:spPr>
            <a:xfrm>
              <a:off x="7094784" y="1650959"/>
              <a:ext cx="1162944" cy="382045"/>
            </a:xfrm>
            <a:prstGeom prst="rect">
              <a:avLst/>
            </a:prstGeom>
            <a:solidFill>
              <a:srgbClr val="327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3BC5FA-B22A-410E-8109-C5710B651A93}"/>
                </a:ext>
              </a:extLst>
            </p:cNvPr>
            <p:cNvSpPr/>
            <p:nvPr/>
          </p:nvSpPr>
          <p:spPr>
            <a:xfrm>
              <a:off x="7076181" y="1623725"/>
              <a:ext cx="1162944" cy="409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모델</a:t>
              </a:r>
              <a:r>
                <a:rPr lang="en-US" altLang="ko-KR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5.  </a:t>
              </a:r>
              <a:r>
                <a:rPr lang="en-US" altLang="ko-KR" sz="2000" kern="100" dirty="0" err="1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XGBoost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5A8B6BD2-E009-49A6-BF97-FBE23831A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401" y="2527769"/>
            <a:ext cx="2951858" cy="1802462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532BBE0-2A27-4E5C-A294-FEF4C7854FF2}"/>
              </a:ext>
            </a:extLst>
          </p:cNvPr>
          <p:cNvCxnSpPr>
            <a:cxnSpLocks/>
          </p:cNvCxnSpPr>
          <p:nvPr/>
        </p:nvCxnSpPr>
        <p:spPr>
          <a:xfrm rot="10800000">
            <a:off x="9872260" y="3302278"/>
            <a:ext cx="866332" cy="760353"/>
          </a:xfrm>
          <a:prstGeom prst="bentConnector3">
            <a:avLst>
              <a:gd name="adj1" fmla="val 50000"/>
            </a:avLst>
          </a:prstGeom>
          <a:ln>
            <a:solidFill>
              <a:srgbClr val="99A9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AA26C1E-6FDD-4934-B7F8-9F0455898058}"/>
              </a:ext>
            </a:extLst>
          </p:cNvPr>
          <p:cNvGrpSpPr/>
          <p:nvPr/>
        </p:nvGrpSpPr>
        <p:grpSpPr>
          <a:xfrm>
            <a:off x="6870957" y="1799262"/>
            <a:ext cx="3390900" cy="410369"/>
            <a:chOff x="1181100" y="1760054"/>
            <a:chExt cx="3390900" cy="41036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72EB039-452E-4DA0-8B88-24FD974B5AA4}"/>
                </a:ext>
              </a:extLst>
            </p:cNvPr>
            <p:cNvSpPr/>
            <p:nvPr/>
          </p:nvSpPr>
          <p:spPr>
            <a:xfrm>
              <a:off x="1181100" y="1788379"/>
              <a:ext cx="3390900" cy="357812"/>
            </a:xfrm>
            <a:prstGeom prst="rect">
              <a:avLst/>
            </a:prstGeom>
            <a:solidFill>
              <a:srgbClr val="566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FEB347-05D9-49FE-99FA-BD4220262267}"/>
                </a:ext>
              </a:extLst>
            </p:cNvPr>
            <p:cNvSpPr/>
            <p:nvPr/>
          </p:nvSpPr>
          <p:spPr>
            <a:xfrm>
              <a:off x="1400621" y="1760054"/>
              <a:ext cx="2951858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최적의 모델 선정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8A2CBAD-3BE3-4D5A-AE0F-584FEF8BAE30}"/>
              </a:ext>
            </a:extLst>
          </p:cNvPr>
          <p:cNvGrpSpPr/>
          <p:nvPr/>
        </p:nvGrpSpPr>
        <p:grpSpPr>
          <a:xfrm>
            <a:off x="9719724" y="4257364"/>
            <a:ext cx="2037737" cy="1581283"/>
            <a:chOff x="9719724" y="4257364"/>
            <a:chExt cx="2037737" cy="158128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F9B5746-621A-411D-9054-FEC6474CA79C}"/>
                </a:ext>
              </a:extLst>
            </p:cNvPr>
            <p:cNvGrpSpPr/>
            <p:nvPr/>
          </p:nvGrpSpPr>
          <p:grpSpPr>
            <a:xfrm>
              <a:off x="9719724" y="4257364"/>
              <a:ext cx="2037737" cy="1392294"/>
              <a:chOff x="9719724" y="4257364"/>
              <a:chExt cx="2037737" cy="139229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8D0B4D-FDA1-41E7-B7AD-463E0A14CB82}"/>
                  </a:ext>
                </a:extLst>
              </p:cNvPr>
              <p:cNvSpPr txBox="1"/>
              <p:nvPr/>
            </p:nvSpPr>
            <p:spPr>
              <a:xfrm>
                <a:off x="10530844" y="4257364"/>
                <a:ext cx="415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Arial Black" panose="020B0A04020102020204" pitchFamily="34" charset="0"/>
                  </a:rPr>
                  <a:t>“</a:t>
                </a:r>
                <a:endParaRPr lang="ko-KR" altLang="en-US" sz="3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176C03-E74C-4836-A79A-B6DC66F4CB83}"/>
                  </a:ext>
                </a:extLst>
              </p:cNvPr>
              <p:cNvSpPr txBox="1"/>
              <p:nvPr/>
            </p:nvSpPr>
            <p:spPr>
              <a:xfrm>
                <a:off x="9719724" y="4767237"/>
                <a:ext cx="2037737" cy="88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 err="1"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릿지</a:t>
                </a:r>
                <a:r>
                  <a:rPr lang="ko-KR" altLang="en-US" dirty="0"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회귀 모델 선정</a:t>
                </a:r>
                <a:endParaRPr lang="en-US" altLang="ko-KR" dirty="0"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dirty="0"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6B1FB17-421F-4BF5-839D-D24260580B41}"/>
                </a:ext>
              </a:extLst>
            </p:cNvPr>
            <p:cNvSpPr/>
            <p:nvPr/>
          </p:nvSpPr>
          <p:spPr>
            <a:xfrm>
              <a:off x="10530844" y="5001430"/>
              <a:ext cx="415498" cy="837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dirty="0">
                  <a:latin typeface="Arial Black" panose="020B0A04020102020204" pitchFamily="34" charset="0"/>
                </a:rPr>
                <a:t>”</a:t>
              </a:r>
              <a:endParaRPr lang="ko-KR" altLang="en-US" sz="3600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9AF0D325-5B77-44ED-B983-559F94693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106" y="3328987"/>
            <a:ext cx="2427709" cy="23279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0EDF9AD-83C0-44D2-9B99-E0890B9B3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29" y="3302277"/>
            <a:ext cx="2543106" cy="2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39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284B27-C714-4D53-9EE4-70283B53B509}"/>
              </a:ext>
            </a:extLst>
          </p:cNvPr>
          <p:cNvSpPr/>
          <p:nvPr/>
        </p:nvSpPr>
        <p:spPr>
          <a:xfrm>
            <a:off x="2826327" y="3429000"/>
            <a:ext cx="923951" cy="236142"/>
          </a:xfrm>
          <a:prstGeom prst="rect">
            <a:avLst/>
          </a:prstGeom>
          <a:solidFill>
            <a:srgbClr val="FFE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A611B0-FF1B-4573-83C3-99D668FE8260}"/>
              </a:ext>
            </a:extLst>
          </p:cNvPr>
          <p:cNvSpPr/>
          <p:nvPr/>
        </p:nvSpPr>
        <p:spPr>
          <a:xfrm>
            <a:off x="359376" y="2106231"/>
            <a:ext cx="545953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Clr>
                <a:srgbClr val="3275A6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전문가</a:t>
            </a:r>
            <a:r>
              <a:rPr lang="en-US" altLang="ko-KR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관련 논문 및 팀원들의 의견에 따라 데이터 선출</a:t>
            </a:r>
            <a:endParaRPr lang="en-US" altLang="ko-KR" sz="20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342900" indent="-342900">
              <a:buClr>
                <a:srgbClr val="3275A6"/>
              </a:buClr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과정을 통해 상관도가 높은 변수들이 도출</a:t>
            </a:r>
            <a:r>
              <a:rPr lang="en-US" altLang="ko-KR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marL="342900" indent="-342900">
              <a:buClr>
                <a:srgbClr val="3275A6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모델링 과정을 통해 </a:t>
            </a:r>
            <a:r>
              <a:rPr lang="ko-KR" altLang="en-US" sz="20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릿지모델이</a:t>
            </a: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가장 적합한 모델로 선택</a:t>
            </a:r>
            <a:endParaRPr lang="en-US" altLang="ko-KR" sz="20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1. 2. 3.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활용방안 및 기대효과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93B4-C2B7-4175-88A9-EABCCD175B8B}"/>
              </a:ext>
            </a:extLst>
          </p:cNvPr>
          <p:cNvSpPr txBox="1"/>
          <p:nvPr/>
        </p:nvSpPr>
        <p:spPr>
          <a:xfrm>
            <a:off x="359378" y="315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결론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FD51DE-719D-4524-999D-0148DB602826}"/>
              </a:ext>
            </a:extLst>
          </p:cNvPr>
          <p:cNvGrpSpPr/>
          <p:nvPr/>
        </p:nvGrpSpPr>
        <p:grpSpPr>
          <a:xfrm>
            <a:off x="359378" y="4429832"/>
            <a:ext cx="3390900" cy="410369"/>
            <a:chOff x="1181100" y="1760054"/>
            <a:chExt cx="3390900" cy="41036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E7A30F7-72A3-48FE-A5BB-D7B85B77F4B1}"/>
                </a:ext>
              </a:extLst>
            </p:cNvPr>
            <p:cNvSpPr/>
            <p:nvPr/>
          </p:nvSpPr>
          <p:spPr>
            <a:xfrm>
              <a:off x="1181100" y="1788379"/>
              <a:ext cx="3390900" cy="357812"/>
            </a:xfrm>
            <a:prstGeom prst="rect">
              <a:avLst/>
            </a:prstGeom>
            <a:solidFill>
              <a:srgbClr val="566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6428B3A-AE44-4B3F-86C9-FADD7A1729F7}"/>
                </a:ext>
              </a:extLst>
            </p:cNvPr>
            <p:cNvSpPr/>
            <p:nvPr/>
          </p:nvSpPr>
          <p:spPr>
            <a:xfrm>
              <a:off x="1400621" y="1760054"/>
              <a:ext cx="2951858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한계점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B570C8-DC06-414B-93E7-161E3A34ED72}"/>
              </a:ext>
            </a:extLst>
          </p:cNvPr>
          <p:cNvSpPr/>
          <p:nvPr/>
        </p:nvSpPr>
        <p:spPr>
          <a:xfrm>
            <a:off x="481408" y="5219373"/>
            <a:ext cx="46898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75A6"/>
              </a:buClr>
              <a:buFont typeface="Wingdings" panose="05000000000000000000" pitchFamily="2" charset="2"/>
              <a:buChar char="ü"/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짧은 시간의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EDA</a:t>
            </a: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과정</a:t>
            </a:r>
            <a:endParaRPr lang="en-US" altLang="ko-KR" sz="20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285750" indent="-285750">
              <a:buClr>
                <a:srgbClr val="3275A6"/>
              </a:buCl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모델링 검증 과정 미흡</a:t>
            </a:r>
            <a:endParaRPr lang="en-US" altLang="ko-KR" sz="20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285750" indent="-285750">
              <a:buClr>
                <a:srgbClr val="3275A6"/>
              </a:buCl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관측치 수를 충분히 확보하지 못함 </a:t>
            </a:r>
            <a:endParaRPr lang="en-US" altLang="ko-KR" sz="20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285750" indent="-285750">
              <a:buClr>
                <a:srgbClr val="3275A6"/>
              </a:buCl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희망 변수의 데이터 부재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FD4C83-5D84-45B5-800B-3103E31226FB}"/>
              </a:ext>
            </a:extLst>
          </p:cNvPr>
          <p:cNvSpPr/>
          <p:nvPr/>
        </p:nvSpPr>
        <p:spPr>
          <a:xfrm>
            <a:off x="6837181" y="2692744"/>
            <a:ext cx="499544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Clr>
                <a:srgbClr val="566C80"/>
              </a:buClr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미래의 청소년 성병 신고율을 예측</a:t>
            </a:r>
            <a:endParaRPr lang="en-US" altLang="ko-KR" sz="2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342900" indent="-342900">
              <a:buClr>
                <a:srgbClr val="566C80"/>
              </a:buClr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청소년 성병에 대해 재고 및 예방 가능</a:t>
            </a:r>
            <a:endParaRPr lang="en-US" altLang="ko-KR" sz="2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BDAFFAD-A3CC-488C-B284-51B4A12D760E}"/>
              </a:ext>
            </a:extLst>
          </p:cNvPr>
          <p:cNvSpPr/>
          <p:nvPr/>
        </p:nvSpPr>
        <p:spPr>
          <a:xfrm>
            <a:off x="6082545" y="2954124"/>
            <a:ext cx="490998" cy="243205"/>
          </a:xfrm>
          <a:prstGeom prst="rightArrow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CA118B-755E-4723-B0E1-50960ABAB70C}"/>
              </a:ext>
            </a:extLst>
          </p:cNvPr>
          <p:cNvGrpSpPr/>
          <p:nvPr/>
        </p:nvGrpSpPr>
        <p:grpSpPr>
          <a:xfrm>
            <a:off x="359378" y="1553240"/>
            <a:ext cx="3390900" cy="410369"/>
            <a:chOff x="1181100" y="1760054"/>
            <a:chExt cx="3390900" cy="4103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948009E-6929-42FE-83C7-D8D1D7452F4E}"/>
                </a:ext>
              </a:extLst>
            </p:cNvPr>
            <p:cNvSpPr/>
            <p:nvPr/>
          </p:nvSpPr>
          <p:spPr>
            <a:xfrm>
              <a:off x="1181100" y="1788379"/>
              <a:ext cx="3390900" cy="357812"/>
            </a:xfrm>
            <a:prstGeom prst="rect">
              <a:avLst/>
            </a:prstGeom>
            <a:solidFill>
              <a:srgbClr val="566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598AC1-5F83-427D-B5EC-9FDA4123091B}"/>
                </a:ext>
              </a:extLst>
            </p:cNvPr>
            <p:cNvSpPr/>
            <p:nvPr/>
          </p:nvSpPr>
          <p:spPr>
            <a:xfrm>
              <a:off x="1400621" y="1760054"/>
              <a:ext cx="2951858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활용 방안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691900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E35B4-68F9-4937-94D6-006DB2C59B73}"/>
              </a:ext>
            </a:extLst>
          </p:cNvPr>
          <p:cNvSpPr txBox="1"/>
          <p:nvPr/>
        </p:nvSpPr>
        <p:spPr>
          <a:xfrm>
            <a:off x="359378" y="315188"/>
            <a:ext cx="473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참고문헌 및 사용 데이터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F41936-870B-403E-89DC-7841F66F4BD4}"/>
              </a:ext>
            </a:extLst>
          </p:cNvPr>
          <p:cNvGrpSpPr/>
          <p:nvPr/>
        </p:nvGrpSpPr>
        <p:grpSpPr>
          <a:xfrm>
            <a:off x="359378" y="1591897"/>
            <a:ext cx="1934193" cy="439947"/>
            <a:chOff x="359378" y="3411747"/>
            <a:chExt cx="1934193" cy="43994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055081-06FD-4E89-80F1-41A24EC3107E}"/>
                </a:ext>
              </a:extLst>
            </p:cNvPr>
            <p:cNvSpPr/>
            <p:nvPr/>
          </p:nvSpPr>
          <p:spPr>
            <a:xfrm>
              <a:off x="359378" y="3411747"/>
              <a:ext cx="106450" cy="439947"/>
            </a:xfrm>
            <a:prstGeom prst="rect">
              <a:avLst/>
            </a:prstGeom>
            <a:solidFill>
              <a:srgbClr val="204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47D460-BE73-472C-95AC-CB5C361D0AB3}"/>
                </a:ext>
              </a:extLst>
            </p:cNvPr>
            <p:cNvSpPr txBox="1"/>
            <p:nvPr/>
          </p:nvSpPr>
          <p:spPr>
            <a:xfrm>
              <a:off x="465827" y="3447054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분석 언어 및 도구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E78D06-6435-4130-BB5C-C46254304BCF}"/>
              </a:ext>
            </a:extLst>
          </p:cNvPr>
          <p:cNvGrpSpPr/>
          <p:nvPr/>
        </p:nvGrpSpPr>
        <p:grpSpPr>
          <a:xfrm>
            <a:off x="359378" y="2743934"/>
            <a:ext cx="1403762" cy="439947"/>
            <a:chOff x="359377" y="4718649"/>
            <a:chExt cx="1403762" cy="43994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24E44E-6F14-42F9-B35F-7AC56BD69445}"/>
                </a:ext>
              </a:extLst>
            </p:cNvPr>
            <p:cNvSpPr/>
            <p:nvPr/>
          </p:nvSpPr>
          <p:spPr>
            <a:xfrm>
              <a:off x="359377" y="4718649"/>
              <a:ext cx="106450" cy="439947"/>
            </a:xfrm>
            <a:prstGeom prst="rect">
              <a:avLst/>
            </a:prstGeom>
            <a:solidFill>
              <a:srgbClr val="204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46717D-0978-43D2-BEFA-5AB90E52B23D}"/>
                </a:ext>
              </a:extLst>
            </p:cNvPr>
            <p:cNvSpPr txBox="1"/>
            <p:nvPr/>
          </p:nvSpPr>
          <p:spPr>
            <a:xfrm>
              <a:off x="470798" y="4753956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사용 데이터</a:t>
              </a: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B301FAE-170E-418A-9D8B-FB5A48385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69847"/>
              </p:ext>
            </p:extLst>
          </p:nvPr>
        </p:nvGraphicFramePr>
        <p:xfrm>
          <a:off x="359378" y="3279098"/>
          <a:ext cx="11473248" cy="3320509"/>
        </p:xfrm>
        <a:graphic>
          <a:graphicData uri="http://schemas.openxmlformats.org/drawingml/2006/table">
            <a:tbl>
              <a:tblPr firstRow="1" bandRow="1"/>
              <a:tblGrid>
                <a:gridCol w="1786922">
                  <a:extLst>
                    <a:ext uri="{9D8B030D-6E8A-4147-A177-3AD203B41FA5}">
                      <a16:colId xmlns:a16="http://schemas.microsoft.com/office/drawing/2014/main" val="1700534957"/>
                    </a:ext>
                  </a:extLst>
                </a:gridCol>
                <a:gridCol w="1081390">
                  <a:extLst>
                    <a:ext uri="{9D8B030D-6E8A-4147-A177-3AD203B41FA5}">
                      <a16:colId xmlns:a16="http://schemas.microsoft.com/office/drawing/2014/main" val="682301540"/>
                    </a:ext>
                  </a:extLst>
                </a:gridCol>
                <a:gridCol w="1434156">
                  <a:extLst>
                    <a:ext uri="{9D8B030D-6E8A-4147-A177-3AD203B41FA5}">
                      <a16:colId xmlns:a16="http://schemas.microsoft.com/office/drawing/2014/main" val="1916799756"/>
                    </a:ext>
                  </a:extLst>
                </a:gridCol>
                <a:gridCol w="1434156">
                  <a:extLst>
                    <a:ext uri="{9D8B030D-6E8A-4147-A177-3AD203B41FA5}">
                      <a16:colId xmlns:a16="http://schemas.microsoft.com/office/drawing/2014/main" val="2371826572"/>
                    </a:ext>
                  </a:extLst>
                </a:gridCol>
                <a:gridCol w="1803398">
                  <a:extLst>
                    <a:ext uri="{9D8B030D-6E8A-4147-A177-3AD203B41FA5}">
                      <a16:colId xmlns:a16="http://schemas.microsoft.com/office/drawing/2014/main" val="3029896510"/>
                    </a:ext>
                  </a:extLst>
                </a:gridCol>
                <a:gridCol w="1064914">
                  <a:extLst>
                    <a:ext uri="{9D8B030D-6E8A-4147-A177-3AD203B41FA5}">
                      <a16:colId xmlns:a16="http://schemas.microsoft.com/office/drawing/2014/main" val="2445016582"/>
                    </a:ext>
                  </a:extLst>
                </a:gridCol>
                <a:gridCol w="1434156">
                  <a:extLst>
                    <a:ext uri="{9D8B030D-6E8A-4147-A177-3AD203B41FA5}">
                      <a16:colId xmlns:a16="http://schemas.microsoft.com/office/drawing/2014/main" val="3603191532"/>
                    </a:ext>
                  </a:extLst>
                </a:gridCol>
                <a:gridCol w="1434156">
                  <a:extLst>
                    <a:ext uri="{9D8B030D-6E8A-4147-A177-3AD203B41FA5}">
                      <a16:colId xmlns:a16="http://schemas.microsoft.com/office/drawing/2014/main" val="2534987415"/>
                    </a:ext>
                  </a:extLst>
                </a:gridCol>
              </a:tblGrid>
              <a:tr h="225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9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9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출처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9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기준년도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9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9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9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출처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9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기준년도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9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015187"/>
                  </a:ext>
                </a:extLst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주민등록인구수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2009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결핵 신고 신환자수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(10~19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나라지표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2001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59980"/>
                  </a:ext>
                </a:extLst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성관계경험률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2006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인터넷 이용률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지방지표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2000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01278"/>
                  </a:ext>
                </a:extLst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유배우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부인의 </a:t>
                      </a:r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피임실천률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전국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전연령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2000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인당 국민총소득</a:t>
                      </a:r>
                      <a:endParaRPr lang="en-US" altLang="ko-KR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2000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379132"/>
                  </a:ext>
                </a:extLst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낙태율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2010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국내 화장품산업 시장규모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2007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13489"/>
                  </a:ext>
                </a:extLst>
              </a:tr>
              <a:tr h="51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비만율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2006 ~ 2017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지니계수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가계동향조사</a:t>
                      </a:r>
                      <a:endParaRPr lang="en-US" altLang="ko-KR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농가경제조사포함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나라지표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2006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69567"/>
                  </a:ext>
                </a:extLst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성조숙증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질병관리본부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2010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한부모가정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Excel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e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나라지표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2015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35002"/>
                  </a:ext>
                </a:extLst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인구 </a:t>
                      </a:r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천명당 도시공원조성면적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2003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중고생 </a:t>
                      </a:r>
                      <a:r>
                        <a:rPr lang="ko-KR" altLang="en-US" sz="11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흡연율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9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CSV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2006 ~ 2018</a:t>
                      </a:r>
                      <a:endParaRPr lang="ko-KR" altLang="en-US" sz="11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50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302A36F-34B1-430C-B75A-F56127916D63}"/>
              </a:ext>
            </a:extLst>
          </p:cNvPr>
          <p:cNvSpPr txBox="1"/>
          <p:nvPr/>
        </p:nvSpPr>
        <p:spPr>
          <a:xfrm>
            <a:off x="465827" y="2159442"/>
            <a:ext cx="3921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Python, Excel, </a:t>
            </a:r>
            <a:r>
              <a:rPr lang="en-US" altLang="ko-KR" sz="20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Jupyter</a:t>
            </a:r>
            <a:r>
              <a:rPr lang="en-US" altLang="ko-KR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notebook</a:t>
            </a:r>
            <a:endParaRPr lang="ko-KR" altLang="en-US" sz="20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C628CA1-6285-45B4-9DAA-4F8EB77D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18" y="1835622"/>
            <a:ext cx="1047750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FF08949-3DC5-41CD-8F18-949FB4089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93" y="1918704"/>
            <a:ext cx="933719" cy="8811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0565D6D-5BA7-453E-B1D2-E80D9B94C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07" y="1864724"/>
            <a:ext cx="853950" cy="9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90603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E35B4-68F9-4937-94D6-006DB2C59B73}"/>
              </a:ext>
            </a:extLst>
          </p:cNvPr>
          <p:cNvSpPr txBox="1"/>
          <p:nvPr/>
        </p:nvSpPr>
        <p:spPr>
          <a:xfrm>
            <a:off x="359378" y="315188"/>
            <a:ext cx="473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참고문헌 및 사용 데이터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06A2448-DBF3-4AC9-B632-489FAB8F2B11}"/>
              </a:ext>
            </a:extLst>
          </p:cNvPr>
          <p:cNvGrpSpPr/>
          <p:nvPr/>
        </p:nvGrpSpPr>
        <p:grpSpPr>
          <a:xfrm>
            <a:off x="359379" y="1518249"/>
            <a:ext cx="1131087" cy="439947"/>
            <a:chOff x="359379" y="1518249"/>
            <a:chExt cx="1131087" cy="43994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9E8A5D8-73C2-43FC-AA89-586F1DD3A1EF}"/>
                </a:ext>
              </a:extLst>
            </p:cNvPr>
            <p:cNvSpPr/>
            <p:nvPr/>
          </p:nvSpPr>
          <p:spPr>
            <a:xfrm>
              <a:off x="359379" y="1518249"/>
              <a:ext cx="106450" cy="439947"/>
            </a:xfrm>
            <a:prstGeom prst="rect">
              <a:avLst/>
            </a:prstGeom>
            <a:solidFill>
              <a:srgbClr val="204D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40FCBB-7DE7-4265-A81D-A96D34400374}"/>
                </a:ext>
              </a:extLst>
            </p:cNvPr>
            <p:cNvSpPr txBox="1"/>
            <p:nvPr/>
          </p:nvSpPr>
          <p:spPr>
            <a:xfrm>
              <a:off x="465827" y="156339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참고문헌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28DD31-74B5-4C2B-92FB-26E714FB1EBB}"/>
              </a:ext>
            </a:extLst>
          </p:cNvPr>
          <p:cNvSpPr txBox="1"/>
          <p:nvPr/>
        </p:nvSpPr>
        <p:spPr>
          <a:xfrm>
            <a:off x="465044" y="2144397"/>
            <a:ext cx="8494633" cy="393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질환 발생에 관한 시대적 변천과 현황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이임순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순천향의대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산부인과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), 2008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우리나라 성병 감시체계 및 국내 발생 현황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질병관리본부 전염병대응센터 전염병감시팀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2008</a:t>
            </a:r>
            <a:endParaRPr lang="ko-KR" altLang="en-US" sz="14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국내 랜덤 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챗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어플리케이션에서 사용자의 행위에 따른 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아티팩트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분석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서승희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남기훈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김역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이창훈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2018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남 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 청소년에서의 성 매개 감염 관련요인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유정옥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차승미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2017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남녀 대학생의 피임태도에 미치는 영향요인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김현영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2019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남자 청소년의 음주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성교육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약물 사용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인터넷 이용이 피임 실천에 미치는 영향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김민영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조선희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모바일 앱 기반 소셜 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데이팅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콘텐츠의 분석과 설계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이효정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최윤호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이병엽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이재원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성경험 여자 청소년의 피임실천에 영향을 미치는 요인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이재영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2017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성경험 청소년들의 성병발생 영향요인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2016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년 한국청소년건강행태 온라인조사를 바탕으로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지영주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박영선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2017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스마트 폰을 통한 청소년의 성 관련 콘텐츠 노출 원인 분석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최정임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정동훈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청소년의 피임 실천과 영향 요인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조윤희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·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라진숙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2014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2019 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청소년 성性문조사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(</a:t>
            </a:r>
            <a:r>
              <a:rPr lang="ko-KR" altLang="en-US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4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인스팅터스</a:t>
            </a:r>
            <a:r>
              <a:rPr lang="en-US" altLang="ko-KR" sz="14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8278004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F0C29EE-5120-41B6-932D-59E609164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A10C7E-92FC-4DA5-B874-857A5B9CFB7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0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708CB-DDCD-4672-95D2-379CBDC4AE5C}"/>
              </a:ext>
            </a:extLst>
          </p:cNvPr>
          <p:cNvSpPr txBox="1"/>
          <p:nvPr/>
        </p:nvSpPr>
        <p:spPr>
          <a:xfrm>
            <a:off x="4847901" y="2683186"/>
            <a:ext cx="2496196" cy="149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800" kern="1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Q&amp;A</a:t>
            </a:r>
            <a:endParaRPr lang="ko-KR" altLang="ko-KR" sz="8800" kern="1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28297-CEC7-41F8-A609-448467AA0FF0}"/>
              </a:ext>
            </a:extLst>
          </p:cNvPr>
          <p:cNvSpPr txBox="1"/>
          <p:nvPr/>
        </p:nvSpPr>
        <p:spPr>
          <a:xfrm>
            <a:off x="71291" y="132245"/>
            <a:ext cx="429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청소년 </a:t>
            </a:r>
            <a:r>
              <a:rPr lang="ko-KR" altLang="en-US" sz="14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</a:t>
            </a:r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감염병의 증가 추이 예측</a:t>
            </a:r>
          </a:p>
        </p:txBody>
      </p:sp>
    </p:spTree>
    <p:extLst>
      <p:ext uri="{BB962C8B-B14F-4D97-AF65-F5344CB8AC3E}">
        <p14:creationId xmlns:p14="http://schemas.microsoft.com/office/powerpoint/2010/main" val="381504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F0C29EE-5120-41B6-932D-59E609164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A10C7E-92FC-4DA5-B874-857A5B9CFB7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00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708CB-DDCD-4672-95D2-379CBDC4AE5C}"/>
              </a:ext>
            </a:extLst>
          </p:cNvPr>
          <p:cNvSpPr txBox="1"/>
          <p:nvPr/>
        </p:nvSpPr>
        <p:spPr>
          <a:xfrm>
            <a:off x="2479964" y="2683186"/>
            <a:ext cx="7232073" cy="14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8800" kern="1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감사합니다</a:t>
            </a:r>
            <a:endParaRPr lang="ko-KR" altLang="ko-KR" sz="8800" kern="1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58B86-B68A-45CC-9220-4A31A391B9C2}"/>
              </a:ext>
            </a:extLst>
          </p:cNvPr>
          <p:cNvSpPr txBox="1"/>
          <p:nvPr/>
        </p:nvSpPr>
        <p:spPr>
          <a:xfrm>
            <a:off x="71291" y="132245"/>
            <a:ext cx="429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청소년 </a:t>
            </a:r>
            <a:r>
              <a:rPr lang="ko-KR" altLang="en-US" sz="14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</a:t>
            </a:r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감염병의 증가 추이 예측</a:t>
            </a:r>
          </a:p>
        </p:txBody>
      </p:sp>
    </p:spTree>
    <p:extLst>
      <p:ext uri="{BB962C8B-B14F-4D97-AF65-F5344CB8AC3E}">
        <p14:creationId xmlns:p14="http://schemas.microsoft.com/office/powerpoint/2010/main" val="202446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40A8E96-E1AD-41C6-96E1-29C7DBED9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0" y="-1"/>
            <a:ext cx="12207230" cy="81381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8DDC8E-EC8F-4848-8ECC-9F5918893426}"/>
              </a:ext>
            </a:extLst>
          </p:cNvPr>
          <p:cNvSpPr/>
          <p:nvPr/>
        </p:nvSpPr>
        <p:spPr>
          <a:xfrm>
            <a:off x="6095999" y="-1"/>
            <a:ext cx="6096001" cy="6858000"/>
          </a:xfrm>
          <a:prstGeom prst="rect">
            <a:avLst/>
          </a:prstGeom>
          <a:solidFill>
            <a:schemeClr val="bg1"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71E9-DB84-45B2-8AD0-66593DCFB4DE}"/>
              </a:ext>
            </a:extLst>
          </p:cNvPr>
          <p:cNvSpPr txBox="1"/>
          <p:nvPr/>
        </p:nvSpPr>
        <p:spPr>
          <a:xfrm>
            <a:off x="7274355" y="2237526"/>
            <a:ext cx="3448380" cy="3686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주제 선정 배경 및 현황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요인 설정 및 분석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 내용 및 결과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활용 방안 및 기대효과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참고자료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1D334A-0BDE-4D88-900B-E3AF4EB397D7}"/>
              </a:ext>
            </a:extLst>
          </p:cNvPr>
          <p:cNvGrpSpPr/>
          <p:nvPr/>
        </p:nvGrpSpPr>
        <p:grpSpPr>
          <a:xfrm>
            <a:off x="6754091" y="746781"/>
            <a:ext cx="1101437" cy="1130093"/>
            <a:chOff x="345640" y="2056584"/>
            <a:chExt cx="1940362" cy="2124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43DA15B-CC85-4A3B-88BA-A744E35EE9BE}"/>
                </a:ext>
              </a:extLst>
            </p:cNvPr>
            <p:cNvSpPr/>
            <p:nvPr/>
          </p:nvSpPr>
          <p:spPr>
            <a:xfrm>
              <a:off x="345640" y="2056584"/>
              <a:ext cx="1742900" cy="1886210"/>
            </a:xfrm>
            <a:prstGeom prst="rect">
              <a:avLst/>
            </a:prstGeom>
            <a:solidFill>
              <a:srgbClr val="566C80">
                <a:alpha val="67843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6AEAD6-7547-4B81-8F2A-014CA8288CFF}"/>
                </a:ext>
              </a:extLst>
            </p:cNvPr>
            <p:cNvSpPr/>
            <p:nvPr/>
          </p:nvSpPr>
          <p:spPr>
            <a:xfrm>
              <a:off x="1262171" y="3102718"/>
              <a:ext cx="1023831" cy="1078361"/>
            </a:xfrm>
            <a:prstGeom prst="rect">
              <a:avLst/>
            </a:prstGeom>
            <a:solidFill>
              <a:schemeClr val="bg1">
                <a:alpha val="8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076097-AF37-4F8D-A480-61B4F1A5C712}"/>
              </a:ext>
            </a:extLst>
          </p:cNvPr>
          <p:cNvSpPr txBox="1"/>
          <p:nvPr/>
        </p:nvSpPr>
        <p:spPr>
          <a:xfrm>
            <a:off x="7589540" y="129633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CONTENTS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0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주제 선정 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4694C-8D33-453B-9B19-B405F2466464}"/>
              </a:ext>
            </a:extLst>
          </p:cNvPr>
          <p:cNvSpPr txBox="1"/>
          <p:nvPr/>
        </p:nvSpPr>
        <p:spPr>
          <a:xfrm>
            <a:off x="359378" y="31518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주제 선정 배경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FF0499-E076-4917-9AFA-9DE3CB7131C2}"/>
              </a:ext>
            </a:extLst>
          </p:cNvPr>
          <p:cNvGrpSpPr/>
          <p:nvPr/>
        </p:nvGrpSpPr>
        <p:grpSpPr>
          <a:xfrm>
            <a:off x="6263269" y="1939340"/>
            <a:ext cx="5468164" cy="1846083"/>
            <a:chOff x="6263269" y="1939340"/>
            <a:chExt cx="5468164" cy="18460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4E377B-D5B4-4BDD-AAEA-55E23DE8DE31}"/>
                </a:ext>
              </a:extLst>
            </p:cNvPr>
            <p:cNvSpPr txBox="1"/>
            <p:nvPr/>
          </p:nvSpPr>
          <p:spPr>
            <a:xfrm>
              <a:off x="8928006" y="1939340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Arial Black" panose="020B0A04020102020204" pitchFamily="34" charset="0"/>
                </a:rPr>
                <a:t>“</a:t>
              </a:r>
              <a:endParaRPr lang="ko-KR" altLang="en-US" sz="3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F7850E-5A14-4C45-BD13-1767822A8C37}"/>
                </a:ext>
              </a:extLst>
            </p:cNvPr>
            <p:cNvSpPr txBox="1"/>
            <p:nvPr/>
          </p:nvSpPr>
          <p:spPr>
            <a:xfrm>
              <a:off x="6263269" y="2462560"/>
              <a:ext cx="5468164" cy="1322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대한민국 청소년 성병 </a:t>
              </a:r>
              <a:r>
                <a:rPr lang="ko-KR" altLang="en-US" sz="28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신고율</a:t>
              </a:r>
              <a:endParaRPr lang="en-US" altLang="ko-KR" sz="28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8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5</a:t>
              </a:r>
              <a:r>
                <a:rPr lang="ko-KR" altLang="en-US" sz="28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년 전보다 </a:t>
              </a:r>
              <a:r>
                <a:rPr lang="en-US" altLang="ko-KR" sz="28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[                            ] </a:t>
              </a:r>
              <a:r>
                <a:rPr lang="ko-KR" altLang="en-US" sz="28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3B1AAC-404E-49B1-972E-C338291A845E}"/>
              </a:ext>
            </a:extLst>
          </p:cNvPr>
          <p:cNvSpPr/>
          <p:nvPr/>
        </p:nvSpPr>
        <p:spPr>
          <a:xfrm>
            <a:off x="8058884" y="3262203"/>
            <a:ext cx="2831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약 </a:t>
            </a:r>
            <a:r>
              <a:rPr lang="en-US" altLang="ko-KR" sz="28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40%  </a:t>
            </a:r>
            <a:r>
              <a:rPr lang="ko-KR" altLang="en-US" sz="28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  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08AF73-67FA-4C4A-89F5-5DD19CBE134F}"/>
              </a:ext>
            </a:extLst>
          </p:cNvPr>
          <p:cNvGrpSpPr/>
          <p:nvPr/>
        </p:nvGrpSpPr>
        <p:grpSpPr>
          <a:xfrm>
            <a:off x="704928" y="2025217"/>
            <a:ext cx="4783082" cy="3821401"/>
            <a:chOff x="704928" y="2025217"/>
            <a:chExt cx="4783082" cy="382140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877AF6-627D-435D-A6C2-72B7FA70B60E}"/>
                </a:ext>
              </a:extLst>
            </p:cNvPr>
            <p:cNvGrpSpPr/>
            <p:nvPr/>
          </p:nvGrpSpPr>
          <p:grpSpPr>
            <a:xfrm>
              <a:off x="704928" y="2025217"/>
              <a:ext cx="4783082" cy="3821401"/>
              <a:chOff x="704928" y="2025217"/>
              <a:chExt cx="4783082" cy="38214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090F413-6C4B-4306-A159-27F4CFB9348B}"/>
                  </a:ext>
                </a:extLst>
              </p:cNvPr>
              <p:cNvSpPr/>
              <p:nvPr/>
            </p:nvSpPr>
            <p:spPr>
              <a:xfrm>
                <a:off x="704928" y="2507673"/>
                <a:ext cx="4783082" cy="3338945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91BF736-13F6-4238-8DD0-B63AAC34C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959" y="2625509"/>
                <a:ext cx="4581019" cy="3103271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B804398-75DA-4530-A5E9-49BD86138428}"/>
                  </a:ext>
                </a:extLst>
              </p:cNvPr>
              <p:cNvSpPr/>
              <p:nvPr/>
            </p:nvSpPr>
            <p:spPr>
              <a:xfrm rot="1969216">
                <a:off x="3118124" y="2025217"/>
                <a:ext cx="320170" cy="659115"/>
              </a:xfrm>
              <a:custGeom>
                <a:avLst/>
                <a:gdLst>
                  <a:gd name="connsiteX0" fmla="*/ 0 w 320170"/>
                  <a:gd name="connsiteY0" fmla="*/ 0 h 659115"/>
                  <a:gd name="connsiteX1" fmla="*/ 320170 w 320170"/>
                  <a:gd name="connsiteY1" fmla="*/ 0 h 659115"/>
                  <a:gd name="connsiteX2" fmla="*/ 320170 w 320170"/>
                  <a:gd name="connsiteY2" fmla="*/ 659115 h 659115"/>
                  <a:gd name="connsiteX3" fmla="*/ 0 w 320170"/>
                  <a:gd name="connsiteY3" fmla="*/ 659115 h 659115"/>
                  <a:gd name="connsiteX4" fmla="*/ 0 w 320170"/>
                  <a:gd name="connsiteY4" fmla="*/ 0 h 659115"/>
                  <a:gd name="connsiteX0" fmla="*/ 0 w 320170"/>
                  <a:gd name="connsiteY0" fmla="*/ 0 h 659115"/>
                  <a:gd name="connsiteX1" fmla="*/ 320170 w 320170"/>
                  <a:gd name="connsiteY1" fmla="*/ 0 h 659115"/>
                  <a:gd name="connsiteX2" fmla="*/ 320170 w 320170"/>
                  <a:gd name="connsiteY2" fmla="*/ 659115 h 659115"/>
                  <a:gd name="connsiteX3" fmla="*/ 0 w 320170"/>
                  <a:gd name="connsiteY3" fmla="*/ 659115 h 659115"/>
                  <a:gd name="connsiteX4" fmla="*/ 0 w 320170"/>
                  <a:gd name="connsiteY4" fmla="*/ 0 h 659115"/>
                  <a:gd name="connsiteX0" fmla="*/ 0 w 320170"/>
                  <a:gd name="connsiteY0" fmla="*/ 0 h 659115"/>
                  <a:gd name="connsiteX1" fmla="*/ 320170 w 320170"/>
                  <a:gd name="connsiteY1" fmla="*/ 0 h 659115"/>
                  <a:gd name="connsiteX2" fmla="*/ 320170 w 320170"/>
                  <a:gd name="connsiteY2" fmla="*/ 659115 h 659115"/>
                  <a:gd name="connsiteX3" fmla="*/ 0 w 320170"/>
                  <a:gd name="connsiteY3" fmla="*/ 659115 h 659115"/>
                  <a:gd name="connsiteX4" fmla="*/ 0 w 320170"/>
                  <a:gd name="connsiteY4" fmla="*/ 0 h 65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170" h="659115">
                    <a:moveTo>
                      <a:pt x="0" y="0"/>
                    </a:moveTo>
                    <a:cubicBezTo>
                      <a:pt x="140135" y="77368"/>
                      <a:pt x="165359" y="129932"/>
                      <a:pt x="320170" y="0"/>
                    </a:cubicBezTo>
                    <a:lnTo>
                      <a:pt x="320170" y="659115"/>
                    </a:lnTo>
                    <a:lnTo>
                      <a:pt x="0" y="659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1FA58F-8328-435A-998C-B8AC5E9F7921}"/>
                </a:ext>
              </a:extLst>
            </p:cNvPr>
            <p:cNvSpPr/>
            <p:nvPr/>
          </p:nvSpPr>
          <p:spPr>
            <a:xfrm>
              <a:off x="1482872" y="5268290"/>
              <a:ext cx="3865418" cy="204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2003 2004 2005 2006 2007 2008 2009 2010 2011 2012 2013 2014 2015 2016 2017 2018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0EEF1F7-9834-484A-8E2F-46C0E4D6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403" y="4308643"/>
            <a:ext cx="5294030" cy="8062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F276DF-DE40-49B9-882B-BC49AB096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402" y="5467409"/>
            <a:ext cx="5294031" cy="52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6850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3C30333-CDEB-4B07-8E96-3DFCB7BFC5B2}"/>
              </a:ext>
            </a:extLst>
          </p:cNvPr>
          <p:cNvSpPr/>
          <p:nvPr/>
        </p:nvSpPr>
        <p:spPr>
          <a:xfrm>
            <a:off x="3962399" y="5320371"/>
            <a:ext cx="3131129" cy="176067"/>
          </a:xfrm>
          <a:prstGeom prst="rect">
            <a:avLst/>
          </a:prstGeom>
          <a:solidFill>
            <a:srgbClr val="FFE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80023-B691-421A-BADC-D1E17B5C7E5C}"/>
              </a:ext>
            </a:extLst>
          </p:cNvPr>
          <p:cNvSpPr txBox="1"/>
          <p:nvPr/>
        </p:nvSpPr>
        <p:spPr>
          <a:xfrm>
            <a:off x="1186164" y="5212809"/>
            <a:ext cx="9819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‘</a:t>
            </a:r>
            <a:r>
              <a:rPr lang="ko-KR" altLang="ko-KR" sz="16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성매개감염병</a:t>
            </a:r>
            <a:r>
              <a:rPr lang="en-US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’</a:t>
            </a:r>
            <a:r>
              <a:rPr lang="ko-KR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이란 성 접촉을 통하여 전파되는 </a:t>
            </a:r>
            <a:r>
              <a:rPr lang="ko-KR" altLang="ko-KR" sz="16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감염병</a:t>
            </a:r>
            <a:r>
              <a:rPr lang="ko-KR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중 보건복지부 장관이 고시하는 </a:t>
            </a:r>
            <a:endParaRPr lang="en-US" altLang="ko-KR" sz="16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감염병으로 매독</a:t>
            </a:r>
            <a:r>
              <a:rPr lang="en-US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임질</a:t>
            </a:r>
            <a:r>
              <a:rPr lang="en-US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클라미디아감염증</a:t>
            </a:r>
            <a:r>
              <a:rPr lang="en-US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연성하감</a:t>
            </a:r>
            <a:r>
              <a:rPr lang="en-US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성기단순포진</a:t>
            </a:r>
            <a:r>
              <a:rPr lang="en-US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첨규콘딜롬</a:t>
            </a:r>
            <a:r>
              <a:rPr lang="en-US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</a:p>
          <a:p>
            <a:pPr algn="ctr"/>
            <a:r>
              <a:rPr lang="ko-KR" altLang="ko-KR" sz="16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사람유두종바이러스</a:t>
            </a:r>
            <a:r>
              <a:rPr lang="ko-KR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감염증을 의미함</a:t>
            </a:r>
            <a:endParaRPr lang="en-US" altLang="ko-KR" sz="16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ko-KR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「감염병의 예방 및 관리에 관한 </a:t>
            </a:r>
            <a:r>
              <a:rPr lang="ko-KR" altLang="ko-KR" sz="11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법률」제</a:t>
            </a:r>
            <a:r>
              <a:rPr lang="en-US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조제</a:t>
            </a:r>
            <a:r>
              <a:rPr lang="en-US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  <a:r>
              <a:rPr lang="ko-KR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호</a:t>
            </a:r>
            <a:r>
              <a:rPr lang="en-US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(2017. 6. 23. </a:t>
            </a:r>
            <a:r>
              <a:rPr lang="ko-KR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개정</a:t>
            </a:r>
            <a:r>
              <a:rPr lang="en-US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ko-KR" sz="11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16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897D51-C9CC-466F-B0EA-04E15DC41CE2}"/>
              </a:ext>
            </a:extLst>
          </p:cNvPr>
          <p:cNvSpPr/>
          <p:nvPr/>
        </p:nvSpPr>
        <p:spPr>
          <a:xfrm>
            <a:off x="1027043" y="1687205"/>
            <a:ext cx="2575140" cy="261611"/>
          </a:xfrm>
          <a:prstGeom prst="rect">
            <a:avLst/>
          </a:prstGeom>
          <a:solidFill>
            <a:srgbClr val="FF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0979D-BA97-4A9C-A9CE-92415C0E11A8}"/>
              </a:ext>
            </a:extLst>
          </p:cNvPr>
          <p:cNvSpPr txBox="1"/>
          <p:nvPr/>
        </p:nvSpPr>
        <p:spPr>
          <a:xfrm>
            <a:off x="985478" y="1591897"/>
            <a:ext cx="391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성매개감염병</a:t>
            </a:r>
            <a:r>
              <a:rPr lang="ko-KR" altLang="en-US" sz="20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</a:t>
            </a:r>
            <a:r>
              <a:rPr lang="ko-KR" altLang="en-US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종류</a:t>
            </a:r>
            <a:r>
              <a:rPr lang="en-US" altLang="ko-KR" sz="20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0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주제 선정 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4694C-8D33-453B-9B19-B405F2466464}"/>
              </a:ext>
            </a:extLst>
          </p:cNvPr>
          <p:cNvSpPr txBox="1"/>
          <p:nvPr/>
        </p:nvSpPr>
        <p:spPr>
          <a:xfrm>
            <a:off x="359378" y="315188"/>
            <a:ext cx="8217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‘</a:t>
            </a:r>
            <a:r>
              <a:rPr lang="ko-KR" altLang="en-US" sz="36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성매개감염병</a:t>
            </a: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(Sexually Transmitted Diseases)</a:t>
            </a:r>
            <a:r>
              <a:rPr lang="en-US" altLang="ko-KR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’</a:t>
            </a:r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이란</a:t>
            </a:r>
            <a:r>
              <a:rPr lang="en-US" altLang="ko-KR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8BC936-AA0A-4597-BB5A-96FD108A801B}"/>
              </a:ext>
            </a:extLst>
          </p:cNvPr>
          <p:cNvSpPr/>
          <p:nvPr/>
        </p:nvSpPr>
        <p:spPr>
          <a:xfrm>
            <a:off x="1143000" y="2327790"/>
            <a:ext cx="3302000" cy="22721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883383-933A-4D3E-A8DF-907B9C65CD17}"/>
              </a:ext>
            </a:extLst>
          </p:cNvPr>
          <p:cNvSpPr/>
          <p:nvPr/>
        </p:nvSpPr>
        <p:spPr>
          <a:xfrm>
            <a:off x="4445000" y="2327790"/>
            <a:ext cx="3302000" cy="22721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25C07E-2C00-4C65-8D9D-C092446A3A47}"/>
              </a:ext>
            </a:extLst>
          </p:cNvPr>
          <p:cNvSpPr/>
          <p:nvPr/>
        </p:nvSpPr>
        <p:spPr>
          <a:xfrm>
            <a:off x="7747001" y="2327790"/>
            <a:ext cx="3302000" cy="227214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88A26-6A71-40D2-9942-F5F276458879}"/>
              </a:ext>
            </a:extLst>
          </p:cNvPr>
          <p:cNvSpPr txBox="1"/>
          <p:nvPr/>
        </p:nvSpPr>
        <p:spPr>
          <a:xfrm>
            <a:off x="1968500" y="4599934"/>
            <a:ext cx="165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기생충류</a:t>
            </a:r>
            <a:r>
              <a:rPr lang="en-US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1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사면발니</a:t>
            </a:r>
            <a:endParaRPr lang="ko-KR" altLang="en-US" sz="11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C9A6A8-6C7A-4D69-A673-82C18A9A49AB}"/>
              </a:ext>
            </a:extLst>
          </p:cNvPr>
          <p:cNvSpPr txBox="1"/>
          <p:nvPr/>
        </p:nvSpPr>
        <p:spPr>
          <a:xfrm>
            <a:off x="4944918" y="4621953"/>
            <a:ext cx="230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바이러스류 </a:t>
            </a:r>
            <a:r>
              <a:rPr lang="ko-KR" altLang="en-US" sz="11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콘딜로마</a:t>
            </a:r>
            <a:r>
              <a:rPr lang="en-US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,HIV</a:t>
            </a:r>
            <a:r>
              <a:rPr lang="ko-KR" altLang="en-US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감염 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837B0-7CEA-4023-BD9E-4E90BC06A596}"/>
              </a:ext>
            </a:extLst>
          </p:cNvPr>
          <p:cNvSpPr txBox="1"/>
          <p:nvPr/>
        </p:nvSpPr>
        <p:spPr>
          <a:xfrm>
            <a:off x="8246919" y="4628490"/>
            <a:ext cx="230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세균류</a:t>
            </a:r>
            <a:r>
              <a:rPr lang="ko-KR" altLang="en-US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매독</a:t>
            </a:r>
            <a:r>
              <a:rPr lang="en-US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임질</a:t>
            </a:r>
            <a:r>
              <a:rPr lang="en-US" altLang="ko-KR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1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클라미디아</a:t>
            </a:r>
            <a:r>
              <a:rPr lang="ko-KR" altLang="en-US" sz="11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47595536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82F552-4C16-456B-BD74-9F19F31FBD4B}"/>
              </a:ext>
            </a:extLst>
          </p:cNvPr>
          <p:cNvSpPr/>
          <p:nvPr/>
        </p:nvSpPr>
        <p:spPr>
          <a:xfrm>
            <a:off x="598789" y="2552700"/>
            <a:ext cx="10994422" cy="2684318"/>
          </a:xfrm>
          <a:prstGeom prst="rect">
            <a:avLst/>
          </a:prstGeom>
          <a:pattFill prst="dot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주제 선정 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4694C-8D33-453B-9B19-B405F2466464}"/>
              </a:ext>
            </a:extLst>
          </p:cNvPr>
          <p:cNvSpPr txBox="1"/>
          <p:nvPr/>
        </p:nvSpPr>
        <p:spPr>
          <a:xfrm>
            <a:off x="359378" y="31518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성병 예측 모델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E19B0D-8E86-4565-8C7A-4E63BABD69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26" y="2825256"/>
            <a:ext cx="2054523" cy="20545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D749DD-AF60-47E1-9D27-C491B266BE12}"/>
              </a:ext>
            </a:extLst>
          </p:cNvPr>
          <p:cNvSpPr/>
          <p:nvPr/>
        </p:nvSpPr>
        <p:spPr>
          <a:xfrm>
            <a:off x="8790709" y="4232023"/>
            <a:ext cx="2395527" cy="402322"/>
          </a:xfrm>
          <a:prstGeom prst="rect">
            <a:avLst/>
          </a:prstGeom>
          <a:solidFill>
            <a:srgbClr val="FFE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F78ADB-F2F3-4600-8488-6FB18147417C}"/>
              </a:ext>
            </a:extLst>
          </p:cNvPr>
          <p:cNvSpPr/>
          <p:nvPr/>
        </p:nvSpPr>
        <p:spPr>
          <a:xfrm>
            <a:off x="982521" y="3062451"/>
            <a:ext cx="10121057" cy="1664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계속적으로 증가하는 </a:t>
            </a:r>
            <a:r>
              <a:rPr lang="ko-KR" altLang="ko-KR" sz="2800" kern="100" dirty="0" err="1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성매개감염병의</a:t>
            </a:r>
            <a:r>
              <a:rPr lang="ko-KR" altLang="ko-KR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 </a:t>
            </a:r>
            <a:endParaRPr lang="en-US" altLang="ko-KR" sz="2800" kern="100" dirty="0">
              <a:latin typeface="나눔스퀘어OTF" panose="020B0600000101010101" pitchFamily="34" charset="-127"/>
              <a:ea typeface="나눔스퀘어OTF" panose="020B0600000101010101" pitchFamily="34" charset="-127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발생 배경을 분석하고 가까운 미래의 </a:t>
            </a:r>
            <a:endParaRPr lang="en-US" altLang="ko-KR" sz="2800" kern="100" dirty="0">
              <a:latin typeface="나눔스퀘어OTF" panose="020B0600000101010101" pitchFamily="34" charset="-127"/>
              <a:ea typeface="나눔스퀘어OTF" panose="020B0600000101010101" pitchFamily="34" charset="-127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청소년 </a:t>
            </a:r>
            <a:r>
              <a:rPr lang="ko-KR" altLang="ko-KR" sz="2800" kern="100" dirty="0" err="1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성매개감염병의</a:t>
            </a:r>
            <a:r>
              <a:rPr lang="ko-KR" altLang="ko-KR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증가</a:t>
            </a:r>
            <a:r>
              <a:rPr lang="en-US" altLang="ko-KR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추이</a:t>
            </a:r>
            <a:r>
              <a:rPr lang="ko-KR" altLang="ko-KR" sz="2800" kern="1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 panose="02020603050405020304" pitchFamily="18" charset="0"/>
              </a:rPr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37663021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요인 설정 및 분석 개요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7A6D9-224E-419E-8775-A0C704CEB88D}"/>
              </a:ext>
            </a:extLst>
          </p:cNvPr>
          <p:cNvSpPr txBox="1"/>
          <p:nvPr/>
        </p:nvSpPr>
        <p:spPr>
          <a:xfrm>
            <a:off x="359378" y="315188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성병 발생 요인 설정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38A5B3-DA59-4E86-B61E-99EED6AD5E22}"/>
              </a:ext>
            </a:extLst>
          </p:cNvPr>
          <p:cNvSpPr/>
          <p:nvPr/>
        </p:nvSpPr>
        <p:spPr>
          <a:xfrm>
            <a:off x="6152693" y="2712024"/>
            <a:ext cx="5314950" cy="1888035"/>
          </a:xfrm>
          <a:prstGeom prst="roundRect">
            <a:avLst/>
          </a:prstGeom>
          <a:noFill/>
          <a:ln w="19050">
            <a:solidFill>
              <a:srgbClr val="9DA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8EACC9-F25E-4B91-AAAC-A8A1EFC66D3B}"/>
              </a:ext>
            </a:extLst>
          </p:cNvPr>
          <p:cNvSpPr/>
          <p:nvPr/>
        </p:nvSpPr>
        <p:spPr>
          <a:xfrm>
            <a:off x="6953239" y="2563086"/>
            <a:ext cx="3713858" cy="429491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E1BC6D-FD85-443B-B02F-3A99513B00B1}"/>
              </a:ext>
            </a:extLst>
          </p:cNvPr>
          <p:cNvSpPr/>
          <p:nvPr/>
        </p:nvSpPr>
        <p:spPr>
          <a:xfrm>
            <a:off x="7334239" y="2563086"/>
            <a:ext cx="2951858" cy="41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성매개</a:t>
            </a:r>
            <a:r>
              <a:rPr lang="ko-KR" altLang="en-US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감염병</a:t>
            </a:r>
            <a:r>
              <a:rPr lang="ko-KR" altLang="en-US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 발생률</a:t>
            </a:r>
            <a:endParaRPr lang="ko-KR" altLang="ko-KR" sz="2000" kern="1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4B1817-DE36-487D-80E5-4C9979511F87}"/>
              </a:ext>
            </a:extLst>
          </p:cNvPr>
          <p:cNvSpPr/>
          <p:nvPr/>
        </p:nvSpPr>
        <p:spPr>
          <a:xfrm>
            <a:off x="6610190" y="4664517"/>
            <a:ext cx="4399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*당해 추정 성관계 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 대비 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 </a:t>
            </a:r>
            <a:r>
              <a:rPr lang="ko-KR" altLang="en-US" sz="12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2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감염병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2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신고수</a:t>
            </a:r>
            <a:endParaRPr lang="en-US" altLang="ko-KR" sz="1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1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40E270-84A3-49E1-AC6A-3CDD393D09B1}"/>
              </a:ext>
            </a:extLst>
          </p:cNvPr>
          <p:cNvSpPr/>
          <p:nvPr/>
        </p:nvSpPr>
        <p:spPr>
          <a:xfrm>
            <a:off x="5873004" y="3429000"/>
            <a:ext cx="587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종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성매개감염병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신고수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</a:p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주민등록인구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(10~19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세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*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성관계경험률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950DD9-C34C-4211-B426-2559A953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9" y="1593276"/>
            <a:ext cx="3351058" cy="2234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F01999-71AA-49E2-89FA-7DD3604F0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91" y="4119715"/>
            <a:ext cx="3405107" cy="2234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19532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CA9DD86-F924-4A67-B41B-B31C16F347AA}"/>
              </a:ext>
            </a:extLst>
          </p:cNvPr>
          <p:cNvSpPr txBox="1"/>
          <p:nvPr/>
        </p:nvSpPr>
        <p:spPr>
          <a:xfrm>
            <a:off x="2405127" y="3735241"/>
            <a:ext cx="3367156" cy="89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차원 축소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요인 설정 및 분석 개요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7A6D9-224E-419E-8775-A0C704CEB88D}"/>
              </a:ext>
            </a:extLst>
          </p:cNvPr>
          <p:cNvSpPr txBox="1"/>
          <p:nvPr/>
        </p:nvSpPr>
        <p:spPr>
          <a:xfrm>
            <a:off x="359378" y="315188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분석 방향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E094E-50BE-4A2C-9735-ADF36852A980}"/>
              </a:ext>
            </a:extLst>
          </p:cNvPr>
          <p:cNvSpPr txBox="1"/>
          <p:nvPr/>
        </p:nvSpPr>
        <p:spPr>
          <a:xfrm>
            <a:off x="8899527" y="4167664"/>
            <a:ext cx="1977208" cy="97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RandomForestRegression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XGboost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Linear Regression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     - Ridge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     - Lasso</a:t>
            </a:r>
          </a:p>
        </p:txBody>
      </p:sp>
      <p:sp>
        <p:nvSpPr>
          <p:cNvPr id="15" name="모서리가 둥근 직사각형 80">
            <a:extLst>
              <a:ext uri="{FF2B5EF4-FFF2-40B4-BE49-F238E27FC236}">
                <a16:creationId xmlns:a16="http://schemas.microsoft.com/office/drawing/2014/main" id="{A2722DC8-A727-4FD7-B7E3-D5B2F82CC048}"/>
              </a:ext>
            </a:extLst>
          </p:cNvPr>
          <p:cNvSpPr/>
          <p:nvPr/>
        </p:nvSpPr>
        <p:spPr>
          <a:xfrm>
            <a:off x="649548" y="5032905"/>
            <a:ext cx="2831336" cy="383229"/>
          </a:xfrm>
          <a:prstGeom prst="roundRect">
            <a:avLst/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FE84C-AFDF-4ABA-BC1B-D22C95EC2831}"/>
              </a:ext>
            </a:extLst>
          </p:cNvPr>
          <p:cNvSpPr txBox="1"/>
          <p:nvPr/>
        </p:nvSpPr>
        <p:spPr>
          <a:xfrm>
            <a:off x="423117" y="5053493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스트레스 인지율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6B52D10A-24EB-4E2F-8845-D9ABEFEAA05E}"/>
              </a:ext>
            </a:extLst>
          </p:cNvPr>
          <p:cNvSpPr/>
          <p:nvPr/>
        </p:nvSpPr>
        <p:spPr>
          <a:xfrm>
            <a:off x="649549" y="1759512"/>
            <a:ext cx="2831336" cy="383229"/>
          </a:xfrm>
          <a:prstGeom prst="roundRect">
            <a:avLst/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오른쪽 화살표 7">
            <a:extLst>
              <a:ext uri="{FF2B5EF4-FFF2-40B4-BE49-F238E27FC236}">
                <a16:creationId xmlns:a16="http://schemas.microsoft.com/office/drawing/2014/main" id="{C10209E9-7AD6-43EA-8F18-9B896BD29384}"/>
              </a:ext>
            </a:extLst>
          </p:cNvPr>
          <p:cNvSpPr/>
          <p:nvPr/>
        </p:nvSpPr>
        <p:spPr>
          <a:xfrm>
            <a:off x="3621704" y="4062805"/>
            <a:ext cx="923015" cy="140901"/>
          </a:xfrm>
          <a:prstGeom prst="rightArrow">
            <a:avLst>
              <a:gd name="adj1" fmla="val 50000"/>
              <a:gd name="adj2" fmla="val 84436"/>
            </a:avLst>
          </a:prstGeom>
          <a:solidFill>
            <a:srgbClr val="566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id="{2317E4E4-FD7F-4D2E-9C93-D7D38A5F9705}"/>
              </a:ext>
            </a:extLst>
          </p:cNvPr>
          <p:cNvSpPr/>
          <p:nvPr/>
        </p:nvSpPr>
        <p:spPr>
          <a:xfrm>
            <a:off x="649549" y="2305078"/>
            <a:ext cx="2831336" cy="383229"/>
          </a:xfrm>
          <a:prstGeom prst="roundRect">
            <a:avLst/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모서리가 둥근 직사각형 34">
            <a:extLst>
              <a:ext uri="{FF2B5EF4-FFF2-40B4-BE49-F238E27FC236}">
                <a16:creationId xmlns:a16="http://schemas.microsoft.com/office/drawing/2014/main" id="{0670CE59-633F-4859-B3F6-72421004AA0C}"/>
              </a:ext>
            </a:extLst>
          </p:cNvPr>
          <p:cNvSpPr/>
          <p:nvPr/>
        </p:nvSpPr>
        <p:spPr>
          <a:xfrm>
            <a:off x="649549" y="2850643"/>
            <a:ext cx="2831336" cy="383229"/>
          </a:xfrm>
          <a:prstGeom prst="roundRect">
            <a:avLst/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모서리가 둥근 직사각형 35">
            <a:extLst>
              <a:ext uri="{FF2B5EF4-FFF2-40B4-BE49-F238E27FC236}">
                <a16:creationId xmlns:a16="http://schemas.microsoft.com/office/drawing/2014/main" id="{1A98A882-6C51-4029-90DA-3037A8A8B54A}"/>
              </a:ext>
            </a:extLst>
          </p:cNvPr>
          <p:cNvSpPr/>
          <p:nvPr/>
        </p:nvSpPr>
        <p:spPr>
          <a:xfrm>
            <a:off x="649549" y="3396208"/>
            <a:ext cx="2831336" cy="383229"/>
          </a:xfrm>
          <a:prstGeom prst="roundRect">
            <a:avLst/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모서리가 둥근 직사각형 36">
            <a:extLst>
              <a:ext uri="{FF2B5EF4-FFF2-40B4-BE49-F238E27FC236}">
                <a16:creationId xmlns:a16="http://schemas.microsoft.com/office/drawing/2014/main" id="{B61B21B2-BA76-4363-9DE8-07A68A995A26}"/>
              </a:ext>
            </a:extLst>
          </p:cNvPr>
          <p:cNvSpPr/>
          <p:nvPr/>
        </p:nvSpPr>
        <p:spPr>
          <a:xfrm>
            <a:off x="649549" y="3941774"/>
            <a:ext cx="2831336" cy="383229"/>
          </a:xfrm>
          <a:prstGeom prst="roundRect">
            <a:avLst/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모서리가 둥근 직사각형 37">
            <a:extLst>
              <a:ext uri="{FF2B5EF4-FFF2-40B4-BE49-F238E27FC236}">
                <a16:creationId xmlns:a16="http://schemas.microsoft.com/office/drawing/2014/main" id="{996203F2-AC42-4EBC-AA52-476ADE4FBDC0}"/>
              </a:ext>
            </a:extLst>
          </p:cNvPr>
          <p:cNvSpPr/>
          <p:nvPr/>
        </p:nvSpPr>
        <p:spPr>
          <a:xfrm>
            <a:off x="649549" y="4487339"/>
            <a:ext cx="2831336" cy="383229"/>
          </a:xfrm>
          <a:prstGeom prst="roundRect">
            <a:avLst/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8883A4-09B6-4207-BD78-1E576CF9D459}"/>
              </a:ext>
            </a:extLst>
          </p:cNvPr>
          <p:cNvSpPr txBox="1"/>
          <p:nvPr/>
        </p:nvSpPr>
        <p:spPr>
          <a:xfrm>
            <a:off x="423117" y="4510606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성조숙증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환자수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4629DF-595E-4ACA-B015-CF60887677B8}"/>
              </a:ext>
            </a:extLst>
          </p:cNvPr>
          <p:cNvGrpSpPr/>
          <p:nvPr/>
        </p:nvGrpSpPr>
        <p:grpSpPr>
          <a:xfrm>
            <a:off x="4645472" y="1912677"/>
            <a:ext cx="3018178" cy="3491409"/>
            <a:chOff x="5353108" y="2170442"/>
            <a:chExt cx="3164747" cy="3570276"/>
          </a:xfrm>
          <a:solidFill>
            <a:srgbClr val="FFEDB4"/>
          </a:solidFill>
        </p:grpSpPr>
        <p:sp>
          <p:nvSpPr>
            <p:cNvPr id="29" name="모서리가 둥근 직사각형 39">
              <a:extLst>
                <a:ext uri="{FF2B5EF4-FFF2-40B4-BE49-F238E27FC236}">
                  <a16:creationId xmlns:a16="http://schemas.microsoft.com/office/drawing/2014/main" id="{BC5B79D5-B505-4C68-B59D-56B075884737}"/>
                </a:ext>
              </a:extLst>
            </p:cNvPr>
            <p:cNvSpPr/>
            <p:nvPr/>
          </p:nvSpPr>
          <p:spPr>
            <a:xfrm>
              <a:off x="5353108" y="2170442"/>
              <a:ext cx="3137360" cy="5874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0" name="모서리가 둥근 직사각형 40">
              <a:extLst>
                <a:ext uri="{FF2B5EF4-FFF2-40B4-BE49-F238E27FC236}">
                  <a16:creationId xmlns:a16="http://schemas.microsoft.com/office/drawing/2014/main" id="{CB27BE60-A6EE-4312-944D-4E432C5EEB91}"/>
                </a:ext>
              </a:extLst>
            </p:cNvPr>
            <p:cNvSpPr/>
            <p:nvPr/>
          </p:nvSpPr>
          <p:spPr>
            <a:xfrm>
              <a:off x="5393471" y="3024929"/>
              <a:ext cx="3124384" cy="3918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1" name="모서리가 둥근 직사각형 41">
              <a:extLst>
                <a:ext uri="{FF2B5EF4-FFF2-40B4-BE49-F238E27FC236}">
                  <a16:creationId xmlns:a16="http://schemas.microsoft.com/office/drawing/2014/main" id="{49C42180-9C63-4976-9AF1-43BAD1298E17}"/>
                </a:ext>
              </a:extLst>
            </p:cNvPr>
            <p:cNvSpPr/>
            <p:nvPr/>
          </p:nvSpPr>
          <p:spPr>
            <a:xfrm>
              <a:off x="5380494" y="3563965"/>
              <a:ext cx="3137360" cy="3918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2" name="모서리가 둥근 직사각형 42">
              <a:extLst>
                <a:ext uri="{FF2B5EF4-FFF2-40B4-BE49-F238E27FC236}">
                  <a16:creationId xmlns:a16="http://schemas.microsoft.com/office/drawing/2014/main" id="{DB2BA455-EE9B-4A75-B74E-66CDD909BD90}"/>
                </a:ext>
              </a:extLst>
            </p:cNvPr>
            <p:cNvSpPr/>
            <p:nvPr/>
          </p:nvSpPr>
          <p:spPr>
            <a:xfrm>
              <a:off x="5380494" y="4158920"/>
              <a:ext cx="3137360" cy="3918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3" name="모서리가 둥근 직사각형 43">
              <a:extLst>
                <a:ext uri="{FF2B5EF4-FFF2-40B4-BE49-F238E27FC236}">
                  <a16:creationId xmlns:a16="http://schemas.microsoft.com/office/drawing/2014/main" id="{08471896-80E0-4423-A52C-5A644B62F840}"/>
                </a:ext>
              </a:extLst>
            </p:cNvPr>
            <p:cNvSpPr/>
            <p:nvPr/>
          </p:nvSpPr>
          <p:spPr>
            <a:xfrm>
              <a:off x="5380494" y="4753875"/>
              <a:ext cx="3137360" cy="3918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4" name="모서리가 둥근 직사각형 44">
              <a:extLst>
                <a:ext uri="{FF2B5EF4-FFF2-40B4-BE49-F238E27FC236}">
                  <a16:creationId xmlns:a16="http://schemas.microsoft.com/office/drawing/2014/main" id="{11651062-797D-4CAB-995D-EF4191B510B2}"/>
                </a:ext>
              </a:extLst>
            </p:cNvPr>
            <p:cNvSpPr/>
            <p:nvPr/>
          </p:nvSpPr>
          <p:spPr>
            <a:xfrm>
              <a:off x="5380494" y="5348832"/>
              <a:ext cx="3137360" cy="39188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35" name="모서리가 둥근 직사각형 46">
            <a:extLst>
              <a:ext uri="{FF2B5EF4-FFF2-40B4-BE49-F238E27FC236}">
                <a16:creationId xmlns:a16="http://schemas.microsoft.com/office/drawing/2014/main" id="{36E0A33F-1B28-41B5-9AAC-6F48CDCD0E3D}"/>
              </a:ext>
            </a:extLst>
          </p:cNvPr>
          <p:cNvSpPr/>
          <p:nvPr/>
        </p:nvSpPr>
        <p:spPr>
          <a:xfrm>
            <a:off x="8879079" y="1783012"/>
            <a:ext cx="2831336" cy="753149"/>
          </a:xfrm>
          <a:prstGeom prst="roundRect">
            <a:avLst/>
          </a:prstGeom>
          <a:solidFill>
            <a:srgbClr val="D3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3D828E42-6E03-4290-90B6-2C3E1E0C2DA3}"/>
              </a:ext>
            </a:extLst>
          </p:cNvPr>
          <p:cNvSpPr/>
          <p:nvPr/>
        </p:nvSpPr>
        <p:spPr>
          <a:xfrm>
            <a:off x="8899527" y="3402863"/>
            <a:ext cx="2831336" cy="753149"/>
          </a:xfrm>
          <a:prstGeom prst="roundRect">
            <a:avLst/>
          </a:prstGeom>
          <a:solidFill>
            <a:srgbClr val="D3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모서리가 둥근 직사각형 51">
            <a:extLst>
              <a:ext uri="{FF2B5EF4-FFF2-40B4-BE49-F238E27FC236}">
                <a16:creationId xmlns:a16="http://schemas.microsoft.com/office/drawing/2014/main" id="{F2CB7A44-1F57-4574-9938-1700AD1B3758}"/>
              </a:ext>
            </a:extLst>
          </p:cNvPr>
          <p:cNvSpPr/>
          <p:nvPr/>
        </p:nvSpPr>
        <p:spPr>
          <a:xfrm>
            <a:off x="8885510" y="5404086"/>
            <a:ext cx="2831336" cy="499454"/>
          </a:xfrm>
          <a:prstGeom prst="roundRect">
            <a:avLst/>
          </a:prstGeom>
          <a:solidFill>
            <a:srgbClr val="D3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오른쪽 화살표 55">
            <a:extLst>
              <a:ext uri="{FF2B5EF4-FFF2-40B4-BE49-F238E27FC236}">
                <a16:creationId xmlns:a16="http://schemas.microsoft.com/office/drawing/2014/main" id="{224AEA79-61CB-4B04-BAD4-CEF53F474AAE}"/>
              </a:ext>
            </a:extLst>
          </p:cNvPr>
          <p:cNvSpPr/>
          <p:nvPr/>
        </p:nvSpPr>
        <p:spPr>
          <a:xfrm rot="5400000" flipV="1">
            <a:off x="10008969" y="2887580"/>
            <a:ext cx="571552" cy="137883"/>
          </a:xfrm>
          <a:prstGeom prst="rightArrow">
            <a:avLst>
              <a:gd name="adj1" fmla="val 50000"/>
              <a:gd name="adj2" fmla="val 84436"/>
            </a:avLst>
          </a:prstGeom>
          <a:solidFill>
            <a:srgbClr val="566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오른쪽 화살표 57">
            <a:extLst>
              <a:ext uri="{FF2B5EF4-FFF2-40B4-BE49-F238E27FC236}">
                <a16:creationId xmlns:a16="http://schemas.microsoft.com/office/drawing/2014/main" id="{D71AA953-8157-404C-8366-4BD6154D9B77}"/>
              </a:ext>
            </a:extLst>
          </p:cNvPr>
          <p:cNvSpPr/>
          <p:nvPr/>
        </p:nvSpPr>
        <p:spPr>
          <a:xfrm rot="5400000" flipV="1">
            <a:off x="10000840" y="4823948"/>
            <a:ext cx="628709" cy="137882"/>
          </a:xfrm>
          <a:prstGeom prst="rightArrow">
            <a:avLst>
              <a:gd name="adj1" fmla="val 50000"/>
              <a:gd name="adj2" fmla="val 84436"/>
            </a:avLst>
          </a:prstGeom>
          <a:solidFill>
            <a:srgbClr val="566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F1367A-411C-40F2-BC87-40AF65870C6A}"/>
              </a:ext>
            </a:extLst>
          </p:cNvPr>
          <p:cNvSpPr/>
          <p:nvPr/>
        </p:nvSpPr>
        <p:spPr>
          <a:xfrm>
            <a:off x="9043111" y="3434599"/>
            <a:ext cx="2544168" cy="76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모델 적용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상관계수와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MSE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88BE26-2907-48EF-9B04-88AF9CB62BEE}"/>
              </a:ext>
            </a:extLst>
          </p:cNvPr>
          <p:cNvSpPr/>
          <p:nvPr/>
        </p:nvSpPr>
        <p:spPr>
          <a:xfrm>
            <a:off x="8870909" y="5458177"/>
            <a:ext cx="2803304" cy="431812"/>
          </a:xfrm>
          <a:prstGeom prst="rect">
            <a:avLst/>
          </a:prstGeom>
          <a:solidFill>
            <a:srgbClr val="D3D9DE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분석 결과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D1B1EA-9B98-4F16-B770-53203C077B4B}"/>
              </a:ext>
            </a:extLst>
          </p:cNvPr>
          <p:cNvSpPr txBox="1"/>
          <p:nvPr/>
        </p:nvSpPr>
        <p:spPr>
          <a:xfrm>
            <a:off x="4485578" y="4452229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천명당 도시공원조성면적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0FF37B-903A-4046-A2E1-339646995B73}"/>
              </a:ext>
            </a:extLst>
          </p:cNvPr>
          <p:cNvSpPr txBox="1"/>
          <p:nvPr/>
        </p:nvSpPr>
        <p:spPr>
          <a:xfrm>
            <a:off x="4494353" y="3870442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87BF9D-ECE5-4FF0-AF04-96F923BD8C25}"/>
              </a:ext>
            </a:extLst>
          </p:cNvPr>
          <p:cNvSpPr txBox="1"/>
          <p:nvPr/>
        </p:nvSpPr>
        <p:spPr>
          <a:xfrm>
            <a:off x="423117" y="3967718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비만율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0682EF-4984-4F06-8A6D-44059F0B04BB}"/>
              </a:ext>
            </a:extLst>
          </p:cNvPr>
          <p:cNvSpPr txBox="1"/>
          <p:nvPr/>
        </p:nvSpPr>
        <p:spPr>
          <a:xfrm>
            <a:off x="423117" y="3424830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인공임신중절 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7E6310-A3A2-4A0A-896A-D734A174767D}"/>
              </a:ext>
            </a:extLst>
          </p:cNvPr>
          <p:cNvSpPr txBox="1"/>
          <p:nvPr/>
        </p:nvSpPr>
        <p:spPr>
          <a:xfrm>
            <a:off x="423117" y="2881942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성관계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경험률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7DF75D-E8E7-4D86-B09D-092FE963FECD}"/>
              </a:ext>
            </a:extLst>
          </p:cNvPr>
          <p:cNvSpPr txBox="1"/>
          <p:nvPr/>
        </p:nvSpPr>
        <p:spPr>
          <a:xfrm>
            <a:off x="423117" y="2339054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주민등록인구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(10-19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BC523C-5414-4598-B4EA-E2CADBB69134}"/>
              </a:ext>
            </a:extLst>
          </p:cNvPr>
          <p:cNvSpPr txBox="1"/>
          <p:nvPr/>
        </p:nvSpPr>
        <p:spPr>
          <a:xfrm>
            <a:off x="651474" y="1796166"/>
            <a:ext cx="2910444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성매개감영병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신고수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D8339B-3101-43EB-8017-58D218196B0D}"/>
              </a:ext>
            </a:extLst>
          </p:cNvPr>
          <p:cNvSpPr txBox="1"/>
          <p:nvPr/>
        </p:nvSpPr>
        <p:spPr>
          <a:xfrm>
            <a:off x="4494353" y="3295172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인공임신중절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09810C-A5CE-48B1-B378-FFE92E73D36E}"/>
              </a:ext>
            </a:extLst>
          </p:cNvPr>
          <p:cNvSpPr txBox="1"/>
          <p:nvPr/>
        </p:nvSpPr>
        <p:spPr>
          <a:xfrm>
            <a:off x="4461370" y="2765511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피임률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A817F6-7124-4DD2-AD13-79F22BC02DD1}"/>
              </a:ext>
            </a:extLst>
          </p:cNvPr>
          <p:cNvSpPr txBox="1"/>
          <p:nvPr/>
        </p:nvSpPr>
        <p:spPr>
          <a:xfrm>
            <a:off x="4455887" y="1486027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 생성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A13900-A19D-4AE2-9284-95E613530781}"/>
              </a:ext>
            </a:extLst>
          </p:cNvPr>
          <p:cNvSpPr txBox="1"/>
          <p:nvPr/>
        </p:nvSpPr>
        <p:spPr>
          <a:xfrm>
            <a:off x="4591879" y="1971621"/>
            <a:ext cx="3099246" cy="53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성매개감염병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신고수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</a:p>
          <a:p>
            <a:pPr algn="ctr"/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주민등록인구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(10~19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*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성관계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경험률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4B1286-E0DD-4FA4-9B2E-078403FD990B}"/>
              </a:ext>
            </a:extLst>
          </p:cNvPr>
          <p:cNvSpPr/>
          <p:nvPr/>
        </p:nvSpPr>
        <p:spPr>
          <a:xfrm>
            <a:off x="8776241" y="1827752"/>
            <a:ext cx="2992642" cy="76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변수들의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특성 파악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5327F9-29B3-468B-AFF9-D0629ABC4863}"/>
              </a:ext>
            </a:extLst>
          </p:cNvPr>
          <p:cNvSpPr txBox="1"/>
          <p:nvPr/>
        </p:nvSpPr>
        <p:spPr>
          <a:xfrm>
            <a:off x="1912684" y="5992920"/>
            <a:ext cx="492443" cy="5687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000" b="1" dirty="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. . </a:t>
            </a:r>
          </a:p>
        </p:txBody>
      </p:sp>
      <p:sp>
        <p:nvSpPr>
          <p:cNvPr id="55" name="모서리가 둥근 직사각형 80">
            <a:extLst>
              <a:ext uri="{FF2B5EF4-FFF2-40B4-BE49-F238E27FC236}">
                <a16:creationId xmlns:a16="http://schemas.microsoft.com/office/drawing/2014/main" id="{A7C7AEB1-196D-417A-BE8F-509B98473FFC}"/>
              </a:ext>
            </a:extLst>
          </p:cNvPr>
          <p:cNvSpPr/>
          <p:nvPr/>
        </p:nvSpPr>
        <p:spPr>
          <a:xfrm>
            <a:off x="649548" y="5552590"/>
            <a:ext cx="2831336" cy="383229"/>
          </a:xfrm>
          <a:prstGeom prst="roundRect">
            <a:avLst/>
          </a:prstGeom>
          <a:solidFill>
            <a:srgbClr val="D2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F5905-1745-4704-B7B6-1ABF613E471C}"/>
              </a:ext>
            </a:extLst>
          </p:cNvPr>
          <p:cNvSpPr txBox="1"/>
          <p:nvPr/>
        </p:nvSpPr>
        <p:spPr>
          <a:xfrm>
            <a:off x="423117" y="5573178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우울감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경험률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오른쪽 중괄호 56">
            <a:extLst>
              <a:ext uri="{FF2B5EF4-FFF2-40B4-BE49-F238E27FC236}">
                <a16:creationId xmlns:a16="http://schemas.microsoft.com/office/drawing/2014/main" id="{669F6AA6-81D8-428B-8023-ED467E9C8431}"/>
              </a:ext>
            </a:extLst>
          </p:cNvPr>
          <p:cNvSpPr/>
          <p:nvPr/>
        </p:nvSpPr>
        <p:spPr>
          <a:xfrm>
            <a:off x="3621704" y="1876501"/>
            <a:ext cx="659374" cy="1287000"/>
          </a:xfrm>
          <a:prstGeom prst="rightBrace">
            <a:avLst>
              <a:gd name="adj1" fmla="val 37190"/>
              <a:gd name="adj2" fmla="val 49207"/>
            </a:avLst>
          </a:prstGeom>
          <a:noFill/>
          <a:ln w="19050" cap="flat" cmpd="sng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EBA9FD-DB54-4FCB-99C2-E9FF2ED04101}"/>
              </a:ext>
            </a:extLst>
          </p:cNvPr>
          <p:cNvSpPr txBox="1"/>
          <p:nvPr/>
        </p:nvSpPr>
        <p:spPr>
          <a:xfrm>
            <a:off x="1519215" y="6441750"/>
            <a:ext cx="1174960" cy="2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*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30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 이상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10CBB-5819-4471-BABB-0F5762450396}"/>
              </a:ext>
            </a:extLst>
          </p:cNvPr>
          <p:cNvSpPr txBox="1"/>
          <p:nvPr/>
        </p:nvSpPr>
        <p:spPr>
          <a:xfrm>
            <a:off x="4478474" y="5043543"/>
            <a:ext cx="3367156" cy="3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인터넷 이용률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최근 한달 이내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61" name="모서리가 둥근 직사각형 42">
            <a:extLst>
              <a:ext uri="{FF2B5EF4-FFF2-40B4-BE49-F238E27FC236}">
                <a16:creationId xmlns:a16="http://schemas.microsoft.com/office/drawing/2014/main" id="{12843B04-8F59-4444-B7D5-EB8C6833C2BE}"/>
              </a:ext>
            </a:extLst>
          </p:cNvPr>
          <p:cNvSpPr/>
          <p:nvPr/>
        </p:nvSpPr>
        <p:spPr>
          <a:xfrm>
            <a:off x="4666022" y="5545691"/>
            <a:ext cx="2992060" cy="383229"/>
          </a:xfrm>
          <a:prstGeom prst="roundRect">
            <a:avLst/>
          </a:prstGeom>
          <a:solidFill>
            <a:srgbClr val="FFE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국내 화장품산업 시장규모</a:t>
            </a:r>
          </a:p>
        </p:txBody>
      </p:sp>
      <p:sp>
        <p:nvSpPr>
          <p:cNvPr id="62" name="오른쪽 화살표 7">
            <a:extLst>
              <a:ext uri="{FF2B5EF4-FFF2-40B4-BE49-F238E27FC236}">
                <a16:creationId xmlns:a16="http://schemas.microsoft.com/office/drawing/2014/main" id="{9539AAE0-EA78-4C03-BE7C-95F76E8F55E4}"/>
              </a:ext>
            </a:extLst>
          </p:cNvPr>
          <p:cNvSpPr/>
          <p:nvPr/>
        </p:nvSpPr>
        <p:spPr>
          <a:xfrm>
            <a:off x="7889554" y="2129476"/>
            <a:ext cx="923015" cy="140901"/>
          </a:xfrm>
          <a:prstGeom prst="rightArrow">
            <a:avLst>
              <a:gd name="adj1" fmla="val 50000"/>
              <a:gd name="adj2" fmla="val 84436"/>
            </a:avLst>
          </a:prstGeom>
          <a:solidFill>
            <a:srgbClr val="566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42427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63D84F-5B4C-43F9-9FE1-EC3E10350C7F}"/>
              </a:ext>
            </a:extLst>
          </p:cNvPr>
          <p:cNvSpPr/>
          <p:nvPr/>
        </p:nvSpPr>
        <p:spPr>
          <a:xfrm>
            <a:off x="6511067" y="1855086"/>
            <a:ext cx="1489934" cy="409278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739DD4-8D9D-4BE8-B0B9-947124E72D09}"/>
              </a:ext>
            </a:extLst>
          </p:cNvPr>
          <p:cNvSpPr/>
          <p:nvPr/>
        </p:nvSpPr>
        <p:spPr>
          <a:xfrm>
            <a:off x="6415205" y="1841722"/>
            <a:ext cx="1629133" cy="40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결측치</a:t>
            </a:r>
            <a:r>
              <a:rPr lang="en-US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처리</a:t>
            </a:r>
            <a:endParaRPr lang="ko-KR" altLang="ko-KR" sz="2000" kern="1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요인 설정 및 분석 개요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7A6D9-224E-419E-8775-A0C704CEB88D}"/>
              </a:ext>
            </a:extLst>
          </p:cNvPr>
          <p:cNvSpPr txBox="1"/>
          <p:nvPr/>
        </p:nvSpPr>
        <p:spPr>
          <a:xfrm>
            <a:off x="359378" y="3151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과정</a:t>
            </a:r>
            <a:r>
              <a:rPr lang="en-US" altLang="ko-KR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결측치</a:t>
            </a:r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처리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8447D2-CAD6-4CB7-A3D8-33B6A67D656A}"/>
              </a:ext>
            </a:extLst>
          </p:cNvPr>
          <p:cNvGrpSpPr/>
          <p:nvPr/>
        </p:nvGrpSpPr>
        <p:grpSpPr>
          <a:xfrm>
            <a:off x="359377" y="2747645"/>
            <a:ext cx="5417419" cy="3052528"/>
            <a:chOff x="359378" y="2814320"/>
            <a:chExt cx="5417419" cy="30525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06E551-C9B9-4905-83D4-62D26BE5E1ED}"/>
                </a:ext>
              </a:extLst>
            </p:cNvPr>
            <p:cNvSpPr/>
            <p:nvPr/>
          </p:nvSpPr>
          <p:spPr>
            <a:xfrm>
              <a:off x="359378" y="2814320"/>
              <a:ext cx="5417419" cy="3052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B06BB12-B07E-4858-854D-874901548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883" y="2880995"/>
              <a:ext cx="5240408" cy="2919178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A471D9-BDE4-41E7-9047-FD0F1EAD78F7}"/>
              </a:ext>
            </a:extLst>
          </p:cNvPr>
          <p:cNvGrpSpPr/>
          <p:nvPr/>
        </p:nvGrpSpPr>
        <p:grpSpPr>
          <a:xfrm>
            <a:off x="6415205" y="2747645"/>
            <a:ext cx="5417419" cy="3052528"/>
            <a:chOff x="6096000" y="2739449"/>
            <a:chExt cx="5417419" cy="30525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FEAF0E-34BA-44D0-BC04-377E42BCFE2C}"/>
                </a:ext>
              </a:extLst>
            </p:cNvPr>
            <p:cNvSpPr/>
            <p:nvPr/>
          </p:nvSpPr>
          <p:spPr>
            <a:xfrm>
              <a:off x="6096000" y="2739449"/>
              <a:ext cx="5417419" cy="3052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20CD665-9E3C-48D4-A0AA-3838C1B3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1862" y="2814320"/>
              <a:ext cx="5225694" cy="2910982"/>
            </a:xfrm>
            <a:prstGeom prst="rect">
              <a:avLst/>
            </a:prstGeom>
          </p:spPr>
        </p:pic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D9AE551-F0D1-46AF-A260-F9B3B16ACB80}"/>
              </a:ext>
            </a:extLst>
          </p:cNvPr>
          <p:cNvSpPr/>
          <p:nvPr/>
        </p:nvSpPr>
        <p:spPr>
          <a:xfrm>
            <a:off x="3068086" y="2822516"/>
            <a:ext cx="685800" cy="685800"/>
          </a:xfrm>
          <a:prstGeom prst="ellipse">
            <a:avLst/>
          </a:prstGeom>
          <a:noFill/>
          <a:ln w="19050">
            <a:solidFill>
              <a:srgbClr val="FFD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D14C86-8260-4C67-83A3-17BBA7B85B8C}"/>
              </a:ext>
            </a:extLst>
          </p:cNvPr>
          <p:cNvSpPr/>
          <p:nvPr/>
        </p:nvSpPr>
        <p:spPr>
          <a:xfrm>
            <a:off x="1639336" y="3588109"/>
            <a:ext cx="685800" cy="685800"/>
          </a:xfrm>
          <a:prstGeom prst="ellipse">
            <a:avLst/>
          </a:prstGeom>
          <a:noFill/>
          <a:ln w="19050">
            <a:solidFill>
              <a:srgbClr val="FFD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293345F-5B33-4F60-959C-3115B5AD2422}"/>
              </a:ext>
            </a:extLst>
          </p:cNvPr>
          <p:cNvSpPr/>
          <p:nvPr/>
        </p:nvSpPr>
        <p:spPr>
          <a:xfrm>
            <a:off x="5049899" y="2902309"/>
            <a:ext cx="685800" cy="685800"/>
          </a:xfrm>
          <a:prstGeom prst="ellipse">
            <a:avLst/>
          </a:prstGeom>
          <a:noFill/>
          <a:ln w="19050">
            <a:solidFill>
              <a:srgbClr val="FFD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D0D125-2513-4201-9B10-39ED11B13D73}"/>
              </a:ext>
            </a:extLst>
          </p:cNvPr>
          <p:cNvGrpSpPr/>
          <p:nvPr/>
        </p:nvGrpSpPr>
        <p:grpSpPr>
          <a:xfrm>
            <a:off x="5392799" y="2063653"/>
            <a:ext cx="1118268" cy="571500"/>
            <a:chOff x="5392799" y="1943100"/>
            <a:chExt cx="1118268" cy="57150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FA95B67-CE25-42C3-963F-DE5FB5FFF3AA}"/>
                </a:ext>
              </a:extLst>
            </p:cNvPr>
            <p:cNvCxnSpPr/>
            <p:nvPr/>
          </p:nvCxnSpPr>
          <p:spPr>
            <a:xfrm flipV="1">
              <a:off x="5392799" y="1943100"/>
              <a:ext cx="0" cy="571500"/>
            </a:xfrm>
            <a:prstGeom prst="line">
              <a:avLst/>
            </a:prstGeom>
            <a:ln w="12700">
              <a:solidFill>
                <a:srgbClr val="9DA9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1D238BD-0E95-4082-BF45-4009E6F48CD4}"/>
                </a:ext>
              </a:extLst>
            </p:cNvPr>
            <p:cNvCxnSpPr/>
            <p:nvPr/>
          </p:nvCxnSpPr>
          <p:spPr>
            <a:xfrm>
              <a:off x="5392799" y="1943100"/>
              <a:ext cx="1118268" cy="0"/>
            </a:xfrm>
            <a:prstGeom prst="line">
              <a:avLst/>
            </a:prstGeom>
            <a:ln w="12700">
              <a:solidFill>
                <a:srgbClr val="9DA9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BDA963-7F55-4C80-A8C9-099116DFCCB7}"/>
              </a:ext>
            </a:extLst>
          </p:cNvPr>
          <p:cNvSpPr/>
          <p:nvPr/>
        </p:nvSpPr>
        <p:spPr>
          <a:xfrm>
            <a:off x="1982236" y="5916049"/>
            <a:ext cx="2454467" cy="40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결측치</a:t>
            </a:r>
            <a:r>
              <a:rPr lang="ko-KR" altLang="en-US" sz="2000" kern="100" dirty="0"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 처리 전</a:t>
            </a:r>
            <a:endParaRPr lang="ko-KR" altLang="ko-KR" sz="2000" kern="100" dirty="0">
              <a:latin typeface="나눔스퀘어OTF Light" panose="020B0600000101010101" pitchFamily="34" charset="-127"/>
              <a:ea typeface="나눔스퀘어OTF Light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B86711-F93A-4104-9D3F-2FBF02520382}"/>
              </a:ext>
            </a:extLst>
          </p:cNvPr>
          <p:cNvSpPr/>
          <p:nvPr/>
        </p:nvSpPr>
        <p:spPr>
          <a:xfrm>
            <a:off x="8140208" y="5916049"/>
            <a:ext cx="2454467" cy="40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 err="1"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결측치</a:t>
            </a:r>
            <a:r>
              <a:rPr lang="ko-KR" altLang="en-US" sz="2000" kern="100" dirty="0"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 처리 후</a:t>
            </a:r>
            <a:endParaRPr lang="ko-KR" altLang="ko-KR" sz="2000" kern="100" dirty="0">
              <a:latin typeface="나눔스퀘어OTF Light" panose="020B0600000101010101" pitchFamily="34" charset="-127"/>
              <a:ea typeface="나눔스퀘어OTF Light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361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6D2CE9-FD29-45F3-AC1E-D7A4A522EFE0}"/>
              </a:ext>
            </a:extLst>
          </p:cNvPr>
          <p:cNvSpPr/>
          <p:nvPr/>
        </p:nvSpPr>
        <p:spPr>
          <a:xfrm>
            <a:off x="7094784" y="1650959"/>
            <a:ext cx="1162944" cy="382045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4D24D9-29E1-47BA-A441-712234687E51}"/>
              </a:ext>
            </a:extLst>
          </p:cNvPr>
          <p:cNvSpPr/>
          <p:nvPr/>
        </p:nvSpPr>
        <p:spPr>
          <a:xfrm>
            <a:off x="7094784" y="1607513"/>
            <a:ext cx="1162944" cy="40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변수선별</a:t>
            </a:r>
            <a:endParaRPr lang="ko-KR" altLang="ko-KR" sz="2000" kern="1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C9944D-407B-4008-9D9C-AF59E0EB5656}"/>
              </a:ext>
            </a:extLst>
          </p:cNvPr>
          <p:cNvSpPr/>
          <p:nvPr/>
        </p:nvSpPr>
        <p:spPr>
          <a:xfrm>
            <a:off x="571500" y="1591898"/>
            <a:ext cx="4610100" cy="4950914"/>
          </a:xfrm>
          <a:prstGeom prst="rect">
            <a:avLst/>
          </a:prstGeom>
          <a:pattFill prst="dotGr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407F73-4B03-4FEA-ABAA-DBC08711B8FD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rgbClr val="327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9793F-B352-4D02-AFB3-07372A7CA300}"/>
              </a:ext>
            </a:extLst>
          </p:cNvPr>
          <p:cNvSpPr/>
          <p:nvPr/>
        </p:nvSpPr>
        <p:spPr>
          <a:xfrm>
            <a:off x="8997351" y="0"/>
            <a:ext cx="3194649" cy="414068"/>
          </a:xfrm>
          <a:prstGeom prst="rect">
            <a:avLst/>
          </a:prstGeom>
          <a:solidFill>
            <a:srgbClr val="2A6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1E33-94CB-408B-8127-1610BBF72CA7}"/>
              </a:ext>
            </a:extLst>
          </p:cNvPr>
          <p:cNvSpPr txBox="1"/>
          <p:nvPr/>
        </p:nvSpPr>
        <p:spPr>
          <a:xfrm>
            <a:off x="8997351" y="2236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요인 설정 및 분석 개요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7A6D9-224E-419E-8775-A0C704CEB88D}"/>
              </a:ext>
            </a:extLst>
          </p:cNvPr>
          <p:cNvSpPr txBox="1"/>
          <p:nvPr/>
        </p:nvSpPr>
        <p:spPr>
          <a:xfrm>
            <a:off x="359378" y="3151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변수간 상관관계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E3A629-6DCC-4D7A-82B9-3C235E1BDAC6}"/>
              </a:ext>
            </a:extLst>
          </p:cNvPr>
          <p:cNvGrpSpPr/>
          <p:nvPr/>
        </p:nvGrpSpPr>
        <p:grpSpPr>
          <a:xfrm>
            <a:off x="1181100" y="1760054"/>
            <a:ext cx="3390900" cy="410369"/>
            <a:chOff x="1181100" y="1760054"/>
            <a:chExt cx="3390900" cy="41036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AB8DE9-BE54-4E90-8A00-01FFF811FDE9}"/>
                </a:ext>
              </a:extLst>
            </p:cNvPr>
            <p:cNvSpPr/>
            <p:nvPr/>
          </p:nvSpPr>
          <p:spPr>
            <a:xfrm>
              <a:off x="1181100" y="1788379"/>
              <a:ext cx="3390900" cy="357812"/>
            </a:xfrm>
            <a:prstGeom prst="rect">
              <a:avLst/>
            </a:prstGeom>
            <a:solidFill>
              <a:srgbClr val="566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ADAA99-690D-4843-A058-E98D856C6D86}"/>
                </a:ext>
              </a:extLst>
            </p:cNvPr>
            <p:cNvSpPr/>
            <p:nvPr/>
          </p:nvSpPr>
          <p:spPr>
            <a:xfrm>
              <a:off x="1400621" y="1760054"/>
              <a:ext cx="2951858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  <a:cs typeface="Times New Roman" panose="02020603050405020304" pitchFamily="18" charset="0"/>
                </a:rPr>
                <a:t>변수 간의 상관관계 분석</a:t>
              </a:r>
              <a:endParaRPr lang="ko-KR" altLang="ko-KR" sz="2000" kern="1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2C3D9E0-15A5-435D-8DFA-54D2F13C2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56" y="2170423"/>
            <a:ext cx="4191001" cy="40800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628995C-BFF2-421B-8E44-14BB03E53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2" y="2248197"/>
            <a:ext cx="4197515" cy="4491096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BB521A-E403-4486-B42E-36F53FAE89B8}"/>
              </a:ext>
            </a:extLst>
          </p:cNvPr>
          <p:cNvCxnSpPr>
            <a:cxnSpLocks/>
          </p:cNvCxnSpPr>
          <p:nvPr/>
        </p:nvCxnSpPr>
        <p:spPr>
          <a:xfrm flipV="1">
            <a:off x="5473171" y="1882912"/>
            <a:ext cx="1416214" cy="663662"/>
          </a:xfrm>
          <a:prstGeom prst="bentConnector3">
            <a:avLst/>
          </a:prstGeom>
          <a:ln>
            <a:solidFill>
              <a:srgbClr val="9DA9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F9CBB5-C388-494E-9600-2E109C2F23B0}"/>
              </a:ext>
            </a:extLst>
          </p:cNvPr>
          <p:cNvSpPr/>
          <p:nvPr/>
        </p:nvSpPr>
        <p:spPr>
          <a:xfrm>
            <a:off x="7839521" y="1622635"/>
            <a:ext cx="2951858" cy="41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solidFill>
                  <a:srgbClr val="3275A6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scatter</a:t>
            </a:r>
            <a:r>
              <a:rPr lang="en-US" altLang="ko-KR" sz="2000" kern="100" dirty="0">
                <a:latin typeface="나눔스퀘어OTF Light" panose="020B0600000101010101" pitchFamily="34" charset="-127"/>
                <a:ea typeface="나눔스퀘어OTF Light" panose="020B0600000101010101" pitchFamily="34" charset="-127"/>
                <a:cs typeface="Times New Roman" panose="02020603050405020304" pitchFamily="18" charset="0"/>
              </a:rPr>
              <a:t> graph</a:t>
            </a:r>
            <a:endParaRPr lang="ko-KR" altLang="ko-KR" sz="2000" kern="100" dirty="0">
              <a:latin typeface="나눔스퀘어OTF Light" panose="020B0600000101010101" pitchFamily="34" charset="-127"/>
              <a:ea typeface="나눔스퀘어OTF Light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485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1027</Words>
  <Application>Microsoft Office PowerPoint</Application>
  <PresentationFormat>와이드스크린</PresentationFormat>
  <Paragraphs>225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나눔스퀘어OTF Bold</vt:lpstr>
      <vt:lpstr>Ubuntu Condensed</vt:lpstr>
      <vt:lpstr>맑은 고딕</vt:lpstr>
      <vt:lpstr>나눔스퀘어OTF Light</vt:lpstr>
      <vt:lpstr>Times New Roman</vt:lpstr>
      <vt:lpstr>Wingdings</vt:lpstr>
      <vt:lpstr>Arial</vt:lpstr>
      <vt:lpstr>나눔스퀘어OTF ExtraBold</vt:lpstr>
      <vt:lpstr>나눔스퀘어_ac</vt:lpstr>
      <vt:lpstr>나눔스퀘어OTF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ICT01_03</dc:creator>
  <cp:lastModifiedBy>ICT01_08</cp:lastModifiedBy>
  <cp:revision>58</cp:revision>
  <dcterms:created xsi:type="dcterms:W3CDTF">2020-01-22T06:32:01Z</dcterms:created>
  <dcterms:modified xsi:type="dcterms:W3CDTF">2020-01-23T04:27:16Z</dcterms:modified>
</cp:coreProperties>
</file>