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01C1CA-290B-42CF-9317-135D4E0CAE53}">
  <a:tblStyle styleId="{6001C1CA-290B-42CF-9317-135D4E0CAE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regular.fntdata"/><Relationship Id="rId6" Type="http://schemas.openxmlformats.org/officeDocument/2006/relationships/notesMaster" Target="notesMasters/notesMaster1.xml"/><Relationship Id="rId18" Type="http://schemas.openxmlformats.org/officeDocument/2006/relationships/font" Target="fonts/Average-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We are the one and only my name is --- and this is --- and we will be presenting the high level design of the database.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4388916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4388916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4388916c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388916c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4be81c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be81c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 quick summary. We will be going through which database we will be using, the design pattern, and just a quick overview of two of the classes that we will be using.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d2eeef41f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d2eeef41f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database we have decided to go with MySQL. We will provide a wrapper API class in adapter design pattern so that calls can be made from the web servers to the database without knowing how the exact code is implemented.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4388916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4388916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design pattern we have decided to use the singleton pattern. Using this design pattern will ensure that there is only one single instance of the class, when accessed from different parts of the code which will also enables us to ensure that variables cannot be easily overwritten which could cause problems and even crash the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important to note that the database will always be open and needs to be repeatedly accessed. This means that it needs to be modified quickly and efficiently . We can think of this approach as a bottleneck in which all of the requests will be logged and bottlenecked through this one class.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d2eeef4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d2eeef4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us to the User class. This diagram dictates the hierarchy of the User class. As you can see there are four types of users: the Owner, Admins, Moderators, and Members. We will go through the User class in the following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4388916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388916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class is pretty simple. It will have five data members that will be private. The five data attributes are: the email, the id of the user, the name of the user,  the password and the type of user.</a:t>
            </a:r>
            <a:r>
              <a:rPr lang="en"/>
              <a:t> The type data member will be the variable that determines whether you are the owner, an admin, a moderator, or just a regular member.</a:t>
            </a:r>
            <a:r>
              <a:rPr lang="en"/>
              <a:t> As always there will be setters and getters which will directly modify these variables.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43dc5469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3dc5469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us to the Post class. </a:t>
            </a:r>
            <a:r>
              <a:rPr lang="en"/>
              <a:t>This diagram dictates the hierarchy of the Post class. As you can see there are two types of posts: a hashtag and a status. But there are also two types of statuses: a photo and a comment. And again we will go through the Post class in the following slide.</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4388916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4388916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Post class will have the following private </a:t>
            </a:r>
            <a:r>
              <a:rPr lang="en"/>
              <a:t>variables</a:t>
            </a:r>
            <a:r>
              <a:rPr lang="en"/>
              <a:t>: the type, the time the content was posted, the user that posted it, the ID of the post, any comments that were made on the post, the visibility of the post, and whether or not the content is explicit. The type of post will again determine if post is a hashtag, photo, or comment. And again there are setters and getters for each of the variables.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4da70d7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4da70d7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conclusion</a:t>
            </a:r>
            <a:r>
              <a:rPr lang="en"/>
              <a:t> we have gone through the database that we will use which is MySQL, the design pattern which will be the singleton pattern, and the user and post classes.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 Level Design</a:t>
            </a:r>
            <a:endParaRPr/>
          </a:p>
          <a:p>
            <a:pPr indent="0" lvl="0" marL="0" rtl="0" algn="ctr">
              <a:spcBef>
                <a:spcPts val="0"/>
              </a:spcBef>
              <a:spcAft>
                <a:spcPts val="0"/>
              </a:spcAft>
              <a:buNone/>
            </a:pPr>
            <a:r>
              <a:rPr lang="en"/>
              <a:t>(The One and Only)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Alexander Vukovic - Team Leader</a:t>
            </a:r>
            <a:endParaRPr sz="2400">
              <a:latin typeface="Oswald"/>
              <a:ea typeface="Oswald"/>
              <a:cs typeface="Oswald"/>
              <a:sym typeface="Oswald"/>
            </a:endParaRPr>
          </a:p>
          <a:p>
            <a:pPr indent="0" lvl="0" marL="0" rtl="0" algn="ctr">
              <a:spcBef>
                <a:spcPts val="0"/>
              </a:spcBef>
              <a:spcAft>
                <a:spcPts val="0"/>
              </a:spcAft>
              <a:buNone/>
            </a:pPr>
            <a:r>
              <a:rPr lang="en" sz="2400">
                <a:latin typeface="Oswald"/>
                <a:ea typeface="Oswald"/>
                <a:cs typeface="Oswald"/>
                <a:sym typeface="Oswald"/>
              </a:rPr>
              <a:t>April Fu - Secretary</a:t>
            </a:r>
            <a:endParaRPr sz="2400">
              <a:latin typeface="Oswald"/>
              <a:ea typeface="Oswald"/>
              <a:cs typeface="Oswald"/>
              <a:sym typeface="Oswald"/>
            </a:endParaRPr>
          </a:p>
          <a:p>
            <a:pPr indent="0" lvl="0" marL="0" rtl="0" algn="ctr">
              <a:spcBef>
                <a:spcPts val="0"/>
              </a:spcBef>
              <a:spcAft>
                <a:spcPts val="0"/>
              </a:spcAft>
              <a:buNone/>
            </a:pPr>
            <a:r>
              <a:rPr lang="en" sz="2400">
                <a:latin typeface="Oswald"/>
                <a:ea typeface="Oswald"/>
                <a:cs typeface="Oswald"/>
                <a:sym typeface="Oswald"/>
              </a:rPr>
              <a:t>Oscar Vidal Rubio - Customer Liaison</a:t>
            </a:r>
            <a:endParaRPr sz="2400">
              <a:latin typeface="Oswald"/>
              <a:ea typeface="Oswald"/>
              <a:cs typeface="Oswald"/>
              <a:sym typeface="Oswald"/>
            </a:endParaRPr>
          </a:p>
          <a:p>
            <a:pPr indent="0" lvl="0" marL="0" rtl="0" algn="ctr">
              <a:spcBef>
                <a:spcPts val="0"/>
              </a:spcBef>
              <a:spcAft>
                <a:spcPts val="0"/>
              </a:spcAft>
              <a:buNone/>
            </a:pPr>
            <a:r>
              <a:rPr lang="en" sz="2400">
                <a:latin typeface="Oswald"/>
                <a:ea typeface="Oswald"/>
                <a:cs typeface="Oswald"/>
                <a:sym typeface="Oswald"/>
              </a:rPr>
              <a:t>Caroline Kim - Integration Liaison</a:t>
            </a:r>
            <a:endParaRPr sz="2400">
              <a:latin typeface="Oswald"/>
              <a:ea typeface="Oswald"/>
              <a:cs typeface="Oswald"/>
              <a:sym typeface="Oswald"/>
            </a:endParaRPr>
          </a:p>
          <a:p>
            <a:pPr indent="0" lvl="0" marL="0" rtl="0" algn="ctr">
              <a:spcBef>
                <a:spcPts val="0"/>
              </a:spcBef>
              <a:spcAft>
                <a:spcPts val="0"/>
              </a:spcAft>
              <a:buNone/>
            </a:pPr>
            <a:r>
              <a:rPr lang="en" sz="2400">
                <a:latin typeface="Oswald"/>
                <a:ea typeface="Oswald"/>
                <a:cs typeface="Oswald"/>
                <a:sym typeface="Oswald"/>
              </a:rPr>
              <a:t>Katie Caruso - Project Manager</a:t>
            </a:r>
            <a:endParaRPr sz="24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643100" y="1635300"/>
            <a:ext cx="5857800" cy="18729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643100" y="1635300"/>
            <a:ext cx="58578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Summary</a:t>
            </a:r>
            <a:endParaRPr sz="4800"/>
          </a:p>
        </p:txBody>
      </p:sp>
      <p:sp>
        <p:nvSpPr>
          <p:cNvPr id="66" name="Google Shape;66;p14"/>
          <p:cNvSpPr txBox="1"/>
          <p:nvPr>
            <p:ph idx="1" type="body"/>
          </p:nvPr>
        </p:nvSpPr>
        <p:spPr>
          <a:xfrm>
            <a:off x="2714100" y="1303500"/>
            <a:ext cx="4325400" cy="3416400"/>
          </a:xfrm>
          <a:prstGeom prst="rect">
            <a:avLst/>
          </a:prstGeom>
        </p:spPr>
        <p:txBody>
          <a:bodyPr anchorCtr="0" anchor="t" bIns="91425" lIns="91425" spcFirstLastPara="1" rIns="91425" wrap="square" tIns="91425">
            <a:noAutofit/>
          </a:bodyPr>
          <a:lstStyle/>
          <a:p>
            <a:pPr indent="-514350" lvl="0" marL="457200" rtl="0" algn="l">
              <a:spcBef>
                <a:spcPts val="0"/>
              </a:spcBef>
              <a:spcAft>
                <a:spcPts val="0"/>
              </a:spcAft>
              <a:buSzPts val="4500"/>
              <a:buFont typeface="Oswald"/>
              <a:buChar char="●"/>
            </a:pPr>
            <a:r>
              <a:rPr lang="en" sz="4500">
                <a:latin typeface="Oswald"/>
                <a:ea typeface="Oswald"/>
                <a:cs typeface="Oswald"/>
                <a:sym typeface="Oswald"/>
              </a:rPr>
              <a:t>Database</a:t>
            </a:r>
            <a:endParaRPr sz="4500">
              <a:latin typeface="Oswald"/>
              <a:ea typeface="Oswald"/>
              <a:cs typeface="Oswald"/>
              <a:sym typeface="Oswald"/>
            </a:endParaRPr>
          </a:p>
          <a:p>
            <a:pPr indent="-514350" lvl="0" marL="457200" rtl="0" algn="l">
              <a:spcBef>
                <a:spcPts val="0"/>
              </a:spcBef>
              <a:spcAft>
                <a:spcPts val="0"/>
              </a:spcAft>
              <a:buSzPts val="4500"/>
              <a:buFont typeface="Oswald"/>
              <a:buChar char="●"/>
            </a:pPr>
            <a:r>
              <a:rPr lang="en" sz="4500">
                <a:latin typeface="Oswald"/>
                <a:ea typeface="Oswald"/>
                <a:cs typeface="Oswald"/>
                <a:sym typeface="Oswald"/>
              </a:rPr>
              <a:t>Design Pattern</a:t>
            </a:r>
            <a:endParaRPr sz="4500">
              <a:latin typeface="Oswald"/>
              <a:ea typeface="Oswald"/>
              <a:cs typeface="Oswald"/>
              <a:sym typeface="Oswald"/>
            </a:endParaRPr>
          </a:p>
          <a:p>
            <a:pPr indent="-514350" lvl="0" marL="457200" rtl="0" algn="l">
              <a:spcBef>
                <a:spcPts val="0"/>
              </a:spcBef>
              <a:spcAft>
                <a:spcPts val="0"/>
              </a:spcAft>
              <a:buSzPts val="4500"/>
              <a:buFont typeface="Oswald"/>
              <a:buChar char="●"/>
            </a:pPr>
            <a:r>
              <a:rPr lang="en" sz="4500">
                <a:latin typeface="Oswald"/>
                <a:ea typeface="Oswald"/>
                <a:cs typeface="Oswald"/>
                <a:sym typeface="Oswald"/>
              </a:rPr>
              <a:t>Classes:</a:t>
            </a:r>
            <a:endParaRPr sz="4500">
              <a:latin typeface="Oswald"/>
              <a:ea typeface="Oswald"/>
              <a:cs typeface="Oswald"/>
              <a:sym typeface="Oswald"/>
            </a:endParaRPr>
          </a:p>
          <a:p>
            <a:pPr indent="-457200" lvl="1" marL="914400" marR="0" rtl="0" algn="l">
              <a:lnSpc>
                <a:spcPct val="115000"/>
              </a:lnSpc>
              <a:spcBef>
                <a:spcPts val="0"/>
              </a:spcBef>
              <a:spcAft>
                <a:spcPts val="0"/>
              </a:spcAft>
              <a:buSzPts val="3600"/>
              <a:buFont typeface="Oswald"/>
              <a:buChar char="○"/>
            </a:pPr>
            <a:r>
              <a:rPr lang="en" sz="3600">
                <a:latin typeface="Oswald"/>
                <a:ea typeface="Oswald"/>
                <a:cs typeface="Oswald"/>
                <a:sym typeface="Oswald"/>
              </a:rPr>
              <a:t>User Class</a:t>
            </a:r>
            <a:endParaRPr sz="3600">
              <a:latin typeface="Oswald"/>
              <a:ea typeface="Oswald"/>
              <a:cs typeface="Oswald"/>
              <a:sym typeface="Oswald"/>
            </a:endParaRPr>
          </a:p>
          <a:p>
            <a:pPr indent="-457200" lvl="1" marL="914400" marR="0" rtl="0" algn="l">
              <a:lnSpc>
                <a:spcPct val="115000"/>
              </a:lnSpc>
              <a:spcBef>
                <a:spcPts val="0"/>
              </a:spcBef>
              <a:spcAft>
                <a:spcPts val="0"/>
              </a:spcAft>
              <a:buSzPts val="3600"/>
              <a:buFont typeface="Oswald"/>
              <a:buChar char="○"/>
            </a:pPr>
            <a:r>
              <a:rPr lang="en" sz="3600">
                <a:latin typeface="Oswald"/>
                <a:ea typeface="Oswald"/>
                <a:cs typeface="Oswald"/>
                <a:sym typeface="Oswald"/>
              </a:rPr>
              <a:t>Post Class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250450" y="633900"/>
            <a:ext cx="46431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Database - MySQL</a:t>
            </a:r>
            <a:endParaRPr sz="4800"/>
          </a:p>
        </p:txBody>
      </p:sp>
      <p:sp>
        <p:nvSpPr>
          <p:cNvPr id="72" name="Google Shape;72;p15"/>
          <p:cNvSpPr txBox="1"/>
          <p:nvPr>
            <p:ph idx="1" type="body"/>
          </p:nvPr>
        </p:nvSpPr>
        <p:spPr>
          <a:xfrm>
            <a:off x="1904400" y="1467750"/>
            <a:ext cx="5335200" cy="755700"/>
          </a:xfrm>
          <a:prstGeom prst="rect">
            <a:avLst/>
          </a:prstGeom>
        </p:spPr>
        <p:txBody>
          <a:bodyPr anchorCtr="0" anchor="t" bIns="91425" lIns="91425" spcFirstLastPara="1" rIns="91425" wrap="square" tIns="91425">
            <a:noAutofit/>
          </a:bodyPr>
          <a:lstStyle/>
          <a:p>
            <a:pPr indent="-514350" lvl="0" marL="457200" rtl="0" algn="ctr">
              <a:spcBef>
                <a:spcPts val="0"/>
              </a:spcBef>
              <a:spcAft>
                <a:spcPts val="0"/>
              </a:spcAft>
              <a:buSzPts val="4500"/>
              <a:buFont typeface="Oswald"/>
              <a:buChar char="●"/>
            </a:pPr>
            <a:r>
              <a:rPr lang="en" sz="4500">
                <a:latin typeface="Oswald"/>
                <a:ea typeface="Oswald"/>
                <a:cs typeface="Oswald"/>
                <a:sym typeface="Oswald"/>
              </a:rPr>
              <a:t>Provide a wrapper API</a:t>
            </a:r>
            <a:endParaRPr sz="4500">
              <a:latin typeface="Oswald"/>
              <a:ea typeface="Oswald"/>
              <a:cs typeface="Oswald"/>
              <a:sym typeface="Oswald"/>
            </a:endParaRPr>
          </a:p>
        </p:txBody>
      </p:sp>
      <p:pic>
        <p:nvPicPr>
          <p:cNvPr id="73" name="Google Shape;73;p15"/>
          <p:cNvPicPr preferRelativeResize="0"/>
          <p:nvPr/>
        </p:nvPicPr>
        <p:blipFill>
          <a:blip r:embed="rId3">
            <a:alphaModFix/>
          </a:blip>
          <a:stretch>
            <a:fillRect/>
          </a:stretch>
        </p:blipFill>
        <p:spPr>
          <a:xfrm>
            <a:off x="3081338" y="2422750"/>
            <a:ext cx="2981325" cy="1533525"/>
          </a:xfrm>
          <a:prstGeom prst="rect">
            <a:avLst/>
          </a:prstGeom>
          <a:noFill/>
          <a:ln>
            <a:noFill/>
          </a:ln>
        </p:spPr>
      </p:pic>
      <p:sp>
        <p:nvSpPr>
          <p:cNvPr id="74" name="Google Shape;74;p15"/>
          <p:cNvSpPr txBox="1"/>
          <p:nvPr/>
        </p:nvSpPr>
        <p:spPr>
          <a:xfrm>
            <a:off x="3072000" y="3862500"/>
            <a:ext cx="3000000" cy="3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t>https://en.wikipedia.org/wiki/MySQL</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83464" y="201168"/>
            <a:ext cx="4045200" cy="17103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4800"/>
              <a:t>Singleton Pattern</a:t>
            </a:r>
            <a:endParaRPr sz="4800"/>
          </a:p>
        </p:txBody>
      </p:sp>
      <p:pic>
        <p:nvPicPr>
          <p:cNvPr id="80" name="Google Shape;80;p16"/>
          <p:cNvPicPr preferRelativeResize="0"/>
          <p:nvPr/>
        </p:nvPicPr>
        <p:blipFill rotWithShape="1">
          <a:blip r:embed="rId3">
            <a:alphaModFix/>
          </a:blip>
          <a:srcRect b="21536" l="21706" r="21427" t="11435"/>
          <a:stretch/>
        </p:blipFill>
        <p:spPr>
          <a:xfrm>
            <a:off x="417825" y="1197864"/>
            <a:ext cx="3740550" cy="3897375"/>
          </a:xfrm>
          <a:prstGeom prst="rect">
            <a:avLst/>
          </a:prstGeom>
          <a:noFill/>
          <a:ln>
            <a:noFill/>
          </a:ln>
        </p:spPr>
      </p:pic>
      <p:sp>
        <p:nvSpPr>
          <p:cNvPr id="81" name="Google Shape;81;p16"/>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Database is always “open”</a:t>
            </a:r>
            <a:endParaRPr sz="2900">
              <a:solidFill>
                <a:schemeClr val="accent1"/>
              </a:solidFill>
              <a:latin typeface="Oswald"/>
              <a:ea typeface="Oswald"/>
              <a:cs typeface="Oswald"/>
              <a:sym typeface="Oswald"/>
            </a:endParaRPr>
          </a:p>
          <a:p>
            <a:pPr indent="-412750" lvl="1" marL="91440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Needs to be repeatedly accessed</a:t>
            </a:r>
            <a:endParaRPr sz="2900">
              <a:solidFill>
                <a:schemeClr val="accent1"/>
              </a:solidFill>
              <a:latin typeface="Oswald"/>
              <a:ea typeface="Oswald"/>
              <a:cs typeface="Oswald"/>
              <a:sym typeface="Oswald"/>
            </a:endParaRPr>
          </a:p>
          <a:p>
            <a:pPr indent="-412750" lvl="1" marL="914400" marR="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Need to modify quickly</a:t>
            </a:r>
            <a:endParaRPr sz="2900">
              <a:solidFill>
                <a:schemeClr val="accent1"/>
              </a:solidFill>
              <a:latin typeface="Oswald"/>
              <a:ea typeface="Oswald"/>
              <a:cs typeface="Oswald"/>
              <a:sym typeface="Oswald"/>
            </a:endParaRPr>
          </a:p>
          <a:p>
            <a:pPr indent="-412750" lvl="1" marL="914400" marR="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Needs to be efficient</a:t>
            </a:r>
            <a:endParaRPr sz="2900">
              <a:solidFill>
                <a:schemeClr val="accent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88375" y="121275"/>
            <a:ext cx="4045200" cy="603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4800"/>
              <a:t>Classes</a:t>
            </a:r>
            <a:r>
              <a:rPr lang="en" sz="4800"/>
              <a:t>:</a:t>
            </a:r>
            <a:endParaRPr sz="4800"/>
          </a:p>
        </p:txBody>
      </p:sp>
      <p:sp>
        <p:nvSpPr>
          <p:cNvPr id="87" name="Google Shape;87;p17"/>
          <p:cNvSpPr txBox="1"/>
          <p:nvPr>
            <p:ph idx="1" type="subTitle"/>
          </p:nvPr>
        </p:nvSpPr>
        <p:spPr>
          <a:xfrm>
            <a:off x="288375" y="937351"/>
            <a:ext cx="4045200" cy="45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Oswald"/>
                <a:ea typeface="Oswald"/>
                <a:cs typeface="Oswald"/>
                <a:sym typeface="Oswald"/>
              </a:rPr>
              <a:t>User Class</a:t>
            </a:r>
            <a:endParaRPr sz="3600">
              <a:latin typeface="Oswald"/>
              <a:ea typeface="Oswald"/>
              <a:cs typeface="Oswald"/>
              <a:sym typeface="Oswald"/>
            </a:endParaRPr>
          </a:p>
        </p:txBody>
      </p:sp>
      <p:sp>
        <p:nvSpPr>
          <p:cNvPr id="88" name="Google Shape;88;p17"/>
          <p:cNvSpPr/>
          <p:nvPr/>
        </p:nvSpPr>
        <p:spPr>
          <a:xfrm>
            <a:off x="6057714" y="722375"/>
            <a:ext cx="1252200" cy="8994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Oswald"/>
                <a:ea typeface="Oswald"/>
                <a:cs typeface="Oswald"/>
                <a:sym typeface="Oswald"/>
              </a:rPr>
              <a:t>User</a:t>
            </a:r>
            <a:endParaRPr sz="2000">
              <a:solidFill>
                <a:schemeClr val="accent1"/>
              </a:solidFill>
              <a:latin typeface="Oswald"/>
              <a:ea typeface="Oswald"/>
              <a:cs typeface="Oswald"/>
              <a:sym typeface="Oswald"/>
            </a:endParaRPr>
          </a:p>
        </p:txBody>
      </p:sp>
      <p:sp>
        <p:nvSpPr>
          <p:cNvPr id="89" name="Google Shape;89;p17"/>
          <p:cNvSpPr/>
          <p:nvPr/>
        </p:nvSpPr>
        <p:spPr>
          <a:xfrm>
            <a:off x="5593075" y="3517250"/>
            <a:ext cx="1045500" cy="8994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Oswald"/>
                <a:ea typeface="Oswald"/>
                <a:cs typeface="Oswald"/>
                <a:sym typeface="Oswald"/>
              </a:rPr>
              <a:t>Admin</a:t>
            </a:r>
            <a:endParaRPr sz="2000">
              <a:solidFill>
                <a:schemeClr val="accent1"/>
              </a:solidFill>
              <a:latin typeface="Oswald"/>
              <a:ea typeface="Oswald"/>
              <a:cs typeface="Oswald"/>
              <a:sym typeface="Oswald"/>
            </a:endParaRPr>
          </a:p>
        </p:txBody>
      </p:sp>
      <p:sp>
        <p:nvSpPr>
          <p:cNvPr id="90" name="Google Shape;90;p17"/>
          <p:cNvSpPr/>
          <p:nvPr/>
        </p:nvSpPr>
        <p:spPr>
          <a:xfrm>
            <a:off x="4937750" y="2551600"/>
            <a:ext cx="1078800" cy="8994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Oswald"/>
                <a:ea typeface="Oswald"/>
                <a:cs typeface="Oswald"/>
                <a:sym typeface="Oswald"/>
              </a:rPr>
              <a:t>Owner</a:t>
            </a:r>
            <a:endParaRPr sz="2000">
              <a:solidFill>
                <a:schemeClr val="accent1"/>
              </a:solidFill>
              <a:latin typeface="Oswald"/>
              <a:ea typeface="Oswald"/>
              <a:cs typeface="Oswald"/>
              <a:sym typeface="Oswald"/>
            </a:endParaRPr>
          </a:p>
        </p:txBody>
      </p:sp>
      <p:cxnSp>
        <p:nvCxnSpPr>
          <p:cNvPr id="91" name="Google Shape;91;p17"/>
          <p:cNvCxnSpPr>
            <a:stCxn id="88" idx="2"/>
            <a:endCxn id="89" idx="0"/>
          </p:cNvCxnSpPr>
          <p:nvPr/>
        </p:nvCxnSpPr>
        <p:spPr>
          <a:xfrm rot="5400000">
            <a:off x="5452164" y="2285525"/>
            <a:ext cx="1895400" cy="567900"/>
          </a:xfrm>
          <a:prstGeom prst="bentConnector3">
            <a:avLst>
              <a:gd fmla="val 50002" name="adj1"/>
            </a:avLst>
          </a:prstGeom>
          <a:noFill/>
          <a:ln cap="flat" cmpd="sng" w="9525">
            <a:solidFill>
              <a:schemeClr val="accent2"/>
            </a:solidFill>
            <a:prstDash val="solid"/>
            <a:round/>
            <a:headEnd len="sm" w="sm" type="none"/>
            <a:tailEnd len="sm" w="sm" type="none"/>
          </a:ln>
        </p:spPr>
      </p:cxnSp>
      <p:cxnSp>
        <p:nvCxnSpPr>
          <p:cNvPr id="92" name="Google Shape;92;p17"/>
          <p:cNvCxnSpPr>
            <a:stCxn id="90" idx="0"/>
            <a:endCxn id="88" idx="2"/>
          </p:cNvCxnSpPr>
          <p:nvPr/>
        </p:nvCxnSpPr>
        <p:spPr>
          <a:xfrm rot="-5400000">
            <a:off x="5615600" y="1483450"/>
            <a:ext cx="929700" cy="1206600"/>
          </a:xfrm>
          <a:prstGeom prst="bentConnector3">
            <a:avLst>
              <a:gd fmla="val 50007" name="adj1"/>
            </a:avLst>
          </a:prstGeom>
          <a:noFill/>
          <a:ln cap="flat" cmpd="sng" w="9525">
            <a:solidFill>
              <a:schemeClr val="accent2"/>
            </a:solidFill>
            <a:prstDash val="solid"/>
            <a:round/>
            <a:headEnd len="sm" w="sm" type="none"/>
            <a:tailEnd len="sm" w="sm" type="none"/>
          </a:ln>
        </p:spPr>
      </p:cxnSp>
      <p:sp>
        <p:nvSpPr>
          <p:cNvPr id="93" name="Google Shape;93;p17"/>
          <p:cNvSpPr/>
          <p:nvPr/>
        </p:nvSpPr>
        <p:spPr>
          <a:xfrm>
            <a:off x="6714125" y="3517250"/>
            <a:ext cx="1431600" cy="8994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Oswald"/>
                <a:ea typeface="Oswald"/>
                <a:cs typeface="Oswald"/>
                <a:sym typeface="Oswald"/>
              </a:rPr>
              <a:t>Moderator</a:t>
            </a:r>
            <a:endParaRPr sz="2000">
              <a:solidFill>
                <a:schemeClr val="accent1"/>
              </a:solidFill>
              <a:latin typeface="Oswald"/>
              <a:ea typeface="Oswald"/>
              <a:cs typeface="Oswald"/>
              <a:sym typeface="Oswald"/>
            </a:endParaRPr>
          </a:p>
        </p:txBody>
      </p:sp>
      <p:cxnSp>
        <p:nvCxnSpPr>
          <p:cNvPr id="94" name="Google Shape;94;p17"/>
          <p:cNvCxnSpPr>
            <a:stCxn id="88" idx="2"/>
            <a:endCxn id="93" idx="0"/>
          </p:cNvCxnSpPr>
          <p:nvPr/>
        </p:nvCxnSpPr>
        <p:spPr>
          <a:xfrm flipH="1" rot="-5400000">
            <a:off x="6109164" y="2196425"/>
            <a:ext cx="1895400" cy="746100"/>
          </a:xfrm>
          <a:prstGeom prst="bentConnector3">
            <a:avLst>
              <a:gd fmla="val 50002" name="adj1"/>
            </a:avLst>
          </a:prstGeom>
          <a:noFill/>
          <a:ln cap="flat" cmpd="sng" w="9525">
            <a:solidFill>
              <a:schemeClr val="accent2"/>
            </a:solidFill>
            <a:prstDash val="solid"/>
            <a:round/>
            <a:headEnd len="sm" w="sm" type="none"/>
            <a:tailEnd len="sm" w="sm" type="none"/>
          </a:ln>
        </p:spPr>
      </p:cxnSp>
      <p:sp>
        <p:nvSpPr>
          <p:cNvPr id="95" name="Google Shape;95;p17"/>
          <p:cNvSpPr/>
          <p:nvPr/>
        </p:nvSpPr>
        <p:spPr>
          <a:xfrm>
            <a:off x="7571475" y="2551600"/>
            <a:ext cx="1206600" cy="8994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Oswald"/>
                <a:ea typeface="Oswald"/>
                <a:cs typeface="Oswald"/>
                <a:sym typeface="Oswald"/>
              </a:rPr>
              <a:t>Member</a:t>
            </a:r>
            <a:endParaRPr sz="2000">
              <a:solidFill>
                <a:schemeClr val="accent1"/>
              </a:solidFill>
              <a:latin typeface="Oswald"/>
              <a:ea typeface="Oswald"/>
              <a:cs typeface="Oswald"/>
              <a:sym typeface="Oswald"/>
            </a:endParaRPr>
          </a:p>
        </p:txBody>
      </p:sp>
      <p:cxnSp>
        <p:nvCxnSpPr>
          <p:cNvPr id="96" name="Google Shape;96;p17"/>
          <p:cNvCxnSpPr>
            <a:stCxn id="88" idx="2"/>
            <a:endCxn id="95" idx="0"/>
          </p:cNvCxnSpPr>
          <p:nvPr/>
        </p:nvCxnSpPr>
        <p:spPr>
          <a:xfrm flipH="1" rot="-5400000">
            <a:off x="6964464" y="1341125"/>
            <a:ext cx="929700" cy="1491000"/>
          </a:xfrm>
          <a:prstGeom prst="bentConnector3">
            <a:avLst>
              <a:gd fmla="val 50007" name="adj1"/>
            </a:avLst>
          </a:prstGeom>
          <a:noFill/>
          <a:ln cap="flat" cmpd="sng" w="9525">
            <a:solidFill>
              <a:schemeClr val="accent2"/>
            </a:solidFill>
            <a:prstDash val="solid"/>
            <a:round/>
            <a:headEnd len="sm" w="sm" type="none"/>
            <a:tailEnd len="sm" w="sm" type="none"/>
          </a:ln>
        </p:spPr>
      </p:cxnSp>
      <p:graphicFrame>
        <p:nvGraphicFramePr>
          <p:cNvPr id="97" name="Google Shape;97;p17"/>
          <p:cNvGraphicFramePr/>
          <p:nvPr/>
        </p:nvGraphicFramePr>
        <p:xfrm>
          <a:off x="154788" y="1621900"/>
          <a:ext cx="3000000" cy="3000000"/>
        </p:xfrm>
        <a:graphic>
          <a:graphicData uri="http://schemas.openxmlformats.org/drawingml/2006/table">
            <a:tbl>
              <a:tblPr>
                <a:noFill/>
                <a:tableStyleId>{6001C1CA-290B-42CF-9317-135D4E0CAE53}</a:tableStyleId>
              </a:tblPr>
              <a:tblGrid>
                <a:gridCol w="1342100"/>
                <a:gridCol w="574500"/>
                <a:gridCol w="684500"/>
                <a:gridCol w="917250"/>
                <a:gridCol w="794025"/>
              </a:tblGrid>
              <a:tr h="343725">
                <a:tc>
                  <a:txBody>
                    <a:bodyPr/>
                    <a:lstStyle/>
                    <a:p>
                      <a:pPr indent="0" lvl="0" marL="0" marR="0" rtl="0" algn="l">
                        <a:lnSpc>
                          <a:spcPct val="100000"/>
                        </a:lnSpc>
                        <a:spcBef>
                          <a:spcPts val="0"/>
                        </a:spcBef>
                        <a:spcAft>
                          <a:spcPts val="0"/>
                        </a:spcAft>
                        <a:buClr>
                          <a:srgbClr val="000000"/>
                        </a:buClr>
                        <a:buSzPts val="1100"/>
                        <a:buFont typeface="Arial"/>
                        <a:buNone/>
                      </a:pPr>
                      <a:r>
                        <a:rPr b="1" lang="en" sz="900">
                          <a:latin typeface="Oswald"/>
                          <a:ea typeface="Oswald"/>
                          <a:cs typeface="Oswald"/>
                          <a:sym typeface="Oswald"/>
                        </a:rPr>
                        <a:t>Email</a:t>
                      </a:r>
                      <a:endParaRPr b="1" sz="900">
                        <a:latin typeface="Oswald"/>
                        <a:ea typeface="Oswald"/>
                        <a:cs typeface="Oswald"/>
                        <a:sym typeface="Oswal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900">
                          <a:latin typeface="Oswald"/>
                          <a:ea typeface="Oswald"/>
                          <a:cs typeface="Oswald"/>
                          <a:sym typeface="Oswald"/>
                        </a:rPr>
                        <a:t>IDKey</a:t>
                      </a:r>
                      <a:endParaRPr b="1" sz="900">
                        <a:latin typeface="Oswald"/>
                        <a:ea typeface="Oswald"/>
                        <a:cs typeface="Oswald"/>
                        <a:sym typeface="Oswal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900">
                          <a:latin typeface="Oswald"/>
                          <a:ea typeface="Oswald"/>
                          <a:cs typeface="Oswald"/>
                          <a:sym typeface="Oswald"/>
                        </a:rPr>
                        <a:t>name</a:t>
                      </a:r>
                      <a:endParaRPr b="1" sz="900">
                        <a:latin typeface="Oswald"/>
                        <a:ea typeface="Oswald"/>
                        <a:cs typeface="Oswald"/>
                        <a:sym typeface="Oswal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900">
                          <a:latin typeface="Oswald"/>
                          <a:ea typeface="Oswald"/>
                          <a:cs typeface="Oswald"/>
                          <a:sym typeface="Oswald"/>
                        </a:rPr>
                        <a:t>password</a:t>
                      </a:r>
                      <a:endParaRPr b="1" sz="900">
                        <a:latin typeface="Oswald"/>
                        <a:ea typeface="Oswald"/>
                        <a:cs typeface="Oswald"/>
                        <a:sym typeface="Oswal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900">
                          <a:latin typeface="Oswald"/>
                          <a:ea typeface="Oswald"/>
                          <a:cs typeface="Oswald"/>
                          <a:sym typeface="Oswald"/>
                        </a:rPr>
                        <a:t>type</a:t>
                      </a:r>
                      <a:endParaRPr b="1" sz="900">
                        <a:latin typeface="Oswald"/>
                        <a:ea typeface="Oswald"/>
                        <a:cs typeface="Oswald"/>
                        <a:sym typeface="Oswal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94275">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carolinekim@gmail.com</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ckim1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Caroline Kim</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kim97caroline</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member</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694275">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dfisher@umass.edu</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dfisher</a:t>
                      </a:r>
                      <a:endParaRPr sz="900">
                        <a:latin typeface="Oswald"/>
                        <a:ea typeface="Oswald"/>
                        <a:cs typeface="Oswald"/>
                        <a:sym typeface="Oswald"/>
                      </a:endParaRPr>
                    </a:p>
                    <a:p>
                      <a:pPr indent="0" lvl="0" marL="0" marR="0" rtl="0" algn="ctr">
                        <a:lnSpc>
                          <a:spcPct val="100000"/>
                        </a:lnSpc>
                        <a:spcBef>
                          <a:spcPts val="0"/>
                        </a:spcBef>
                        <a:spcAft>
                          <a:spcPts val="0"/>
                        </a:spcAft>
                        <a:buClr>
                          <a:srgbClr val="000000"/>
                        </a:buClr>
                        <a:buSzPts val="1100"/>
                        <a:buFont typeface="Arial"/>
                        <a:buNone/>
                      </a:pPr>
                      <a:r>
                        <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David Fisher</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df123*45</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owner</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515000">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janedoe@gmail.com</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jane13</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Jane Doe</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jd123</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member</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515000">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jjyoon@umass.edu</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jjyoon</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Joshua Yoon</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rkskek078!</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moderator</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694275">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michelle68@sva.edu</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msmith</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Michelle Smith</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M*sm1th</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latin typeface="Oswald"/>
                          <a:ea typeface="Oswald"/>
                          <a:cs typeface="Oswald"/>
                          <a:sym typeface="Oswald"/>
                        </a:rPr>
                        <a:t>admin</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80750" y="182250"/>
            <a:ext cx="4045200" cy="17103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4800"/>
              <a:t>User</a:t>
            </a:r>
            <a:endParaRPr sz="4800"/>
          </a:p>
        </p:txBody>
      </p:sp>
      <p:sp>
        <p:nvSpPr>
          <p:cNvPr id="103" name="Google Shape;103;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chemeClr val="accent1"/>
                </a:solidFill>
                <a:latin typeface="Oswald"/>
                <a:ea typeface="Oswald"/>
                <a:cs typeface="Oswald"/>
                <a:sym typeface="Oswald"/>
              </a:rPr>
              <a:t>User data members:</a:t>
            </a:r>
            <a:endParaRPr sz="2900">
              <a:solidFill>
                <a:schemeClr val="accent1"/>
              </a:solidFill>
              <a:latin typeface="Oswald"/>
              <a:ea typeface="Oswald"/>
              <a:cs typeface="Oswald"/>
              <a:sym typeface="Oswald"/>
            </a:endParaRPr>
          </a:p>
          <a:p>
            <a:pPr indent="-412750" lvl="0" marL="457200" marR="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Email</a:t>
            </a:r>
            <a:endParaRPr sz="2900">
              <a:solidFill>
                <a:schemeClr val="accent1"/>
              </a:solidFill>
              <a:latin typeface="Oswald"/>
              <a:ea typeface="Oswald"/>
              <a:cs typeface="Oswald"/>
              <a:sym typeface="Oswald"/>
            </a:endParaRPr>
          </a:p>
          <a:p>
            <a:pPr indent="-412750" lvl="0" marL="457200" marR="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IDKey</a:t>
            </a:r>
            <a:endParaRPr sz="2900">
              <a:solidFill>
                <a:schemeClr val="accent1"/>
              </a:solidFill>
              <a:latin typeface="Oswald"/>
              <a:ea typeface="Oswald"/>
              <a:cs typeface="Oswald"/>
              <a:sym typeface="Oswald"/>
            </a:endParaRPr>
          </a:p>
          <a:p>
            <a:pPr indent="-412750" lvl="0" marL="457200" marR="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Name</a:t>
            </a:r>
            <a:endParaRPr sz="2900">
              <a:solidFill>
                <a:schemeClr val="accent1"/>
              </a:solidFill>
              <a:latin typeface="Oswald"/>
              <a:ea typeface="Oswald"/>
              <a:cs typeface="Oswald"/>
              <a:sym typeface="Oswald"/>
            </a:endParaRPr>
          </a:p>
          <a:p>
            <a:pPr indent="-412750" lvl="0" marL="457200" marR="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Password</a:t>
            </a:r>
            <a:endParaRPr sz="2900">
              <a:solidFill>
                <a:schemeClr val="accent1"/>
              </a:solidFill>
              <a:latin typeface="Oswald"/>
              <a:ea typeface="Oswald"/>
              <a:cs typeface="Oswald"/>
              <a:sym typeface="Oswald"/>
            </a:endParaRPr>
          </a:p>
          <a:p>
            <a:pPr indent="-412750" lvl="0" marL="457200" marR="0" rtl="0" algn="l">
              <a:lnSpc>
                <a:spcPct val="100000"/>
              </a:lnSpc>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Type</a:t>
            </a:r>
            <a:endParaRPr sz="2900">
              <a:solidFill>
                <a:schemeClr val="accent1"/>
              </a:solidFill>
              <a:latin typeface="Oswald"/>
              <a:ea typeface="Oswald"/>
              <a:cs typeface="Oswald"/>
              <a:sym typeface="Oswald"/>
            </a:endParaRPr>
          </a:p>
        </p:txBody>
      </p:sp>
      <p:pic>
        <p:nvPicPr>
          <p:cNvPr id="104" name="Google Shape;104;p18"/>
          <p:cNvPicPr preferRelativeResize="0"/>
          <p:nvPr/>
        </p:nvPicPr>
        <p:blipFill rotWithShape="1">
          <a:blip r:embed="rId3">
            <a:alphaModFix/>
          </a:blip>
          <a:srcRect b="18445" l="2911" r="79212" t="40244"/>
          <a:stretch/>
        </p:blipFill>
        <p:spPr>
          <a:xfrm>
            <a:off x="1213775" y="1203950"/>
            <a:ext cx="2267499"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65500" y="68550"/>
            <a:ext cx="4045200" cy="17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Classes</a:t>
            </a:r>
            <a:r>
              <a:rPr lang="en" sz="4800"/>
              <a:t>: </a:t>
            </a:r>
            <a:endParaRPr sz="4800"/>
          </a:p>
        </p:txBody>
      </p:sp>
      <p:sp>
        <p:nvSpPr>
          <p:cNvPr id="110" name="Google Shape;110;p19"/>
          <p:cNvSpPr txBox="1"/>
          <p:nvPr>
            <p:ph idx="1" type="subTitle"/>
          </p:nvPr>
        </p:nvSpPr>
        <p:spPr>
          <a:xfrm>
            <a:off x="265500" y="724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Oswald"/>
                <a:ea typeface="Oswald"/>
                <a:cs typeface="Oswald"/>
                <a:sym typeface="Oswald"/>
              </a:rPr>
              <a:t>Post Class</a:t>
            </a:r>
            <a:endParaRPr sz="3600">
              <a:latin typeface="Oswald"/>
              <a:ea typeface="Oswald"/>
              <a:cs typeface="Oswald"/>
              <a:sym typeface="Oswald"/>
            </a:endParaRPr>
          </a:p>
        </p:txBody>
      </p:sp>
      <p:sp>
        <p:nvSpPr>
          <p:cNvPr id="111" name="Google Shape;111;p19"/>
          <p:cNvSpPr txBox="1"/>
          <p:nvPr/>
        </p:nvSpPr>
        <p:spPr>
          <a:xfrm>
            <a:off x="655325" y="2167325"/>
            <a:ext cx="3619500" cy="25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Average"/>
                <a:ea typeface="Average"/>
                <a:cs typeface="Average"/>
                <a:sym typeface="Average"/>
              </a:rPr>
              <a:t>Table mockup</a:t>
            </a:r>
            <a:endParaRPr b="1">
              <a:solidFill>
                <a:srgbClr val="FF0000"/>
              </a:solidFill>
              <a:latin typeface="Average"/>
              <a:ea typeface="Average"/>
              <a:cs typeface="Average"/>
              <a:sym typeface="Average"/>
            </a:endParaRPr>
          </a:p>
        </p:txBody>
      </p:sp>
      <p:sp>
        <p:nvSpPr>
          <p:cNvPr id="112" name="Google Shape;112;p19"/>
          <p:cNvSpPr/>
          <p:nvPr/>
        </p:nvSpPr>
        <p:spPr>
          <a:xfrm>
            <a:off x="6068831" y="722375"/>
            <a:ext cx="1264500" cy="7380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1"/>
                </a:solidFill>
                <a:latin typeface="Oswald"/>
                <a:ea typeface="Oswald"/>
                <a:cs typeface="Oswald"/>
                <a:sym typeface="Oswald"/>
              </a:rPr>
              <a:t>Posts</a:t>
            </a:r>
            <a:endParaRPr sz="2900">
              <a:solidFill>
                <a:schemeClr val="accent1"/>
              </a:solidFill>
              <a:latin typeface="Oswald"/>
              <a:ea typeface="Oswald"/>
              <a:cs typeface="Oswald"/>
              <a:sym typeface="Oswald"/>
            </a:endParaRPr>
          </a:p>
        </p:txBody>
      </p:sp>
      <p:sp>
        <p:nvSpPr>
          <p:cNvPr id="113" name="Google Shape;113;p19"/>
          <p:cNvSpPr/>
          <p:nvPr/>
        </p:nvSpPr>
        <p:spPr>
          <a:xfrm>
            <a:off x="6882774" y="2223546"/>
            <a:ext cx="1299900" cy="7380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1"/>
                </a:solidFill>
                <a:latin typeface="Oswald"/>
                <a:ea typeface="Oswald"/>
                <a:cs typeface="Oswald"/>
                <a:sym typeface="Oswald"/>
              </a:rPr>
              <a:t>Status</a:t>
            </a:r>
            <a:endParaRPr sz="2900">
              <a:solidFill>
                <a:schemeClr val="accent1"/>
              </a:solidFill>
              <a:latin typeface="Oswald"/>
              <a:ea typeface="Oswald"/>
              <a:cs typeface="Oswald"/>
              <a:sym typeface="Oswald"/>
            </a:endParaRPr>
          </a:p>
        </p:txBody>
      </p:sp>
      <p:sp>
        <p:nvSpPr>
          <p:cNvPr id="114" name="Google Shape;114;p19"/>
          <p:cNvSpPr/>
          <p:nvPr/>
        </p:nvSpPr>
        <p:spPr>
          <a:xfrm>
            <a:off x="4937750" y="2223546"/>
            <a:ext cx="1542300" cy="7380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1"/>
                </a:solidFill>
                <a:latin typeface="Oswald"/>
                <a:ea typeface="Oswald"/>
                <a:cs typeface="Oswald"/>
                <a:sym typeface="Oswald"/>
              </a:rPr>
              <a:t>Hashtag</a:t>
            </a:r>
            <a:endParaRPr sz="2900">
              <a:solidFill>
                <a:schemeClr val="accent1"/>
              </a:solidFill>
              <a:latin typeface="Oswald"/>
              <a:ea typeface="Oswald"/>
              <a:cs typeface="Oswald"/>
              <a:sym typeface="Oswald"/>
            </a:endParaRPr>
          </a:p>
        </p:txBody>
      </p:sp>
      <p:sp>
        <p:nvSpPr>
          <p:cNvPr id="115" name="Google Shape;115;p19"/>
          <p:cNvSpPr/>
          <p:nvPr/>
        </p:nvSpPr>
        <p:spPr>
          <a:xfrm>
            <a:off x="5752862" y="3678443"/>
            <a:ext cx="1299900" cy="7380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1"/>
                </a:solidFill>
                <a:latin typeface="Oswald"/>
                <a:ea typeface="Oswald"/>
                <a:cs typeface="Oswald"/>
                <a:sym typeface="Oswald"/>
              </a:rPr>
              <a:t>Photo</a:t>
            </a:r>
            <a:endParaRPr sz="2900">
              <a:solidFill>
                <a:schemeClr val="accent1"/>
              </a:solidFill>
              <a:latin typeface="Oswald"/>
              <a:ea typeface="Oswald"/>
              <a:cs typeface="Oswald"/>
              <a:sym typeface="Oswald"/>
            </a:endParaRPr>
          </a:p>
        </p:txBody>
      </p:sp>
      <p:sp>
        <p:nvSpPr>
          <p:cNvPr id="116" name="Google Shape;116;p19"/>
          <p:cNvSpPr/>
          <p:nvPr/>
        </p:nvSpPr>
        <p:spPr>
          <a:xfrm>
            <a:off x="7101850" y="3678450"/>
            <a:ext cx="1676100" cy="7380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1"/>
                </a:solidFill>
                <a:latin typeface="Oswald"/>
                <a:ea typeface="Oswald"/>
                <a:cs typeface="Oswald"/>
                <a:sym typeface="Oswald"/>
              </a:rPr>
              <a:t>Comment</a:t>
            </a:r>
            <a:endParaRPr sz="2800">
              <a:solidFill>
                <a:schemeClr val="accent1"/>
              </a:solidFill>
              <a:latin typeface="Oswald"/>
              <a:ea typeface="Oswald"/>
              <a:cs typeface="Oswald"/>
              <a:sym typeface="Oswald"/>
            </a:endParaRPr>
          </a:p>
        </p:txBody>
      </p:sp>
      <p:cxnSp>
        <p:nvCxnSpPr>
          <p:cNvPr id="117" name="Google Shape;117;p19"/>
          <p:cNvCxnSpPr>
            <a:stCxn id="112" idx="2"/>
            <a:endCxn id="113" idx="0"/>
          </p:cNvCxnSpPr>
          <p:nvPr/>
        </p:nvCxnSpPr>
        <p:spPr>
          <a:xfrm flipH="1" rot="-5400000">
            <a:off x="6735281" y="1426175"/>
            <a:ext cx="763200" cy="831600"/>
          </a:xfrm>
          <a:prstGeom prst="bentConnector3">
            <a:avLst>
              <a:gd fmla="val 49998" name="adj1"/>
            </a:avLst>
          </a:prstGeom>
          <a:noFill/>
          <a:ln cap="flat" cmpd="sng" w="9525">
            <a:solidFill>
              <a:schemeClr val="accent2"/>
            </a:solidFill>
            <a:prstDash val="solid"/>
            <a:round/>
            <a:headEnd len="sm" w="sm" type="none"/>
            <a:tailEnd len="sm" w="sm" type="none"/>
          </a:ln>
        </p:spPr>
      </p:cxnSp>
      <p:cxnSp>
        <p:nvCxnSpPr>
          <p:cNvPr id="118" name="Google Shape;118;p19"/>
          <p:cNvCxnSpPr>
            <a:stCxn id="114" idx="0"/>
            <a:endCxn id="112" idx="2"/>
          </p:cNvCxnSpPr>
          <p:nvPr/>
        </p:nvCxnSpPr>
        <p:spPr>
          <a:xfrm rot="-5400000">
            <a:off x="5823350" y="1345896"/>
            <a:ext cx="763200" cy="992100"/>
          </a:xfrm>
          <a:prstGeom prst="bentConnector3">
            <a:avLst>
              <a:gd fmla="val 49998" name="adj1"/>
            </a:avLst>
          </a:prstGeom>
          <a:noFill/>
          <a:ln cap="flat" cmpd="sng" w="9525">
            <a:solidFill>
              <a:schemeClr val="accent2"/>
            </a:solidFill>
            <a:prstDash val="solid"/>
            <a:round/>
            <a:headEnd len="sm" w="sm" type="none"/>
            <a:tailEnd len="sm" w="sm" type="none"/>
          </a:ln>
        </p:spPr>
      </p:cxnSp>
      <p:cxnSp>
        <p:nvCxnSpPr>
          <p:cNvPr id="119" name="Google Shape;119;p19"/>
          <p:cNvCxnSpPr>
            <a:stCxn id="113" idx="2"/>
            <a:endCxn id="116" idx="0"/>
          </p:cNvCxnSpPr>
          <p:nvPr/>
        </p:nvCxnSpPr>
        <p:spPr>
          <a:xfrm flipH="1" rot="-5400000">
            <a:off x="7377774" y="3116496"/>
            <a:ext cx="717000" cy="407100"/>
          </a:xfrm>
          <a:prstGeom prst="bentConnector3">
            <a:avLst>
              <a:gd fmla="val 49993" name="adj1"/>
            </a:avLst>
          </a:prstGeom>
          <a:noFill/>
          <a:ln cap="flat" cmpd="sng" w="9525">
            <a:solidFill>
              <a:schemeClr val="accent2"/>
            </a:solidFill>
            <a:prstDash val="solid"/>
            <a:round/>
            <a:headEnd len="sm" w="sm" type="none"/>
            <a:tailEnd len="sm" w="sm" type="none"/>
          </a:ln>
        </p:spPr>
      </p:cxnSp>
      <p:cxnSp>
        <p:nvCxnSpPr>
          <p:cNvPr id="120" name="Google Shape;120;p19"/>
          <p:cNvCxnSpPr>
            <a:stCxn id="115" idx="0"/>
            <a:endCxn id="113" idx="2"/>
          </p:cNvCxnSpPr>
          <p:nvPr/>
        </p:nvCxnSpPr>
        <p:spPr>
          <a:xfrm rot="-5400000">
            <a:off x="6609212" y="2755043"/>
            <a:ext cx="717000" cy="1129800"/>
          </a:xfrm>
          <a:prstGeom prst="bentConnector3">
            <a:avLst>
              <a:gd fmla="val 49993" name="adj1"/>
            </a:avLst>
          </a:prstGeom>
          <a:noFill/>
          <a:ln cap="flat" cmpd="sng" w="9525">
            <a:solidFill>
              <a:schemeClr val="accent2"/>
            </a:solidFill>
            <a:prstDash val="solid"/>
            <a:round/>
            <a:headEnd len="sm" w="sm" type="none"/>
            <a:tailEnd len="sm" w="sm" type="none"/>
          </a:ln>
        </p:spPr>
      </p:cxnSp>
      <p:graphicFrame>
        <p:nvGraphicFramePr>
          <p:cNvPr id="121" name="Google Shape;121;p19"/>
          <p:cNvGraphicFramePr/>
          <p:nvPr/>
        </p:nvGraphicFramePr>
        <p:xfrm>
          <a:off x="347325" y="1425688"/>
          <a:ext cx="3000000" cy="3000000"/>
        </p:xfrm>
        <a:graphic>
          <a:graphicData uri="http://schemas.openxmlformats.org/drawingml/2006/table">
            <a:tbl>
              <a:tblPr>
                <a:noFill/>
                <a:tableStyleId>{6001C1CA-290B-42CF-9317-135D4E0CAE53}</a:tableStyleId>
              </a:tblPr>
              <a:tblGrid>
                <a:gridCol w="579025"/>
                <a:gridCol w="743925"/>
                <a:gridCol w="555650"/>
                <a:gridCol w="630325"/>
                <a:gridCol w="488425"/>
                <a:gridCol w="501350"/>
                <a:gridCol w="382850"/>
              </a:tblGrid>
              <a:tr h="299825">
                <a:tc>
                  <a:txBody>
                    <a:bodyPr/>
                    <a:lstStyle/>
                    <a:p>
                      <a:pPr indent="0" lvl="0" marL="0" rtl="0" algn="ctr">
                        <a:spcBef>
                          <a:spcPts val="0"/>
                        </a:spcBef>
                        <a:spcAft>
                          <a:spcPts val="0"/>
                        </a:spcAft>
                        <a:buNone/>
                      </a:pPr>
                      <a:r>
                        <a:rPr lang="en" sz="900">
                          <a:latin typeface="Oswald"/>
                          <a:ea typeface="Oswald"/>
                          <a:cs typeface="Oswald"/>
                          <a:sym typeface="Oswald"/>
                        </a:rPr>
                        <a:t>type</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sz="900">
                          <a:latin typeface="Oswald"/>
                          <a:ea typeface="Oswald"/>
                          <a:cs typeface="Oswald"/>
                          <a:sym typeface="Oswald"/>
                        </a:rPr>
                        <a:t>time</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sz="900">
                          <a:latin typeface="Oswald"/>
                          <a:ea typeface="Oswald"/>
                          <a:cs typeface="Oswald"/>
                          <a:sym typeface="Oswald"/>
                        </a:rPr>
                        <a:t>user</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sz="900">
                          <a:latin typeface="Oswald"/>
                          <a:ea typeface="Oswald"/>
                          <a:cs typeface="Oswald"/>
                          <a:sym typeface="Oswald"/>
                        </a:rPr>
                        <a:t>comments</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sz="900">
                          <a:latin typeface="Oswald"/>
                          <a:ea typeface="Oswald"/>
                          <a:cs typeface="Oswald"/>
                          <a:sym typeface="Oswald"/>
                        </a:rPr>
                        <a:t>visible</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sz="900">
                          <a:latin typeface="Oswald"/>
                          <a:ea typeface="Oswald"/>
                          <a:cs typeface="Oswald"/>
                          <a:sym typeface="Oswald"/>
                        </a:rPr>
                        <a:t>explicit</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sz="900">
                          <a:latin typeface="Oswald"/>
                          <a:ea typeface="Oswald"/>
                          <a:cs typeface="Oswald"/>
                          <a:sym typeface="Oswald"/>
                        </a:rPr>
                        <a:t>id</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530125">
                <a:tc>
                  <a:txBody>
                    <a:bodyPr/>
                    <a:lstStyle/>
                    <a:p>
                      <a:pPr indent="0" lvl="0" marL="0" rtl="0" algn="ctr">
                        <a:spcBef>
                          <a:spcPts val="0"/>
                        </a:spcBef>
                        <a:spcAft>
                          <a:spcPts val="0"/>
                        </a:spcAft>
                        <a:buNone/>
                      </a:pPr>
                      <a:r>
                        <a:rPr lang="en" sz="900">
                          <a:latin typeface="Oswald"/>
                          <a:ea typeface="Oswald"/>
                          <a:cs typeface="Oswald"/>
                          <a:sym typeface="Oswald"/>
                        </a:rPr>
                        <a:t>status</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2019-03-10 15:00:04</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ckim1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2</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0</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556150">
                <a:tc>
                  <a:txBody>
                    <a:bodyPr/>
                    <a:lstStyle/>
                    <a:p>
                      <a:pPr indent="0" lvl="0" marL="0" rtl="0" algn="ctr">
                        <a:spcBef>
                          <a:spcPts val="0"/>
                        </a:spcBef>
                        <a:spcAft>
                          <a:spcPts val="0"/>
                        </a:spcAft>
                        <a:buNone/>
                      </a:pPr>
                      <a:r>
                        <a:rPr lang="en" sz="900">
                          <a:latin typeface="Oswald"/>
                          <a:ea typeface="Oswald"/>
                          <a:cs typeface="Oswald"/>
                          <a:sym typeface="Oswald"/>
                        </a:rPr>
                        <a:t>comment</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2019-03-10 19:23:56</a:t>
                      </a:r>
                      <a:endParaRPr sz="900">
                        <a:latin typeface="Oswald"/>
                        <a:ea typeface="Oswald"/>
                        <a:cs typeface="Oswald"/>
                        <a:sym typeface="Oswald"/>
                      </a:endParaRPr>
                    </a:p>
                    <a:p>
                      <a:pPr indent="0" lvl="0" marL="0" rtl="0" algn="ctr">
                        <a:spcBef>
                          <a:spcPts val="0"/>
                        </a:spcBef>
                        <a:spcAft>
                          <a:spcPts val="0"/>
                        </a:spcAft>
                        <a:buNone/>
                      </a:pPr>
                      <a:r>
                        <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jane13</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null</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0</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2</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23725">
                <a:tc>
                  <a:txBody>
                    <a:bodyPr/>
                    <a:lstStyle/>
                    <a:p>
                      <a:pPr indent="0" lvl="0" marL="0" rtl="0" algn="ctr">
                        <a:spcBef>
                          <a:spcPts val="0"/>
                        </a:spcBef>
                        <a:spcAft>
                          <a:spcPts val="0"/>
                        </a:spcAft>
                        <a:buNone/>
                      </a:pPr>
                      <a:r>
                        <a:rPr lang="en" sz="900">
                          <a:latin typeface="Oswald"/>
                          <a:ea typeface="Oswald"/>
                          <a:cs typeface="Oswald"/>
                          <a:sym typeface="Oswald"/>
                        </a:rPr>
                        <a:t>photo</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2019-03-12 04:38:11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jane13</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5</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3</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44925">
                <a:tc>
                  <a:txBody>
                    <a:bodyPr/>
                    <a:lstStyle/>
                    <a:p>
                      <a:pPr indent="0" lvl="0" marL="0" rtl="0" algn="ctr">
                        <a:spcBef>
                          <a:spcPts val="0"/>
                        </a:spcBef>
                        <a:spcAft>
                          <a:spcPts val="0"/>
                        </a:spcAft>
                        <a:buNone/>
                      </a:pPr>
                      <a:r>
                        <a:rPr lang="en" sz="900">
                          <a:latin typeface="Oswald"/>
                          <a:ea typeface="Oswald"/>
                          <a:cs typeface="Oswald"/>
                          <a:sym typeface="Oswald"/>
                        </a:rPr>
                        <a:t>status</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2019-03-12 17:08:43</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jane13</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null</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0</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0</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4</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530125">
                <a:tc>
                  <a:txBody>
                    <a:bodyPr/>
                    <a:lstStyle/>
                    <a:p>
                      <a:pPr indent="0" lvl="0" marL="0" rtl="0" algn="ctr">
                        <a:spcBef>
                          <a:spcPts val="0"/>
                        </a:spcBef>
                        <a:spcAft>
                          <a:spcPts val="0"/>
                        </a:spcAft>
                        <a:buNone/>
                      </a:pPr>
                      <a:r>
                        <a:rPr lang="en" sz="900">
                          <a:latin typeface="Oswald"/>
                          <a:ea typeface="Oswald"/>
                          <a:cs typeface="Oswald"/>
                          <a:sym typeface="Oswald"/>
                        </a:rPr>
                        <a:t>comment</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2019-03-12 18:10:01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ckim1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6</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1</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0</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5</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530125">
                <a:tc>
                  <a:txBody>
                    <a:bodyPr/>
                    <a:lstStyle/>
                    <a:p>
                      <a:pPr indent="0" lvl="0" marL="0" rtl="0" algn="ctr">
                        <a:spcBef>
                          <a:spcPts val="0"/>
                        </a:spcBef>
                        <a:spcAft>
                          <a:spcPts val="0"/>
                        </a:spcAft>
                        <a:buNone/>
                      </a:pPr>
                      <a:r>
                        <a:rPr lang="en" sz="900">
                          <a:latin typeface="Oswald"/>
                          <a:ea typeface="Oswald"/>
                          <a:cs typeface="Oswald"/>
                          <a:sym typeface="Oswald"/>
                        </a:rPr>
                        <a:t>hashtag</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2019-03-12 19:00:35</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msmith</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null</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0</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0</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900">
                          <a:latin typeface="Oswald"/>
                          <a:ea typeface="Oswald"/>
                          <a:cs typeface="Oswald"/>
                          <a:sym typeface="Oswald"/>
                        </a:rPr>
                        <a:t>6</a:t>
                      </a:r>
                      <a:endParaRPr sz="900">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83464" y="182880"/>
            <a:ext cx="4045200" cy="17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Post</a:t>
            </a:r>
            <a:endParaRPr/>
          </a:p>
        </p:txBody>
      </p:sp>
      <p:sp>
        <p:nvSpPr>
          <p:cNvPr id="127" name="Google Shape;127;p20"/>
          <p:cNvSpPr txBox="1"/>
          <p:nvPr>
            <p:ph idx="2" type="body"/>
          </p:nvPr>
        </p:nvSpPr>
        <p:spPr>
          <a:xfrm>
            <a:off x="4954750" y="67085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900">
                <a:solidFill>
                  <a:schemeClr val="accent1"/>
                </a:solidFill>
                <a:latin typeface="Oswald"/>
                <a:ea typeface="Oswald"/>
                <a:cs typeface="Oswald"/>
                <a:sym typeface="Oswald"/>
              </a:rPr>
              <a:t>Post data members:</a:t>
            </a:r>
            <a:endParaRPr sz="2900">
              <a:solidFill>
                <a:schemeClr val="accent1"/>
              </a:solidFill>
              <a:latin typeface="Oswald"/>
              <a:ea typeface="Oswald"/>
              <a:cs typeface="Oswald"/>
              <a:sym typeface="Oswald"/>
            </a:endParaRPr>
          </a:p>
          <a:p>
            <a:pPr indent="-412750" lvl="0" marL="457200" rtl="0" algn="l">
              <a:spcBef>
                <a:spcPts val="160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Type</a:t>
            </a:r>
            <a:endParaRPr sz="2900">
              <a:solidFill>
                <a:schemeClr val="accent1"/>
              </a:solidFill>
              <a:latin typeface="Oswald"/>
              <a:ea typeface="Oswald"/>
              <a:cs typeface="Oswald"/>
              <a:sym typeface="Oswald"/>
            </a:endParaRPr>
          </a:p>
          <a:p>
            <a:pPr indent="-412750" lvl="0" marL="457200" rtl="0" algn="l">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Time</a:t>
            </a:r>
            <a:endParaRPr sz="2900">
              <a:solidFill>
                <a:schemeClr val="accent1"/>
              </a:solidFill>
              <a:latin typeface="Oswald"/>
              <a:ea typeface="Oswald"/>
              <a:cs typeface="Oswald"/>
              <a:sym typeface="Oswald"/>
            </a:endParaRPr>
          </a:p>
          <a:p>
            <a:pPr indent="-412750" lvl="0" marL="457200" rtl="0" algn="l">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User</a:t>
            </a:r>
            <a:endParaRPr sz="2900">
              <a:solidFill>
                <a:schemeClr val="accent1"/>
              </a:solidFill>
              <a:latin typeface="Oswald"/>
              <a:ea typeface="Oswald"/>
              <a:cs typeface="Oswald"/>
              <a:sym typeface="Oswald"/>
            </a:endParaRPr>
          </a:p>
          <a:p>
            <a:pPr indent="-412750" lvl="0" marL="457200" rtl="0" algn="l">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ID</a:t>
            </a:r>
            <a:endParaRPr sz="2900">
              <a:solidFill>
                <a:schemeClr val="accent1"/>
              </a:solidFill>
              <a:latin typeface="Oswald"/>
              <a:ea typeface="Oswald"/>
              <a:cs typeface="Oswald"/>
              <a:sym typeface="Oswald"/>
            </a:endParaRPr>
          </a:p>
          <a:p>
            <a:pPr indent="-412750" lvl="0" marL="457200" rtl="0" algn="l">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Comments </a:t>
            </a:r>
            <a:endParaRPr sz="2900">
              <a:solidFill>
                <a:schemeClr val="accent1"/>
              </a:solidFill>
              <a:latin typeface="Oswald"/>
              <a:ea typeface="Oswald"/>
              <a:cs typeface="Oswald"/>
              <a:sym typeface="Oswald"/>
            </a:endParaRPr>
          </a:p>
          <a:p>
            <a:pPr indent="-412750" lvl="0" marL="457200" rtl="0" algn="l">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Visible</a:t>
            </a:r>
            <a:endParaRPr sz="2900">
              <a:solidFill>
                <a:schemeClr val="accent1"/>
              </a:solidFill>
              <a:latin typeface="Oswald"/>
              <a:ea typeface="Oswald"/>
              <a:cs typeface="Oswald"/>
              <a:sym typeface="Oswald"/>
            </a:endParaRPr>
          </a:p>
          <a:p>
            <a:pPr indent="-412750" lvl="0" marL="457200" rtl="0" algn="l">
              <a:spcBef>
                <a:spcPts val="0"/>
              </a:spcBef>
              <a:spcAft>
                <a:spcPts val="0"/>
              </a:spcAft>
              <a:buClr>
                <a:schemeClr val="accent1"/>
              </a:buClr>
              <a:buSzPts val="2900"/>
              <a:buFont typeface="Oswald"/>
              <a:buChar char="●"/>
            </a:pPr>
            <a:r>
              <a:rPr lang="en" sz="2900">
                <a:solidFill>
                  <a:schemeClr val="accent1"/>
                </a:solidFill>
                <a:latin typeface="Oswald"/>
                <a:ea typeface="Oswald"/>
                <a:cs typeface="Oswald"/>
                <a:sym typeface="Oswald"/>
              </a:rPr>
              <a:t>Explicit</a:t>
            </a:r>
            <a:endParaRPr>
              <a:solidFill>
                <a:schemeClr val="accent3"/>
              </a:solidFill>
            </a:endParaRPr>
          </a:p>
        </p:txBody>
      </p:sp>
      <p:pic>
        <p:nvPicPr>
          <p:cNvPr id="128" name="Google Shape;128;p20"/>
          <p:cNvPicPr preferRelativeResize="0"/>
          <p:nvPr/>
        </p:nvPicPr>
        <p:blipFill rotWithShape="1">
          <a:blip r:embed="rId3">
            <a:alphaModFix/>
          </a:blip>
          <a:srcRect b="0" l="0" r="0" t="1254"/>
          <a:stretch/>
        </p:blipFill>
        <p:spPr>
          <a:xfrm>
            <a:off x="1042750" y="1301250"/>
            <a:ext cx="2526675" cy="3695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Conclusion</a:t>
            </a:r>
            <a:endParaRPr sz="4800"/>
          </a:p>
        </p:txBody>
      </p:sp>
      <p:sp>
        <p:nvSpPr>
          <p:cNvPr id="134" name="Google Shape;134;p21"/>
          <p:cNvSpPr txBox="1"/>
          <p:nvPr>
            <p:ph idx="1" type="body"/>
          </p:nvPr>
        </p:nvSpPr>
        <p:spPr>
          <a:xfrm>
            <a:off x="2953150" y="1242350"/>
            <a:ext cx="4027500" cy="3416400"/>
          </a:xfrm>
          <a:prstGeom prst="rect">
            <a:avLst/>
          </a:prstGeom>
        </p:spPr>
        <p:txBody>
          <a:bodyPr anchorCtr="0" anchor="t" bIns="91425" lIns="91425" spcFirstLastPara="1" rIns="91425" wrap="square" tIns="91425">
            <a:noAutofit/>
          </a:bodyPr>
          <a:lstStyle/>
          <a:p>
            <a:pPr indent="-514350" lvl="0" marL="457200" rtl="0" algn="l">
              <a:spcBef>
                <a:spcPts val="0"/>
              </a:spcBef>
              <a:spcAft>
                <a:spcPts val="0"/>
              </a:spcAft>
              <a:buSzPts val="4500"/>
              <a:buFont typeface="Oswald"/>
              <a:buChar char="●"/>
            </a:pPr>
            <a:r>
              <a:rPr lang="en" sz="4500">
                <a:latin typeface="Oswald"/>
                <a:ea typeface="Oswald"/>
                <a:cs typeface="Oswald"/>
                <a:sym typeface="Oswald"/>
              </a:rPr>
              <a:t>Database</a:t>
            </a:r>
            <a:endParaRPr sz="4500">
              <a:latin typeface="Oswald"/>
              <a:ea typeface="Oswald"/>
              <a:cs typeface="Oswald"/>
              <a:sym typeface="Oswald"/>
            </a:endParaRPr>
          </a:p>
          <a:p>
            <a:pPr indent="-514350" lvl="0" marL="457200" rtl="0" algn="l">
              <a:spcBef>
                <a:spcPts val="0"/>
              </a:spcBef>
              <a:spcAft>
                <a:spcPts val="0"/>
              </a:spcAft>
              <a:buSzPts val="4500"/>
              <a:buFont typeface="Oswald"/>
              <a:buChar char="●"/>
            </a:pPr>
            <a:r>
              <a:rPr lang="en" sz="4500">
                <a:latin typeface="Oswald"/>
                <a:ea typeface="Oswald"/>
                <a:cs typeface="Oswald"/>
                <a:sym typeface="Oswald"/>
              </a:rPr>
              <a:t>Design Pattern</a:t>
            </a:r>
            <a:endParaRPr sz="4500">
              <a:latin typeface="Oswald"/>
              <a:ea typeface="Oswald"/>
              <a:cs typeface="Oswald"/>
              <a:sym typeface="Oswald"/>
            </a:endParaRPr>
          </a:p>
          <a:p>
            <a:pPr indent="-514350" lvl="0" marL="457200" rtl="0" algn="l">
              <a:spcBef>
                <a:spcPts val="0"/>
              </a:spcBef>
              <a:spcAft>
                <a:spcPts val="0"/>
              </a:spcAft>
              <a:buSzPts val="4500"/>
              <a:buFont typeface="Oswald"/>
              <a:buChar char="●"/>
            </a:pPr>
            <a:r>
              <a:rPr lang="en" sz="4500">
                <a:latin typeface="Oswald"/>
                <a:ea typeface="Oswald"/>
                <a:cs typeface="Oswald"/>
                <a:sym typeface="Oswald"/>
              </a:rPr>
              <a:t>Classes:</a:t>
            </a:r>
            <a:endParaRPr sz="4500">
              <a:latin typeface="Oswald"/>
              <a:ea typeface="Oswald"/>
              <a:cs typeface="Oswald"/>
              <a:sym typeface="Oswald"/>
            </a:endParaRPr>
          </a:p>
          <a:p>
            <a:pPr indent="-457200" lvl="1" marL="914400" marR="0" rtl="0" algn="l">
              <a:lnSpc>
                <a:spcPct val="115000"/>
              </a:lnSpc>
              <a:spcBef>
                <a:spcPts val="0"/>
              </a:spcBef>
              <a:spcAft>
                <a:spcPts val="0"/>
              </a:spcAft>
              <a:buSzPts val="3600"/>
              <a:buFont typeface="Oswald"/>
              <a:buChar char="○"/>
            </a:pPr>
            <a:r>
              <a:rPr lang="en" sz="3600">
                <a:latin typeface="Oswald"/>
                <a:ea typeface="Oswald"/>
                <a:cs typeface="Oswald"/>
                <a:sym typeface="Oswald"/>
              </a:rPr>
              <a:t>User Class</a:t>
            </a:r>
            <a:endParaRPr sz="3600">
              <a:latin typeface="Oswald"/>
              <a:ea typeface="Oswald"/>
              <a:cs typeface="Oswald"/>
              <a:sym typeface="Oswald"/>
            </a:endParaRPr>
          </a:p>
          <a:p>
            <a:pPr indent="-457200" lvl="1" marL="914400" marR="0" rtl="0" algn="l">
              <a:lnSpc>
                <a:spcPct val="115000"/>
              </a:lnSpc>
              <a:spcBef>
                <a:spcPts val="0"/>
              </a:spcBef>
              <a:spcAft>
                <a:spcPts val="0"/>
              </a:spcAft>
              <a:buSzPts val="3600"/>
              <a:buFont typeface="Oswald"/>
              <a:buChar char="○"/>
            </a:pPr>
            <a:r>
              <a:rPr lang="en" sz="3600">
                <a:latin typeface="Oswald"/>
                <a:ea typeface="Oswald"/>
                <a:cs typeface="Oswald"/>
                <a:sym typeface="Oswald"/>
              </a:rPr>
              <a:t>Post Class</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