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sldIdLst>
    <p:sldId id="257" r:id="rId3"/>
    <p:sldId id="271" r:id="rId4"/>
    <p:sldId id="272" r:id="rId5"/>
    <p:sldId id="274" r:id="rId6"/>
    <p:sldId id="282" r:id="rId7"/>
    <p:sldId id="279" r:id="rId8"/>
    <p:sldId id="280" r:id="rId9"/>
    <p:sldId id="281" r:id="rId10"/>
    <p:sldId id="283" r:id="rId11"/>
    <p:sldId id="278" r:id="rId12"/>
    <p:sldId id="277" r:id="rId13"/>
    <p:sldId id="285" r:id="rId14"/>
    <p:sldId id="275" r:id="rId15"/>
    <p:sldId id="286" r:id="rId16"/>
    <p:sldId id="284" r:id="rId17"/>
    <p:sldId id="287" r:id="rId18"/>
    <p:sldId id="291" r:id="rId19"/>
    <p:sldId id="292" r:id="rId20"/>
    <p:sldId id="293" r:id="rId21"/>
    <p:sldId id="289" r:id="rId22"/>
    <p:sldId id="288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4859" autoAdjust="0"/>
    <p:restoredTop sz="94660"/>
  </p:normalViewPr>
  <p:slideViewPr>
    <p:cSldViewPr snapToGrid="0">
      <p:cViewPr>
        <p:scale>
          <a:sx n="150" d="100"/>
          <a:sy n="150" d="100"/>
        </p:scale>
        <p:origin x="1254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0B6267-E877-453C-9F7E-529A34E77925}" type="datetime1">
              <a:rPr lang="ko-KR" altLang="en-US"/>
              <a:pPr lvl="0">
                <a:defRPr/>
              </a:pPr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6CAE7B7-3732-4313-B511-FB9119920F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7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597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211.39.140.116:8080/mrc" TargetMode="External"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hyperlink" Target="https://medium.com/nlplanet/two-minutes-nlp-33-important-nlp-tasks-explained-31e2caad2b1b" TargetMode="External" /><Relationship Id="rId4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tion.so/Multi-Turn-Response-Selection-78a55acfbcf74bbb8c8f2e2218aa251e" TargetMode="External" /><Relationship Id="rId3" Type="http://schemas.openxmlformats.org/officeDocument/2006/relationships/hyperlink" Target="https://aihub.or.kr/aidata/7978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3329579" y="3122893"/>
            <a:ext cx="6376303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srgbClr val="00B0F0"/>
                </a:solidFill>
              </a:rPr>
              <a:t>다운스트림</a:t>
            </a:r>
            <a:r>
              <a:rPr lang="ko-KR" altLang="en-US" sz="3600" b="1" i="1" kern="0" dirty="0" smtClean="0">
                <a:solidFill>
                  <a:srgbClr val="00B0F0"/>
                </a:solidFill>
              </a:rPr>
              <a:t> 태스크</a:t>
            </a:r>
            <a:r>
              <a:rPr lang="ko-KR" altLang="en-US" sz="3600" i="1" kern="0" dirty="0" smtClean="0"/>
              <a:t>를 활용한</a:t>
            </a:r>
            <a:r>
              <a:rPr lang="ko-KR" altLang="en-US" sz="3600" b="1" i="1" kern="0" dirty="0" smtClean="0">
                <a:solidFill>
                  <a:srgbClr val="00B0F0"/>
                </a:solidFill>
              </a:rPr>
              <a:t> </a:t>
            </a:r>
            <a:r>
              <a:rPr lang="ko-KR" altLang="en-US" sz="3600" i="1" kern="0" dirty="0" smtClean="0"/>
              <a:t>응용 분석 프로그램 만들기</a:t>
            </a:r>
            <a:endParaRPr lang="en-US" altLang="ko-KR" sz="3600" i="1" kern="0" dirty="0" smtClean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2505882" y="3105816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9EEB350-E559-4FC8-8CD8-DBD248B3EEFB}"/>
              </a:ext>
            </a:extLst>
          </p:cNvPr>
          <p:cNvSpPr txBox="1"/>
          <p:nvPr/>
        </p:nvSpPr>
        <p:spPr>
          <a:xfrm>
            <a:off x="6930624" y="2660426"/>
            <a:ext cx="2775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와이즈넛</a:t>
            </a:r>
            <a:r>
              <a:rPr lang="ko-KR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팀 프로젝트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/>
        </p:nvGrpSpPr>
        <p:grpSpPr>
          <a:xfrm>
            <a:off x="1556313" y="2772549"/>
            <a:ext cx="2071673" cy="1063743"/>
            <a:chOff x="2721782" y="2819265"/>
            <a:chExt cx="2071673" cy="1063743"/>
          </a:xfrm>
        </p:grpSpPr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N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M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E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데모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5118" y="1124808"/>
            <a:ext cx="1115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70c0"/>
                </a:solidFill>
                <a:hlinkClick r:id="rId2"/>
              </a:rPr>
              <a:t>MRC </a:t>
            </a:r>
            <a:r>
              <a:rPr lang="ko-KR" altLang="en-US" b="1">
                <a:solidFill>
                  <a:srgbClr val="0070c0"/>
                </a:solidFill>
                <a:hlinkClick r:id="rId2"/>
              </a:rPr>
              <a:t>데모</a:t>
            </a:r>
            <a:endParaRPr lang="en-US" altLang="ko-KR" sz="1600" b="1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118" y="1623940"/>
            <a:ext cx="7181362" cy="4609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구글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Colab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074" name="Picture 2" descr="구글_코랩_메뉴_설명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6010" y="1218427"/>
            <a:ext cx="7159978" cy="485422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MRC Tutorial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4311" y="1185024"/>
            <a:ext cx="8061352" cy="5188999"/>
          </a:xfrm>
          <a:prstGeom prst="rect">
            <a:avLst/>
          </a:prstGeom>
        </p:spPr>
      </p:pic>
      <p:sp>
        <p:nvSpPr>
          <p:cNvPr id="4" name="구름 3"/>
          <p:cNvSpPr/>
          <p:nvPr/>
        </p:nvSpPr>
        <p:spPr>
          <a:xfrm>
            <a:off x="2032806" y="1965143"/>
            <a:ext cx="7864361" cy="1775202"/>
          </a:xfrm>
          <a:prstGeom prst="cloud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학습 데이터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5118" y="1124808"/>
            <a:ext cx="111577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70c0"/>
                </a:solidFill>
              </a:rPr>
              <a:t>KorQuAD 2.x</a:t>
            </a:r>
            <a:endParaRPr lang="en-US" altLang="ko-KR" b="1">
              <a:solidFill>
                <a:srgbClr val="0070c0"/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질문</a:t>
            </a:r>
            <a:r>
              <a:rPr lang="en-US" altLang="ko-KR" sz="1400"/>
              <a:t>/</a:t>
            </a:r>
            <a:r>
              <a:rPr lang="ko-KR" altLang="en-US" sz="1400"/>
              <a:t>답변 쌍으로 구성된 한국어 </a:t>
            </a:r>
            <a:r>
              <a:rPr lang="en-US" altLang="ko-KR" sz="1400">
                <a:solidFill>
                  <a:schemeClr val="accent1"/>
                </a:solidFill>
              </a:rPr>
              <a:t>Machine Reading Comprehension </a:t>
            </a:r>
            <a:r>
              <a:rPr lang="ko-KR" altLang="en-US" sz="1400"/>
              <a:t>데이터 셋</a:t>
            </a: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위키백과 한 페이지 전체가 지문으로 주어짐</a:t>
            </a: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/>
              <a:t>Baseline </a:t>
            </a:r>
            <a:r>
              <a:rPr lang="ko-KR" altLang="en-US" sz="1400"/>
              <a:t>모델로 공개된 구글 </a:t>
            </a:r>
            <a:r>
              <a:rPr lang="en-US" altLang="ko-KR" sz="1400"/>
              <a:t>BERT</a:t>
            </a:r>
            <a:r>
              <a:rPr lang="ko-KR" altLang="en-US" sz="1400"/>
              <a:t>를 활용하여 </a:t>
            </a:r>
            <a:r>
              <a:rPr lang="en-US" altLang="ko-KR" sz="1400"/>
              <a:t>F1-Score 46% </a:t>
            </a:r>
            <a:r>
              <a:rPr lang="ko-KR" altLang="en-US" sz="1400"/>
              <a:t>성능이 나옴</a:t>
            </a:r>
            <a:r>
              <a:rPr lang="en-US" altLang="ko-KR" sz="1400"/>
              <a:t>(2020.06)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사람의 </a:t>
            </a:r>
            <a:r>
              <a:rPr lang="en-US" altLang="ko-KR" sz="1400"/>
              <a:t>F1-Score</a:t>
            </a:r>
            <a:r>
              <a:rPr lang="ko-KR" altLang="en-US" sz="1400"/>
              <a:t>는 </a:t>
            </a:r>
            <a:r>
              <a:rPr lang="en-US" altLang="ko-KR" sz="1400"/>
              <a:t>83.86%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365" y="3309643"/>
            <a:ext cx="5644585" cy="2951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Open-domain QA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5118" y="1124808"/>
            <a:ext cx="11157781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4"/>
              </a:spcBef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맑은 고딕"/>
                <a:cs typeface="Times New Roman"/>
              </a:rPr>
              <a:t>주어진 지문이 아니라 </a:t>
            </a:r>
            <a:r>
              <a:rPr lang="en-US" altLang="ko-KR" sz="1600">
                <a:latin typeface="맑은 고딕"/>
                <a:cs typeface="Times New Roman"/>
              </a:rPr>
              <a:t>Open</a:t>
            </a:r>
            <a:r>
              <a:rPr lang="ko-KR" altLang="en-US" sz="1600">
                <a:latin typeface="맑은 고딕"/>
                <a:cs typeface="Times New Roman"/>
              </a:rPr>
              <a:t>되어 있는 도메인의 지식</a:t>
            </a:r>
            <a:r>
              <a:rPr lang="en-US" altLang="ko-KR" sz="1600">
                <a:latin typeface="맑은 고딕"/>
                <a:cs typeface="Times New Roman"/>
              </a:rPr>
              <a:t>(ex: wiki)</a:t>
            </a:r>
            <a:r>
              <a:rPr lang="ko-KR" altLang="en-US" sz="1600">
                <a:latin typeface="맑은 고딕"/>
                <a:cs typeface="Times New Roman"/>
              </a:rPr>
              <a:t>을 검색을 이용하여 원하는 지문을 찾고 지문내에서 </a:t>
            </a:r>
            <a:r>
              <a:rPr lang="en-US" altLang="ko-KR" sz="1600">
                <a:latin typeface="맑은 고딕"/>
                <a:cs typeface="Times New Roman"/>
              </a:rPr>
              <a:t>MRC</a:t>
            </a:r>
            <a:r>
              <a:rPr lang="ko-KR" altLang="en-US" sz="1600">
                <a:latin typeface="맑은 고딕"/>
                <a:cs typeface="Times New Roman"/>
              </a:rPr>
              <a:t>를 수행하는 과정</a:t>
            </a:r>
            <a:endParaRPr lang="ko-KR" altLang="en-US" sz="1600">
              <a:latin typeface="맑은 고딕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4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맑은 고딕"/>
                <a:cs typeface="Times New Roman"/>
              </a:rPr>
              <a:t>데이터 수집 방법 설계</a:t>
            </a:r>
            <a:r>
              <a:rPr lang="en-US" altLang="ko-KR" sz="1600">
                <a:latin typeface="맑은 고딕"/>
                <a:cs typeface="Times New Roman"/>
              </a:rPr>
              <a:t>/</a:t>
            </a:r>
            <a:r>
              <a:rPr lang="ko-KR" altLang="en-US" sz="1600">
                <a:latin typeface="맑은 고딕"/>
                <a:cs typeface="Times New Roman"/>
              </a:rPr>
              <a:t>개발</a:t>
            </a:r>
            <a:endParaRPr lang="ko-KR" altLang="en-US" sz="1600">
              <a:latin typeface="맑은 고딕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4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맑은 고딕"/>
                <a:cs typeface="Times New Roman"/>
              </a:rPr>
              <a:t>검색을 위한 데이터 처리</a:t>
            </a:r>
            <a:r>
              <a:rPr lang="en-US" altLang="ko-KR" sz="1600">
                <a:latin typeface="맑은 고딕"/>
                <a:cs typeface="Times New Roman"/>
              </a:rPr>
              <a:t>/</a:t>
            </a:r>
            <a:r>
              <a:rPr lang="ko-KR" altLang="en-US" sz="1600">
                <a:latin typeface="맑은 고딕"/>
                <a:cs typeface="Times New Roman"/>
              </a:rPr>
              <a:t>색인 프로그램 개발</a:t>
            </a:r>
            <a:endParaRPr lang="en-US" altLang="ko-KR" sz="1600">
              <a:latin typeface="맑은 고딕"/>
              <a:cs typeface="Times New Roman"/>
            </a:endParaRPr>
          </a:p>
        </p:txBody>
      </p:sp>
      <p:pic>
        <p:nvPicPr>
          <p:cNvPr id="5122" name="Picture 2" descr="http://ai.stanford.edu/blog/assets/img/posts/2019-10-21-answering-complex-questions/dr-lars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13981" y="2836547"/>
            <a:ext cx="5781227" cy="34502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/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/>
            <p:cNvSpPr/>
            <p:nvPr/>
          </p:nvSpPr>
          <p:spPr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>
            <a:xfrm rot="0"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/>
            <p:cNvSpPr/>
            <p:nvPr/>
          </p:nvSpPr>
          <p:spPr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/>
            <p:cNvSpPr/>
            <p:nvPr/>
          </p:nvSpPr>
          <p:spPr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진행 순서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958063" y="2125417"/>
            <a:ext cx="2254312" cy="3543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Fine Tuning </a:t>
            </a:r>
            <a:r>
              <a:rPr lang="ko-KR" altLang="en-US"/>
              <a:t>모델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131364" y="2968968"/>
            <a:ext cx="624689" cy="44867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16975" y="2091297"/>
            <a:ext cx="2254312" cy="3543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응용 프로그램</a:t>
            </a:r>
            <a:endParaRPr lang="ko-KR" altLang="en-US"/>
          </a:p>
        </p:txBody>
      </p:sp>
      <p:sp>
        <p:nvSpPr>
          <p:cNvPr id="10" name="순서도: 수동 연산 9"/>
          <p:cNvSpPr/>
          <p:nvPr/>
        </p:nvSpPr>
        <p:spPr>
          <a:xfrm rot="10800000">
            <a:off x="4445214" y="2351293"/>
            <a:ext cx="504439" cy="464452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11271" y="2068179"/>
            <a:ext cx="364657" cy="36465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75044" y="2112377"/>
            <a:ext cx="2254312" cy="3543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Retrieval </a:t>
            </a:r>
            <a:r>
              <a:rPr lang="ko-KR" altLang="en-US"/>
              <a:t>시스템</a:t>
            </a:r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4976630" y="2123535"/>
            <a:ext cx="624689" cy="44867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6560" y="1814298"/>
            <a:ext cx="3611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프리미어리그 득점왕은 누구야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5675043" y="2815745"/>
            <a:ext cx="2254312" cy="814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프리미어리그 관련 </a:t>
            </a:r>
            <a:r>
              <a:rPr lang="en-US" altLang="ko-KR" sz="1200"/>
              <a:t>wiki</a:t>
            </a:r>
            <a:endParaRPr lang="ko-KR" altLang="en-US" sz="1200"/>
          </a:p>
        </p:txBody>
      </p:sp>
      <p:cxnSp>
        <p:nvCxnSpPr>
          <p:cNvPr id="14" name="꺾인 연결선 13"/>
          <p:cNvCxnSpPr>
            <a:stCxn id="2" idx="0"/>
            <a:endCxn id="10" idx="3"/>
          </p:cNvCxnSpPr>
          <p:nvPr/>
        </p:nvCxnSpPr>
        <p:spPr>
          <a:xfrm rot="16200000" flipH="1" flipV="1">
            <a:off x="7061388" y="-440313"/>
            <a:ext cx="458102" cy="5589561"/>
          </a:xfrm>
          <a:prstGeom prst="bentConnector4">
            <a:avLst>
              <a:gd name="adj1" fmla="val -138837"/>
              <a:gd name="adj2" fmla="val 104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68011" y="1227525"/>
            <a:ext cx="1245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손흥민</a:t>
            </a:r>
            <a:endParaRPr lang="ko-KR" altLang="en-US" sz="1200"/>
          </a:p>
        </p:txBody>
      </p:sp>
      <p:sp>
        <p:nvSpPr>
          <p:cNvPr id="17" name="왼쪽/오른쪽 화살표 16"/>
          <p:cNvSpPr/>
          <p:nvPr/>
        </p:nvSpPr>
        <p:spPr>
          <a:xfrm>
            <a:off x="3924055" y="3650457"/>
            <a:ext cx="1378810" cy="50699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아키텍처 설계 하기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54" y="1147151"/>
            <a:ext cx="5594686" cy="467761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943582" y="5704439"/>
            <a:ext cx="280581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000" b="1" i="1" dirty="0" smtClean="0">
                <a:latin typeface="Malgun Gothic"/>
                <a:cs typeface="Times New Roman"/>
              </a:rPr>
              <a:t>아키텍처 예시</a:t>
            </a:r>
            <a:endParaRPr lang="en-US" altLang="ko-KR" sz="1000" b="1" i="1" dirty="0">
              <a:latin typeface="Malgun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3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481" y="801874"/>
            <a:ext cx="5272445" cy="4698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0287" y="800100"/>
            <a:ext cx="7591424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Downstream tasks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442801" y="1187900"/>
            <a:ext cx="45888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b="1" smtClean="0">
                <a:solidFill>
                  <a:srgbClr val="0070C0"/>
                </a:solidFill>
              </a:rPr>
              <a:t>Downstream tasks</a:t>
            </a:r>
            <a:r>
              <a:rPr lang="ko-KR" altLang="en-US" sz="1600" b="1" smtClean="0">
                <a:solidFill>
                  <a:srgbClr val="0070C0"/>
                </a:solidFill>
              </a:rPr>
              <a:t>란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구체적으로 </a:t>
            </a:r>
            <a:r>
              <a:rPr lang="ko-KR" altLang="en-US" sz="1400" b="1"/>
              <a:t>풀고 싶은 </a:t>
            </a:r>
            <a:r>
              <a:rPr lang="ko-KR" altLang="en-US" sz="1400" b="1" smtClean="0"/>
              <a:t>문제</a:t>
            </a:r>
            <a:endParaRPr lang="ko-KR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언어모델을</a:t>
            </a:r>
            <a:r>
              <a:rPr lang="ko-KR" altLang="en-US" sz="1400"/>
              <a:t> </a:t>
            </a:r>
            <a:r>
              <a:rPr lang="en-US" altLang="ko-KR" sz="1400"/>
              <a:t>`pre-train`</a:t>
            </a:r>
            <a:r>
              <a:rPr lang="ko-KR" altLang="en-US" sz="1400"/>
              <a:t>방식을 이용해 </a:t>
            </a:r>
            <a:r>
              <a:rPr lang="ko-KR" altLang="en-US" sz="1400" smtClean="0"/>
              <a:t>학습 진행</a:t>
            </a:r>
            <a:r>
              <a:rPr lang="en-US" altLang="ko-KR" sz="140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그 </a:t>
            </a:r>
            <a:r>
              <a:rPr lang="ko-KR" altLang="en-US" sz="1400"/>
              <a:t>후에 원하고자 하는 </a:t>
            </a:r>
            <a:r>
              <a:rPr lang="en-US" altLang="ko-KR" sz="1400"/>
              <a:t>task</a:t>
            </a:r>
            <a:r>
              <a:rPr lang="ko-KR" altLang="en-US" sz="1400"/>
              <a:t>에 대해 </a:t>
            </a:r>
            <a:r>
              <a:rPr lang="en-US" altLang="ko-KR" sz="1400"/>
              <a:t>`fine-tuning`</a:t>
            </a:r>
            <a:r>
              <a:rPr lang="ko-KR" altLang="en-US" sz="1400"/>
              <a:t>을 통해 모델을 </a:t>
            </a:r>
            <a:r>
              <a:rPr lang="ko-KR" altLang="en-US" sz="1400" smtClean="0"/>
              <a:t>업데이트</a:t>
            </a:r>
            <a:endParaRPr lang="en-US" altLang="ko-KR" sz="1400" smtClean="0"/>
          </a:p>
          <a:p>
            <a:r>
              <a:rPr lang="ko-KR" altLang="en-US" sz="1400" smtClean="0"/>
              <a:t>→  </a:t>
            </a:r>
            <a:r>
              <a:rPr lang="ko-KR" altLang="en-US" sz="1400"/>
              <a:t>이 때의 </a:t>
            </a:r>
            <a:r>
              <a:rPr lang="en-US" altLang="ko-KR" sz="1400"/>
              <a:t>task</a:t>
            </a:r>
            <a:r>
              <a:rPr lang="ko-KR" altLang="en-US" sz="1400"/>
              <a:t>가 </a:t>
            </a:r>
            <a:r>
              <a:rPr lang="en-US" altLang="ko-KR" sz="1400"/>
              <a:t>downstream task</a:t>
            </a:r>
            <a:endParaRPr lang="ko-KR" altLang="en-US" sz="1400"/>
          </a:p>
        </p:txBody>
      </p:sp>
      <p:pic>
        <p:nvPicPr>
          <p:cNvPr id="1030" name="Picture 6" descr="https://miro.medium.com/max/1400/1*pR9nbCcPHwCZnSX5VHrY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1" y="1181483"/>
            <a:ext cx="6581573" cy="50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89932" y="6152422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2021) 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33 important NLP tasks explained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i="1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altLang="ko-KR" sz="1100" i="1">
                <a:solidFill>
                  <a:schemeClr val="bg1">
                    <a:lumMod val="50000"/>
                  </a:schemeClr>
                </a:solidFill>
                <a:hlinkClick r:id="rId3"/>
              </a:rPr>
              <a:t>://medium.com/nlplanet/two-minutes-nlp-33-important-nlp-tasks-explained-31e2caad2b1b</a:t>
            </a:r>
            <a:endParaRPr lang="ko-KR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442801" y="3228223"/>
            <a:ext cx="4588853" cy="3502525"/>
            <a:chOff x="7239602" y="3265167"/>
            <a:chExt cx="4588853" cy="3502525"/>
          </a:xfrm>
        </p:grpSpPr>
        <p:sp>
          <p:nvSpPr>
            <p:cNvPr id="40" name="직사각형 39"/>
            <p:cNvSpPr/>
            <p:nvPr/>
          </p:nvSpPr>
          <p:spPr>
            <a:xfrm>
              <a:off x="7239602" y="3265167"/>
              <a:ext cx="45888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Common Downstream tasks</a:t>
              </a:r>
            </a:p>
            <a:p>
              <a:endParaRPr lang="en-US" altLang="ko-KR" sz="1600" b="1">
                <a:solidFill>
                  <a:srgbClr val="0070C0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9548" y="3603734"/>
              <a:ext cx="2829951" cy="3163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3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Flow 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80874" y="5760903"/>
            <a:ext cx="280581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000" b="1" i="1" dirty="0" smtClean="0">
                <a:latin typeface="Malgun Gothic"/>
                <a:cs typeface="Times New Roman"/>
              </a:rPr>
              <a:t>데이터 </a:t>
            </a:r>
            <a:r>
              <a:rPr lang="en-US" altLang="ko-KR" sz="1000" b="1" i="1" dirty="0" smtClean="0">
                <a:latin typeface="Malgun Gothic"/>
                <a:cs typeface="Times New Roman"/>
              </a:rPr>
              <a:t>Flow </a:t>
            </a:r>
            <a:r>
              <a:rPr lang="ko-KR" altLang="en-US" sz="1000" b="1" i="1" dirty="0" smtClean="0">
                <a:latin typeface="Malgun Gothic"/>
                <a:cs typeface="Times New Roman"/>
              </a:rPr>
              <a:t>예시</a:t>
            </a:r>
            <a:endParaRPr lang="en-US" altLang="ko-KR" sz="1000" b="1" i="1" dirty="0">
              <a:latin typeface="Malgun Gothic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7" y="1314501"/>
            <a:ext cx="7525982" cy="44336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84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관계도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다이어그램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407251" y="6107127"/>
            <a:ext cx="280581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000" b="1" i="1" dirty="0" smtClean="0">
                <a:latin typeface="Malgun Gothic"/>
                <a:cs typeface="Times New Roman"/>
              </a:rPr>
              <a:t>ERD </a:t>
            </a:r>
            <a:r>
              <a:rPr lang="ko-KR" altLang="en-US" sz="1000" b="1" i="1" dirty="0" smtClean="0">
                <a:latin typeface="Malgun Gothic"/>
                <a:cs typeface="Times New Roman"/>
              </a:rPr>
              <a:t>관계도</a:t>
            </a:r>
            <a:endParaRPr lang="en-US" altLang="ko-KR" sz="1000" b="1" i="1" dirty="0">
              <a:latin typeface="Malgun Gothic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91" y="1360523"/>
            <a:ext cx="6500080" cy="4795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6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명세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419139" y="5473108"/>
            <a:ext cx="280581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000" b="1" i="1" dirty="0" smtClean="0">
                <a:latin typeface="Malgun Gothic"/>
                <a:cs typeface="Times New Roman"/>
              </a:rPr>
              <a:t>API </a:t>
            </a:r>
            <a:r>
              <a:rPr lang="ko-KR" altLang="en-US" sz="1000" b="1" i="1" dirty="0" smtClean="0">
                <a:latin typeface="Malgun Gothic"/>
                <a:cs typeface="Times New Roman"/>
              </a:rPr>
              <a:t>명세 예시</a:t>
            </a:r>
            <a:endParaRPr lang="en-US" altLang="ko-KR" sz="1000" b="1" i="1" dirty="0">
              <a:latin typeface="Malgun Gothic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82" y="1181728"/>
            <a:ext cx="3953406" cy="4798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96" y="1197822"/>
            <a:ext cx="4050744" cy="42752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00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Sequence Classification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5119" y="1124808"/>
            <a:ext cx="502830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Text Classification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텍스트를 </a:t>
            </a:r>
            <a:r>
              <a:rPr lang="ko-KR" altLang="en-US" sz="1400" dirty="0"/>
              <a:t>입력으로 받아 </a:t>
            </a:r>
            <a:r>
              <a:rPr lang="ko-KR" altLang="en-US" sz="1400" b="1" dirty="0" smtClean="0"/>
              <a:t>텍스트가 </a:t>
            </a:r>
            <a:r>
              <a:rPr lang="ko-KR" altLang="en-US" sz="1400" b="1" dirty="0"/>
              <a:t>어떤 종류의 범주에 </a:t>
            </a:r>
            <a:r>
              <a:rPr lang="ko-KR" altLang="en-US" sz="1400" b="1" dirty="0" smtClean="0"/>
              <a:t>속하는지를 </a:t>
            </a:r>
            <a:r>
              <a:rPr lang="ko-KR" altLang="en-US" sz="1400" b="1" dirty="0"/>
              <a:t>구분</a:t>
            </a:r>
            <a:r>
              <a:rPr lang="ko-KR" altLang="en-US" sz="1400" dirty="0"/>
              <a:t>하는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스팸 </a:t>
            </a:r>
            <a:r>
              <a:rPr lang="ko-KR" altLang="en-US" sz="1400" dirty="0"/>
              <a:t>메일 분류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일반 </a:t>
            </a:r>
            <a:r>
              <a:rPr lang="ko-KR" altLang="en-US" sz="1400" dirty="0"/>
              <a:t>메일과 스팸 메일이라는 두 개의 </a:t>
            </a:r>
            <a:r>
              <a:rPr lang="ko-KR" altLang="en-US" sz="1400" dirty="0" smtClean="0"/>
              <a:t>범주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입력 받은 메일 본문을 두 개의 메일 종류 중 하나로 분류하는 작업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대표 </a:t>
            </a:r>
            <a:r>
              <a:rPr lang="en-US" altLang="ko-KR" sz="1400" b="1" dirty="0" smtClean="0"/>
              <a:t>Benchmark </a:t>
            </a:r>
            <a:r>
              <a:rPr lang="en-US" altLang="ko-KR" sz="1400" dirty="0"/>
              <a:t>: GLUE, </a:t>
            </a:r>
            <a:r>
              <a:rPr lang="en-US" altLang="ko-KR" sz="1400" dirty="0" err="1"/>
              <a:t>AGNews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874327" y="1218427"/>
            <a:ext cx="0" cy="52193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61858" y="1143279"/>
            <a:ext cx="5455889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Sentiment Analysis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텍스트에 </a:t>
            </a:r>
            <a:r>
              <a:rPr lang="ko-KR" altLang="en-US" sz="1400" b="1" dirty="0"/>
              <a:t>들어있는 의견이나 감성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평가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태도 등의 주관적인 정보를 분석</a:t>
            </a:r>
            <a:r>
              <a:rPr lang="ko-KR" altLang="en-US" sz="1400" dirty="0"/>
              <a:t>하는 </a:t>
            </a:r>
            <a:r>
              <a:rPr lang="ko-KR" altLang="en-US" sz="1400" dirty="0" smtClean="0"/>
              <a:t>과정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1" dirty="0" smtClean="0"/>
              <a:t>고객 </a:t>
            </a:r>
            <a:r>
              <a:rPr lang="ko-KR" altLang="en-US" sz="1400" i="1" dirty="0"/>
              <a:t>피드백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콜센터 메시지 등과 같은 데이터를 </a:t>
            </a:r>
            <a:r>
              <a:rPr lang="ko-KR" altLang="en-US" sz="1400" i="1" dirty="0" smtClean="0"/>
              <a:t>분석</a:t>
            </a:r>
            <a:endParaRPr lang="ko-KR" altLang="en-US" sz="14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1" dirty="0" smtClean="0"/>
              <a:t>기업과 </a:t>
            </a:r>
            <a:r>
              <a:rPr lang="ko-KR" altLang="en-US" sz="1400" i="1" dirty="0"/>
              <a:t>관련된 뉴스 및 </a:t>
            </a:r>
            <a:r>
              <a:rPr lang="en-US" altLang="ko-KR" sz="1400" i="1" dirty="0"/>
              <a:t>SNS </a:t>
            </a:r>
            <a:r>
              <a:rPr lang="ko-KR" altLang="en-US" sz="1400" i="1" dirty="0"/>
              <a:t>홍보물 등에 달린 댓글의 </a:t>
            </a:r>
            <a:r>
              <a:rPr lang="ko-KR" altLang="en-US" sz="1400" i="1" dirty="0" err="1" smtClean="0"/>
              <a:t>긍</a:t>
            </a:r>
            <a:r>
              <a:rPr lang="en-US" altLang="ko-KR" sz="1400" i="1" dirty="0"/>
              <a:t>/</a:t>
            </a:r>
            <a:r>
              <a:rPr lang="ko-KR" altLang="en-US" sz="1400" i="1" dirty="0"/>
              <a:t>부정 </a:t>
            </a:r>
            <a:r>
              <a:rPr lang="ko-KR" altLang="en-US" sz="1400" i="1" dirty="0" smtClean="0"/>
              <a:t>판단</a:t>
            </a:r>
            <a:endParaRPr lang="en-US" altLang="ko-KR" sz="1400" i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과제의 어려운 요소</a:t>
            </a:r>
            <a:endParaRPr lang="en-US" altLang="ko-KR" sz="1400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언어의 모호성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분석할 대상 내에서 다른 언어를 사용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사전에서 찾을 수 없는 </a:t>
            </a:r>
            <a:r>
              <a:rPr lang="ko-KR" altLang="en-US" sz="1400" dirty="0" err="1" smtClean="0"/>
              <a:t>비표준</a:t>
            </a:r>
            <a:r>
              <a:rPr lang="ko-KR" altLang="en-US" sz="1400" dirty="0" smtClean="0"/>
              <a:t> 단어 사용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이모티콘</a:t>
            </a:r>
            <a:r>
              <a:rPr lang="ko-KR" altLang="en-US" sz="1400" dirty="0" smtClean="0"/>
              <a:t> 및 기호 사용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대표 </a:t>
            </a:r>
            <a:r>
              <a:rPr lang="en-US" altLang="ko-KR" sz="1400" b="1" dirty="0" smtClean="0"/>
              <a:t>Benchmark</a:t>
            </a:r>
            <a:r>
              <a:rPr lang="ko-KR" altLang="en-US" sz="1400" b="1" dirty="0" smtClean="0"/>
              <a:t> </a:t>
            </a:r>
            <a:r>
              <a:rPr lang="en-US" altLang="ko-KR" sz="1400" dirty="0"/>
              <a:t>: SST, GLUE, and IMDB movie reviews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058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Natural Language Generation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61858" y="1143279"/>
            <a:ext cx="54558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Machine Translation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어떤 언어의 문장이 주어졌을 때</a:t>
            </a:r>
            <a:r>
              <a:rPr lang="en-US" altLang="ko-KR" sz="1400" dirty="0"/>
              <a:t>, </a:t>
            </a:r>
            <a:r>
              <a:rPr lang="ko-KR" altLang="en-US" sz="1400" b="1" dirty="0"/>
              <a:t>가능한 언어의 번역 중에서 최대 확률을 갖는 언어의 번역을 찾아내는 </a:t>
            </a:r>
            <a:r>
              <a:rPr lang="ko-KR" altLang="en-US" sz="1400" b="1" dirty="0" smtClean="0"/>
              <a:t>것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대표 </a:t>
            </a:r>
            <a:r>
              <a:rPr lang="en-US" altLang="ko-KR" sz="1400" b="1" dirty="0" smtClean="0"/>
              <a:t>Benchmark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WMT </a:t>
            </a:r>
            <a:r>
              <a:rPr lang="ko-KR" altLang="en-US" sz="1400" dirty="0"/>
              <a:t>데이터 </a:t>
            </a:r>
            <a:r>
              <a:rPr lang="ko-KR" altLang="en-US" sz="1400" dirty="0" smtClean="0"/>
              <a:t>세트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Evaluation metrics: </a:t>
            </a:r>
            <a:r>
              <a:rPr lang="en-US" altLang="ko-KR" sz="1400" dirty="0"/>
              <a:t>BLEU, METEOR, NIST</a:t>
            </a:r>
            <a:endParaRPr lang="en-US" altLang="ko-KR" sz="1400" dirty="0" smtClean="0"/>
          </a:p>
        </p:txBody>
      </p:sp>
      <p:pic>
        <p:nvPicPr>
          <p:cNvPr id="1026" name="Picture 2" descr="https://production-media.paperswithcode.com/thumbnails/task/task-0000000257-2b560008_M7RFn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77" y="3827624"/>
            <a:ext cx="2749294" cy="27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15119" y="1124808"/>
            <a:ext cx="50283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Question Answering</a:t>
            </a:r>
          </a:p>
          <a:p>
            <a:endParaRPr lang="en-US" altLang="ko-KR" sz="1600" b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사용자의 </a:t>
            </a:r>
            <a:r>
              <a:rPr lang="ko-KR" altLang="en-US" sz="1400" b="1" smtClean="0"/>
              <a:t>질의에 답변하는 </a:t>
            </a:r>
            <a:r>
              <a:rPr lang="en-US" altLang="ko-KR" sz="1400" b="1" smtClean="0"/>
              <a:t>task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질문의 답을 지문</a:t>
            </a:r>
            <a:r>
              <a:rPr lang="en-US" altLang="ko-KR" sz="1400" b="1" smtClean="0"/>
              <a:t>(Context)</a:t>
            </a:r>
            <a:r>
              <a:rPr lang="ko-KR" altLang="en-US" sz="1400" b="1" smtClean="0"/>
              <a:t>에서 찾는 경우</a:t>
            </a:r>
            <a:endParaRPr lang="en-US" altLang="ko-KR" sz="1400" b="1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Context(</a:t>
            </a:r>
            <a:r>
              <a:rPr lang="ko-KR" altLang="en-US" sz="1400"/>
              <a:t>지문 </a:t>
            </a:r>
            <a:r>
              <a:rPr lang="en-US" altLang="ko-KR" sz="1400"/>
              <a:t>+ </a:t>
            </a:r>
            <a:r>
              <a:rPr lang="ko-KR" altLang="en-US" sz="1400"/>
              <a:t>질문</a:t>
            </a:r>
            <a:r>
              <a:rPr lang="en-US" altLang="ko-KR" sz="1400"/>
              <a:t>)</a:t>
            </a:r>
            <a:r>
              <a:rPr lang="ko-KR" altLang="en-US" sz="1400"/>
              <a:t>를 입력받아 각 단어가 정답의 시작일 확률값과 끝일 확률값을 </a:t>
            </a:r>
            <a:r>
              <a:rPr lang="ko-KR" altLang="en-US" sz="1400" smtClean="0"/>
              <a:t>반환</a:t>
            </a:r>
            <a:endParaRPr lang="en-US" altLang="ko-KR" sz="140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/>
              <a:t>input: </a:t>
            </a:r>
            <a:r>
              <a:rPr lang="ko-KR" altLang="en-US" sz="1400" i="1"/>
              <a:t>지문 </a:t>
            </a:r>
            <a:r>
              <a:rPr lang="en-US" altLang="ko-KR" sz="1400" i="1"/>
              <a:t>+ </a:t>
            </a:r>
            <a:r>
              <a:rPr lang="ko-KR" altLang="en-US" sz="1400" i="1"/>
              <a:t>질문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/>
              <a:t>output: </a:t>
            </a:r>
            <a:r>
              <a:rPr lang="ko-KR" altLang="en-US" sz="1400" i="1"/>
              <a:t>지문의 각 토큰이 </a:t>
            </a:r>
            <a:r>
              <a:rPr lang="en-US" altLang="ko-KR" sz="1400" i="1"/>
              <a:t>[</a:t>
            </a:r>
            <a:r>
              <a:rPr lang="ko-KR" altLang="en-US" sz="1400" i="1"/>
              <a:t>정답의 시작일 확률</a:t>
            </a:r>
            <a:r>
              <a:rPr lang="en-US" altLang="ko-KR" sz="1400" i="1"/>
              <a:t>, </a:t>
            </a:r>
            <a:r>
              <a:rPr lang="ko-KR" altLang="en-US" sz="1400" i="1"/>
              <a:t>정답의 끝일 확률</a:t>
            </a:r>
            <a:r>
              <a:rPr lang="en-US" altLang="ko-KR" sz="1400" i="1"/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정답의 시작 확률 분포에서 가장 큰 확률값을 가진 </a:t>
            </a:r>
            <a:r>
              <a:rPr lang="en-US" altLang="ko-KR" sz="1400" smtClean="0"/>
              <a:t>token </a:t>
            </a:r>
            <a:r>
              <a:rPr lang="ko-KR" altLang="en-US" sz="1400" smtClean="0"/>
              <a:t>부터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정답의 끝 확률 분포에서 가장 큰 확률값을 가진 </a:t>
            </a:r>
            <a:r>
              <a:rPr lang="en-US" altLang="ko-KR" sz="1400" smtClean="0"/>
              <a:t>token</a:t>
            </a:r>
            <a:r>
              <a:rPr lang="ko-KR" altLang="en-US" sz="1400" smtClean="0"/>
              <a:t>까지 이어붙여 </a:t>
            </a:r>
            <a:r>
              <a:rPr lang="en-US" altLang="ko-KR" sz="1400" smtClean="0"/>
              <a:t>answer</a:t>
            </a:r>
            <a:r>
              <a:rPr lang="ko-KR" altLang="en-US" sz="1400" smtClean="0"/>
              <a:t>를 생성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질의와 </a:t>
            </a:r>
            <a:r>
              <a:rPr lang="ko-KR" altLang="en-US" sz="1400" smtClean="0"/>
              <a:t>답변 </a:t>
            </a:r>
            <a:r>
              <a:rPr lang="en-US" altLang="ko-KR" sz="1400" smtClean="0"/>
              <a:t>pair</a:t>
            </a:r>
            <a:r>
              <a:rPr lang="ko-KR" altLang="en-US" sz="1400" smtClean="0"/>
              <a:t>의 </a:t>
            </a:r>
            <a:r>
              <a:rPr lang="en-US" altLang="ko-KR" sz="1400" b="1" smtClean="0"/>
              <a:t>Multiple Choice </a:t>
            </a:r>
            <a:r>
              <a:rPr lang="ko-KR" altLang="en-US" sz="1400" b="1" smtClean="0"/>
              <a:t>문제로 접근</a:t>
            </a:r>
            <a:endParaRPr lang="en-US" altLang="ko-KR" sz="1400" b="1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5874327" y="1218427"/>
            <a:ext cx="0" cy="52193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Encoder-Decoder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구조의 이해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5118" y="1124808"/>
            <a:ext cx="11157781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600" dirty="0" smtClean="0">
                <a:latin typeface="Malgun Gothic"/>
                <a:cs typeface="Times New Roman"/>
              </a:rPr>
              <a:t>입력 데이터를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인코딩</a:t>
            </a:r>
            <a:r>
              <a:rPr lang="en-US" altLang="ko-KR" sz="1600" dirty="0" smtClean="0">
                <a:latin typeface="Malgun Gothic"/>
                <a:cs typeface="Times New Roman"/>
              </a:rPr>
              <a:t>(</a:t>
            </a:r>
            <a:r>
              <a:rPr lang="ko-KR" altLang="en-US" sz="1600" dirty="0" smtClean="0">
                <a:latin typeface="Malgun Gothic"/>
                <a:cs typeface="Times New Roman"/>
              </a:rPr>
              <a:t>부호화</a:t>
            </a:r>
            <a:r>
              <a:rPr lang="en-US" altLang="ko-KR" sz="1600" dirty="0" smtClean="0">
                <a:latin typeface="Malgun Gothic"/>
                <a:cs typeface="Times New Roman"/>
              </a:rPr>
              <a:t>)</a:t>
            </a:r>
            <a:r>
              <a:rPr lang="ko-KR" altLang="en-US" sz="1600" dirty="0" smtClean="0">
                <a:latin typeface="Malgun Gothic"/>
                <a:cs typeface="Times New Roman"/>
              </a:rPr>
              <a:t>하고</a:t>
            </a:r>
            <a:r>
              <a:rPr lang="en-US" altLang="ko-KR" sz="1600" dirty="0" smtClean="0">
                <a:latin typeface="Malgun Gothic"/>
                <a:cs typeface="Times New Roman"/>
              </a:rPr>
              <a:t>,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인코딩</a:t>
            </a:r>
            <a:r>
              <a:rPr lang="ko-KR" altLang="en-US" sz="1600" dirty="0" smtClean="0">
                <a:latin typeface="Malgun Gothic"/>
                <a:cs typeface="Times New Roman"/>
              </a:rPr>
              <a:t> 된 데이터를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디코딩</a:t>
            </a:r>
            <a:r>
              <a:rPr lang="en-US" altLang="ko-KR" sz="1600" dirty="0" smtClean="0">
                <a:latin typeface="Malgun Gothic"/>
                <a:cs typeface="Times New Roman"/>
              </a:rPr>
              <a:t>(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복호화</a:t>
            </a:r>
            <a:r>
              <a:rPr lang="en-US" altLang="ko-KR" sz="1600" dirty="0" smtClean="0">
                <a:latin typeface="Malgun Gothic"/>
                <a:cs typeface="Times New Roman"/>
              </a:rPr>
              <a:t>)</a:t>
            </a:r>
            <a:r>
              <a:rPr lang="ko-KR" altLang="en-US" sz="1600" dirty="0" smtClean="0">
                <a:latin typeface="Malgun Gothic"/>
                <a:cs typeface="Times New Roman"/>
              </a:rPr>
              <a:t>하는 모델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 smtClean="0">
                <a:latin typeface="Malgun Gothic"/>
                <a:cs typeface="Times New Roman"/>
              </a:rPr>
              <a:t>입력 문장을 받아 </a:t>
            </a:r>
            <a:r>
              <a:rPr lang="en-US" altLang="ko-KR" sz="1600" dirty="0" smtClean="0">
                <a:latin typeface="Malgun Gothic"/>
                <a:cs typeface="Times New Roman"/>
              </a:rPr>
              <a:t>Context </a:t>
            </a:r>
            <a:r>
              <a:rPr lang="ko-KR" altLang="en-US" sz="1600" dirty="0" smtClean="0">
                <a:latin typeface="Malgun Gothic"/>
                <a:cs typeface="Times New Roman"/>
              </a:rPr>
              <a:t>벡터를 생성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 smtClean="0">
                <a:latin typeface="Malgun Gothic"/>
                <a:cs typeface="Times New Roman"/>
              </a:rPr>
              <a:t>기계 독해</a:t>
            </a:r>
            <a:r>
              <a:rPr lang="en-US" altLang="ko-KR" sz="1600" dirty="0" smtClean="0">
                <a:latin typeface="Malgun Gothic"/>
                <a:cs typeface="Times New Roman"/>
              </a:rPr>
              <a:t>, </a:t>
            </a:r>
            <a:r>
              <a:rPr lang="ko-KR" altLang="en-US" sz="1600" dirty="0" smtClean="0">
                <a:latin typeface="Malgun Gothic"/>
                <a:cs typeface="Times New Roman"/>
              </a:rPr>
              <a:t>기계 번역</a:t>
            </a:r>
            <a:r>
              <a:rPr lang="en-US" altLang="ko-KR" sz="1600" dirty="0" smtClean="0">
                <a:latin typeface="Malgun Gothic"/>
                <a:cs typeface="Times New Roman"/>
              </a:rPr>
              <a:t>, Question &amp; Answering</a:t>
            </a:r>
            <a:r>
              <a:rPr lang="ko-KR" altLang="en-US" sz="1600" dirty="0" smtClean="0">
                <a:latin typeface="Malgun Gothic"/>
                <a:cs typeface="Times New Roman"/>
              </a:rPr>
              <a:t>이 해당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altLang="ko-KR" sz="1600" dirty="0">
              <a:latin typeface="Malgun Gothic"/>
              <a:cs typeface="Times New Roman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14" y="3076177"/>
            <a:ext cx="3452144" cy="20427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직사각형 47"/>
          <p:cNvSpPr/>
          <p:nvPr/>
        </p:nvSpPr>
        <p:spPr>
          <a:xfrm>
            <a:off x="615118" y="5118919"/>
            <a:ext cx="28058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000" i="1" dirty="0" smtClean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출처</a:t>
            </a:r>
            <a:r>
              <a:rPr lang="en-US" altLang="ko-KR" sz="1000" i="1" dirty="0" smtClean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: </a:t>
            </a:r>
            <a:r>
              <a:rPr lang="ko-KR" altLang="en-US" sz="1000" i="1" dirty="0" err="1" smtClean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딥러닝을</a:t>
            </a:r>
            <a:r>
              <a:rPr lang="ko-KR" altLang="en-US" sz="1000" i="1" dirty="0" smtClean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 이용한 자연어 처리</a:t>
            </a:r>
            <a:endParaRPr lang="en-US" altLang="ko-KR" sz="1000" i="1" dirty="0">
              <a:solidFill>
                <a:schemeClr val="bg1">
                  <a:lumMod val="75000"/>
                </a:schemeClr>
              </a:solidFill>
              <a:latin typeface="Malgun Gothic"/>
              <a:cs typeface="Times New Roman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49" y="3067385"/>
            <a:ext cx="7242450" cy="20427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위로 구부러진 화살표 11"/>
          <p:cNvSpPr/>
          <p:nvPr/>
        </p:nvSpPr>
        <p:spPr>
          <a:xfrm>
            <a:off x="3558311" y="5100082"/>
            <a:ext cx="1723292" cy="68400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Bi-Encoder Model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5118" y="1124808"/>
            <a:ext cx="11157781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600" dirty="0">
                <a:latin typeface="Malgun Gothic"/>
                <a:cs typeface="Times New Roman"/>
              </a:rPr>
              <a:t>입력 데이터와 추론 결과를 각각의 </a:t>
            </a:r>
            <a:r>
              <a:rPr lang="en-US" altLang="ko-KR" sz="1600" dirty="0">
                <a:latin typeface="Malgun Gothic"/>
                <a:cs typeface="Times New Roman"/>
              </a:rPr>
              <a:t>Encoding</a:t>
            </a:r>
            <a:r>
              <a:rPr lang="ko-KR" altLang="en-US" sz="1600" dirty="0">
                <a:latin typeface="Malgun Gothic"/>
                <a:cs typeface="Times New Roman"/>
              </a:rPr>
              <a:t>을 통해 학습 하는 방법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>
                <a:latin typeface="Malgun Gothic"/>
                <a:cs typeface="Times New Roman"/>
              </a:rPr>
              <a:t>자연어 텍스트 데이터를 다중 차원의 </a:t>
            </a:r>
            <a:r>
              <a:rPr lang="en-US" altLang="ko-KR" sz="1600" dirty="0">
                <a:latin typeface="Malgun Gothic"/>
                <a:cs typeface="Times New Roman"/>
              </a:rPr>
              <a:t>Vector </a:t>
            </a:r>
            <a:r>
              <a:rPr lang="ko-KR" altLang="en-US" sz="1600" dirty="0">
                <a:latin typeface="Malgun Gothic"/>
                <a:cs typeface="Times New Roman"/>
              </a:rPr>
              <a:t>값으로 </a:t>
            </a:r>
            <a:r>
              <a:rPr lang="ko-KR" altLang="en-US" sz="1600" dirty="0" err="1">
                <a:latin typeface="Malgun Gothic"/>
                <a:cs typeface="Times New Roman"/>
              </a:rPr>
              <a:t>임베딩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 err="1">
                <a:latin typeface="Malgun Gothic"/>
                <a:cs typeface="Times New Roman"/>
              </a:rPr>
              <a:t>학습시에</a:t>
            </a:r>
            <a:r>
              <a:rPr lang="ko-KR" altLang="en-US" sz="1600" dirty="0">
                <a:latin typeface="Malgun Gothic"/>
                <a:cs typeface="Times New Roman"/>
              </a:rPr>
              <a:t> 입력</a:t>
            </a:r>
            <a:r>
              <a:rPr lang="en-US" altLang="ko-KR" sz="1600" dirty="0">
                <a:latin typeface="Malgun Gothic"/>
                <a:cs typeface="Times New Roman"/>
              </a:rPr>
              <a:t>-</a:t>
            </a:r>
            <a:r>
              <a:rPr lang="ko-KR" altLang="en-US" sz="1600" dirty="0">
                <a:latin typeface="Malgun Gothic"/>
                <a:cs typeface="Times New Roman"/>
              </a:rPr>
              <a:t>결과를 같이 학습시켜 서로 비슷한 </a:t>
            </a:r>
            <a:r>
              <a:rPr lang="en-US" altLang="ko-KR" sz="1600" dirty="0">
                <a:latin typeface="Malgun Gothic"/>
                <a:cs typeface="Times New Roman"/>
              </a:rPr>
              <a:t>Vector</a:t>
            </a:r>
            <a:r>
              <a:rPr lang="ko-KR" altLang="en-US" sz="1600" dirty="0">
                <a:latin typeface="Malgun Gothic"/>
                <a:cs typeface="Times New Roman"/>
              </a:rPr>
              <a:t>값으로 </a:t>
            </a:r>
            <a:r>
              <a:rPr lang="ko-KR" altLang="en-US" sz="1600" dirty="0" err="1">
                <a:latin typeface="Malgun Gothic"/>
                <a:cs typeface="Times New Roman"/>
              </a:rPr>
              <a:t>임베딩</a:t>
            </a:r>
            <a:r>
              <a:rPr lang="ko-KR" altLang="en-US" sz="1600" dirty="0">
                <a:latin typeface="Malgun Gothic"/>
                <a:cs typeface="Times New Roman"/>
              </a:rPr>
              <a:t> 되도록 함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>
                <a:latin typeface="Malgun Gothic"/>
                <a:cs typeface="Times New Roman"/>
              </a:rPr>
              <a:t>정답 입력은 </a:t>
            </a:r>
            <a:r>
              <a:rPr lang="en-US" altLang="ko-KR" sz="1600" dirty="0">
                <a:latin typeface="Malgun Gothic"/>
                <a:cs typeface="Times New Roman"/>
              </a:rPr>
              <a:t>‘</a:t>
            </a:r>
            <a:r>
              <a:rPr lang="ko-KR" altLang="en-US" sz="1600" dirty="0">
                <a:latin typeface="Malgun Gothic"/>
                <a:cs typeface="Times New Roman"/>
              </a:rPr>
              <a:t>입력</a:t>
            </a:r>
            <a:r>
              <a:rPr lang="en-US" altLang="ko-KR" sz="1600" dirty="0">
                <a:latin typeface="Malgun Gothic"/>
                <a:cs typeface="Times New Roman"/>
              </a:rPr>
              <a:t>-</a:t>
            </a:r>
            <a:r>
              <a:rPr lang="ko-KR" altLang="en-US" sz="1600" dirty="0">
                <a:latin typeface="Malgun Gothic"/>
                <a:cs typeface="Times New Roman"/>
              </a:rPr>
              <a:t>결과</a:t>
            </a:r>
            <a:r>
              <a:rPr lang="en-US" altLang="ko-KR" sz="1600" dirty="0">
                <a:latin typeface="Malgun Gothic"/>
                <a:cs typeface="Times New Roman"/>
              </a:rPr>
              <a:t>’</a:t>
            </a:r>
            <a:r>
              <a:rPr lang="ko-KR" altLang="en-US" sz="1600" dirty="0">
                <a:latin typeface="Malgun Gothic"/>
                <a:cs typeface="Times New Roman"/>
              </a:rPr>
              <a:t>의 </a:t>
            </a:r>
            <a:r>
              <a:rPr lang="ko-KR" altLang="en-US" sz="1600" dirty="0" err="1">
                <a:latin typeface="Malgun Gothic"/>
                <a:cs typeface="Times New Roman"/>
              </a:rPr>
              <a:t>임베딩이</a:t>
            </a:r>
            <a:r>
              <a:rPr lang="ko-KR" altLang="en-US" sz="1600" dirty="0">
                <a:latin typeface="Malgun Gothic"/>
                <a:cs typeface="Times New Roman"/>
              </a:rPr>
              <a:t> 가깝도록</a:t>
            </a:r>
            <a:r>
              <a:rPr lang="en-US" altLang="ko-KR" sz="1600" dirty="0">
                <a:latin typeface="Malgun Gothic"/>
                <a:cs typeface="Times New Roman"/>
              </a:rPr>
              <a:t>, </a:t>
            </a:r>
            <a:r>
              <a:rPr lang="ko-KR" altLang="en-US" sz="1600" dirty="0">
                <a:latin typeface="Malgun Gothic"/>
                <a:cs typeface="Times New Roman"/>
              </a:rPr>
              <a:t>오답 입력은 </a:t>
            </a:r>
            <a:r>
              <a:rPr lang="en-US" altLang="ko-KR" sz="1600" dirty="0">
                <a:latin typeface="Malgun Gothic"/>
                <a:cs typeface="Times New Roman"/>
              </a:rPr>
              <a:t>‘</a:t>
            </a:r>
            <a:r>
              <a:rPr lang="ko-KR" altLang="en-US" sz="1600" dirty="0">
                <a:latin typeface="Malgun Gothic"/>
                <a:cs typeface="Times New Roman"/>
              </a:rPr>
              <a:t>입력</a:t>
            </a:r>
            <a:r>
              <a:rPr lang="en-US" altLang="ko-KR" sz="1600" dirty="0">
                <a:latin typeface="Malgun Gothic"/>
                <a:cs typeface="Times New Roman"/>
              </a:rPr>
              <a:t>-</a:t>
            </a:r>
            <a:r>
              <a:rPr lang="ko-KR" altLang="en-US" sz="1600" dirty="0">
                <a:latin typeface="Malgun Gothic"/>
                <a:cs typeface="Times New Roman"/>
              </a:rPr>
              <a:t>결과</a:t>
            </a:r>
            <a:r>
              <a:rPr lang="en-US" altLang="ko-KR" sz="1600" dirty="0">
                <a:latin typeface="Malgun Gothic"/>
                <a:cs typeface="Times New Roman"/>
              </a:rPr>
              <a:t>’</a:t>
            </a:r>
            <a:r>
              <a:rPr lang="ko-KR" altLang="en-US" sz="1600" dirty="0">
                <a:latin typeface="Malgun Gothic"/>
                <a:cs typeface="Times New Roman"/>
              </a:rPr>
              <a:t>의 </a:t>
            </a:r>
            <a:r>
              <a:rPr lang="ko-KR" altLang="en-US" sz="1600" dirty="0" err="1">
                <a:latin typeface="Malgun Gothic"/>
                <a:cs typeface="Times New Roman"/>
              </a:rPr>
              <a:t>임베딩이</a:t>
            </a:r>
            <a:r>
              <a:rPr lang="ko-KR" altLang="en-US" sz="1600" dirty="0">
                <a:latin typeface="Malgun Gothic"/>
                <a:cs typeface="Times New Roman"/>
              </a:rPr>
              <a:t> 멀어지도록 학습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altLang="ko-KR" sz="1600" dirty="0">
              <a:latin typeface="Malgun Gothic"/>
              <a:cs typeface="Times New Roman"/>
            </a:endParaRPr>
          </a:p>
        </p:txBody>
      </p:sp>
      <p:pic>
        <p:nvPicPr>
          <p:cNvPr id="36" name="Picture 4" descr="https://www.notion.so/image/https%3A%2F%2Fs3-us-west-2.amazonaws.com%2Fsecure.notion-static.com%2Fbde74d8d-9462-484a-ba2e-2718be1b8efa%2FUntitled.png?table=block&amp;id=a92b3e65-bc40-4ea9-aad6-eb01efe2db2f&amp;spaceId=895f9976-2756-422f-b0d9-6012d67eaaa2&amp;width=2000&amp;userId=acaf85b2-ec0d-47ae-bfb9-e06cd665cd6f&amp;cache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1" y="2913654"/>
            <a:ext cx="5073633" cy="30299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bject 4"/>
          <p:cNvSpPr txBox="1"/>
          <p:nvPr/>
        </p:nvSpPr>
        <p:spPr>
          <a:xfrm>
            <a:off x="2574887" y="5943599"/>
            <a:ext cx="1828800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Bi-Encoder </a:t>
            </a:r>
            <a:r>
              <a:rPr lang="ko-KR" altLang="en-US" sz="1400" dirty="0" smtClean="0">
                <a:latin typeface="Malgun Gothic"/>
                <a:cs typeface="Times New Roman"/>
              </a:rPr>
              <a:t>구조도</a:t>
            </a:r>
            <a:endParaRPr lang="en-US" altLang="ko-KR" sz="1400" dirty="0">
              <a:latin typeface="Malgun Gothic"/>
              <a:cs typeface="Times New Roman"/>
            </a:endParaRPr>
          </a:p>
        </p:txBody>
      </p:sp>
      <p:pic>
        <p:nvPicPr>
          <p:cNvPr id="1026" name="Picture 2" descr="https://www.notion.so/image/https%3A%2F%2Fs3-us-west-2.amazonaws.com%2Fsecure.notion-static.com%2Fd1d710ed-654e-4eed-8a4a-b439b0255fb2%2FUntitled.png?table=block&amp;id=0d89ee5d-1f7c-4db5-94bc-851afc5d6bf3&amp;spaceId=895f9976-2756-422f-b0d9-6012d67eaaa2&amp;width=2000&amp;userId=acaf85b2-ec0d-47ae-bfb9-e06cd665cd6f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95" y="2816938"/>
            <a:ext cx="3343412" cy="31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bject 4"/>
          <p:cNvSpPr txBox="1"/>
          <p:nvPr/>
        </p:nvSpPr>
        <p:spPr>
          <a:xfrm>
            <a:off x="8187310" y="5943599"/>
            <a:ext cx="1828800" cy="29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Contrastive Learning</a:t>
            </a:r>
            <a:endParaRPr lang="en-US" altLang="ko-KR" sz="1400" dirty="0">
              <a:latin typeface="Malgun Gothic"/>
              <a:cs typeface="Times New Roman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438361" y="4204422"/>
            <a:ext cx="465992" cy="4484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Response Selection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5118" y="1124808"/>
            <a:ext cx="11157781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600" dirty="0">
                <a:latin typeface="Malgun Gothic"/>
                <a:cs typeface="Times New Roman"/>
              </a:rPr>
              <a:t>문맥이 있는 대화가 주어졌을 때</a:t>
            </a:r>
            <a:r>
              <a:rPr lang="en-US" altLang="ko-KR" sz="1600" dirty="0">
                <a:latin typeface="Malgun Gothic"/>
                <a:cs typeface="Times New Roman"/>
              </a:rPr>
              <a:t>, </a:t>
            </a:r>
            <a:r>
              <a:rPr lang="ko-KR" altLang="en-US" sz="1600" dirty="0">
                <a:latin typeface="Malgun Gothic"/>
                <a:cs typeface="Times New Roman"/>
              </a:rPr>
              <a:t>사전에 정해진 응답 후보 중에서 </a:t>
            </a:r>
            <a:r>
              <a:rPr lang="ko-KR" altLang="en-US" sz="1600" b="1" dirty="0">
                <a:solidFill>
                  <a:schemeClr val="accent1"/>
                </a:solidFill>
                <a:latin typeface="Malgun Gothic"/>
                <a:cs typeface="Times New Roman"/>
              </a:rPr>
              <a:t>적절한</a:t>
            </a:r>
            <a:r>
              <a:rPr lang="ko-KR" altLang="en-US" sz="1600" dirty="0">
                <a:latin typeface="Malgun Gothic"/>
                <a:cs typeface="Times New Roman"/>
              </a:rPr>
              <a:t> 응답을 선택하는 태스크</a:t>
            </a:r>
            <a:endParaRPr lang="en-US" altLang="ko-KR" sz="1600" dirty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>
                <a:latin typeface="Malgun Gothic"/>
                <a:cs typeface="Times New Roman"/>
              </a:rPr>
              <a:t>모델 학습에 </a:t>
            </a:r>
            <a:r>
              <a:rPr lang="en-US" altLang="ko-KR" sz="1600" dirty="0">
                <a:latin typeface="Malgun Gothic"/>
                <a:cs typeface="Times New Roman"/>
              </a:rPr>
              <a:t>dialogue, response</a:t>
            </a:r>
            <a:r>
              <a:rPr lang="ko-KR" altLang="en-US" sz="1600" dirty="0">
                <a:latin typeface="Malgun Gothic"/>
                <a:cs typeface="Times New Roman"/>
              </a:rPr>
              <a:t>으로 </a:t>
            </a:r>
            <a:r>
              <a:rPr lang="ko-KR" altLang="en-US" sz="1600" dirty="0" smtClean="0">
                <a:latin typeface="Malgun Gothic"/>
                <a:cs typeface="Times New Roman"/>
              </a:rPr>
              <a:t>구성</a:t>
            </a:r>
            <a:endParaRPr lang="en-US" altLang="ko-KR" sz="1600" dirty="0" smtClean="0">
              <a:latin typeface="Malgun Gothic"/>
              <a:cs typeface="Times New Roman"/>
            </a:endParaRP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600" dirty="0" smtClean="0">
                <a:latin typeface="Malgun Gothic"/>
                <a:cs typeface="Times New Roman"/>
                <a:hlinkClick r:id="rId2"/>
              </a:rPr>
              <a:t>심화 내용</a:t>
            </a:r>
            <a:endParaRPr lang="en-US" altLang="ko-KR" sz="1600" dirty="0">
              <a:latin typeface="Malgun Gothic"/>
              <a:cs typeface="Times New Roman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56089" y="2509579"/>
            <a:ext cx="6636105" cy="104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object 4"/>
          <p:cNvSpPr txBox="1"/>
          <p:nvPr/>
        </p:nvSpPr>
        <p:spPr>
          <a:xfrm>
            <a:off x="2212234" y="2603099"/>
            <a:ext cx="6636103" cy="1008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>
                <a:latin typeface="Malgun Gothic"/>
                <a:cs typeface="Times New Roman"/>
              </a:rPr>
              <a:t>"HS01": "</a:t>
            </a:r>
            <a:r>
              <a:rPr lang="ko-KR" altLang="en-US" sz="1400" dirty="0">
                <a:latin typeface="Malgun Gothic"/>
                <a:cs typeface="Times New Roman"/>
              </a:rPr>
              <a:t>빚을 드디어 다 갚게 되어서 이제야 안도감이 들어</a:t>
            </a:r>
            <a:r>
              <a:rPr lang="en-US" altLang="ko-KR" sz="1400" dirty="0">
                <a:latin typeface="Malgun Gothic"/>
                <a:cs typeface="Times New Roman"/>
              </a:rPr>
              <a:t>.", </a:t>
            </a:r>
            <a:endParaRPr lang="en-US" altLang="ko-KR" sz="1400" dirty="0" smtClean="0">
              <a:latin typeface="Malgun Gothic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"</a:t>
            </a:r>
            <a:r>
              <a:rPr lang="en-US" altLang="ko-KR" sz="1400" dirty="0">
                <a:latin typeface="Malgun Gothic"/>
                <a:cs typeface="Times New Roman"/>
              </a:rPr>
              <a:t>SS01": "</a:t>
            </a:r>
            <a:r>
              <a:rPr lang="ko-KR" altLang="en-US" sz="1400" dirty="0">
                <a:latin typeface="Malgun Gothic"/>
                <a:cs typeface="Times New Roman"/>
              </a:rPr>
              <a:t>기분 좋으시겠어요</a:t>
            </a:r>
            <a:r>
              <a:rPr lang="en-US" altLang="ko-KR" sz="1400" dirty="0">
                <a:latin typeface="Malgun Gothic"/>
                <a:cs typeface="Times New Roman"/>
              </a:rPr>
              <a:t>. </a:t>
            </a:r>
            <a:r>
              <a:rPr lang="ko-KR" altLang="en-US" sz="1400" dirty="0">
                <a:latin typeface="Malgun Gothic"/>
                <a:cs typeface="Times New Roman"/>
              </a:rPr>
              <a:t>앞으로는 어떻게 하실 생각이신가요</a:t>
            </a:r>
            <a:r>
              <a:rPr lang="en-US" altLang="ko-KR" sz="1400" dirty="0">
                <a:latin typeface="Malgun Gothic"/>
                <a:cs typeface="Times New Roman"/>
              </a:rPr>
              <a:t>?", </a:t>
            </a:r>
            <a:endParaRPr lang="en-US" altLang="ko-KR" sz="1400" dirty="0" smtClean="0">
              <a:latin typeface="Malgun Gothic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"</a:t>
            </a:r>
            <a:r>
              <a:rPr lang="en-US" altLang="ko-KR" sz="1400" dirty="0">
                <a:latin typeface="Malgun Gothic"/>
                <a:cs typeface="Times New Roman"/>
              </a:rPr>
              <a:t>HS02": "</a:t>
            </a:r>
            <a:r>
              <a:rPr lang="ko-KR" altLang="en-US" sz="1400" dirty="0">
                <a:latin typeface="Malgun Gothic"/>
                <a:cs typeface="Times New Roman"/>
              </a:rPr>
              <a:t>빚도 다 갚았으니 당분간은 아무 생각도 안 하며 살고 싶어</a:t>
            </a:r>
            <a:r>
              <a:rPr lang="en-US" altLang="ko-KR" sz="1400" dirty="0" smtClean="0">
                <a:latin typeface="Malgun Gothic"/>
                <a:cs typeface="Times New Roman"/>
              </a:rPr>
              <a:t>.",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56089" y="3645197"/>
            <a:ext cx="6636105" cy="37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object 4"/>
          <p:cNvSpPr txBox="1"/>
          <p:nvPr/>
        </p:nvSpPr>
        <p:spPr>
          <a:xfrm>
            <a:off x="2209230" y="3678594"/>
            <a:ext cx="6561036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"</a:t>
            </a:r>
            <a:r>
              <a:rPr lang="en-US" altLang="ko-KR" sz="1400" dirty="0">
                <a:latin typeface="Malgun Gothic"/>
                <a:cs typeface="Times New Roman"/>
              </a:rPr>
              <a:t>SS02": "</a:t>
            </a:r>
            <a:r>
              <a:rPr lang="ko-KR" altLang="en-US" sz="1400" dirty="0">
                <a:latin typeface="Malgun Gothic"/>
                <a:cs typeface="Times New Roman"/>
              </a:rPr>
              <a:t>빚도 다 갚았으니 당분간은 아무 생각도 안 하며 살고 싶으시군요</a:t>
            </a:r>
            <a:r>
              <a:rPr lang="en-US" altLang="ko-KR" sz="1400" dirty="0">
                <a:latin typeface="Malgun Gothic"/>
                <a:cs typeface="Times New Roman"/>
              </a:rPr>
              <a:t>.",</a:t>
            </a:r>
            <a:endParaRPr lang="en-US" altLang="ko-KR" sz="1400" dirty="0" smtClean="0">
              <a:latin typeface="Malgun Gothic"/>
              <a:cs typeface="Times New Roman"/>
            </a:endParaRPr>
          </a:p>
        </p:txBody>
      </p:sp>
      <p:sp>
        <p:nvSpPr>
          <p:cNvPr id="59" name="아래쪽 화살표 58"/>
          <p:cNvSpPr/>
          <p:nvPr/>
        </p:nvSpPr>
        <p:spPr>
          <a:xfrm rot="5400000">
            <a:off x="8894153" y="2802921"/>
            <a:ext cx="468000" cy="46843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 rot="5400000">
            <a:off x="8926625" y="3575509"/>
            <a:ext cx="468000" cy="46843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bject 4"/>
          <p:cNvSpPr txBox="1"/>
          <p:nvPr/>
        </p:nvSpPr>
        <p:spPr>
          <a:xfrm>
            <a:off x="9518513" y="2895315"/>
            <a:ext cx="1123033" cy="306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dialogue</a:t>
            </a:r>
          </a:p>
        </p:txBody>
      </p:sp>
      <p:sp>
        <p:nvSpPr>
          <p:cNvPr id="62" name="object 4"/>
          <p:cNvSpPr txBox="1"/>
          <p:nvPr/>
        </p:nvSpPr>
        <p:spPr>
          <a:xfrm>
            <a:off x="9550985" y="3645198"/>
            <a:ext cx="1123033" cy="268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response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056089" y="4285686"/>
            <a:ext cx="6636105" cy="1213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object 4"/>
          <p:cNvSpPr txBox="1"/>
          <p:nvPr/>
        </p:nvSpPr>
        <p:spPr>
          <a:xfrm>
            <a:off x="2260835" y="4329174"/>
            <a:ext cx="6479962" cy="1344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>
                <a:latin typeface="Malgun Gothic"/>
                <a:cs typeface="Times New Roman"/>
              </a:rPr>
              <a:t>"HS01": "</a:t>
            </a:r>
            <a:r>
              <a:rPr lang="ko-KR" altLang="en-US" sz="1400" dirty="0">
                <a:latin typeface="Malgun Gothic"/>
                <a:cs typeface="Times New Roman"/>
              </a:rPr>
              <a:t>아내의 건강이 갑자기 악화됐어</a:t>
            </a:r>
            <a:r>
              <a:rPr lang="en-US" altLang="ko-KR" sz="1400" dirty="0">
                <a:latin typeface="Malgun Gothic"/>
                <a:cs typeface="Times New Roman"/>
              </a:rPr>
              <a:t>. </a:t>
            </a:r>
            <a:r>
              <a:rPr lang="ko-KR" altLang="en-US" sz="1400" dirty="0">
                <a:latin typeface="Malgun Gothic"/>
                <a:cs typeface="Times New Roman"/>
              </a:rPr>
              <a:t>너무 걱정스럽고 불안해</a:t>
            </a:r>
            <a:r>
              <a:rPr lang="en-US" altLang="ko-KR" sz="1400" dirty="0" smtClean="0">
                <a:latin typeface="Malgun Gothic"/>
                <a:cs typeface="Times New Roman"/>
              </a:rPr>
              <a:t>.",</a:t>
            </a: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"</a:t>
            </a:r>
            <a:r>
              <a:rPr lang="en-US" altLang="ko-KR" sz="1400" dirty="0">
                <a:latin typeface="Malgun Gothic"/>
                <a:cs typeface="Times New Roman"/>
              </a:rPr>
              <a:t>SS01": "</a:t>
            </a:r>
            <a:r>
              <a:rPr lang="ko-KR" altLang="en-US" sz="1400" dirty="0">
                <a:latin typeface="Malgun Gothic"/>
                <a:cs typeface="Times New Roman"/>
              </a:rPr>
              <a:t>아내 분의 건강이 급작스레 악화되셔서 많이 불안하시겠네요</a:t>
            </a:r>
            <a:r>
              <a:rPr lang="en-US" altLang="ko-KR" sz="1400" dirty="0" smtClean="0">
                <a:latin typeface="Malgun Gothic"/>
                <a:cs typeface="Times New Roman"/>
              </a:rPr>
              <a:t>.",</a:t>
            </a: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"</a:t>
            </a:r>
            <a:r>
              <a:rPr lang="en-US" altLang="ko-KR" sz="1400" dirty="0">
                <a:latin typeface="Malgun Gothic"/>
                <a:cs typeface="Times New Roman"/>
              </a:rPr>
              <a:t>HS02": "</a:t>
            </a:r>
            <a:r>
              <a:rPr lang="ko-KR" altLang="en-US" sz="1400" dirty="0">
                <a:latin typeface="Malgun Gothic"/>
                <a:cs typeface="Times New Roman"/>
              </a:rPr>
              <a:t>나 혼자 남으면 어떻게 살지 막막해</a:t>
            </a:r>
            <a:r>
              <a:rPr lang="en-US" altLang="ko-KR" sz="1400" dirty="0" smtClean="0">
                <a:latin typeface="Malgun Gothic"/>
                <a:cs typeface="Times New Roman"/>
              </a:rPr>
              <a:t>.",</a:t>
            </a: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endParaRPr lang="en-US" altLang="ko-KR" sz="1400" dirty="0" smtClean="0">
              <a:latin typeface="Malgun Gothic"/>
              <a:cs typeface="Times New Roman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053646" y="5662769"/>
            <a:ext cx="6636105" cy="37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object 4"/>
          <p:cNvSpPr txBox="1"/>
          <p:nvPr/>
        </p:nvSpPr>
        <p:spPr>
          <a:xfrm>
            <a:off x="2260835" y="5680377"/>
            <a:ext cx="6479962" cy="29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>
                <a:latin typeface="Malgun Gothic"/>
                <a:cs typeface="Times New Roman"/>
              </a:rPr>
              <a:t>"SS02": "</a:t>
            </a:r>
            <a:r>
              <a:rPr lang="ko-KR" altLang="en-US" sz="1400" dirty="0">
                <a:latin typeface="Malgun Gothic"/>
                <a:cs typeface="Times New Roman"/>
              </a:rPr>
              <a:t>이 상황에서 할 수 있는 일에는 무엇이 있을까요</a:t>
            </a:r>
            <a:r>
              <a:rPr lang="en-US" altLang="ko-KR" sz="1400" dirty="0">
                <a:latin typeface="Malgun Gothic"/>
                <a:cs typeface="Times New Roman"/>
              </a:rPr>
              <a:t>??", </a:t>
            </a:r>
          </a:p>
        </p:txBody>
      </p:sp>
      <p:sp>
        <p:nvSpPr>
          <p:cNvPr id="68" name="아래쪽 화살표 67"/>
          <p:cNvSpPr/>
          <p:nvPr/>
        </p:nvSpPr>
        <p:spPr>
          <a:xfrm rot="5400000">
            <a:off x="8917833" y="4642932"/>
            <a:ext cx="468000" cy="46843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아래쪽 화살표 68"/>
          <p:cNvSpPr/>
          <p:nvPr/>
        </p:nvSpPr>
        <p:spPr>
          <a:xfrm rot="5400000">
            <a:off x="8894153" y="5614087"/>
            <a:ext cx="468000" cy="46843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object 4"/>
          <p:cNvSpPr txBox="1"/>
          <p:nvPr/>
        </p:nvSpPr>
        <p:spPr>
          <a:xfrm>
            <a:off x="9550985" y="4735326"/>
            <a:ext cx="1123033" cy="306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dialogue</a:t>
            </a:r>
          </a:p>
        </p:txBody>
      </p:sp>
      <p:sp>
        <p:nvSpPr>
          <p:cNvPr id="71" name="object 4"/>
          <p:cNvSpPr txBox="1"/>
          <p:nvPr/>
        </p:nvSpPr>
        <p:spPr>
          <a:xfrm>
            <a:off x="9518512" y="5683776"/>
            <a:ext cx="1123033" cy="268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response</a:t>
            </a:r>
          </a:p>
        </p:txBody>
      </p:sp>
      <p:sp>
        <p:nvSpPr>
          <p:cNvPr id="72" name="타원 71"/>
          <p:cNvSpPr/>
          <p:nvPr/>
        </p:nvSpPr>
        <p:spPr>
          <a:xfrm>
            <a:off x="1855333" y="2373018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3" name="타원 72"/>
          <p:cNvSpPr/>
          <p:nvPr/>
        </p:nvSpPr>
        <p:spPr>
          <a:xfrm>
            <a:off x="1855333" y="4128792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2013894" y="6184732"/>
            <a:ext cx="5809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 AI Hub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감성 대화 말뭉치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미디어젠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en-US" altLang="ko-KR" sz="11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aihub.or.kr/aidata/7978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Response Selection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도식화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620715" y="1569146"/>
            <a:ext cx="2971800" cy="337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8478715" y="1551563"/>
            <a:ext cx="1828800" cy="337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2001715" y="20263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420815" y="21787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2154115" y="26359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3144715" y="198238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3132992" y="28645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2464777" y="337156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3982915" y="24835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4047392" y="364999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77915" y="42361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3179884" y="380239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678115" y="43885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164015" y="1554492"/>
            <a:ext cx="2971800" cy="337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5506915" y="17977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6192715" y="216409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5506915" y="27883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6954715" y="196773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802315" y="27121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964115" y="34741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7716715" y="246889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7716715" y="363533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5583115" y="43123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825455" y="4089915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7681546" y="456732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화살표 연결선 99"/>
          <p:cNvCxnSpPr>
            <a:stCxn id="77" idx="6"/>
            <a:endCxn id="89" idx="2"/>
          </p:cNvCxnSpPr>
          <p:nvPr/>
        </p:nvCxnSpPr>
        <p:spPr>
          <a:xfrm flipV="1">
            <a:off x="2154115" y="1873946"/>
            <a:ext cx="3352800" cy="22860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0" idx="6"/>
            <a:endCxn id="92" idx="2"/>
          </p:cNvCxnSpPr>
          <p:nvPr/>
        </p:nvCxnSpPr>
        <p:spPr>
          <a:xfrm flipV="1">
            <a:off x="3297115" y="2043930"/>
            <a:ext cx="3657600" cy="1465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8" idx="6"/>
            <a:endCxn id="90" idx="2"/>
          </p:cNvCxnSpPr>
          <p:nvPr/>
        </p:nvCxnSpPr>
        <p:spPr>
          <a:xfrm flipV="1">
            <a:off x="2573215" y="2240292"/>
            <a:ext cx="3619500" cy="1465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3" idx="6"/>
            <a:endCxn id="95" idx="2"/>
          </p:cNvCxnSpPr>
          <p:nvPr/>
        </p:nvCxnSpPr>
        <p:spPr>
          <a:xfrm flipV="1">
            <a:off x="4135315" y="2545092"/>
            <a:ext cx="3581400" cy="1465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9" idx="6"/>
            <a:endCxn id="91" idx="2"/>
          </p:cNvCxnSpPr>
          <p:nvPr/>
        </p:nvCxnSpPr>
        <p:spPr>
          <a:xfrm>
            <a:off x="2306515" y="2712146"/>
            <a:ext cx="3200400" cy="15240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1" idx="6"/>
            <a:endCxn id="93" idx="2"/>
          </p:cNvCxnSpPr>
          <p:nvPr/>
        </p:nvCxnSpPr>
        <p:spPr>
          <a:xfrm flipV="1">
            <a:off x="3285392" y="2788346"/>
            <a:ext cx="3516923" cy="15240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82" idx="6"/>
            <a:endCxn id="94" idx="2"/>
          </p:cNvCxnSpPr>
          <p:nvPr/>
        </p:nvCxnSpPr>
        <p:spPr>
          <a:xfrm>
            <a:off x="2617177" y="3447768"/>
            <a:ext cx="3346938" cy="102578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84" idx="6"/>
            <a:endCxn id="96" idx="2"/>
          </p:cNvCxnSpPr>
          <p:nvPr/>
        </p:nvCxnSpPr>
        <p:spPr>
          <a:xfrm flipV="1">
            <a:off x="4199792" y="3711537"/>
            <a:ext cx="3516923" cy="1465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6" idx="6"/>
            <a:endCxn id="98" idx="1"/>
          </p:cNvCxnSpPr>
          <p:nvPr/>
        </p:nvCxnSpPr>
        <p:spPr>
          <a:xfrm>
            <a:off x="3332284" y="3878591"/>
            <a:ext cx="3515489" cy="23364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85" idx="6"/>
            <a:endCxn id="97" idx="2"/>
          </p:cNvCxnSpPr>
          <p:nvPr/>
        </p:nvCxnSpPr>
        <p:spPr>
          <a:xfrm>
            <a:off x="2230315" y="4312346"/>
            <a:ext cx="3352800" cy="7620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7" idx="6"/>
            <a:endCxn id="99" idx="2"/>
          </p:cNvCxnSpPr>
          <p:nvPr/>
        </p:nvCxnSpPr>
        <p:spPr>
          <a:xfrm>
            <a:off x="3830515" y="4464746"/>
            <a:ext cx="3851031" cy="17877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bject 4"/>
          <p:cNvSpPr txBox="1"/>
          <p:nvPr/>
        </p:nvSpPr>
        <p:spPr>
          <a:xfrm>
            <a:off x="1620715" y="1209069"/>
            <a:ext cx="2019300" cy="29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Dialogue Vector Space</a:t>
            </a:r>
          </a:p>
        </p:txBody>
      </p:sp>
      <p:sp>
        <p:nvSpPr>
          <p:cNvPr id="112" name="object 4"/>
          <p:cNvSpPr txBox="1"/>
          <p:nvPr/>
        </p:nvSpPr>
        <p:spPr>
          <a:xfrm>
            <a:off x="5199184" y="1188146"/>
            <a:ext cx="2019300" cy="29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Response Vector Space</a:t>
            </a:r>
          </a:p>
        </p:txBody>
      </p:sp>
      <p:sp>
        <p:nvSpPr>
          <p:cNvPr id="113" name="object 4"/>
          <p:cNvSpPr txBox="1"/>
          <p:nvPr/>
        </p:nvSpPr>
        <p:spPr>
          <a:xfrm>
            <a:off x="8490438" y="1188145"/>
            <a:ext cx="2019300" cy="29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400" dirty="0" smtClean="0">
                <a:latin typeface="Malgun Gothic"/>
                <a:cs typeface="Times New Roman"/>
              </a:rPr>
              <a:t>Response pool</a:t>
            </a:r>
          </a:p>
        </p:txBody>
      </p:sp>
      <p:sp>
        <p:nvSpPr>
          <p:cNvPr id="114" name="object 4"/>
          <p:cNvSpPr txBox="1"/>
          <p:nvPr/>
        </p:nvSpPr>
        <p:spPr>
          <a:xfrm>
            <a:off x="8554915" y="1551563"/>
            <a:ext cx="1676400" cy="31886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 ㅡㅡ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ㅡㅡㅡ ㅡㅡ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 ㅡㅡ 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ㅡㅡㅡ ㅡ 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 ㅡㅡ ㅡㅡ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 ㅡ ㅡ 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ㅡㅡㅡ ㅡㅡㅡ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 ㅡㅡㅡ 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 ㅡ 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ㅡㅡㅡ ㅡㅡ</a:t>
            </a:r>
            <a:endParaRPr lang="en-US" altLang="ko-KR" sz="1200" dirty="0" smtClean="0">
              <a:latin typeface="Malgun Gothic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ko-KR" altLang="en-US" sz="1200" dirty="0" smtClean="0">
                <a:latin typeface="Malgun Gothic"/>
                <a:cs typeface="Times New Roman"/>
              </a:rPr>
              <a:t>ㅡㅡ ㅡ ㅡ ㅡ ㅡ </a:t>
            </a:r>
            <a:endParaRPr lang="en-US" altLang="ko-KR" sz="1200" dirty="0" smtClean="0">
              <a:latin typeface="Malgun Gothic"/>
              <a:cs typeface="Times New Roman"/>
            </a:endParaRPr>
          </a:p>
        </p:txBody>
      </p:sp>
      <p:sp>
        <p:nvSpPr>
          <p:cNvPr id="115" name="왼쪽/오른쪽 화살표 114"/>
          <p:cNvSpPr/>
          <p:nvPr/>
        </p:nvSpPr>
        <p:spPr>
          <a:xfrm>
            <a:off x="7945315" y="3052115"/>
            <a:ext cx="647700" cy="392722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/>
          <p:cNvSpPr/>
          <p:nvPr/>
        </p:nvSpPr>
        <p:spPr>
          <a:xfrm>
            <a:off x="3278065" y="448819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7" name="직선 화살표 연결선 116"/>
          <p:cNvCxnSpPr>
            <a:stCxn id="118" idx="0"/>
            <a:endCxn id="116" idx="3"/>
          </p:cNvCxnSpPr>
          <p:nvPr/>
        </p:nvCxnSpPr>
        <p:spPr>
          <a:xfrm flipV="1">
            <a:off x="3106615" y="4618272"/>
            <a:ext cx="193768" cy="51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object 4"/>
          <p:cNvSpPr txBox="1"/>
          <p:nvPr/>
        </p:nvSpPr>
        <p:spPr>
          <a:xfrm>
            <a:off x="1620715" y="5135892"/>
            <a:ext cx="2971800" cy="10547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100" dirty="0" smtClean="0">
                <a:latin typeface="Malgun Gothic"/>
                <a:cs typeface="Times New Roman"/>
              </a:rPr>
              <a:t>"</a:t>
            </a:r>
            <a:r>
              <a:rPr lang="en-US" altLang="ko-KR" sz="1100" dirty="0">
                <a:latin typeface="Malgun Gothic"/>
                <a:cs typeface="Times New Roman"/>
              </a:rPr>
              <a:t>HS01": </a:t>
            </a:r>
            <a:r>
              <a:rPr lang="en-US" altLang="ko-KR" sz="1100" dirty="0" smtClean="0">
                <a:latin typeface="Malgun Gothic"/>
                <a:cs typeface="Times New Roman"/>
              </a:rPr>
              <a:t>"</a:t>
            </a:r>
            <a:r>
              <a:rPr lang="ko-KR" altLang="en-US" sz="1100" dirty="0" smtClean="0">
                <a:latin typeface="Malgun Gothic"/>
                <a:cs typeface="Times New Roman"/>
              </a:rPr>
              <a:t>엄마의 건강이 나빠져서 불안해</a:t>
            </a:r>
            <a:r>
              <a:rPr lang="en-US" altLang="ko-KR" sz="1100" dirty="0">
                <a:latin typeface="Malgun Gothic"/>
                <a:cs typeface="Times New Roman"/>
              </a:rPr>
              <a:t>.",</a:t>
            </a: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100" dirty="0">
                <a:latin typeface="Malgun Gothic"/>
                <a:cs typeface="Times New Roman"/>
              </a:rPr>
              <a:t>"SS01": </a:t>
            </a:r>
            <a:r>
              <a:rPr lang="en-US" altLang="ko-KR" sz="1100" dirty="0" smtClean="0">
                <a:latin typeface="Malgun Gothic"/>
                <a:cs typeface="Times New Roman"/>
              </a:rPr>
              <a:t> "</a:t>
            </a:r>
            <a:r>
              <a:rPr lang="ko-KR" altLang="en-US" sz="1100" dirty="0" smtClean="0">
                <a:latin typeface="Malgun Gothic"/>
                <a:cs typeface="Times New Roman"/>
              </a:rPr>
              <a:t>엄마의건강이 악화되셔서 </a:t>
            </a:r>
            <a:r>
              <a:rPr lang="ko-KR" altLang="en-US" sz="1100" dirty="0">
                <a:latin typeface="Malgun Gothic"/>
                <a:cs typeface="Times New Roman"/>
              </a:rPr>
              <a:t>많이 불안하시겠네요</a:t>
            </a:r>
            <a:r>
              <a:rPr lang="en-US" altLang="ko-KR" sz="1100" dirty="0">
                <a:latin typeface="Malgun Gothic"/>
                <a:cs typeface="Times New Roman"/>
              </a:rPr>
              <a:t>.",</a:t>
            </a: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100" dirty="0">
                <a:latin typeface="Malgun Gothic"/>
                <a:cs typeface="Times New Roman"/>
              </a:rPr>
              <a:t>"HS02": "</a:t>
            </a:r>
            <a:r>
              <a:rPr lang="ko-KR" altLang="en-US" sz="1100" dirty="0">
                <a:latin typeface="Malgun Gothic"/>
                <a:cs typeface="Times New Roman"/>
              </a:rPr>
              <a:t>나 혼자 남으면 어떻게 살지 </a:t>
            </a:r>
            <a:r>
              <a:rPr lang="ko-KR" altLang="en-US" sz="1100" dirty="0" smtClean="0">
                <a:latin typeface="Malgun Gothic"/>
                <a:cs typeface="Times New Roman"/>
              </a:rPr>
              <a:t>무서워</a:t>
            </a:r>
            <a:r>
              <a:rPr lang="en-US" altLang="ko-KR" sz="1100" dirty="0" smtClean="0">
                <a:latin typeface="Malgun Gothic"/>
                <a:cs typeface="Times New Roman"/>
              </a:rPr>
              <a:t>."</a:t>
            </a:r>
            <a:endParaRPr lang="en-US" altLang="ko-KR" sz="1100" dirty="0">
              <a:latin typeface="Malgun Gothic"/>
              <a:cs typeface="Times New Roman"/>
            </a:endParaRPr>
          </a:p>
        </p:txBody>
      </p:sp>
      <p:cxnSp>
        <p:nvCxnSpPr>
          <p:cNvPr id="119" name="직선 화살표 연결선 118"/>
          <p:cNvCxnSpPr>
            <a:stCxn id="99" idx="2"/>
            <a:endCxn id="121" idx="6"/>
          </p:cNvCxnSpPr>
          <p:nvPr/>
        </p:nvCxnSpPr>
        <p:spPr>
          <a:xfrm flipH="1" flipV="1">
            <a:off x="7049965" y="4518628"/>
            <a:ext cx="631581" cy="12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object 4"/>
          <p:cNvSpPr txBox="1"/>
          <p:nvPr/>
        </p:nvSpPr>
        <p:spPr>
          <a:xfrm>
            <a:off x="7036715" y="4144992"/>
            <a:ext cx="612531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000" b="1" dirty="0" smtClean="0">
                <a:latin typeface="Malgun Gothic"/>
                <a:cs typeface="Times New Roman"/>
              </a:rPr>
              <a:t>가장 근접</a:t>
            </a:r>
            <a:endParaRPr lang="en-US" altLang="ko-KR" sz="1000" b="1" dirty="0" smtClean="0">
              <a:latin typeface="Malgun Gothic"/>
              <a:cs typeface="Times New Roman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897565" y="444242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2" name="구부러진 연결선 121"/>
          <p:cNvCxnSpPr>
            <a:stCxn id="116" idx="5"/>
            <a:endCxn id="121" idx="4"/>
          </p:cNvCxnSpPr>
          <p:nvPr/>
        </p:nvCxnSpPr>
        <p:spPr>
          <a:xfrm rot="5400000" flipH="1" flipV="1">
            <a:off x="5179234" y="2823741"/>
            <a:ext cx="23444" cy="3565618"/>
          </a:xfrm>
          <a:prstGeom prst="curvedConnector3">
            <a:avLst>
              <a:gd name="adj1" fmla="val -1070287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21" idx="2"/>
            <a:endCxn id="97" idx="6"/>
          </p:cNvCxnSpPr>
          <p:nvPr/>
        </p:nvCxnSpPr>
        <p:spPr>
          <a:xfrm flipH="1" flipV="1">
            <a:off x="5735515" y="4388546"/>
            <a:ext cx="1162050" cy="130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98" idx="3"/>
            <a:endCxn id="121" idx="7"/>
          </p:cNvCxnSpPr>
          <p:nvPr/>
        </p:nvCxnSpPr>
        <p:spPr>
          <a:xfrm>
            <a:off x="6847773" y="4219997"/>
            <a:ext cx="179874" cy="24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5" name="object 4"/>
          <p:cNvSpPr txBox="1"/>
          <p:nvPr/>
        </p:nvSpPr>
        <p:spPr>
          <a:xfrm>
            <a:off x="2595196" y="4411754"/>
            <a:ext cx="855785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100" dirty="0" smtClean="0">
                <a:latin typeface="Malgun Gothic"/>
                <a:cs typeface="Times New Roman"/>
              </a:rPr>
              <a:t>신규 입력</a:t>
            </a:r>
            <a:endParaRPr lang="en-US" altLang="ko-KR" sz="1100" dirty="0">
              <a:latin typeface="Malgun Gothic"/>
              <a:cs typeface="Times New Roman"/>
            </a:endParaRPr>
          </a:p>
        </p:txBody>
      </p:sp>
      <p:cxnSp>
        <p:nvCxnSpPr>
          <p:cNvPr id="126" name="구부러진 연결선 125"/>
          <p:cNvCxnSpPr>
            <a:stCxn id="98" idx="6"/>
          </p:cNvCxnSpPr>
          <p:nvPr/>
        </p:nvCxnSpPr>
        <p:spPr>
          <a:xfrm flipV="1">
            <a:off x="6977855" y="3758275"/>
            <a:ext cx="1585684" cy="407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5164015" y="5401464"/>
            <a:ext cx="436989" cy="631548"/>
            <a:chOff x="5819943" y="5257800"/>
            <a:chExt cx="436989" cy="631548"/>
          </a:xfrm>
        </p:grpSpPr>
        <p:sp>
          <p:nvSpPr>
            <p:cNvPr id="128" name="순서도: 수동 연산 127"/>
            <p:cNvSpPr/>
            <p:nvPr/>
          </p:nvSpPr>
          <p:spPr>
            <a:xfrm rot="10800000">
              <a:off x="5819943" y="5486400"/>
              <a:ext cx="436989" cy="402948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5867400" y="5257800"/>
              <a:ext cx="3429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0" name="꺾인 연결선 129"/>
          <p:cNvCxnSpPr/>
          <p:nvPr/>
        </p:nvCxnSpPr>
        <p:spPr>
          <a:xfrm rot="10800000" flipV="1">
            <a:off x="5601007" y="3726191"/>
            <a:ext cx="4211209" cy="2056272"/>
          </a:xfrm>
          <a:prstGeom prst="bentConnector3">
            <a:avLst>
              <a:gd name="adj1" fmla="val -23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bject 4"/>
          <p:cNvSpPr txBox="1"/>
          <p:nvPr/>
        </p:nvSpPr>
        <p:spPr>
          <a:xfrm>
            <a:off x="6154615" y="5826428"/>
            <a:ext cx="4164623" cy="2673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100" dirty="0" smtClean="0">
                <a:latin typeface="Malgun Gothic"/>
                <a:cs typeface="Times New Roman"/>
              </a:rPr>
              <a:t>“Response“ : “</a:t>
            </a:r>
            <a:r>
              <a:rPr lang="ko-KR" altLang="en-US" sz="1100" dirty="0">
                <a:latin typeface="Malgun Gothic"/>
                <a:cs typeface="Times New Roman"/>
              </a:rPr>
              <a:t>이 상황에서 할 수 있는 일에는 무엇이 있을까요</a:t>
            </a:r>
            <a:r>
              <a:rPr lang="en-US" altLang="ko-KR" sz="1100" dirty="0">
                <a:latin typeface="Malgun Gothic"/>
                <a:cs typeface="Times New Roman"/>
              </a:rPr>
              <a:t>??</a:t>
            </a:r>
            <a:r>
              <a:rPr lang="en-US" altLang="ko-KR" sz="1100" dirty="0" smtClean="0">
                <a:latin typeface="Malgun Gothic"/>
                <a:cs typeface="Times New Roman"/>
              </a:rPr>
              <a:t>”</a:t>
            </a:r>
            <a:endParaRPr lang="en-US" altLang="ko-KR" sz="1100" dirty="0">
              <a:latin typeface="Malgun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70936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Machine Reading Comprehension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615119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15118" y="1124808"/>
            <a:ext cx="11157781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600" dirty="0" smtClean="0">
                <a:latin typeface="Malgun Gothic"/>
                <a:cs typeface="Times New Roman"/>
              </a:rPr>
              <a:t>MRC</a:t>
            </a:r>
            <a:r>
              <a:rPr lang="ko-KR" altLang="en-US" sz="1600" dirty="0" smtClean="0">
                <a:latin typeface="Malgun Gothic"/>
                <a:cs typeface="Times New Roman"/>
              </a:rPr>
              <a:t>는 인공지능 알고리즘이 스스로 문제를 분석하고 질문에 최적화된 답안을 찾아내는 기술</a:t>
            </a:r>
            <a:endParaRPr lang="en-US" altLang="ko-KR" sz="1600" dirty="0" smtClean="0">
              <a:latin typeface="Malgun Gothic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600" dirty="0" smtClean="0">
                <a:latin typeface="Malgun Gothic"/>
                <a:cs typeface="Times New Roman"/>
              </a:rPr>
              <a:t>기계는 문자</a:t>
            </a:r>
            <a:r>
              <a:rPr lang="en-US" altLang="ko-KR" sz="1600" dirty="0" smtClean="0">
                <a:latin typeface="Malgun Gothic"/>
                <a:cs typeface="Times New Roman"/>
              </a:rPr>
              <a:t>(String)</a:t>
            </a:r>
            <a:r>
              <a:rPr lang="ko-KR" altLang="en-US" sz="1600" dirty="0" smtClean="0">
                <a:latin typeface="Malgun Gothic"/>
                <a:cs typeface="Times New Roman"/>
              </a:rPr>
              <a:t>을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벡터값으로</a:t>
            </a:r>
            <a:r>
              <a:rPr lang="ko-KR" altLang="en-US" sz="1600" dirty="0" smtClean="0">
                <a:latin typeface="Malgun Gothic"/>
                <a:cs typeface="Times New Roman"/>
              </a:rPr>
              <a:t> 인식하고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임베딩하여</a:t>
            </a:r>
            <a:r>
              <a:rPr lang="ko-KR" altLang="en-US" sz="1600" dirty="0" smtClean="0">
                <a:latin typeface="Malgun Gothic"/>
                <a:cs typeface="Times New Roman"/>
              </a:rPr>
              <a:t> 학습</a:t>
            </a:r>
            <a:endParaRPr lang="en-US" altLang="ko-KR" sz="1600" dirty="0" smtClean="0">
              <a:latin typeface="Malgun Gothic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en-US" altLang="ko-KR" sz="1600" dirty="0" smtClean="0">
                <a:latin typeface="Malgun Gothic"/>
                <a:cs typeface="Times New Roman"/>
              </a:rPr>
              <a:t>MRC</a:t>
            </a:r>
            <a:r>
              <a:rPr lang="ko-KR" altLang="en-US" sz="1600" dirty="0" smtClean="0">
                <a:latin typeface="Malgun Gothic"/>
                <a:cs typeface="Times New Roman"/>
              </a:rPr>
              <a:t>의 대표적인 기술적 활용은 </a:t>
            </a:r>
            <a:r>
              <a:rPr lang="en-US" altLang="ko-KR" sz="1600" dirty="0" smtClean="0">
                <a:latin typeface="Malgun Gothic"/>
                <a:cs typeface="Times New Roman"/>
              </a:rPr>
              <a:t>Question &amp; Answering </a:t>
            </a:r>
            <a:r>
              <a:rPr lang="ko-KR" altLang="en-US" sz="1600" dirty="0" smtClean="0">
                <a:latin typeface="Malgun Gothic"/>
                <a:cs typeface="Times New Roman"/>
              </a:rPr>
              <a:t>시스템</a:t>
            </a:r>
            <a:endParaRPr lang="en-US" altLang="ko-KR" sz="1600" dirty="0">
              <a:latin typeface="Malgun Gothic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23" y="2746304"/>
            <a:ext cx="5995121" cy="2836977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2894622" y="5551498"/>
            <a:ext cx="28058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05"/>
              </a:spcBef>
              <a:tabLst>
                <a:tab pos="299085" algn="l"/>
                <a:tab pos="299720" algn="l"/>
              </a:tabLst>
            </a:pPr>
            <a:r>
              <a:rPr lang="ko-KR" altLang="en-US" sz="1000" i="1" dirty="0" smtClean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출처</a:t>
            </a:r>
            <a:r>
              <a:rPr lang="en-US" altLang="ko-KR" sz="1000" i="1" dirty="0">
                <a:solidFill>
                  <a:schemeClr val="bg1">
                    <a:lumMod val="75000"/>
                  </a:schemeClr>
                </a:solidFill>
                <a:latin typeface="Malgun Gothic"/>
                <a:cs typeface="Times New Roman"/>
              </a:rPr>
              <a:t>: https://woongsin94.tistory.com/334</a:t>
            </a:r>
          </a:p>
        </p:txBody>
      </p:sp>
    </p:spTree>
    <p:extLst>
      <p:ext uri="{BB962C8B-B14F-4D97-AF65-F5344CB8AC3E}">
        <p14:creationId xmlns:p14="http://schemas.microsoft.com/office/powerpoint/2010/main" val="23120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590</ep:Words>
  <ep:PresentationFormat>와이드스크린</ep:PresentationFormat>
  <ep:Paragraphs>125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2020-08-24T02:34:25.000</dcterms:created>
  <dc:creator>조현석</dc:creator>
  <cp:lastModifiedBy>kyun</cp:lastModifiedBy>
  <dcterms:modified xsi:type="dcterms:W3CDTF">2022-05-30T07:00:44.950</dcterms:modified>
  <cp:revision>753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