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AMEMqLCp2SKFjD/ijo25gskvx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빈 화면">
  <p:cSld name="3_빈 화면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4" name="Google Shape;64;p3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재킷을 입고 남자의 회색조 사진" id="65" name="Google Shape;65;p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810000" y="0"/>
              <a:ext cx="4572000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" name="Google Shape;66;p36"/>
            <p:cNvGrpSpPr/>
            <p:nvPr/>
          </p:nvGrpSpPr>
          <p:grpSpPr>
            <a:xfrm>
              <a:off x="0" y="0"/>
              <a:ext cx="12192000" cy="6858000"/>
              <a:chOff x="0" y="-942975"/>
              <a:chExt cx="12192000" cy="6858000"/>
            </a:xfrm>
          </p:grpSpPr>
          <p:sp>
            <p:nvSpPr>
              <p:cNvPr id="67" name="Google Shape;67;p36"/>
              <p:cNvSpPr/>
              <p:nvPr/>
            </p:nvSpPr>
            <p:spPr>
              <a:xfrm>
                <a:off x="0" y="-942975"/>
                <a:ext cx="6096000" cy="6858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68;p36"/>
              <p:cNvSpPr/>
              <p:nvPr/>
            </p:nvSpPr>
            <p:spPr>
              <a:xfrm>
                <a:off x="6096000" y="-942975"/>
                <a:ext cx="6096000" cy="6858000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빈 화면">
  <p:cSld name="2_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34"/>
          <p:cNvGrpSpPr/>
          <p:nvPr/>
        </p:nvGrpSpPr>
        <p:grpSpPr>
          <a:xfrm>
            <a:off x="-1" y="-22489"/>
            <a:ext cx="12192001" cy="6902978"/>
            <a:chOff x="-1" y="-22489"/>
            <a:chExt cx="12192001" cy="6902978"/>
          </a:xfrm>
        </p:grpSpPr>
        <p:pic>
          <p:nvPicPr>
            <p:cNvPr descr="사람이 보여주는 수갑" id="56" name="Google Shape;56;p3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" y="-22489"/>
              <a:ext cx="10315575" cy="688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사람이 보여주는 수갑" id="57" name="Google Shape;57;p34"/>
            <p:cNvPicPr preferRelativeResize="0"/>
            <p:nvPr/>
          </p:nvPicPr>
          <p:blipFill rotWithShape="1">
            <a:blip r:embed="rId3">
              <a:alphaModFix/>
            </a:blip>
            <a:srcRect b="0" l="95660" r="0" t="0"/>
            <a:stretch/>
          </p:blipFill>
          <p:spPr>
            <a:xfrm flipH="1">
              <a:off x="10315574" y="0"/>
              <a:ext cx="1876426" cy="688048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5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descr="회색 바닥에 그림자와 좁은 통로에 걷는 사람" id="60" name="Google Shape;60;p35"/>
            <p:cNvPicPr preferRelativeResize="0"/>
            <p:nvPr/>
          </p:nvPicPr>
          <p:blipFill rotWithShape="1">
            <a:blip r:embed="rId2">
              <a:alphaModFix/>
            </a:blip>
            <a:srcRect b="24547" l="0" r="0" t="7451"/>
            <a:stretch/>
          </p:blipFill>
          <p:spPr>
            <a:xfrm>
              <a:off x="0" y="1328057"/>
              <a:ext cx="12192000" cy="55299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35"/>
            <p:cNvSpPr/>
            <p:nvPr/>
          </p:nvSpPr>
          <p:spPr>
            <a:xfrm>
              <a:off x="0" y="-1"/>
              <a:ext cx="12192000" cy="1328057"/>
            </a:xfrm>
            <a:prstGeom prst="rect">
              <a:avLst/>
            </a:prstGeom>
            <a:solidFill>
              <a:srgbClr val="171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"/>
          <p:cNvGrpSpPr/>
          <p:nvPr/>
        </p:nvGrpSpPr>
        <p:grpSpPr>
          <a:xfrm rot="-166073">
            <a:off x="9729" y="2639047"/>
            <a:ext cx="12362307" cy="961909"/>
            <a:chOff x="0" y="447869"/>
            <a:chExt cx="12310337" cy="572623"/>
          </a:xfrm>
        </p:grpSpPr>
        <p:sp>
          <p:nvSpPr>
            <p:cNvPr id="100" name="Google Shape;100;p1"/>
            <p:cNvSpPr/>
            <p:nvPr/>
          </p:nvSpPr>
          <p:spPr>
            <a:xfrm>
              <a:off x="0" y="447869"/>
              <a:ext cx="12192000" cy="572623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2700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16272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19844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223416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626988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030560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434132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837704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241276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644848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4048420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451992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855564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259136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662708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066280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469852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873424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7276996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7680568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084140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487712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891284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9294856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9698428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0102000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10505572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0909144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1312716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1716288" y="447869"/>
              <a:ext cx="594049" cy="572623"/>
            </a:xfrm>
            <a:prstGeom prst="parallelogram">
              <a:avLst>
                <a:gd fmla="val 71536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1" name="Google Shape;131;p1"/>
          <p:cNvGrpSpPr/>
          <p:nvPr/>
        </p:nvGrpSpPr>
        <p:grpSpPr>
          <a:xfrm>
            <a:off x="8915730" y="0"/>
            <a:ext cx="3919118" cy="6899637"/>
            <a:chOff x="3124729" y="1742570"/>
            <a:chExt cx="2001107" cy="3522964"/>
          </a:xfrm>
        </p:grpSpPr>
        <p:grpSp>
          <p:nvGrpSpPr>
            <p:cNvPr id="132" name="Google Shape;132;p1"/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133" name="Google Shape;133;p1"/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rect b="b" l="l" r="r" t="t"/>
                <a:pathLst>
                  <a:path extrusionOk="0" h="535679" w="1322202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159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rect b="b" l="l" r="r" t="t"/>
                <a:pathLst>
                  <a:path extrusionOk="0" h="226812" w="166207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rect b="b" l="l" r="r" t="t"/>
                <a:pathLst>
                  <a:path extrusionOk="0" h="275684" w="62242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dk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6" name="Google Shape;136;p1"/>
            <p:cNvSpPr/>
            <p:nvPr/>
          </p:nvSpPr>
          <p:spPr>
            <a:xfrm>
              <a:off x="3571281" y="4045273"/>
              <a:ext cx="481832" cy="1220261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33000">
                  <a:srgbClr val="BFBFBF"/>
                </a:gs>
                <a:gs pos="36000">
                  <a:schemeClr val="lt1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177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3572784" y="1742570"/>
              <a:ext cx="481832" cy="1175815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33000">
                  <a:srgbClr val="BFBFBF"/>
                </a:gs>
                <a:gs pos="36000">
                  <a:schemeClr val="lt1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177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8" name="Google Shape;138;p1"/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139" name="Google Shape;139;p1"/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rect b="b" l="l" r="r" t="t"/>
                <a:pathLst>
                  <a:path extrusionOk="0" h="1222147" w="1547915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BC096"/>
              </a:solidFill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3175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rect b="b" l="l" r="r" t="t"/>
                <a:pathLst>
                  <a:path extrusionOk="0" h="73660" w="498475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rect b="b" l="l" r="r" t="t"/>
                <a:pathLst>
                  <a:path extrusionOk="0" h="25536" w="460375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rect b="b" l="l" r="r" t="t"/>
                <a:pathLst>
                  <a:path extrusionOk="0" h="44736" w="361950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rect b="b" l="l" r="r" t="t"/>
                <a:pathLst>
                  <a:path extrusionOk="0" h="1195847" w="92502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6666"/>
                    </a:srgbClr>
                  </a:gs>
                  <a:gs pos="68000">
                    <a:srgbClr val="000000">
                      <a:alpha val="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44" name="Google Shape;144;p1"/>
          <p:cNvGrpSpPr/>
          <p:nvPr/>
        </p:nvGrpSpPr>
        <p:grpSpPr>
          <a:xfrm flipH="1">
            <a:off x="-568151" y="0"/>
            <a:ext cx="3919118" cy="6899637"/>
            <a:chOff x="3124729" y="1742570"/>
            <a:chExt cx="2001107" cy="3522964"/>
          </a:xfrm>
        </p:grpSpPr>
        <p:grpSp>
          <p:nvGrpSpPr>
            <p:cNvPr id="145" name="Google Shape;145;p1"/>
            <p:cNvGrpSpPr/>
            <p:nvPr/>
          </p:nvGrpSpPr>
          <p:grpSpPr>
            <a:xfrm>
              <a:off x="3124729" y="2684604"/>
              <a:ext cx="1587230" cy="643053"/>
              <a:chOff x="9517931" y="2632456"/>
              <a:chExt cx="1587230" cy="643053"/>
            </a:xfrm>
          </p:grpSpPr>
          <p:sp>
            <p:nvSpPr>
              <p:cNvPr id="146" name="Google Shape;146;p1"/>
              <p:cNvSpPr/>
              <p:nvPr/>
            </p:nvSpPr>
            <p:spPr>
              <a:xfrm>
                <a:off x="9517931" y="2632456"/>
                <a:ext cx="1587230" cy="643053"/>
              </a:xfrm>
              <a:custGeom>
                <a:rect b="b" l="l" r="r" t="t"/>
                <a:pathLst>
                  <a:path extrusionOk="0" h="535679" w="1322202">
                    <a:moveTo>
                      <a:pt x="1320849" y="424482"/>
                    </a:moveTo>
                    <a:cubicBezTo>
                      <a:pt x="1304974" y="374211"/>
                      <a:pt x="1125057" y="180007"/>
                      <a:pt x="1041449" y="110157"/>
                    </a:cubicBezTo>
                    <a:cubicBezTo>
                      <a:pt x="957841" y="40307"/>
                      <a:pt x="925562" y="20728"/>
                      <a:pt x="819199" y="5382"/>
                    </a:cubicBezTo>
                    <a:cubicBezTo>
                      <a:pt x="712836" y="-9964"/>
                      <a:pt x="506461" y="11732"/>
                      <a:pt x="403274" y="18082"/>
                    </a:cubicBezTo>
                    <a:cubicBezTo>
                      <a:pt x="300086" y="24432"/>
                      <a:pt x="240291" y="20728"/>
                      <a:pt x="200074" y="43482"/>
                    </a:cubicBezTo>
                    <a:cubicBezTo>
                      <a:pt x="159857" y="66236"/>
                      <a:pt x="174145" y="118095"/>
                      <a:pt x="161974" y="154607"/>
                    </a:cubicBezTo>
                    <a:cubicBezTo>
                      <a:pt x="149803" y="191119"/>
                      <a:pt x="151920" y="220224"/>
                      <a:pt x="127049" y="262557"/>
                    </a:cubicBezTo>
                    <a:cubicBezTo>
                      <a:pt x="102178" y="304890"/>
                      <a:pt x="31799" y="370507"/>
                      <a:pt x="12749" y="408607"/>
                    </a:cubicBezTo>
                    <a:cubicBezTo>
                      <a:pt x="-6301" y="446707"/>
                      <a:pt x="-2068" y="469990"/>
                      <a:pt x="12749" y="491157"/>
                    </a:cubicBezTo>
                    <a:cubicBezTo>
                      <a:pt x="27566" y="512324"/>
                      <a:pt x="68841" y="537195"/>
                      <a:pt x="101649" y="535607"/>
                    </a:cubicBezTo>
                    <a:cubicBezTo>
                      <a:pt x="134457" y="534020"/>
                      <a:pt x="209599" y="481632"/>
                      <a:pt x="209599" y="481632"/>
                    </a:cubicBezTo>
                    <a:cubicBezTo>
                      <a:pt x="277332" y="446707"/>
                      <a:pt x="397453" y="357807"/>
                      <a:pt x="508049" y="326057"/>
                    </a:cubicBezTo>
                    <a:cubicBezTo>
                      <a:pt x="618645" y="294307"/>
                      <a:pt x="768399" y="276845"/>
                      <a:pt x="873174" y="291132"/>
                    </a:cubicBezTo>
                    <a:cubicBezTo>
                      <a:pt x="977949" y="305419"/>
                      <a:pt x="1064203" y="387440"/>
                      <a:pt x="1136699" y="411782"/>
                    </a:cubicBezTo>
                    <a:cubicBezTo>
                      <a:pt x="1209195" y="436124"/>
                      <a:pt x="1336724" y="474753"/>
                      <a:pt x="1320849" y="424482"/>
                    </a:cubicBezTo>
                    <a:close/>
                  </a:path>
                </a:pathLst>
              </a:custGeom>
              <a:solidFill>
                <a:srgbClr val="FBC096"/>
              </a:solidFill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2159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9519793" y="2914044"/>
                <a:ext cx="199522" cy="272275"/>
              </a:xfrm>
              <a:custGeom>
                <a:rect b="b" l="l" r="r" t="t"/>
                <a:pathLst>
                  <a:path extrusionOk="0" h="226812" w="166207">
                    <a:moveTo>
                      <a:pt x="138593" y="0"/>
                    </a:moveTo>
                    <a:lnTo>
                      <a:pt x="155451" y="16347"/>
                    </a:lnTo>
                    <a:cubicBezTo>
                      <a:pt x="163736" y="27658"/>
                      <a:pt x="169392" y="41747"/>
                      <a:pt x="164232" y="56828"/>
                    </a:cubicBezTo>
                    <a:cubicBezTo>
                      <a:pt x="153913" y="86990"/>
                      <a:pt x="98748" y="144537"/>
                      <a:pt x="68982" y="173509"/>
                    </a:cubicBezTo>
                    <a:cubicBezTo>
                      <a:pt x="54099" y="187995"/>
                      <a:pt x="35347" y="204168"/>
                      <a:pt x="19274" y="215777"/>
                    </a:cubicBezTo>
                    <a:lnTo>
                      <a:pt x="1492" y="226812"/>
                    </a:lnTo>
                    <a:lnTo>
                      <a:pt x="49" y="222844"/>
                    </a:lnTo>
                    <a:cubicBezTo>
                      <a:pt x="-480" y="209615"/>
                      <a:pt x="3224" y="194269"/>
                      <a:pt x="12749" y="175219"/>
                    </a:cubicBezTo>
                    <a:cubicBezTo>
                      <a:pt x="31799" y="137119"/>
                      <a:pt x="102178" y="71502"/>
                      <a:pt x="127049" y="2916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9809440" y="2632456"/>
                <a:ext cx="747185" cy="330943"/>
              </a:xfrm>
              <a:custGeom>
                <a:rect b="b" l="l" r="r" t="t"/>
                <a:pathLst>
                  <a:path extrusionOk="0" h="275684" w="622424">
                    <a:moveTo>
                      <a:pt x="513982" y="0"/>
                    </a:moveTo>
                    <a:lnTo>
                      <a:pt x="564125" y="2831"/>
                    </a:lnTo>
                    <a:lnTo>
                      <a:pt x="622424" y="14022"/>
                    </a:lnTo>
                    <a:lnTo>
                      <a:pt x="603031" y="29072"/>
                    </a:lnTo>
                    <a:cubicBezTo>
                      <a:pt x="572141" y="57250"/>
                      <a:pt x="546344" y="88868"/>
                      <a:pt x="532585" y="112416"/>
                    </a:cubicBezTo>
                    <a:cubicBezTo>
                      <a:pt x="518827" y="135964"/>
                      <a:pt x="515784" y="158454"/>
                      <a:pt x="518496" y="180877"/>
                    </a:cubicBezTo>
                    <a:lnTo>
                      <a:pt x="522532" y="194318"/>
                    </a:lnTo>
                    <a:lnTo>
                      <a:pt x="506975" y="199681"/>
                    </a:lnTo>
                    <a:cubicBezTo>
                      <a:pt x="438713" y="212910"/>
                      <a:pt x="261971" y="204443"/>
                      <a:pt x="164075" y="225081"/>
                    </a:cubicBezTo>
                    <a:cubicBezTo>
                      <a:pt x="115127" y="235400"/>
                      <a:pt x="65650" y="248894"/>
                      <a:pt x="22589" y="265364"/>
                    </a:cubicBezTo>
                    <a:lnTo>
                      <a:pt x="0" y="275684"/>
                    </a:lnTo>
                    <a:lnTo>
                      <a:pt x="24469" y="239735"/>
                    </a:lnTo>
                    <a:cubicBezTo>
                      <a:pt x="52515" y="208977"/>
                      <a:pt x="91938" y="179741"/>
                      <a:pt x="125275" y="161749"/>
                    </a:cubicBezTo>
                    <a:cubicBezTo>
                      <a:pt x="191950" y="125766"/>
                      <a:pt x="314188" y="148520"/>
                      <a:pt x="391975" y="110949"/>
                    </a:cubicBezTo>
                    <a:cubicBezTo>
                      <a:pt x="430869" y="92164"/>
                      <a:pt x="461296" y="57768"/>
                      <a:pt x="491789" y="23438"/>
                    </a:cubicBezTo>
                    <a:close/>
                  </a:path>
                </a:pathLst>
              </a:custGeom>
              <a:solidFill>
                <a:schemeClr val="dk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9" name="Google Shape;149;p1"/>
            <p:cNvSpPr/>
            <p:nvPr/>
          </p:nvSpPr>
          <p:spPr>
            <a:xfrm flipH="1">
              <a:off x="3571281" y="4045273"/>
              <a:ext cx="481832" cy="1220261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33000">
                  <a:srgbClr val="BFBFBF"/>
                </a:gs>
                <a:gs pos="36000">
                  <a:schemeClr val="lt1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177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 flipH="1">
              <a:off x="3572784" y="1742570"/>
              <a:ext cx="481832" cy="1175815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33000">
                  <a:srgbClr val="BFBFBF"/>
                </a:gs>
                <a:gs pos="36000">
                  <a:schemeClr val="lt1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  <a:effectLst>
              <a:outerShdw blurRad="177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1" name="Google Shape;151;p1"/>
            <p:cNvGrpSpPr/>
            <p:nvPr/>
          </p:nvGrpSpPr>
          <p:grpSpPr>
            <a:xfrm>
              <a:off x="3267651" y="2710553"/>
              <a:ext cx="1858185" cy="1467119"/>
              <a:chOff x="9679905" y="2758425"/>
              <a:chExt cx="1858185" cy="1467119"/>
            </a:xfrm>
          </p:grpSpPr>
          <p:sp>
            <p:nvSpPr>
              <p:cNvPr id="152" name="Google Shape;152;p1"/>
              <p:cNvSpPr/>
              <p:nvPr/>
            </p:nvSpPr>
            <p:spPr>
              <a:xfrm>
                <a:off x="9679905" y="2758425"/>
                <a:ext cx="1858185" cy="1467119"/>
              </a:xfrm>
              <a:custGeom>
                <a:rect b="b" l="l" r="r" t="t"/>
                <a:pathLst>
                  <a:path extrusionOk="0" h="1222147" w="1547915">
                    <a:moveTo>
                      <a:pt x="1363721" y="297322"/>
                    </a:moveTo>
                    <a:cubicBezTo>
                      <a:pt x="1293342" y="258164"/>
                      <a:pt x="1217142" y="297322"/>
                      <a:pt x="1125596" y="249697"/>
                    </a:cubicBezTo>
                    <a:cubicBezTo>
                      <a:pt x="1034050" y="202072"/>
                      <a:pt x="886413" y="45968"/>
                      <a:pt x="814446" y="11572"/>
                    </a:cubicBezTo>
                    <a:cubicBezTo>
                      <a:pt x="742479" y="-22824"/>
                      <a:pt x="725017" y="29034"/>
                      <a:pt x="693796" y="43322"/>
                    </a:cubicBezTo>
                    <a:cubicBezTo>
                      <a:pt x="662575" y="57609"/>
                      <a:pt x="695383" y="84068"/>
                      <a:pt x="627121" y="97297"/>
                    </a:cubicBezTo>
                    <a:cubicBezTo>
                      <a:pt x="558859" y="110526"/>
                      <a:pt x="382117" y="102059"/>
                      <a:pt x="284221" y="122697"/>
                    </a:cubicBezTo>
                    <a:cubicBezTo>
                      <a:pt x="186325" y="143335"/>
                      <a:pt x="86313" y="176672"/>
                      <a:pt x="39746" y="221122"/>
                    </a:cubicBezTo>
                    <a:cubicBezTo>
                      <a:pt x="-6821" y="265572"/>
                      <a:pt x="-3116" y="349710"/>
                      <a:pt x="4821" y="389397"/>
                    </a:cubicBezTo>
                    <a:cubicBezTo>
                      <a:pt x="12758" y="429084"/>
                      <a:pt x="74671" y="443372"/>
                      <a:pt x="87371" y="459247"/>
                    </a:cubicBezTo>
                    <a:cubicBezTo>
                      <a:pt x="100071" y="475122"/>
                      <a:pt x="91075" y="466126"/>
                      <a:pt x="81021" y="484647"/>
                    </a:cubicBezTo>
                    <a:cubicBezTo>
                      <a:pt x="70967" y="503168"/>
                      <a:pt x="31279" y="538093"/>
                      <a:pt x="27046" y="570372"/>
                    </a:cubicBezTo>
                    <a:cubicBezTo>
                      <a:pt x="22813" y="602651"/>
                      <a:pt x="44509" y="653980"/>
                      <a:pt x="55621" y="678322"/>
                    </a:cubicBezTo>
                    <a:cubicBezTo>
                      <a:pt x="66733" y="702664"/>
                      <a:pt x="90017" y="705839"/>
                      <a:pt x="93721" y="716422"/>
                    </a:cubicBezTo>
                    <a:cubicBezTo>
                      <a:pt x="97425" y="727005"/>
                      <a:pt x="81021" y="720126"/>
                      <a:pt x="77846" y="741822"/>
                    </a:cubicBezTo>
                    <a:cubicBezTo>
                      <a:pt x="74671" y="763518"/>
                      <a:pt x="65146" y="819610"/>
                      <a:pt x="74671" y="846597"/>
                    </a:cubicBezTo>
                    <a:cubicBezTo>
                      <a:pt x="84196" y="873584"/>
                      <a:pt x="113829" y="890518"/>
                      <a:pt x="134996" y="903747"/>
                    </a:cubicBezTo>
                    <a:cubicBezTo>
                      <a:pt x="156163" y="916976"/>
                      <a:pt x="195321" y="915389"/>
                      <a:pt x="201671" y="925972"/>
                    </a:cubicBezTo>
                    <a:cubicBezTo>
                      <a:pt x="208021" y="936555"/>
                      <a:pt x="177858" y="945022"/>
                      <a:pt x="173096" y="967247"/>
                    </a:cubicBezTo>
                    <a:cubicBezTo>
                      <a:pt x="168333" y="989472"/>
                      <a:pt x="148754" y="1033922"/>
                      <a:pt x="173096" y="1059322"/>
                    </a:cubicBezTo>
                    <a:cubicBezTo>
                      <a:pt x="197438" y="1084722"/>
                      <a:pt x="240300" y="1096893"/>
                      <a:pt x="319146" y="1119647"/>
                    </a:cubicBezTo>
                    <a:cubicBezTo>
                      <a:pt x="397992" y="1142401"/>
                      <a:pt x="548275" y="1197964"/>
                      <a:pt x="646171" y="1195847"/>
                    </a:cubicBezTo>
                    <a:cubicBezTo>
                      <a:pt x="744067" y="1193730"/>
                      <a:pt x="853075" y="1126526"/>
                      <a:pt x="906521" y="1106947"/>
                    </a:cubicBezTo>
                    <a:cubicBezTo>
                      <a:pt x="959967" y="1087368"/>
                      <a:pt x="945150" y="1076785"/>
                      <a:pt x="966846" y="1078372"/>
                    </a:cubicBezTo>
                    <a:cubicBezTo>
                      <a:pt x="988542" y="1079959"/>
                      <a:pt x="985367" y="1099539"/>
                      <a:pt x="1036696" y="1116472"/>
                    </a:cubicBezTo>
                    <a:cubicBezTo>
                      <a:pt x="1088025" y="1133405"/>
                      <a:pt x="1218200" y="1172035"/>
                      <a:pt x="1274821" y="1179972"/>
                    </a:cubicBezTo>
                    <a:cubicBezTo>
                      <a:pt x="1331442" y="1187909"/>
                      <a:pt x="1330913" y="1279985"/>
                      <a:pt x="1376421" y="1164097"/>
                    </a:cubicBezTo>
                    <a:cubicBezTo>
                      <a:pt x="1421929" y="1048209"/>
                      <a:pt x="1545225" y="629639"/>
                      <a:pt x="1547871" y="484647"/>
                    </a:cubicBezTo>
                    <a:cubicBezTo>
                      <a:pt x="1550517" y="339655"/>
                      <a:pt x="1434100" y="336480"/>
                      <a:pt x="1363721" y="297322"/>
                    </a:cubicBezTo>
                    <a:close/>
                  </a:path>
                </a:pathLst>
              </a:custGeom>
              <a:solidFill>
                <a:srgbClr val="FABF95"/>
              </a:solidFill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3175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9787646" y="3232545"/>
                <a:ext cx="598391" cy="88425"/>
              </a:xfrm>
              <a:custGeom>
                <a:rect b="b" l="l" r="r" t="t"/>
                <a:pathLst>
                  <a:path extrusionOk="0" h="73660" w="498475">
                    <a:moveTo>
                      <a:pt x="0" y="63500"/>
                    </a:moveTo>
                    <a:cubicBezTo>
                      <a:pt x="24606" y="69585"/>
                      <a:pt x="49213" y="75671"/>
                      <a:pt x="88900" y="73025"/>
                    </a:cubicBezTo>
                    <a:cubicBezTo>
                      <a:pt x="128587" y="70379"/>
                      <a:pt x="180975" y="53975"/>
                      <a:pt x="238125" y="47625"/>
                    </a:cubicBezTo>
                    <a:cubicBezTo>
                      <a:pt x="295275" y="41275"/>
                      <a:pt x="388408" y="42863"/>
                      <a:pt x="431800" y="34925"/>
                    </a:cubicBezTo>
                    <a:cubicBezTo>
                      <a:pt x="475192" y="26987"/>
                      <a:pt x="486833" y="13493"/>
                      <a:pt x="498475" y="0"/>
                    </a:cubicBezTo>
                  </a:path>
                </a:pathLst>
              </a:custGeom>
              <a:noFill/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9789552" y="3595581"/>
                <a:ext cx="552654" cy="30655"/>
              </a:xfrm>
              <a:custGeom>
                <a:rect b="b" l="l" r="r" t="t"/>
                <a:pathLst>
                  <a:path extrusionOk="0" h="25536" w="460375">
                    <a:moveTo>
                      <a:pt x="0" y="15875"/>
                    </a:moveTo>
                    <a:cubicBezTo>
                      <a:pt x="46302" y="21166"/>
                      <a:pt x="92604" y="26458"/>
                      <a:pt x="130175" y="25400"/>
                    </a:cubicBezTo>
                    <a:cubicBezTo>
                      <a:pt x="167746" y="24342"/>
                      <a:pt x="182033" y="11642"/>
                      <a:pt x="225425" y="9525"/>
                    </a:cubicBezTo>
                    <a:cubicBezTo>
                      <a:pt x="268817" y="7408"/>
                      <a:pt x="351367" y="14287"/>
                      <a:pt x="390525" y="12700"/>
                    </a:cubicBezTo>
                    <a:cubicBezTo>
                      <a:pt x="429683" y="11113"/>
                      <a:pt x="445029" y="5556"/>
                      <a:pt x="460375" y="0"/>
                    </a:cubicBezTo>
                  </a:path>
                </a:pathLst>
              </a:custGeom>
              <a:noFill/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9918188" y="3862158"/>
                <a:ext cx="434501" cy="53703"/>
              </a:xfrm>
              <a:custGeom>
                <a:rect b="b" l="l" r="r" t="t"/>
                <a:pathLst>
                  <a:path extrusionOk="0" h="44736" w="361950">
                    <a:moveTo>
                      <a:pt x="0" y="3360"/>
                    </a:moveTo>
                    <a:cubicBezTo>
                      <a:pt x="25135" y="449"/>
                      <a:pt x="50271" y="-2461"/>
                      <a:pt x="85725" y="3360"/>
                    </a:cubicBezTo>
                    <a:cubicBezTo>
                      <a:pt x="121179" y="9181"/>
                      <a:pt x="166688" y="31406"/>
                      <a:pt x="212725" y="38285"/>
                    </a:cubicBezTo>
                    <a:cubicBezTo>
                      <a:pt x="258763" y="45164"/>
                      <a:pt x="310356" y="44899"/>
                      <a:pt x="361950" y="44635"/>
                    </a:cubicBezTo>
                  </a:path>
                </a:pathLst>
              </a:custGeom>
              <a:noFill/>
              <a:ln cap="flat" cmpd="sng" w="12700">
                <a:solidFill>
                  <a:srgbClr val="EDA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10404629" y="2761283"/>
                <a:ext cx="1110443" cy="1435548"/>
              </a:xfrm>
              <a:custGeom>
                <a:rect b="b" l="l" r="r" t="t"/>
                <a:pathLst>
                  <a:path extrusionOk="0" h="1195847" w="925027">
                    <a:moveTo>
                      <a:pt x="173192" y="13"/>
                    </a:moveTo>
                    <a:cubicBezTo>
                      <a:pt x="185437" y="-235"/>
                      <a:pt x="200022" y="2973"/>
                      <a:pt x="218014" y="11572"/>
                    </a:cubicBezTo>
                    <a:cubicBezTo>
                      <a:pt x="289981" y="45968"/>
                      <a:pt x="437618" y="202072"/>
                      <a:pt x="529164" y="249697"/>
                    </a:cubicBezTo>
                    <a:cubicBezTo>
                      <a:pt x="620710" y="297322"/>
                      <a:pt x="696910" y="258164"/>
                      <a:pt x="767289" y="297322"/>
                    </a:cubicBezTo>
                    <a:cubicBezTo>
                      <a:pt x="811276" y="321796"/>
                      <a:pt x="873246" y="332214"/>
                      <a:pt x="912893" y="371984"/>
                    </a:cubicBezTo>
                    <a:lnTo>
                      <a:pt x="925027" y="388174"/>
                    </a:lnTo>
                    <a:lnTo>
                      <a:pt x="911156" y="499729"/>
                    </a:lnTo>
                    <a:cubicBezTo>
                      <a:pt x="887939" y="661522"/>
                      <a:pt x="852749" y="826754"/>
                      <a:pt x="824439" y="925972"/>
                    </a:cubicBezTo>
                    <a:cubicBezTo>
                      <a:pt x="796128" y="1025191"/>
                      <a:pt x="761865" y="1097819"/>
                      <a:pt x="722045" y="1154175"/>
                    </a:cubicBezTo>
                    <a:lnTo>
                      <a:pt x="694842" y="1185543"/>
                    </a:lnTo>
                    <a:lnTo>
                      <a:pt x="678389" y="1179972"/>
                    </a:lnTo>
                    <a:cubicBezTo>
                      <a:pt x="621768" y="1172035"/>
                      <a:pt x="491593" y="1133405"/>
                      <a:pt x="440264" y="1116472"/>
                    </a:cubicBezTo>
                    <a:cubicBezTo>
                      <a:pt x="388935" y="1099539"/>
                      <a:pt x="392110" y="1079959"/>
                      <a:pt x="370414" y="1078372"/>
                    </a:cubicBezTo>
                    <a:cubicBezTo>
                      <a:pt x="348718" y="1076785"/>
                      <a:pt x="363535" y="1087368"/>
                      <a:pt x="310089" y="1106947"/>
                    </a:cubicBezTo>
                    <a:cubicBezTo>
                      <a:pt x="256643" y="1126526"/>
                      <a:pt x="147635" y="1193730"/>
                      <a:pt x="49739" y="1195847"/>
                    </a:cubicBezTo>
                    <a:lnTo>
                      <a:pt x="22" y="1191070"/>
                    </a:lnTo>
                    <a:lnTo>
                      <a:pt x="0" y="1190821"/>
                    </a:lnTo>
                    <a:cubicBezTo>
                      <a:pt x="6728" y="1129478"/>
                      <a:pt x="88104" y="1035775"/>
                      <a:pt x="97364" y="989472"/>
                    </a:cubicBezTo>
                    <a:cubicBezTo>
                      <a:pt x="107947" y="936555"/>
                      <a:pt x="64026" y="933380"/>
                      <a:pt x="65614" y="897397"/>
                    </a:cubicBezTo>
                    <a:cubicBezTo>
                      <a:pt x="67201" y="861414"/>
                      <a:pt x="109535" y="817493"/>
                      <a:pt x="106889" y="773572"/>
                    </a:cubicBezTo>
                    <a:cubicBezTo>
                      <a:pt x="104243" y="729651"/>
                      <a:pt x="48681" y="680968"/>
                      <a:pt x="49739" y="633872"/>
                    </a:cubicBezTo>
                    <a:cubicBezTo>
                      <a:pt x="50797" y="586776"/>
                      <a:pt x="109006" y="540739"/>
                      <a:pt x="113239" y="490997"/>
                    </a:cubicBezTo>
                    <a:cubicBezTo>
                      <a:pt x="117472" y="441255"/>
                      <a:pt x="77785" y="384105"/>
                      <a:pt x="75139" y="335422"/>
                    </a:cubicBezTo>
                    <a:cubicBezTo>
                      <a:pt x="72493" y="286739"/>
                      <a:pt x="86252" y="250755"/>
                      <a:pt x="97364" y="198897"/>
                    </a:cubicBezTo>
                    <a:cubicBezTo>
                      <a:pt x="108476" y="147039"/>
                      <a:pt x="106360" y="78247"/>
                      <a:pt x="141814" y="24272"/>
                    </a:cubicBezTo>
                    <a:lnTo>
                      <a:pt x="155291" y="535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6666"/>
                    </a:srgbClr>
                  </a:gs>
                  <a:gs pos="68000">
                    <a:srgbClr val="000000">
                      <a:alpha val="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57" name="Google Shape;157;p1"/>
          <p:cNvSpPr txBox="1"/>
          <p:nvPr/>
        </p:nvSpPr>
        <p:spPr>
          <a:xfrm rot="-201856">
            <a:off x="2954422" y="2788436"/>
            <a:ext cx="61430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 도박</a:t>
            </a:r>
            <a:endParaRPr b="1" i="1" sz="4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/>
          <p:nvPr/>
        </p:nvSpPr>
        <p:spPr>
          <a:xfrm>
            <a:off x="-10119" y="1447908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0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223772" y="427790"/>
            <a:ext cx="6390923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청소년 불법 도박 증가의 원인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338123" y="1775861"/>
            <a:ext cx="639092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코로나로 인한 비대면 문화 확산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338123" y="2587246"/>
            <a:ext cx="639092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쉬운 계좌이체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338123" y="3426987"/>
            <a:ext cx="639092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간단한 회원가입과 가입 연령 무시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4752304" y="2817504"/>
            <a:ext cx="880315" cy="5439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5837614" y="2809451"/>
            <a:ext cx="21601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접근성↑</a:t>
            </a:r>
            <a:endParaRPr b="1"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7866845" y="2883025"/>
            <a:ext cx="880315" cy="5439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9218300" y="2846965"/>
            <a:ext cx="21601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도박 증가</a:t>
            </a:r>
            <a:endParaRPr b="1"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598937" y="4350393"/>
            <a:ext cx="1916451" cy="1916451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735561" y="4490170"/>
            <a:ext cx="1654216" cy="165421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도박행동</a:t>
            </a:r>
            <a:endParaRPr b="1" sz="18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2689854" y="4765468"/>
            <a:ext cx="5209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b="1" sz="6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3456581" y="4350393"/>
            <a:ext cx="1916451" cy="1916451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593205" y="4490170"/>
            <a:ext cx="1654216" cy="165421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뇌의 </a:t>
            </a:r>
            <a:endParaRPr b="1" sz="18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보상회로</a:t>
            </a:r>
            <a:endParaRPr b="1" sz="18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5650530" y="4765468"/>
            <a:ext cx="5209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b="1" sz="6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465193" y="4337514"/>
            <a:ext cx="1916451" cy="1916451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6601817" y="4477291"/>
            <a:ext cx="1654216" cy="165421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도박중독</a:t>
            </a:r>
            <a:endParaRPr b="1" sz="18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1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lh5.googleusercontent.com/0iXdIQ1NYFrb5BcF_Yxz2of4h0cG5AFabYeEPNMW1slzExOIusDcDUKKSAlrrChVU6uQ4zRf-3iTFUZ9rmO5GTM9h9L0397wq4Rjlrt_3t9oZJ9VDe11mxiJZLZGFgP-gmSpY0H-h5n5Rx2xuKhSIw" id="284" name="Google Shape;2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" y="1573197"/>
            <a:ext cx="5160736" cy="451878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1"/>
          <p:cNvSpPr txBox="1"/>
          <p:nvPr/>
        </p:nvSpPr>
        <p:spPr>
          <a:xfrm>
            <a:off x="970365" y="1336937"/>
            <a:ext cx="4116789" cy="6497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청소년 온라인 도박의 종류</a:t>
            </a:r>
            <a:endParaRPr sz="24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6035" y="2181373"/>
            <a:ext cx="5542376" cy="379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2" name="Google Shape;2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81" y="1628775"/>
            <a:ext cx="6724945" cy="452640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2"/>
          <p:cNvSpPr txBox="1"/>
          <p:nvPr/>
        </p:nvSpPr>
        <p:spPr>
          <a:xfrm>
            <a:off x="6943726" y="2214562"/>
            <a:ext cx="5357557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한국도박문제관리센터가 청소년들을 대상으로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시행한 청소년 도박문제 실태조사에 따르면,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 도박 첫 인지 경로는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‘주변 사람들이 하는 것을 보고'(51.2%),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'친구나 선후배의 소개'(19.8%)인 것으로 나타났다.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/>
          <p:nvPr/>
        </p:nvSpPr>
        <p:spPr>
          <a:xfrm>
            <a:off x="-10119" y="1226461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3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264487" y="464052"/>
            <a:ext cx="81698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'청소년 도박 원인' 키워드 분석</a:t>
            </a:r>
            <a:endParaRPr b="1"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3183" y="2451080"/>
            <a:ext cx="5477048" cy="354045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 txBox="1"/>
          <p:nvPr/>
        </p:nvSpPr>
        <p:spPr>
          <a:xfrm>
            <a:off x="264487" y="2649053"/>
            <a:ext cx="6248827" cy="281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게임, 스포츠, 경마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청소년 도박은 게임형태로 제공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코로나, 스마트폰, 인터넷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코로나 19 이후, 스마트폰과 인터넷 사용이 과다해지고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도박 광고에 노출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제주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제주도의 청소년 도박은 가장 심각한 수준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경찰 바리케이드 테이프 클로즈업 사진을 교차하지 마십시오" id="307" name="Google Shape;3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4"/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9" name="Google Shape;309;p14"/>
          <p:cNvGrpSpPr/>
          <p:nvPr/>
        </p:nvGrpSpPr>
        <p:grpSpPr>
          <a:xfrm>
            <a:off x="3187166" y="1962150"/>
            <a:ext cx="1467068" cy="1200329"/>
            <a:chOff x="3187166" y="1476375"/>
            <a:chExt cx="1467068" cy="1200329"/>
          </a:xfrm>
        </p:grpSpPr>
        <p:sp>
          <p:nvSpPr>
            <p:cNvPr id="310" name="Google Shape;310;p14"/>
            <p:cNvSpPr txBox="1"/>
            <p:nvPr/>
          </p:nvSpPr>
          <p:spPr>
            <a:xfrm>
              <a:off x="3187166" y="1476375"/>
              <a:ext cx="14670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14"/>
            <p:cNvCxnSpPr/>
            <p:nvPr/>
          </p:nvCxnSpPr>
          <p:spPr>
            <a:xfrm>
              <a:off x="3229945" y="2552700"/>
              <a:ext cx="137763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2" name="Google Shape;312;p14"/>
          <p:cNvSpPr txBox="1"/>
          <p:nvPr/>
        </p:nvSpPr>
        <p:spPr>
          <a:xfrm>
            <a:off x="2682221" y="3162479"/>
            <a:ext cx="22365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실태파악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/>
          <p:nvPr/>
        </p:nvSpPr>
        <p:spPr>
          <a:xfrm>
            <a:off x="321972" y="2389088"/>
            <a:ext cx="4778062" cy="2928195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0" y="1317176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5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229512" y="607853"/>
            <a:ext cx="53591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치료보다 예방이 더 중요한 이유</a:t>
            </a:r>
            <a:endParaRPr b="1"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1" name="Google Shape;3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661" y="2237788"/>
            <a:ext cx="6535488" cy="40342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456219" y="3148642"/>
            <a:ext cx="4509568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험악한, 나쁜, 힘든, 불우한, 부탁드립니다,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힘듭니다,엄격한, 나쁜건, 어렵습니다.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불가능하며, 미치겠습니다. 필요한,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건전한, 빠른, 심각한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68345" y="1902999"/>
            <a:ext cx="5681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&lt;네이버 지식인&gt; '청소년 도박' 키워드 중, count가 5개 이상인 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92366" y="3287005"/>
            <a:ext cx="52020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'청소년 도박 예방' 키워드 분석</a:t>
            </a:r>
            <a:endParaRPr b="1"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3220" y="1864856"/>
            <a:ext cx="6301125" cy="416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/>
          <p:nvPr/>
        </p:nvSpPr>
        <p:spPr>
          <a:xfrm>
            <a:off x="-10119" y="1373967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7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206062" y="563822"/>
            <a:ext cx="66896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 상담 복지 센터 연도별 추이 확인</a:t>
            </a:r>
            <a:endParaRPr/>
          </a:p>
        </p:txBody>
      </p:sp>
      <p:pic>
        <p:nvPicPr>
          <p:cNvPr id="338" name="Google Shape;3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535" y="2944857"/>
            <a:ext cx="7610227" cy="310319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7"/>
          <p:cNvSpPr txBox="1"/>
          <p:nvPr/>
        </p:nvSpPr>
        <p:spPr>
          <a:xfrm>
            <a:off x="206062" y="1741240"/>
            <a:ext cx="1075166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2019과 2021년의 청소년 도박 치료자 수, 언론보도 추이 등은 상승한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반면, 도박문제의 심각성에 대한 인식은 큰 차이를 보이지 않음.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심각성에 대해 인식하지 못하면 쉽게 도박을 저지를 우려가 있음 &gt; 인식 개선을 위한 방안 마련 필요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18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285749" y="799404"/>
            <a:ext cx="71208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 도박문제 수준 - 청소년 도박중독 질병통계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7" name="Google Shape;3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49" y="2044359"/>
            <a:ext cx="5619240" cy="406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7688" y="2643188"/>
            <a:ext cx="5508451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/>
          <p:nvPr/>
        </p:nvSpPr>
        <p:spPr>
          <a:xfrm>
            <a:off x="-10119" y="1258581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19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21537" y="508578"/>
            <a:ext cx="59795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청소년종합실태조사 - 도박 문제의 심각성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6" name="Google Shape;3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169" y="2196130"/>
            <a:ext cx="7854968" cy="4133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 txBox="1"/>
          <p:nvPr/>
        </p:nvSpPr>
        <p:spPr>
          <a:xfrm>
            <a:off x="0" y="1530378"/>
            <a:ext cx="122421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청소년들을 대상으로 도박 문제의 심각성을 조사해본 결과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2019년, 2021년 모두 ‘심각하다-다소’가 제일 높게 나왔다. 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7603262" y="6508476"/>
            <a:ext cx="4490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 KOSIS국가통계포털 - 청소년 종합실태조사 - 도박문제의 심각성</a:t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"/>
          <p:cNvGrpSpPr/>
          <p:nvPr/>
        </p:nvGrpSpPr>
        <p:grpSpPr>
          <a:xfrm>
            <a:off x="6405228" y="2115757"/>
            <a:ext cx="2063472" cy="571500"/>
            <a:chOff x="5448300" y="1249235"/>
            <a:chExt cx="2063472" cy="571500"/>
          </a:xfrm>
        </p:grpSpPr>
        <p:sp>
          <p:nvSpPr>
            <p:cNvPr id="163" name="Google Shape;163;p2"/>
            <p:cNvSpPr txBox="1"/>
            <p:nvPr/>
          </p:nvSpPr>
          <p:spPr>
            <a:xfrm>
              <a:off x="6096000" y="1304153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문제제기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주머니칼" id="164" name="Google Shape;16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8300" y="1249235"/>
              <a:ext cx="571500" cy="57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2"/>
          <p:cNvGrpSpPr/>
          <p:nvPr/>
        </p:nvGrpSpPr>
        <p:grpSpPr>
          <a:xfrm>
            <a:off x="6405228" y="3039087"/>
            <a:ext cx="2063472" cy="571500"/>
            <a:chOff x="5448300" y="2172565"/>
            <a:chExt cx="2063472" cy="571500"/>
          </a:xfrm>
        </p:grpSpPr>
        <p:sp>
          <p:nvSpPr>
            <p:cNvPr id="166" name="Google Shape;166;p2"/>
            <p:cNvSpPr txBox="1"/>
            <p:nvPr/>
          </p:nvSpPr>
          <p:spPr>
            <a:xfrm>
              <a:off x="6096000" y="2227483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실태파악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주머니칼" id="167" name="Google Shape;16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8300" y="2172565"/>
              <a:ext cx="571500" cy="57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2"/>
          <p:cNvGrpSpPr/>
          <p:nvPr/>
        </p:nvGrpSpPr>
        <p:grpSpPr>
          <a:xfrm>
            <a:off x="6405228" y="3962417"/>
            <a:ext cx="2063472" cy="571500"/>
            <a:chOff x="5448300" y="3095895"/>
            <a:chExt cx="2063472" cy="571500"/>
          </a:xfrm>
        </p:grpSpPr>
        <p:sp>
          <p:nvSpPr>
            <p:cNvPr id="169" name="Google Shape;169;p2"/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대응방안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주머니칼" id="170" name="Google Shape;17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"/>
          <p:cNvSpPr/>
          <p:nvPr/>
        </p:nvSpPr>
        <p:spPr>
          <a:xfrm>
            <a:off x="7496175" y="5855495"/>
            <a:ext cx="4695825" cy="1002505"/>
          </a:xfrm>
          <a:prstGeom prst="triangle">
            <a:avLst>
              <a:gd fmla="val 100000" name="adj"/>
            </a:avLst>
          </a:prstGeom>
          <a:solidFill>
            <a:srgbClr val="19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"/>
          <p:cNvSpPr/>
          <p:nvPr/>
        </p:nvSpPr>
        <p:spPr>
          <a:xfrm rot="10800000">
            <a:off x="0" y="0"/>
            <a:ext cx="4695825" cy="1002505"/>
          </a:xfrm>
          <a:prstGeom prst="triangle">
            <a:avLst>
              <a:gd fmla="val 100000" name="adj"/>
            </a:avLst>
          </a:prstGeom>
          <a:solidFill>
            <a:srgbClr val="19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1407754" y="1632066"/>
            <a:ext cx="13131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"/>
          <p:cNvGrpSpPr/>
          <p:nvPr/>
        </p:nvGrpSpPr>
        <p:grpSpPr>
          <a:xfrm>
            <a:off x="6405228" y="4818080"/>
            <a:ext cx="2063472" cy="571500"/>
            <a:chOff x="5448300" y="3095895"/>
            <a:chExt cx="2063472" cy="571500"/>
          </a:xfrm>
        </p:grpSpPr>
        <p:sp>
          <p:nvSpPr>
            <p:cNvPr id="175" name="Google Shape;175;p2"/>
            <p:cNvSpPr txBox="1"/>
            <p:nvPr/>
          </p:nvSpPr>
          <p:spPr>
            <a:xfrm>
              <a:off x="6096000" y="3150813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기대효과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주머니칼" id="176" name="Google Shape;17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48300" y="3095895"/>
              <a:ext cx="571500" cy="571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/>
          <p:nvPr/>
        </p:nvSpPr>
        <p:spPr>
          <a:xfrm>
            <a:off x="-10120" y="34102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20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463640" y="2710076"/>
            <a:ext cx="40959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도박중독 예방교육 실시율표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6" name="Google Shape;3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9154" y="1644668"/>
            <a:ext cx="6187069" cy="44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0"/>
          <p:cNvSpPr txBox="1"/>
          <p:nvPr/>
        </p:nvSpPr>
        <p:spPr>
          <a:xfrm>
            <a:off x="463640" y="3410075"/>
            <a:ext cx="45175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충북지역 예방교육 실시율을 보면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대부분이 실시율이 절반도 미치지 못 하는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실시율이다.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경찰 바리케이드 테이프 클로즈업 사진을 교차하지 마십시오" id="372" name="Google Shape;3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4" name="Google Shape;374;p21"/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375" name="Google Shape;375;p21"/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6" name="Google Shape;376;p21"/>
            <p:cNvCxnSpPr/>
            <p:nvPr/>
          </p:nvCxnSpPr>
          <p:spPr>
            <a:xfrm>
              <a:off x="3229945" y="2552700"/>
              <a:ext cx="137763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7" name="Google Shape;377;p21"/>
          <p:cNvSpPr txBox="1"/>
          <p:nvPr/>
        </p:nvSpPr>
        <p:spPr>
          <a:xfrm>
            <a:off x="2682221" y="3162479"/>
            <a:ext cx="22365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대응방안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/>
          <p:nvPr/>
        </p:nvSpPr>
        <p:spPr>
          <a:xfrm>
            <a:off x="4762500" y="926150"/>
            <a:ext cx="742949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22"/>
          <p:cNvSpPr/>
          <p:nvPr/>
        </p:nvSpPr>
        <p:spPr>
          <a:xfrm flipH="1">
            <a:off x="4762501" y="5905614"/>
            <a:ext cx="742949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4" name="Google Shape;3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326" y="1664814"/>
            <a:ext cx="5904427" cy="384740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2"/>
          <p:cNvSpPr txBox="1"/>
          <p:nvPr/>
        </p:nvSpPr>
        <p:spPr>
          <a:xfrm>
            <a:off x="5801077" y="1392730"/>
            <a:ext cx="639092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청소년 도박 치료 이용 강화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5801077" y="4474005"/>
            <a:ext cx="639092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학교 밖 청소년에 대한 치료 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5801075" y="2202833"/>
            <a:ext cx="6390923" cy="497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유해 사이트 차단 어플 활성화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5801077" y="2996677"/>
            <a:ext cx="6390923" cy="497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SNS 도박 광고 검열 강화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5801077" y="3735341"/>
            <a:ext cx="6390923" cy="497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소규모 예방 교육 진행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경찰 바리케이드 테이프 클로즈업 사진을 교차하지 마십시오" id="394" name="Google Shape;3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3"/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6" name="Google Shape;396;p23"/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397" name="Google Shape;397;p23"/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23"/>
            <p:cNvCxnSpPr/>
            <p:nvPr/>
          </p:nvCxnSpPr>
          <p:spPr>
            <a:xfrm>
              <a:off x="3229945" y="2552700"/>
              <a:ext cx="137763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9" name="Google Shape;399;p23"/>
          <p:cNvSpPr txBox="1"/>
          <p:nvPr/>
        </p:nvSpPr>
        <p:spPr>
          <a:xfrm>
            <a:off x="2682222" y="3162479"/>
            <a:ext cx="22365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/>
          <p:nvPr/>
        </p:nvSpPr>
        <p:spPr>
          <a:xfrm>
            <a:off x="-10119" y="1267917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24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6" name="Google Shape;4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409" y="3391496"/>
            <a:ext cx="7416966" cy="278976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4"/>
          <p:cNvSpPr txBox="1"/>
          <p:nvPr/>
        </p:nvSpPr>
        <p:spPr>
          <a:xfrm>
            <a:off x="350037" y="586802"/>
            <a:ext cx="32816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성인기 도박 중독 예방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350037" y="1794696"/>
            <a:ext cx="806022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청소년기에 시작된 도박은 성인기에 더 심각한 문제로 진행 될 수 있습니다.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 도박 중독자의 도박시작 연령은 청소년기에 시작합니다.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연구결과들은 도박시작 연령이 어릴 수록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도박중독의 위험이 높아지고 청소년기 도박문제가 심화되면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성인기까지 이어져 이혼, 실직, 자살 같은 심각한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확대 될 수 있습니다.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5"/>
          <p:cNvGrpSpPr/>
          <p:nvPr/>
        </p:nvGrpSpPr>
        <p:grpSpPr>
          <a:xfrm>
            <a:off x="2664832" y="2048584"/>
            <a:ext cx="6960560" cy="2015936"/>
            <a:chOff x="2615719" y="1762834"/>
            <a:chExt cx="6960560" cy="2015936"/>
          </a:xfrm>
        </p:grpSpPr>
        <p:sp>
          <p:nvSpPr>
            <p:cNvPr id="414" name="Google Shape;414;p25"/>
            <p:cNvSpPr/>
            <p:nvPr/>
          </p:nvSpPr>
          <p:spPr>
            <a:xfrm>
              <a:off x="2615719" y="1762834"/>
              <a:ext cx="6960560" cy="20159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500">
                  <a:solidFill>
                    <a:srgbClr val="1B1B1B"/>
                  </a:solidFill>
                  <a:latin typeface="Arial"/>
                  <a:ea typeface="Arial"/>
                  <a:cs typeface="Arial"/>
                  <a:sym typeface="Arial"/>
                </a:rPr>
                <a:t>Thanks</a:t>
              </a:r>
              <a:endParaRPr sz="125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4051657" y="2483145"/>
              <a:ext cx="408868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Thanks</a:t>
              </a:r>
              <a:endPara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경찰 바리케이드 테이프 클로즈업 사진을 교차하지 마십시오" id="181" name="Google Shape;1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/>
          <p:nvPr/>
        </p:nvSpPr>
        <p:spPr>
          <a:xfrm>
            <a:off x="504825" y="438150"/>
            <a:ext cx="6591300" cy="5943600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3" name="Google Shape;183;p3"/>
          <p:cNvGrpSpPr/>
          <p:nvPr/>
        </p:nvGrpSpPr>
        <p:grpSpPr>
          <a:xfrm>
            <a:off x="3187166" y="1962150"/>
            <a:ext cx="1420413" cy="1200329"/>
            <a:chOff x="3187166" y="1476375"/>
            <a:chExt cx="1420413" cy="1200329"/>
          </a:xfrm>
        </p:grpSpPr>
        <p:sp>
          <p:nvSpPr>
            <p:cNvPr id="184" name="Google Shape;184;p3"/>
            <p:cNvSpPr txBox="1"/>
            <p:nvPr/>
          </p:nvSpPr>
          <p:spPr>
            <a:xfrm>
              <a:off x="3187166" y="1476375"/>
              <a:ext cx="135806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3"/>
            <p:cNvCxnSpPr/>
            <p:nvPr/>
          </p:nvCxnSpPr>
          <p:spPr>
            <a:xfrm>
              <a:off x="3229945" y="2552700"/>
              <a:ext cx="137763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6" name="Google Shape;186;p3"/>
          <p:cNvSpPr txBox="1"/>
          <p:nvPr/>
        </p:nvSpPr>
        <p:spPr>
          <a:xfrm>
            <a:off x="2682220" y="3162479"/>
            <a:ext cx="22365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문제제기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4"/>
          <p:cNvCxnSpPr/>
          <p:nvPr/>
        </p:nvCxnSpPr>
        <p:spPr>
          <a:xfrm>
            <a:off x="5712492" y="2817138"/>
            <a:ext cx="3648075" cy="0"/>
          </a:xfrm>
          <a:prstGeom prst="straightConnector1">
            <a:avLst/>
          </a:prstGeom>
          <a:noFill/>
          <a:ln cap="flat" cmpd="sng" w="9525">
            <a:solidFill>
              <a:srgbClr val="96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4"/>
          <p:cNvSpPr txBox="1"/>
          <p:nvPr/>
        </p:nvSpPr>
        <p:spPr>
          <a:xfrm>
            <a:off x="5636291" y="3178254"/>
            <a:ext cx="5927059" cy="87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최근 5년간 청소년 도박 중독 진료 현황에 따르면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2019년부터 2021년까지 가파르게 증가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4762500" y="1051717"/>
            <a:ext cx="742949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4"/>
          <p:cNvSpPr/>
          <p:nvPr/>
        </p:nvSpPr>
        <p:spPr>
          <a:xfrm flipH="1">
            <a:off x="4762499" y="5757304"/>
            <a:ext cx="742949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5" name="Google Shape;1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58" y="1303498"/>
            <a:ext cx="5281228" cy="486829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"/>
          <p:cNvSpPr txBox="1"/>
          <p:nvPr/>
        </p:nvSpPr>
        <p:spPr>
          <a:xfrm>
            <a:off x="5636291" y="2008291"/>
            <a:ext cx="5927059" cy="659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코로나 19로 청소년 도박 중독 급증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/>
          <p:nvPr/>
        </p:nvSpPr>
        <p:spPr>
          <a:xfrm>
            <a:off x="-10119" y="108965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5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511" y="2495215"/>
            <a:ext cx="5260681" cy="352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2849" y="2495216"/>
            <a:ext cx="5308463" cy="352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1985024" y="2069956"/>
            <a:ext cx="3103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2019년도 ‘도박‘ </a:t>
            </a:r>
            <a:r>
              <a:rPr lang="ko-KR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</a:t>
            </a:r>
            <a:endParaRPr sz="1800" u="sng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7501022" y="2052928"/>
            <a:ext cx="2891640" cy="37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2020년도 ‘도박‘ </a:t>
            </a:r>
            <a:r>
              <a:rPr lang="ko-KR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</a:t>
            </a:r>
            <a:endParaRPr sz="1800" u="sng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227047" y="498460"/>
            <a:ext cx="81698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년도별 '도박' 키워드 중 '청소년'이 차지하는 비율 비교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4520486" y="3511427"/>
            <a:ext cx="317868" cy="668706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-10119" y="996716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6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777" y="2352775"/>
            <a:ext cx="5181199" cy="339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833" y="2309414"/>
            <a:ext cx="5129634" cy="340117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/>
          <p:nvPr/>
        </p:nvSpPr>
        <p:spPr>
          <a:xfrm>
            <a:off x="11024315" y="2891709"/>
            <a:ext cx="437882" cy="1073759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1750975" y="1940082"/>
            <a:ext cx="2804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2021년도 ‘도박‘ </a:t>
            </a:r>
            <a:r>
              <a:rPr lang="ko-KR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</a:t>
            </a:r>
            <a:endParaRPr sz="1800" u="sng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7706477" y="1952961"/>
            <a:ext cx="2576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2022년도 ‘도박‘ </a:t>
            </a:r>
            <a:r>
              <a:rPr lang="ko-KR" sz="1800" u="sng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</a:t>
            </a:r>
            <a:endParaRPr sz="1800" u="sng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216613" y="424855"/>
            <a:ext cx="81698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년도별 '도박' 키워드 중 '청소년'이 차지하는 비율 비교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4288665" y="2807594"/>
            <a:ext cx="425003" cy="1056068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/>
          <p:nvPr/>
        </p:nvSpPr>
        <p:spPr>
          <a:xfrm>
            <a:off x="0" y="1219092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7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92911" y="466782"/>
            <a:ext cx="81698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2019-2022 '도박' 중 '청소년', '학생' cnt</a:t>
            </a:r>
            <a:endParaRPr b="1"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410" y="2110322"/>
            <a:ext cx="6375954" cy="430807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7"/>
          <p:cNvSpPr txBox="1"/>
          <p:nvPr/>
        </p:nvSpPr>
        <p:spPr>
          <a:xfrm>
            <a:off x="92911" y="1467053"/>
            <a:ext cx="12202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2019-2022 상반기 ‘도박’ 중 ‘청소년‘을 나타낸 결과 2019년, 2020년도에 비해 2021년에 늘어난 것을 확인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/>
          <p:nvPr/>
        </p:nvSpPr>
        <p:spPr>
          <a:xfrm>
            <a:off x="-10119" y="1043158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8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84" y="2696686"/>
            <a:ext cx="3653466" cy="241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596" y="2689142"/>
            <a:ext cx="3804004" cy="242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0448" y="2679452"/>
            <a:ext cx="3918741" cy="244512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/>
          <p:nvPr/>
        </p:nvSpPr>
        <p:spPr>
          <a:xfrm>
            <a:off x="6903213" y="3338511"/>
            <a:ext cx="861614" cy="380263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8900373" y="3252585"/>
            <a:ext cx="2128838" cy="1157288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814388" y="4139150"/>
            <a:ext cx="1571625" cy="771525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271462" y="2142717"/>
            <a:ext cx="3350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2019년도 ‘청소년 불법‘ 키워드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4221299" y="2129838"/>
            <a:ext cx="3350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2020년도 ‘청소년 불법‘ 키워드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8248410" y="2116959"/>
            <a:ext cx="3350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2021년도 ‘청소년 불법‘ 키워드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120384" y="436478"/>
            <a:ext cx="99309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년도별  현재까지 '청소년 불법' 키워드 중 '도박'이 차지하는 비율 비교</a:t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-10119" y="110398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9"/>
          <p:cNvSpPr/>
          <p:nvPr/>
        </p:nvSpPr>
        <p:spPr>
          <a:xfrm flipH="1">
            <a:off x="0" y="6418399"/>
            <a:ext cx="12202119" cy="45719"/>
          </a:xfrm>
          <a:prstGeom prst="rect">
            <a:avLst/>
          </a:prstGeom>
          <a:gradFill>
            <a:gsLst>
              <a:gs pos="0">
                <a:srgbClr val="960000"/>
              </a:gs>
              <a:gs pos="40000">
                <a:srgbClr val="960000"/>
              </a:gs>
              <a:gs pos="100000">
                <a:srgbClr val="19191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184127" y="451981"/>
            <a:ext cx="81698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2019-2022 상반기 '청소년 불법' 중 '도박' cnt</a:t>
            </a:r>
            <a:endParaRPr b="1"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4" name="Google Shape;2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880" y="1296772"/>
            <a:ext cx="6652228" cy="413154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 txBox="1"/>
          <p:nvPr/>
        </p:nvSpPr>
        <p:spPr>
          <a:xfrm>
            <a:off x="6365985" y="5461691"/>
            <a:ext cx="61390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2019년에 비해 2020년에는 약간 감소하였지만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2022년에는 현저하게 증가한 것을 보아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 불법 도박이 심각하다는 것을 볼 수 있습니다.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>
        <p14:reveal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2020-07-15T20:19:32Z</dcterms:created>
  <dc:creator>김 나영</dc:creator>
</cp:coreProperties>
</file>