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0" r:id="rId4"/>
    <p:sldId id="288" r:id="rId5"/>
    <p:sldId id="285" r:id="rId6"/>
    <p:sldId id="274" r:id="rId7"/>
    <p:sldId id="293" r:id="rId8"/>
    <p:sldId id="294" r:id="rId9"/>
    <p:sldId id="267" r:id="rId10"/>
    <p:sldId id="290" r:id="rId11"/>
    <p:sldId id="289" r:id="rId12"/>
    <p:sldId id="291" r:id="rId13"/>
    <p:sldId id="292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:a16="http://schemas.microsoft.com/office/drawing/2014/main" xmlns="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:a16="http://schemas.microsoft.com/office/drawing/2014/main" xmlns="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:a16="http://schemas.microsoft.com/office/drawing/2014/main" xmlns="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:a16="http://schemas.microsoft.com/office/drawing/2014/main" xmlns="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=""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=""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=""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=""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=""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=""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=""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=""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=""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=""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=""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=""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=""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=""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=""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=""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=""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=""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=""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=""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=""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=""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=""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=""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=""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=""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=""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=""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=""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="" xmlns:a16="http://schemas.microsoft.com/office/drawing/2014/main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="" xmlns:a16="http://schemas.microsoft.com/office/drawing/2014/main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="" xmlns:a16="http://schemas.microsoft.com/office/drawing/2014/main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="" xmlns:a16="http://schemas.microsoft.com/office/drawing/2014/main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="" xmlns:a16="http://schemas.microsoft.com/office/drawing/2014/main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="" xmlns:a16="http://schemas.microsoft.com/office/drawing/2014/main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="" xmlns:a16="http://schemas.microsoft.com/office/drawing/2014/main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="" xmlns:a16="http://schemas.microsoft.com/office/drawing/2014/main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="" xmlns:a16="http://schemas.microsoft.com/office/drawing/2014/main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="" xmlns:a16="http://schemas.microsoft.com/office/drawing/2014/main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="" xmlns:a16="http://schemas.microsoft.com/office/drawing/2014/main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="" xmlns:a16="http://schemas.microsoft.com/office/drawing/2014/main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="" xmlns:a16="http://schemas.microsoft.com/office/drawing/2014/main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="" xmlns:a16="http://schemas.microsoft.com/office/drawing/2014/main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0E4BF2C-6FF7-4B8D-9BFC-9164A198AD6F}"/>
              </a:ext>
            </a:extLst>
          </p:cNvPr>
          <p:cNvSpPr txBox="1"/>
          <p:nvPr/>
        </p:nvSpPr>
        <p:spPr>
          <a:xfrm rot="21398144">
            <a:off x="3031107" y="1834671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도박 </a:t>
            </a:r>
            <a:r>
              <a:rPr lang="ko-KR" altLang="en-US" sz="4400" b="1" i="1" kern="0" dirty="0" err="1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크롤링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0D7ED3BD-4925-469D-A336-D40406943326}"/>
              </a:ext>
            </a:extLst>
          </p:cNvPr>
          <p:cNvSpPr/>
          <p:nvPr/>
        </p:nvSpPr>
        <p:spPr>
          <a:xfrm rot="21381105">
            <a:off x="5270734" y="2936767"/>
            <a:ext cx="1488827" cy="329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prstClr val="black"/>
                </a:solidFill>
              </a:rPr>
              <a:t>3Team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7" y="1691147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5" y="2361056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범죄 경로 파악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7" y="3674059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4" y="3009433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800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135497" y="512039"/>
            <a:ext cx="372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성인인증 절차의 강화</a:t>
            </a:r>
            <a:endParaRPr lang="en-US" altLang="ko-KR" sz="28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44389" y="1535079"/>
            <a:ext cx="4359250" cy="4725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2972" y="1599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성인인증</a:t>
            </a:r>
            <a:endParaRPr lang="ko-KR" altLang="en-US" sz="2400" b="1" dirty="0"/>
          </a:p>
        </p:txBody>
      </p:sp>
      <p:sp>
        <p:nvSpPr>
          <p:cNvPr id="5" name="타원 4"/>
          <p:cNvSpPr/>
          <p:nvPr/>
        </p:nvSpPr>
        <p:spPr>
          <a:xfrm>
            <a:off x="7884396" y="2112642"/>
            <a:ext cx="1650721" cy="165072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008224" y="2232102"/>
            <a:ext cx="1397436" cy="13974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436" y="2386910"/>
            <a:ext cx="138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19</a:t>
            </a:r>
            <a:endParaRPr lang="ko-KR" altLang="en-US" sz="6000" spc="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4488" y="3970017"/>
            <a:ext cx="4219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 정보 내용은 청소년 </a:t>
            </a:r>
            <a:r>
              <a:rPr lang="ko-KR" altLang="en-US" sz="16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유해매체물로서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정보통신만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이용촉진 및 정보보호 등에 관한 법률 및 청소년 보호법의 규정에 의하여 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19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세 미만의 청소년이 이용할 수 없습니다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532972" y="5150267"/>
            <a:ext cx="42191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06117" y="5550793"/>
            <a:ext cx="829000" cy="4636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05780" y="5550793"/>
            <a:ext cx="829000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97451" y="5632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취소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7114" y="5632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인증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37135" y="1535080"/>
            <a:ext cx="4245506" cy="471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154855" y="1658276"/>
            <a:ext cx="1131505" cy="113150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252924" y="1736706"/>
            <a:ext cx="957888" cy="957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45929" y="1881392"/>
            <a:ext cx="9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600" spc="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sz="36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2708" y="1863597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성인 본인인증이 필요합니다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청소년 보호법 규정에 의한</a:t>
            </a:r>
            <a:endParaRPr lang="en-US" altLang="ko-KR" sz="16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성인 본인인증 안내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13143" y="3074158"/>
            <a:ext cx="3741107" cy="36079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39317" y="308147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세 미만 나가기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2924" y="37662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성인인증</a:t>
            </a:r>
            <a:endParaRPr lang="ko-KR" altLang="en-US" sz="2000" b="1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048607" y="4465570"/>
            <a:ext cx="42191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3143" y="476481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아이핀</a:t>
            </a:r>
            <a:r>
              <a:rPr lang="ko-KR" altLang="en-US" sz="1600" dirty="0" smtClean="0"/>
              <a:t> 인증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313143" y="536612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핸드폰 인증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52231" y="4739056"/>
            <a:ext cx="1631801" cy="3854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아이핀</a:t>
            </a:r>
            <a:r>
              <a:rPr lang="ko-KR" altLang="en-US" sz="1600" dirty="0" smtClean="0"/>
              <a:t> 인증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2952231" y="5375088"/>
            <a:ext cx="1631801" cy="3854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핸드폰 인증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090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2528257" y="960137"/>
            <a:ext cx="714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관련 예방 교육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콘텐츠</a:t>
            </a: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8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64" y="2046781"/>
            <a:ext cx="4877861" cy="43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:a16="http://schemas.microsoft.com/office/drawing/2014/main" xmlns="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실행방안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:a16="http://schemas.microsoft.com/office/drawing/2014/main" xmlns="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:a16="http://schemas.microsoft.com/office/drawing/2014/main" xmlns="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8A9C6B-C7C7-4721-861F-2A9CCA3AD0A6}"/>
              </a:ext>
            </a:extLst>
          </p:cNvPr>
          <p:cNvSpPr txBox="1"/>
          <p:nvPr/>
        </p:nvSpPr>
        <p:spPr>
          <a:xfrm>
            <a:off x="1034732" y="140123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27690EE-8092-4D35-B8C7-0D57A56B1CD5}"/>
              </a:ext>
            </a:extLst>
          </p:cNvPr>
          <p:cNvSpPr/>
          <p:nvPr/>
        </p:nvSpPr>
        <p:spPr>
          <a:xfrm>
            <a:off x="90738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문제제기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D665B728-FD3B-4B09-9EE6-5F8AE33BAA1D}"/>
              </a:ext>
            </a:extLst>
          </p:cNvPr>
          <p:cNvSpPr/>
          <p:nvPr/>
        </p:nvSpPr>
        <p:spPr>
          <a:xfrm>
            <a:off x="4490413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실행방안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1B141F8-F067-4236-97FD-824B6351D0FD}"/>
              </a:ext>
            </a:extLst>
          </p:cNvPr>
          <p:cNvSpPr/>
          <p:nvPr/>
        </p:nvSpPr>
        <p:spPr>
          <a:xfrm>
            <a:off x="807343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기대효과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ED0293B-0556-4D7F-B828-5A6A8615381E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0C52CF5-786F-4ADC-A8B1-03A50BBE3AC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8A9C6B-C7C7-4721-861F-2A9CCA3AD0A6}"/>
              </a:ext>
            </a:extLst>
          </p:cNvPr>
          <p:cNvSpPr txBox="1"/>
          <p:nvPr/>
        </p:nvSpPr>
        <p:spPr>
          <a:xfrm>
            <a:off x="837220" y="97307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8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2" y="619513"/>
            <a:ext cx="639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51533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lh5.googleusercontent.com/0iXdIQ1NYFrb5BcF_Yxz2of4h0cG5AFabYeEPNMW1slzExOIusDcDUKKSAlrrChVU6uQ4zRf-3iTFUZ9rmO5GTM9h9L0397wq4Rjlrt_3t9oZJ9VDe11mxiJZLZGFgP-gmSpY0H-h5n5Rx2xuKhS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" y="1573197"/>
            <a:ext cx="5160736" cy="45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mtClean="0">
                <a:solidFill>
                  <a:srgbClr val="7030A0"/>
                </a:solidFill>
                <a:latin typeface="Gadugi" panose="020B0502040204020203" pitchFamily="34" charset="0"/>
                <a:ea typeface="G마켓 산스 Light" panose="02000000000000000000" pitchFamily="50" charset="-127"/>
              </a:rPr>
              <a:t>청소년 온라인 도박의 종류</a:t>
            </a:r>
            <a:endParaRPr lang="en-US" altLang="ko-KR" sz="2400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5" y="2181373"/>
            <a:ext cx="5542376" cy="3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1" y="1628775"/>
            <a:ext cx="6724945" cy="452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한국도박문제관리센터가 청소년들을 대상으로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시행한 </a:t>
            </a:r>
            <a:r>
              <a:rPr lang="en-US" altLang="ko-KR" dirty="0">
                <a:solidFill>
                  <a:schemeClr val="bg1"/>
                </a:solidFill>
              </a:rPr>
              <a:t>2020</a:t>
            </a:r>
            <a:r>
              <a:rPr lang="ko-KR" altLang="en-US" dirty="0">
                <a:solidFill>
                  <a:schemeClr val="bg1"/>
                </a:solidFill>
              </a:rPr>
              <a:t>년 청소년 도박문제 실태조사에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따르면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청소년 도박 첫 인지 경로는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주변 </a:t>
            </a:r>
            <a:r>
              <a:rPr lang="ko-KR" altLang="en-US" dirty="0">
                <a:solidFill>
                  <a:schemeClr val="bg1"/>
                </a:solidFill>
              </a:rPr>
              <a:t>사람들이 하는 것을 보고</a:t>
            </a:r>
            <a:r>
              <a:rPr lang="en-US" altLang="ko-KR" dirty="0">
                <a:solidFill>
                  <a:schemeClr val="bg1"/>
                </a:solidFill>
              </a:rPr>
              <a:t>'(51.2%),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친구나 선후배의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r>
              <a:rPr lang="en-US" altLang="ko-KR" dirty="0">
                <a:solidFill>
                  <a:schemeClr val="bg1"/>
                </a:solidFill>
              </a:rPr>
              <a:t>'(19.8%)</a:t>
            </a:r>
            <a:r>
              <a:rPr lang="ko-KR" altLang="en-US" dirty="0">
                <a:solidFill>
                  <a:schemeClr val="bg1"/>
                </a:solidFill>
              </a:rPr>
              <a:t>인 것으로 나타났다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실행방안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205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G마켓 산스 Light</vt:lpstr>
      <vt:lpstr>HY견고딕</vt:lpstr>
      <vt:lpstr>HY신명조</vt:lpstr>
      <vt:lpstr>가나초콜릿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62</cp:revision>
  <dcterms:created xsi:type="dcterms:W3CDTF">2020-07-15T20:19:32Z</dcterms:created>
  <dcterms:modified xsi:type="dcterms:W3CDTF">2022-07-31T10:55:15Z</dcterms:modified>
</cp:coreProperties>
</file>