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4" r:id="rId3"/>
    <p:sldId id="288" r:id="rId4"/>
    <p:sldId id="285" r:id="rId5"/>
    <p:sldId id="295" r:id="rId6"/>
    <p:sldId id="296" r:id="rId7"/>
    <p:sldId id="297" r:id="rId8"/>
    <p:sldId id="298" r:id="rId9"/>
    <p:sldId id="299" r:id="rId10"/>
    <p:sldId id="274" r:id="rId11"/>
    <p:sldId id="293" r:id="rId12"/>
    <p:sldId id="294" r:id="rId13"/>
    <p:sldId id="300" r:id="rId14"/>
    <p:sldId id="267" r:id="rId15"/>
    <p:sldId id="301" r:id="rId16"/>
    <p:sldId id="302" r:id="rId17"/>
    <p:sldId id="303" r:id="rId18"/>
    <p:sldId id="304" r:id="rId19"/>
    <p:sldId id="306" r:id="rId20"/>
    <p:sldId id="307" r:id="rId21"/>
    <p:sldId id="289" r:id="rId22"/>
    <p:sldId id="290" r:id="rId23"/>
    <p:sldId id="308" r:id="rId24"/>
    <p:sldId id="291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960000"/>
    <a:srgbClr val="C70039"/>
    <a:srgbClr val="E8505B"/>
    <a:srgbClr val="222831"/>
    <a:srgbClr val="000000"/>
    <a:srgbClr val="201E1E"/>
    <a:srgbClr val="252323"/>
    <a:srgbClr val="1B1B1B"/>
    <a:srgbClr val="2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184B89-0090-4B99-BB98-AB939140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F2356BC-9027-48FA-BF81-4D3B80F1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8463ED-B67B-42DF-B786-CE281D1E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485F7-DCA7-4153-9D3C-C33308AE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EC41AA-AEB4-4A43-8C5A-0491C793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A45EBEDC-D000-458E-9A92-D7721BA5CC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AECE6DE-372A-4371-96A9-2833E80CE56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 descr="재킷을 입고 남자의 회색조 사진">
              <a:extLst>
                <a:ext uri="{FF2B5EF4-FFF2-40B4-BE49-F238E27FC236}">
                  <a16:creationId xmlns="" xmlns:a16="http://schemas.microsoft.com/office/drawing/2014/main" id="{3651D224-386B-4D58-A766-CF4444EAD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0"/>
              <a:ext cx="457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869C8EC-E84E-4B95-96A3-CAEAFE7DFA3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-942975"/>
              <a:chExt cx="121920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013689B1-44BB-4210-9BB9-5441E387B0E2}"/>
                  </a:ext>
                </a:extLst>
              </p:cNvPr>
              <p:cNvSpPr/>
              <p:nvPr/>
            </p:nvSpPr>
            <p:spPr>
              <a:xfrm>
                <a:off x="0" y="-942975"/>
                <a:ext cx="6096000" cy="6858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1AD1C496-15D5-441E-93BC-EEDAD14EFBBD}"/>
                  </a:ext>
                </a:extLst>
              </p:cNvPr>
              <p:cNvSpPr/>
              <p:nvPr/>
            </p:nvSpPr>
            <p:spPr>
              <a:xfrm>
                <a:off x="6096000" y="-942975"/>
                <a:ext cx="6096000" cy="6858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5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BE64F8-D58C-4193-ADF1-2E33A087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6ED4F30-1F9C-428A-94A8-3214DD23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643B04-2988-4F2B-89A1-40B6742C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09F27AF-D3B8-48B5-AD12-768A82E8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372ECA7-CB1D-4A76-816C-04962A3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EB1D283-E222-48AA-8975-FE6447F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A903B1-6F34-4F92-9F5B-0F055515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A1BF80-B01C-42EB-8F19-77330001E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0817C2F-064C-4058-B956-8AABC24A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B209AA9-FFA9-497D-B3C2-97F787B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7AC90C-1310-4A41-8274-9C71E0F3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FAFEFF-BBE9-4EAD-B3F6-35B616D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BADD1F-941C-431C-92C6-CBC737F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B5A581-B5D6-4B49-B132-C14E2F77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E9EFA1-22B4-41FE-A553-C4D8A75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3AA89D-F7E1-4DD4-BD1A-19E1FEA9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0CC327-BA5B-4EA0-B8C7-084D8E0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D21F10B-8EB6-4364-810C-4488990DE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C5F628F-38EA-4BD2-B21F-E39F21CB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1A742C-F296-4B84-897E-06BA1369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A4F227D-A58C-4B22-80BD-6B647720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8513E2-66D2-4C02-AA0A-12C15B8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E5FDA6-70E5-49E8-98E0-9213F46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771345-90A2-4C56-BB29-71FF5797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E90461-8E7C-4346-927E-4BB59537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348396-B9D3-43BB-8AA3-C2D1489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96DA7B-57BD-4B98-9442-07A8975E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388DBA-5ADE-43CA-A58F-78F72AAF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4C00B00-DF96-4DD9-BA8D-FBAF0567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DEFCDE6-463D-4D57-836E-C46C1B13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5152B0-45C8-4DCE-A86D-8E959495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4C4677-994A-4132-A319-505AEE0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A98158-DBF0-4540-9B55-64AF0AB7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46FB48-0781-4DA9-B367-8ACE6B8B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6EB4A7B-C23B-4467-8920-CDD8588F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A8FA38-0A44-401D-880D-0B62C1E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0DC72B0-8B98-40E9-83E7-4BD3739B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A4D3C9D-56B6-4E68-A1AD-90E68797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DC6845-7482-4368-86E4-BDDC23E6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2893F44-9492-4057-8F60-5F897D43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E62F373-E7E7-4A9C-91A9-D69AD5A9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264474A-C48E-41E9-8B27-96E7BD7A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798FDF9-3940-4476-B0A8-DC5DEA1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B5CF835-DF4F-471F-BA23-BB855E02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447652D-8AAC-42EB-8D91-ECC591B3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7E6984B-9130-4AEF-B5EA-D870249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5B342D-CA11-4AFE-81C8-41BC010F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D553250-8F94-4D00-B38C-BC1CD509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122F39-32F7-4F99-AFAA-13BD9C4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F39EA4C-A84C-4753-9406-27E7FE0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A732EFE-3B97-47CD-97B8-E2001453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5413F52-BE20-4678-811F-38E3213B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51DEA1D-111B-4F9A-B777-7164450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37D75BF-DA6A-413E-8852-6088EE862F4A}"/>
              </a:ext>
            </a:extLst>
          </p:cNvPr>
          <p:cNvGrpSpPr/>
          <p:nvPr userDrawn="1"/>
        </p:nvGrpSpPr>
        <p:grpSpPr>
          <a:xfrm>
            <a:off x="-1" y="-22489"/>
            <a:ext cx="12192001" cy="6902978"/>
            <a:chOff x="-1" y="-22489"/>
            <a:chExt cx="12192001" cy="6902978"/>
          </a:xfrm>
        </p:grpSpPr>
        <p:pic>
          <p:nvPicPr>
            <p:cNvPr id="9" name="Picture 2" descr="사람이 보여주는 수갑">
              <a:extLst>
                <a:ext uri="{FF2B5EF4-FFF2-40B4-BE49-F238E27FC236}">
                  <a16:creationId xmlns="" xmlns:a16="http://schemas.microsoft.com/office/drawing/2014/main" id="{EFEC0E1F-75B0-46D3-805B-A5B13186C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2489"/>
              <a:ext cx="10315575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사람이 보여주는 수갑">
              <a:extLst>
                <a:ext uri="{FF2B5EF4-FFF2-40B4-BE49-F238E27FC236}">
                  <a16:creationId xmlns="" xmlns:a16="http://schemas.microsoft.com/office/drawing/2014/main" id="{2A9843C7-2E43-400C-8EAA-02420B8C50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60"/>
            <a:stretch/>
          </p:blipFill>
          <p:spPr bwMode="auto">
            <a:xfrm flipH="1">
              <a:off x="10315574" y="0"/>
              <a:ext cx="1876426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2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4AFCD34-9BF6-4FEF-921C-E03C829A050E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Picture 12" descr="회색 바닥에 그림자와 좁은 통로에 걷는 사람">
              <a:extLst>
                <a:ext uri="{FF2B5EF4-FFF2-40B4-BE49-F238E27FC236}">
                  <a16:creationId xmlns="" xmlns:a16="http://schemas.microsoft.com/office/drawing/2014/main" id="{28E31B7A-74F1-40BE-97B7-B87B81904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40000"/>
                      </a14:imgEffect>
                      <a14:imgEffect>
                        <a14:brightnessContrast bright="-70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1" b="24547"/>
            <a:stretch/>
          </p:blipFill>
          <p:spPr bwMode="auto">
            <a:xfrm>
              <a:off x="0" y="1328057"/>
              <a:ext cx="12192000" cy="552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92D0FE2-7B2F-4092-BD45-23F3FF081857}"/>
                </a:ext>
              </a:extLst>
            </p:cNvPr>
            <p:cNvSpPr/>
            <p:nvPr/>
          </p:nvSpPr>
          <p:spPr>
            <a:xfrm>
              <a:off x="0" y="-1"/>
              <a:ext cx="12192000" cy="132805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3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B8DDF93-AC7F-49F6-B35A-9A26B286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FF2C03-5265-457F-BFAA-88092228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661B97-EF76-4805-B466-EF1AFA02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5A05D6-5C3C-42DB-A9EF-6183F547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D74DAE-B2C7-4CDE-8479-7EA63BD7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2AA0A9B-8A49-4A61-95FA-861326959683}"/>
              </a:ext>
            </a:extLst>
          </p:cNvPr>
          <p:cNvGrpSpPr/>
          <p:nvPr/>
        </p:nvGrpSpPr>
        <p:grpSpPr>
          <a:xfrm rot="21433927">
            <a:off x="9729" y="2639047"/>
            <a:ext cx="12362307" cy="961909"/>
            <a:chOff x="0" y="447869"/>
            <a:chExt cx="12310337" cy="57262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C35C89C-BDC3-4493-A3BC-C3D604CA1CAF}"/>
                </a:ext>
              </a:extLst>
            </p:cNvPr>
            <p:cNvSpPr/>
            <p:nvPr/>
          </p:nvSpPr>
          <p:spPr>
            <a:xfrm>
              <a:off x="0" y="447869"/>
              <a:ext cx="12192000" cy="572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xmlns="" id="{26DEACD9-EC7B-4D64-A93E-A8175089148F}"/>
                </a:ext>
              </a:extLst>
            </p:cNvPr>
            <p:cNvSpPr/>
            <p:nvPr/>
          </p:nvSpPr>
          <p:spPr>
            <a:xfrm>
              <a:off x="127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xmlns="" id="{2F2E6169-1C50-46CA-86CE-3A15C9607EDA}"/>
                </a:ext>
              </a:extLst>
            </p:cNvPr>
            <p:cNvSpPr/>
            <p:nvPr/>
          </p:nvSpPr>
          <p:spPr>
            <a:xfrm>
              <a:off x="4162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xmlns="" id="{0257D512-E4D7-4DD6-92B5-EBFECF7344F4}"/>
                </a:ext>
              </a:extLst>
            </p:cNvPr>
            <p:cNvSpPr/>
            <p:nvPr/>
          </p:nvSpPr>
          <p:spPr>
            <a:xfrm>
              <a:off x="8198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xmlns="" id="{3B4EC5AF-F4DF-43B3-A953-2CD566F5D401}"/>
                </a:ext>
              </a:extLst>
            </p:cNvPr>
            <p:cNvSpPr/>
            <p:nvPr/>
          </p:nvSpPr>
          <p:spPr>
            <a:xfrm>
              <a:off x="12234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xmlns="" id="{BB9A9513-0797-4CD9-A4EF-A234E67A98BF}"/>
                </a:ext>
              </a:extLst>
            </p:cNvPr>
            <p:cNvSpPr/>
            <p:nvPr/>
          </p:nvSpPr>
          <p:spPr>
            <a:xfrm>
              <a:off x="16269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xmlns="" id="{8355522C-44BF-4FC9-8F73-C4EE9F9038D9}"/>
                </a:ext>
              </a:extLst>
            </p:cNvPr>
            <p:cNvSpPr/>
            <p:nvPr/>
          </p:nvSpPr>
          <p:spPr>
            <a:xfrm>
              <a:off x="203056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xmlns="" id="{C64D3A3D-E488-4B67-9CBE-C9CE8B7E0320}"/>
                </a:ext>
              </a:extLst>
            </p:cNvPr>
            <p:cNvSpPr/>
            <p:nvPr/>
          </p:nvSpPr>
          <p:spPr>
            <a:xfrm>
              <a:off x="243413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xmlns="" id="{DDDCAA0A-66BB-46F8-8920-F63DB4F02F10}"/>
                </a:ext>
              </a:extLst>
            </p:cNvPr>
            <p:cNvSpPr/>
            <p:nvPr/>
          </p:nvSpPr>
          <p:spPr>
            <a:xfrm>
              <a:off x="283770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xmlns="" id="{8F5F769C-CFA0-4ED2-A7EC-1D4D8F9056FF}"/>
                </a:ext>
              </a:extLst>
            </p:cNvPr>
            <p:cNvSpPr/>
            <p:nvPr/>
          </p:nvSpPr>
          <p:spPr>
            <a:xfrm>
              <a:off x="324127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xmlns="" id="{D2E0C0D8-1096-4220-8927-FA023627BC5B}"/>
                </a:ext>
              </a:extLst>
            </p:cNvPr>
            <p:cNvSpPr/>
            <p:nvPr/>
          </p:nvSpPr>
          <p:spPr>
            <a:xfrm>
              <a:off x="364484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xmlns="" id="{C751998C-9C80-420E-844E-05834F4811C4}"/>
                </a:ext>
              </a:extLst>
            </p:cNvPr>
            <p:cNvSpPr/>
            <p:nvPr/>
          </p:nvSpPr>
          <p:spPr>
            <a:xfrm>
              <a:off x="404842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xmlns="" id="{632E107F-106B-492E-A572-9A9401BC7099}"/>
                </a:ext>
              </a:extLst>
            </p:cNvPr>
            <p:cNvSpPr/>
            <p:nvPr/>
          </p:nvSpPr>
          <p:spPr>
            <a:xfrm>
              <a:off x="445199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xmlns="" id="{BA41C4FD-0388-4850-8228-B45EE6BF445F}"/>
                </a:ext>
              </a:extLst>
            </p:cNvPr>
            <p:cNvSpPr/>
            <p:nvPr/>
          </p:nvSpPr>
          <p:spPr>
            <a:xfrm>
              <a:off x="485556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xmlns="" id="{A263E2E2-4FE5-47FB-8938-C513591188EA}"/>
                </a:ext>
              </a:extLst>
            </p:cNvPr>
            <p:cNvSpPr/>
            <p:nvPr/>
          </p:nvSpPr>
          <p:spPr>
            <a:xfrm>
              <a:off x="525913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xmlns="" id="{B4DAE30F-6BC9-41EC-916F-85AF60DB806F}"/>
                </a:ext>
              </a:extLst>
            </p:cNvPr>
            <p:cNvSpPr/>
            <p:nvPr/>
          </p:nvSpPr>
          <p:spPr>
            <a:xfrm>
              <a:off x="566270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xmlns="" id="{E486B4A2-1973-448B-BE6E-533F62511113}"/>
                </a:ext>
              </a:extLst>
            </p:cNvPr>
            <p:cNvSpPr/>
            <p:nvPr/>
          </p:nvSpPr>
          <p:spPr>
            <a:xfrm>
              <a:off x="606628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xmlns="" id="{8131AD11-1DB6-4EA8-866C-1F7CBFAC7BFE}"/>
                </a:ext>
              </a:extLst>
            </p:cNvPr>
            <p:cNvSpPr/>
            <p:nvPr/>
          </p:nvSpPr>
          <p:spPr>
            <a:xfrm>
              <a:off x="646985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xmlns="" id="{F60F6752-437E-448E-ACAA-45928ACFB737}"/>
                </a:ext>
              </a:extLst>
            </p:cNvPr>
            <p:cNvSpPr/>
            <p:nvPr/>
          </p:nvSpPr>
          <p:spPr>
            <a:xfrm>
              <a:off x="687342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xmlns="" id="{DAC4F9D7-3EA8-4587-999A-50466869A667}"/>
                </a:ext>
              </a:extLst>
            </p:cNvPr>
            <p:cNvSpPr/>
            <p:nvPr/>
          </p:nvSpPr>
          <p:spPr>
            <a:xfrm>
              <a:off x="727699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xmlns="" id="{549AEC14-315B-4EE2-A2A0-B5783A26A5B5}"/>
                </a:ext>
              </a:extLst>
            </p:cNvPr>
            <p:cNvSpPr/>
            <p:nvPr/>
          </p:nvSpPr>
          <p:spPr>
            <a:xfrm>
              <a:off x="768056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xmlns="" id="{B0DB70DF-AD66-4208-9784-B2C2BC9A90A8}"/>
                </a:ext>
              </a:extLst>
            </p:cNvPr>
            <p:cNvSpPr/>
            <p:nvPr/>
          </p:nvSpPr>
          <p:spPr>
            <a:xfrm>
              <a:off x="808414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xmlns="" id="{C5CBCE5A-83A1-4FAE-9005-5FCA0A08C619}"/>
                </a:ext>
              </a:extLst>
            </p:cNvPr>
            <p:cNvSpPr/>
            <p:nvPr/>
          </p:nvSpPr>
          <p:spPr>
            <a:xfrm>
              <a:off x="848771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xmlns="" id="{991AEFB0-2211-4659-8CE3-82BEF1AA08D4}"/>
                </a:ext>
              </a:extLst>
            </p:cNvPr>
            <p:cNvSpPr/>
            <p:nvPr/>
          </p:nvSpPr>
          <p:spPr>
            <a:xfrm>
              <a:off x="889128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xmlns="" id="{89FB1CF9-F3BC-4D97-9DD4-5E3F9CEFAA58}"/>
                </a:ext>
              </a:extLst>
            </p:cNvPr>
            <p:cNvSpPr/>
            <p:nvPr/>
          </p:nvSpPr>
          <p:spPr>
            <a:xfrm>
              <a:off x="929485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xmlns="" id="{1E1B4EB0-B425-407A-A166-5B2DFF553446}"/>
                </a:ext>
              </a:extLst>
            </p:cNvPr>
            <p:cNvSpPr/>
            <p:nvPr/>
          </p:nvSpPr>
          <p:spPr>
            <a:xfrm>
              <a:off x="969842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xmlns="" id="{8466ED32-6492-453A-AA0D-6D56CD1533C2}"/>
                </a:ext>
              </a:extLst>
            </p:cNvPr>
            <p:cNvSpPr/>
            <p:nvPr/>
          </p:nvSpPr>
          <p:spPr>
            <a:xfrm>
              <a:off x="101020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xmlns="" id="{96F3FF47-91F9-474B-8A0E-991635A232B2}"/>
                </a:ext>
              </a:extLst>
            </p:cNvPr>
            <p:cNvSpPr/>
            <p:nvPr/>
          </p:nvSpPr>
          <p:spPr>
            <a:xfrm>
              <a:off x="105055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xmlns="" id="{5D93AE75-44F0-422D-866D-7F019B988562}"/>
                </a:ext>
              </a:extLst>
            </p:cNvPr>
            <p:cNvSpPr/>
            <p:nvPr/>
          </p:nvSpPr>
          <p:spPr>
            <a:xfrm>
              <a:off x="109091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xmlns="" id="{F6DE7FCB-0670-4815-A52B-0AA82C1EC0AB}"/>
                </a:ext>
              </a:extLst>
            </p:cNvPr>
            <p:cNvSpPr/>
            <p:nvPr/>
          </p:nvSpPr>
          <p:spPr>
            <a:xfrm>
              <a:off x="113127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평행 사변형 170">
              <a:extLst>
                <a:ext uri="{FF2B5EF4-FFF2-40B4-BE49-F238E27FC236}">
                  <a16:creationId xmlns:a16="http://schemas.microsoft.com/office/drawing/2014/main" xmlns="" id="{CF841BF5-FD5B-4FC9-90C7-BCFA889A2ECB}"/>
                </a:ext>
              </a:extLst>
            </p:cNvPr>
            <p:cNvSpPr/>
            <p:nvPr/>
          </p:nvSpPr>
          <p:spPr>
            <a:xfrm>
              <a:off x="117162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20E00D45-887E-4781-B920-8F762840E022}"/>
              </a:ext>
            </a:extLst>
          </p:cNvPr>
          <p:cNvGrpSpPr/>
          <p:nvPr/>
        </p:nvGrpSpPr>
        <p:grpSpPr>
          <a:xfrm>
            <a:off x="8915730" y="0"/>
            <a:ext cx="3919118" cy="6899637"/>
            <a:chOff x="3124729" y="1742570"/>
            <a:chExt cx="2001107" cy="352296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9BBF0EA3-13E3-49D4-B3DA-A7D138E8B464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xmlns="" id="{0A975673-BD86-40A2-A61D-1229EAA2BC9D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xmlns="" id="{D20D41D6-3E0E-4194-8FF1-BC4B7723E74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xmlns="" id="{E14FD74C-6938-48D2-83A0-7D91EB245596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B86CEBCF-116D-4663-8FF3-867BBC982B1B}"/>
                </a:ext>
              </a:extLst>
            </p:cNvPr>
            <p:cNvSpPr/>
            <p:nvPr/>
          </p:nvSpPr>
          <p:spPr>
            <a:xfrm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BF573FD-26CA-469E-BCB7-DB0968411981}"/>
                </a:ext>
              </a:extLst>
            </p:cNvPr>
            <p:cNvSpPr/>
            <p:nvPr/>
          </p:nvSpPr>
          <p:spPr>
            <a:xfrm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C5C7A516-FD0B-44A5-B51C-5FF46345C652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xmlns="" id="{D6B424CA-02A6-456F-8D31-D3210BECBD7A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xmlns="" id="{CE29B63E-1782-4F15-BEA1-29497CF773B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xmlns="" id="{1C98583C-25F2-443F-A191-055E68026D13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xmlns="" id="{51183270-BC6D-414C-BB65-EC772C3EBC4C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xmlns="" id="{0922BAD8-8BD5-4688-96BA-5776767056E1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1F19923-9831-4D1E-9E2A-E4A9B8A1B8F6}"/>
              </a:ext>
            </a:extLst>
          </p:cNvPr>
          <p:cNvGrpSpPr/>
          <p:nvPr/>
        </p:nvGrpSpPr>
        <p:grpSpPr>
          <a:xfrm flipH="1">
            <a:off x="-568151" y="0"/>
            <a:ext cx="3919118" cy="6899637"/>
            <a:chOff x="3124729" y="1742570"/>
            <a:chExt cx="2001107" cy="352296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xmlns="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xmlns="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29FD25F0-46EB-44FA-97AA-989192DAC8ED}"/>
                </a:ext>
              </a:extLst>
            </p:cNvPr>
            <p:cNvSpPr/>
            <p:nvPr/>
          </p:nvSpPr>
          <p:spPr>
            <a:xfrm flipH="1"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35A55CCD-769A-4F81-80E9-A091D4C99F74}"/>
                </a:ext>
              </a:extLst>
            </p:cNvPr>
            <p:cNvSpPr/>
            <p:nvPr/>
          </p:nvSpPr>
          <p:spPr>
            <a:xfrm flipH="1"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0E4BF2C-6FF7-4B8D-9BFC-9164A198AD6F}"/>
              </a:ext>
            </a:extLst>
          </p:cNvPr>
          <p:cNvSpPr txBox="1"/>
          <p:nvPr/>
        </p:nvSpPr>
        <p:spPr>
          <a:xfrm rot="21398144">
            <a:off x="2954422" y="2788436"/>
            <a:ext cx="61430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청소년 도박</a:t>
            </a:r>
            <a:endParaRPr lang="en-US" altLang="ko-KR" sz="4400" b="1" i="1" kern="0" dirty="0">
              <a:ln>
                <a:solidFill>
                  <a:prstClr val="black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447908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23772" y="427790"/>
            <a:ext cx="6390923" cy="82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불법 도박 증가의 원인</a:t>
            </a:r>
            <a:endParaRPr lang="en-US" altLang="ko-KR" sz="36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1775861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코로나로 인한 비대면 문화 확산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2587246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쉬운 계좌이체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3426987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간단한 회원가입과 가입 연령 무시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4752304" y="2817504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837614" y="2809451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접근성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7866845" y="2883025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218300" y="2846965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도박 증가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8937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5561" y="4490170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도박행동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9854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56581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3205" y="4490170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뇌의 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보상회로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0530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465193" y="4337514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01817" y="4477291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도박중독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https://lh5.googleusercontent.com/0iXdIQ1NYFrb5BcF_Yxz2of4h0cG5AFabYeEPNMW1slzExOIusDcDUKKSAlrrChVU6uQ4zRf-3iTFUZ9rmO5GTM9h9L0397wq4Rjlrt_3t9oZJ9VDe11mxiJZLZGFgP-gmSpY0H-h5n5Rx2xuKhS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" y="1573197"/>
            <a:ext cx="5160736" cy="45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70365" y="1336937"/>
            <a:ext cx="4116789" cy="6497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mtClean="0">
                <a:solidFill>
                  <a:srgbClr val="7030A0"/>
                </a:solidFill>
                <a:latin typeface="Gadugi" panose="020B0502040204020203" pitchFamily="34" charset="0"/>
                <a:ea typeface="G마켓 산스 Light" panose="02000000000000000000" pitchFamily="50" charset="-127"/>
              </a:rPr>
              <a:t>청소년 온라인 도박의 종류</a:t>
            </a:r>
            <a:endParaRPr lang="en-US" altLang="ko-KR" sz="2400" dirty="0">
              <a:solidFill>
                <a:srgbClr val="7030A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5" y="2181373"/>
            <a:ext cx="5542376" cy="37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1" y="1628775"/>
            <a:ext cx="6724945" cy="452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3726" y="2214562"/>
            <a:ext cx="53575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한국도박문제관리센터가 청소년들을 대상으로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시행한 </a:t>
            </a:r>
            <a:r>
              <a:rPr lang="ko-KR" altLang="en-US" dirty="0">
                <a:solidFill>
                  <a:schemeClr val="bg1"/>
                </a:solidFill>
              </a:rPr>
              <a:t>청소년 도박문제 실태조사에 </a:t>
            </a:r>
            <a:r>
              <a:rPr lang="ko-KR" altLang="en-US" dirty="0" smtClean="0">
                <a:solidFill>
                  <a:schemeClr val="bg1"/>
                </a:solidFill>
              </a:rPr>
              <a:t>따르면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청소년 </a:t>
            </a:r>
            <a:r>
              <a:rPr lang="ko-KR" altLang="en-US" dirty="0">
                <a:solidFill>
                  <a:schemeClr val="bg1"/>
                </a:solidFill>
              </a:rPr>
              <a:t>도박 첫 인지 경로는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주변 </a:t>
            </a:r>
            <a:r>
              <a:rPr lang="ko-KR" altLang="en-US" dirty="0">
                <a:solidFill>
                  <a:schemeClr val="bg1"/>
                </a:solidFill>
              </a:rPr>
              <a:t>사람들이 하는 것을 보고</a:t>
            </a:r>
            <a:r>
              <a:rPr lang="en-US" altLang="ko-KR" dirty="0">
                <a:solidFill>
                  <a:schemeClr val="bg1"/>
                </a:solidFill>
              </a:rPr>
              <a:t>'(51.2%),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'</a:t>
            </a:r>
            <a:r>
              <a:rPr lang="ko-KR" altLang="en-US" dirty="0">
                <a:solidFill>
                  <a:schemeClr val="bg1"/>
                </a:solidFill>
              </a:rPr>
              <a:t>친구나 선후배의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r>
              <a:rPr lang="en-US" altLang="ko-KR" dirty="0">
                <a:solidFill>
                  <a:schemeClr val="bg1"/>
                </a:solidFill>
              </a:rPr>
              <a:t>'(19.8%)</a:t>
            </a:r>
            <a:r>
              <a:rPr lang="ko-KR" altLang="en-US" dirty="0">
                <a:solidFill>
                  <a:schemeClr val="bg1"/>
                </a:solidFill>
              </a:rPr>
              <a:t>인 것으로 나타났다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226461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64487" y="464052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도박 원인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키워드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3" y="2451080"/>
            <a:ext cx="5477048" cy="3540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487" y="2649053"/>
            <a:ext cx="6248827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게임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스포츠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경마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청소년 도박은 게임형태로 제공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코로나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인터넷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코로나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19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스마트폰과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인터넷 사용이 과다해지고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도박 광고에 노출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제주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제주도의 청소년 도박은 가장 심각한 수준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1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67068" cy="1200329"/>
            <a:chOff x="3187166" y="1476375"/>
            <a:chExt cx="1467068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4670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02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1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실태파악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21972" y="2389088"/>
            <a:ext cx="4778062" cy="29281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0" y="1317176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512" y="607853"/>
            <a:ext cx="5359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치료보다 예방이 더 중요한 이유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61" y="2237788"/>
            <a:ext cx="6535488" cy="4034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219" y="3148642"/>
            <a:ext cx="450956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험악한</a:t>
            </a:r>
            <a:r>
              <a:rPr lang="en-US" altLang="ko-KR" b="1" dirty="0"/>
              <a:t>, </a:t>
            </a:r>
            <a:r>
              <a:rPr lang="ko-KR" altLang="en-US" b="1" dirty="0"/>
              <a:t>나쁜</a:t>
            </a:r>
            <a:r>
              <a:rPr lang="en-US" altLang="ko-KR" b="1" dirty="0"/>
              <a:t>, </a:t>
            </a:r>
            <a:r>
              <a:rPr lang="ko-KR" altLang="en-US" b="1" dirty="0"/>
              <a:t>힘든</a:t>
            </a:r>
            <a:r>
              <a:rPr lang="en-US" altLang="ko-KR" b="1" dirty="0"/>
              <a:t>, </a:t>
            </a:r>
            <a:r>
              <a:rPr lang="ko-KR" altLang="en-US" b="1" dirty="0"/>
              <a:t>불우한</a:t>
            </a:r>
            <a:r>
              <a:rPr lang="en-US" altLang="ko-KR" b="1" dirty="0"/>
              <a:t>, </a:t>
            </a:r>
            <a:r>
              <a:rPr lang="ko-KR" altLang="en-US" b="1" dirty="0" err="1"/>
              <a:t>부탁드립니다</a:t>
            </a:r>
            <a:r>
              <a:rPr lang="en-US" altLang="ko-KR" b="1" dirty="0" smtClean="0"/>
              <a:t>,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힘듭니다</a:t>
            </a:r>
            <a:r>
              <a:rPr lang="en-US" altLang="ko-KR" b="1" dirty="0"/>
              <a:t>,</a:t>
            </a:r>
            <a:r>
              <a:rPr lang="ko-KR" altLang="en-US" b="1" dirty="0"/>
              <a:t>엄격한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나쁜건</a:t>
            </a:r>
            <a:r>
              <a:rPr lang="en-US" altLang="ko-KR" b="1" dirty="0"/>
              <a:t>, </a:t>
            </a:r>
            <a:r>
              <a:rPr lang="ko-KR" altLang="en-US" b="1" dirty="0"/>
              <a:t>어렵습니다</a:t>
            </a:r>
            <a:r>
              <a:rPr lang="en-US" altLang="ko-KR" b="1" dirty="0" smtClean="0"/>
              <a:t>.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불가능하며</a:t>
            </a:r>
            <a:r>
              <a:rPr lang="en-US" altLang="ko-KR" b="1" dirty="0"/>
              <a:t>, </a:t>
            </a:r>
            <a:r>
              <a:rPr lang="ko-KR" altLang="en-US" b="1" dirty="0"/>
              <a:t>미치겠습니다</a:t>
            </a:r>
            <a:r>
              <a:rPr lang="en-US" altLang="ko-KR" b="1" dirty="0"/>
              <a:t>. </a:t>
            </a:r>
            <a:r>
              <a:rPr lang="ko-KR" altLang="en-US" b="1" dirty="0"/>
              <a:t>필요한</a:t>
            </a:r>
            <a:r>
              <a:rPr lang="en-US" altLang="ko-KR" b="1" dirty="0" smtClean="0"/>
              <a:t>,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건전한</a:t>
            </a:r>
            <a:r>
              <a:rPr lang="en-US" altLang="ko-KR" b="1" dirty="0"/>
              <a:t>, </a:t>
            </a:r>
            <a:r>
              <a:rPr lang="ko-KR" altLang="en-US" b="1" dirty="0"/>
              <a:t>빠른</a:t>
            </a:r>
            <a:r>
              <a:rPr lang="en-US" altLang="ko-KR" b="1" dirty="0"/>
              <a:t>, </a:t>
            </a:r>
            <a:r>
              <a:rPr lang="ko-KR" altLang="en-US" b="1" dirty="0"/>
              <a:t>심각한</a:t>
            </a:r>
          </a:p>
          <a:p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45" y="1902999"/>
            <a:ext cx="568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네이버</a:t>
            </a:r>
            <a:r>
              <a:rPr lang="ko-KR" altLang="en-US" sz="1400" dirty="0" smtClean="0">
                <a:solidFill>
                  <a:schemeClr val="bg1"/>
                </a:solidFill>
              </a:rPr>
              <a:t> 지식인</a:t>
            </a:r>
            <a:r>
              <a:rPr lang="en-US" altLang="ko-KR" sz="1400" dirty="0">
                <a:solidFill>
                  <a:schemeClr val="bg1"/>
                </a:solidFill>
              </a:rPr>
              <a:t>&gt; '</a:t>
            </a:r>
            <a:r>
              <a:rPr lang="ko-KR" altLang="en-US" sz="1400" dirty="0">
                <a:solidFill>
                  <a:schemeClr val="bg1"/>
                </a:solidFill>
              </a:rPr>
              <a:t>청소년 도박</a:t>
            </a:r>
            <a:r>
              <a:rPr lang="en-US" altLang="ko-KR" sz="1400" dirty="0">
                <a:solidFill>
                  <a:schemeClr val="bg1"/>
                </a:solidFill>
              </a:rPr>
              <a:t>' </a:t>
            </a:r>
            <a:r>
              <a:rPr lang="ko-KR" altLang="en-US" sz="1400" dirty="0">
                <a:solidFill>
                  <a:schemeClr val="bg1"/>
                </a:solidFill>
              </a:rPr>
              <a:t>키워드 중</a:t>
            </a:r>
            <a:r>
              <a:rPr lang="en-US" altLang="ko-KR" sz="1400" dirty="0">
                <a:solidFill>
                  <a:schemeClr val="bg1"/>
                </a:solidFill>
              </a:rPr>
              <a:t>, count</a:t>
            </a:r>
            <a:r>
              <a:rPr lang="ko-KR" altLang="en-US" sz="1400" dirty="0">
                <a:solidFill>
                  <a:schemeClr val="bg1"/>
                </a:solidFill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개 이상인 </a:t>
            </a:r>
            <a:r>
              <a:rPr lang="en-US" altLang="ko-KR" sz="1400" dirty="0">
                <a:solidFill>
                  <a:schemeClr val="bg1"/>
                </a:solidFill>
              </a:rPr>
              <a:t>word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366" y="3287005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도박 예방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키워드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20" y="1864856"/>
            <a:ext cx="6301125" cy="41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373967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6062" y="563822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청소년 상담 복지 센터 </a:t>
            </a:r>
            <a:r>
              <a:rPr lang="ko-KR" altLang="en-US" sz="2800" b="1" dirty="0">
                <a:solidFill>
                  <a:schemeClr val="bg1"/>
                </a:solidFill>
              </a:rPr>
              <a:t>연도별 추이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35" y="2944857"/>
            <a:ext cx="7610227" cy="3103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1787" y="6133501"/>
            <a:ext cx="44903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출처 </a:t>
            </a:r>
            <a:r>
              <a:rPr lang="en-US" altLang="ko-KR" sz="1050" dirty="0">
                <a:solidFill>
                  <a:schemeClr val="bg1"/>
                </a:solidFill>
              </a:rPr>
              <a:t>:  KOSIS</a:t>
            </a:r>
            <a:r>
              <a:rPr lang="ko-KR" altLang="en-US" sz="1050" dirty="0">
                <a:solidFill>
                  <a:schemeClr val="bg1"/>
                </a:solidFill>
              </a:rPr>
              <a:t>국가통계포털 </a:t>
            </a:r>
            <a:r>
              <a:rPr lang="en-US" altLang="ko-KR" sz="1050" dirty="0">
                <a:solidFill>
                  <a:schemeClr val="bg1"/>
                </a:solidFill>
              </a:rPr>
              <a:t>- </a:t>
            </a:r>
            <a:r>
              <a:rPr lang="ko-KR" altLang="en-US" sz="1050" dirty="0">
                <a:solidFill>
                  <a:schemeClr val="bg1"/>
                </a:solidFill>
              </a:rPr>
              <a:t>청소년 종합실태조사 </a:t>
            </a:r>
            <a:r>
              <a:rPr lang="en-US" altLang="ko-KR" sz="1050" dirty="0">
                <a:solidFill>
                  <a:schemeClr val="bg1"/>
                </a:solidFill>
              </a:rPr>
              <a:t>- </a:t>
            </a:r>
            <a:r>
              <a:rPr lang="ko-KR" altLang="en-US" sz="1050" dirty="0">
                <a:solidFill>
                  <a:schemeClr val="bg1"/>
                </a:solidFill>
              </a:rPr>
              <a:t>도박문제의 심각성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062" y="1741240"/>
            <a:ext cx="1075166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2021</a:t>
            </a:r>
            <a:r>
              <a:rPr lang="ko-KR" altLang="en-US" dirty="0">
                <a:solidFill>
                  <a:schemeClr val="bg1"/>
                </a:solidFill>
              </a:rPr>
              <a:t>년의 청소년 도박 치료자 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언론보도 </a:t>
            </a:r>
            <a:r>
              <a:rPr lang="ko-KR" altLang="en-US" dirty="0">
                <a:solidFill>
                  <a:schemeClr val="bg1"/>
                </a:solidFill>
              </a:rPr>
              <a:t>추이 등은 상승한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반면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도박문제의 </a:t>
            </a:r>
            <a:r>
              <a:rPr lang="ko-KR" altLang="en-US" dirty="0">
                <a:solidFill>
                  <a:schemeClr val="bg1"/>
                </a:solidFill>
              </a:rPr>
              <a:t>심각성에 대한 </a:t>
            </a:r>
            <a:r>
              <a:rPr lang="ko-KR" altLang="en-US" dirty="0" smtClean="0">
                <a:solidFill>
                  <a:schemeClr val="bg1"/>
                </a:solidFill>
              </a:rPr>
              <a:t>인식은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큰 </a:t>
            </a:r>
            <a:r>
              <a:rPr lang="ko-KR" altLang="en-US" dirty="0">
                <a:solidFill>
                  <a:schemeClr val="bg1"/>
                </a:solidFill>
              </a:rPr>
              <a:t>차이를 보이지 않음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심각성에 대해 인식하지 못하면 쉽게 도박을 저지를 우려가 있음 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인식 개선을 위한 방안 마련 필요</a:t>
            </a:r>
          </a:p>
        </p:txBody>
      </p:sp>
    </p:spTree>
    <p:extLst>
      <p:ext uri="{BB962C8B-B14F-4D97-AF65-F5344CB8AC3E}">
        <p14:creationId xmlns:p14="http://schemas.microsoft.com/office/powerpoint/2010/main" val="22859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5749" y="799404"/>
            <a:ext cx="7120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청소년 도박문제 수준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청소년 도박중독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질병통계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044359"/>
            <a:ext cx="5619240" cy="4060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88" y="2643188"/>
            <a:ext cx="5508451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258581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1537" y="508578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청소년종합실태조사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도박 문제의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심각성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69" y="2196130"/>
            <a:ext cx="7854968" cy="4133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530378"/>
            <a:ext cx="1224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청소년들을 대상으로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도박 문제의 심각성을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조사해본 결과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</a:rPr>
              <a:t>, 2021</a:t>
            </a:r>
            <a:r>
              <a:rPr lang="ko-KR" altLang="en-US" dirty="0" smtClean="0">
                <a:solidFill>
                  <a:schemeClr val="bg1"/>
                </a:solidFill>
              </a:rPr>
              <a:t>년 모두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심각하다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다소</a:t>
            </a:r>
            <a:r>
              <a:rPr lang="en-US" altLang="ko-KR" dirty="0" smtClean="0">
                <a:solidFill>
                  <a:schemeClr val="bg1"/>
                </a:solidFill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</a:rPr>
              <a:t>가 제일 높게 나왔다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C57FBE7-DB21-4667-88F9-E56D0EAA9D06}"/>
              </a:ext>
            </a:extLst>
          </p:cNvPr>
          <p:cNvGrpSpPr/>
          <p:nvPr/>
        </p:nvGrpSpPr>
        <p:grpSpPr>
          <a:xfrm>
            <a:off x="6405228" y="2115757"/>
            <a:ext cx="2063472" cy="571500"/>
            <a:chOff x="5448300" y="1249235"/>
            <a:chExt cx="2063472" cy="57150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F98A9C6B-C7C7-4721-861F-2A9CCA3AD0A6}"/>
                </a:ext>
              </a:extLst>
            </p:cNvPr>
            <p:cNvSpPr txBox="1"/>
            <p:nvPr/>
          </p:nvSpPr>
          <p:spPr>
            <a:xfrm>
              <a:off x="6096000" y="13041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문제제기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" name="그래픽 10" descr="주머니칼">
              <a:extLst>
                <a:ext uri="{FF2B5EF4-FFF2-40B4-BE49-F238E27FC236}">
                  <a16:creationId xmlns="" xmlns:a16="http://schemas.microsoft.com/office/drawing/2014/main" id="{AE251076-2953-41C6-9306-00CF4D68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1249235"/>
              <a:ext cx="571500" cy="5715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CFBB88D0-AA97-4EC1-B4C1-E5813AD544BF}"/>
              </a:ext>
            </a:extLst>
          </p:cNvPr>
          <p:cNvGrpSpPr/>
          <p:nvPr/>
        </p:nvGrpSpPr>
        <p:grpSpPr>
          <a:xfrm>
            <a:off x="6405228" y="3039087"/>
            <a:ext cx="2063472" cy="571500"/>
            <a:chOff x="5448300" y="2172565"/>
            <a:chExt cx="2063472" cy="57150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3F98AC1-9499-41C3-8534-4F3333059D2E}"/>
                </a:ext>
              </a:extLst>
            </p:cNvPr>
            <p:cNvSpPr txBox="1"/>
            <p:nvPr/>
          </p:nvSpPr>
          <p:spPr>
            <a:xfrm>
              <a:off x="6096000" y="22274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실태파악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" name="그래픽 11" descr="주머니칼">
              <a:extLst>
                <a:ext uri="{FF2B5EF4-FFF2-40B4-BE49-F238E27FC236}">
                  <a16:creationId xmlns="" xmlns:a16="http://schemas.microsoft.com/office/drawing/2014/main" id="{ECE98BBE-6BCB-45D9-BB1F-2278EE49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2172565"/>
              <a:ext cx="571500" cy="571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7FFCCE-A637-4215-94FC-89D6E2684F1B}"/>
              </a:ext>
            </a:extLst>
          </p:cNvPr>
          <p:cNvGrpSpPr/>
          <p:nvPr/>
        </p:nvGrpSpPr>
        <p:grpSpPr>
          <a:xfrm>
            <a:off x="6405228" y="3962417"/>
            <a:ext cx="2063472" cy="571500"/>
            <a:chOff x="5448300" y="3095895"/>
            <a:chExt cx="2063472" cy="57150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19145E1-BF53-462C-BFCD-7E059E4DF99C}"/>
                </a:ext>
              </a:extLst>
            </p:cNvPr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대응방안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3" name="그래픽 12" descr="주머니칼">
              <a:extLst>
                <a:ext uri="{FF2B5EF4-FFF2-40B4-BE49-F238E27FC236}">
                  <a16:creationId xmlns="" xmlns:a16="http://schemas.microsoft.com/office/drawing/2014/main" id="{3F991E75-6564-4697-9A85-D0A9AC86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</p:spPr>
        </p:pic>
      </p:grp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3CE3899C-6D47-43A3-8486-004222A51D6B}"/>
              </a:ext>
            </a:extLst>
          </p:cNvPr>
          <p:cNvSpPr/>
          <p:nvPr/>
        </p:nvSpPr>
        <p:spPr>
          <a:xfrm>
            <a:off x="7496175" y="5855495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="" xmlns:a16="http://schemas.microsoft.com/office/drawing/2014/main" id="{FED554CE-25C1-4A7E-8EB2-7BEA1417D950}"/>
              </a:ext>
            </a:extLst>
          </p:cNvPr>
          <p:cNvSpPr/>
          <p:nvPr/>
        </p:nvSpPr>
        <p:spPr>
          <a:xfrm flipH="1" flipV="1">
            <a:off x="0" y="0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98A9C6B-C7C7-4721-861F-2A9CCA3AD0A6}"/>
              </a:ext>
            </a:extLst>
          </p:cNvPr>
          <p:cNvSpPr txBox="1"/>
          <p:nvPr/>
        </p:nvSpPr>
        <p:spPr>
          <a:xfrm>
            <a:off x="1407754" y="163206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B7FFCCE-A637-4215-94FC-89D6E2684F1B}"/>
              </a:ext>
            </a:extLst>
          </p:cNvPr>
          <p:cNvGrpSpPr/>
          <p:nvPr/>
        </p:nvGrpSpPr>
        <p:grpSpPr>
          <a:xfrm>
            <a:off x="6405228" y="4818080"/>
            <a:ext cx="2063472" cy="571500"/>
            <a:chOff x="5448300" y="3095895"/>
            <a:chExt cx="2063472" cy="57150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19145E1-BF53-462C-BFCD-7E059E4DF99C}"/>
                </a:ext>
              </a:extLst>
            </p:cNvPr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기대효과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7" name="그래픽 12" descr="주머니칼">
              <a:extLst>
                <a:ext uri="{FF2B5EF4-FFF2-40B4-BE49-F238E27FC236}">
                  <a16:creationId xmlns="" xmlns:a16="http://schemas.microsoft.com/office/drawing/2014/main" id="{3F991E75-6564-4697-9A85-D0A9AC86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6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3640" y="271007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도박중독 예방교육 </a:t>
            </a:r>
            <a:r>
              <a:rPr lang="ko-KR" altLang="en-US" sz="2400" b="1" dirty="0" err="1">
                <a:solidFill>
                  <a:schemeClr val="bg1"/>
                </a:solidFill>
              </a:rPr>
              <a:t>실시율표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54" y="1644668"/>
            <a:ext cx="6187069" cy="4485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640" y="3410075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충북지역 예방교육 실시율을 보면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대부분이 실시율이 절반도 미치지 못 하는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실시율이다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03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1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대응방안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89E3C6-C02A-4CF2-8404-1F9A8CB2FA11}"/>
              </a:ext>
            </a:extLst>
          </p:cNvPr>
          <p:cNvSpPr/>
          <p:nvPr/>
        </p:nvSpPr>
        <p:spPr>
          <a:xfrm>
            <a:off x="4762500" y="926150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3B4747F-421F-47F2-A7FC-0B557A1A5731}"/>
              </a:ext>
            </a:extLst>
          </p:cNvPr>
          <p:cNvSpPr/>
          <p:nvPr/>
        </p:nvSpPr>
        <p:spPr>
          <a:xfrm flipH="1">
            <a:off x="4762501" y="590561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26" y="1664814"/>
            <a:ext cx="5904427" cy="384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1392730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도박 치료 이용 강화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4474005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밖 청소년에 대한 치료 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5" y="2202833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유해 사이트 차단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어플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활성화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2996677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SNS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도박 광고 검열 강화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3735341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소규모 예방 교육 진행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4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04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2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기대효과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6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267917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09" y="3391496"/>
            <a:ext cx="7416966" cy="2789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037" y="586802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성인기 도박 중독 예방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037" y="1794696"/>
            <a:ext cx="8060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청소년기에 시작된 도박은 성인기에 더 심각한 문제로 진행 될 수 </a:t>
            </a:r>
            <a:r>
              <a:rPr lang="ko-KR" altLang="en-US" dirty="0" smtClean="0">
                <a:solidFill>
                  <a:schemeClr val="bg1"/>
                </a:solidFill>
              </a:rPr>
              <a:t>있습니다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성인 도박 중독자의 </a:t>
            </a:r>
            <a:r>
              <a:rPr lang="ko-KR" altLang="en-US" dirty="0">
                <a:solidFill>
                  <a:schemeClr val="bg1"/>
                </a:solidFill>
              </a:rPr>
              <a:t>도박시작 </a:t>
            </a:r>
            <a:r>
              <a:rPr lang="ko-KR" altLang="en-US" dirty="0" smtClean="0">
                <a:solidFill>
                  <a:schemeClr val="bg1"/>
                </a:solidFill>
              </a:rPr>
              <a:t>연령은 청소년기에 시작합니다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</a:t>
            </a:r>
            <a:r>
              <a:rPr lang="ko-KR" altLang="en-US" dirty="0">
                <a:solidFill>
                  <a:schemeClr val="bg1"/>
                </a:solidFill>
              </a:rPr>
              <a:t>연구결과들은 도박시작 연령이 어릴 수록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도박중독의 </a:t>
            </a:r>
            <a:r>
              <a:rPr lang="ko-KR" altLang="en-US" dirty="0">
                <a:solidFill>
                  <a:schemeClr val="bg1"/>
                </a:solidFill>
              </a:rPr>
              <a:t>위험이 </a:t>
            </a:r>
            <a:r>
              <a:rPr lang="ko-KR" altLang="en-US" dirty="0" smtClean="0">
                <a:solidFill>
                  <a:schemeClr val="bg1"/>
                </a:solidFill>
              </a:rPr>
              <a:t>높아지고 청소년기 </a:t>
            </a:r>
            <a:r>
              <a:rPr lang="ko-KR" altLang="en-US" dirty="0">
                <a:solidFill>
                  <a:schemeClr val="bg1"/>
                </a:solidFill>
              </a:rPr>
              <a:t>도박문제가 심화되면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성인기까지 </a:t>
            </a:r>
            <a:r>
              <a:rPr lang="ko-KR" altLang="en-US" dirty="0">
                <a:solidFill>
                  <a:schemeClr val="bg1"/>
                </a:solidFill>
              </a:rPr>
              <a:t>이어져 이혼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자살 같은 심각한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문제 </a:t>
            </a:r>
            <a:r>
              <a:rPr lang="ko-KR" altLang="en-US" dirty="0">
                <a:solidFill>
                  <a:schemeClr val="bg1"/>
                </a:solidFill>
              </a:rPr>
              <a:t>확대 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05EA4B2-4587-4971-A887-0C4919674AE6}"/>
              </a:ext>
            </a:extLst>
          </p:cNvPr>
          <p:cNvGrpSpPr/>
          <p:nvPr/>
        </p:nvGrpSpPr>
        <p:grpSpPr>
          <a:xfrm>
            <a:off x="2664832" y="2048584"/>
            <a:ext cx="6960560" cy="2015936"/>
            <a:chOff x="2615719" y="1762834"/>
            <a:chExt cx="6960560" cy="2015936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C585B66E-BA9B-4EF4-8C21-1EAE8917AA3C}"/>
                </a:ext>
              </a:extLst>
            </p:cNvPr>
            <p:cNvSpPr/>
            <p:nvPr/>
          </p:nvSpPr>
          <p:spPr>
            <a:xfrm>
              <a:off x="2615719" y="1762834"/>
              <a:ext cx="6960560" cy="2015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500" dirty="0">
                  <a:solidFill>
                    <a:srgbClr val="1B1B1B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12500" dirty="0">
                <a:solidFill>
                  <a:srgbClr val="1B1B1B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A330FEAE-C3FA-4329-8430-332A07B74AA6}"/>
                </a:ext>
              </a:extLst>
            </p:cNvPr>
            <p:cNvSpPr/>
            <p:nvPr/>
          </p:nvSpPr>
          <p:spPr>
            <a:xfrm>
              <a:off x="4051657" y="2483145"/>
              <a:ext cx="40886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01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문제제기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3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9C0CBDE4-75CB-4266-B7E6-B96B2333E15B}"/>
              </a:ext>
            </a:extLst>
          </p:cNvPr>
          <p:cNvCxnSpPr/>
          <p:nvPr/>
        </p:nvCxnSpPr>
        <p:spPr>
          <a:xfrm>
            <a:off x="5712492" y="2817138"/>
            <a:ext cx="3648075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636291" y="3178254"/>
            <a:ext cx="59270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년간 청소년 도박 중독 진료 현황에 따르면</a:t>
            </a:r>
            <a:endParaRPr lang="en-US" altLang="ko-KR" dirty="0" smtClean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년부터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년까지 가파르게 증가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8" y="1303498"/>
            <a:ext cx="5281228" cy="4868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636291" y="2008291"/>
            <a:ext cx="5927059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 </a:t>
            </a: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19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청소년 도박 중독 급증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2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08965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1" y="2495215"/>
            <a:ext cx="5260681" cy="3521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49" y="2495216"/>
            <a:ext cx="5308463" cy="352470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85024" y="2069956"/>
            <a:ext cx="31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1022" y="2052928"/>
            <a:ext cx="2891640" cy="37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27047" y="498460"/>
            <a:ext cx="816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도박</a:t>
            </a:r>
            <a:r>
              <a:rPr lang="en-US" altLang="ko-KR" sz="2400" dirty="0">
                <a:solidFill>
                  <a:schemeClr val="bg1"/>
                </a:solidFill>
              </a:rPr>
              <a:t>' </a:t>
            </a:r>
            <a:r>
              <a:rPr lang="ko-KR" altLang="en-US" sz="2400" dirty="0">
                <a:solidFill>
                  <a:schemeClr val="bg1"/>
                </a:solidFill>
              </a:rPr>
              <a:t>키워드 중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청소년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20486" y="3511427"/>
            <a:ext cx="317868" cy="6687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996716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7" y="2352775"/>
            <a:ext cx="5181199" cy="3397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33" y="2309414"/>
            <a:ext cx="5129634" cy="34011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24315" y="2891709"/>
            <a:ext cx="437882" cy="10737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50975" y="1940082"/>
            <a:ext cx="28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6477" y="1952961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2022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16613" y="424855"/>
            <a:ext cx="816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도박</a:t>
            </a:r>
            <a:r>
              <a:rPr lang="en-US" altLang="ko-KR" sz="2400" dirty="0">
                <a:solidFill>
                  <a:schemeClr val="bg1"/>
                </a:solidFill>
              </a:rPr>
              <a:t>' </a:t>
            </a:r>
            <a:r>
              <a:rPr lang="ko-KR" altLang="en-US" sz="2400" dirty="0">
                <a:solidFill>
                  <a:schemeClr val="bg1"/>
                </a:solidFill>
              </a:rPr>
              <a:t>키워드 중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청소년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8665" y="2807594"/>
            <a:ext cx="425003" cy="10560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0" y="1219092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2911" y="466782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2019-2022 '</a:t>
            </a:r>
            <a:r>
              <a:rPr lang="ko-KR" altLang="en-US" sz="2800" b="1" dirty="0">
                <a:solidFill>
                  <a:schemeClr val="bg1"/>
                </a:solidFill>
              </a:rPr>
              <a:t>도박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중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</a:t>
            </a:r>
            <a:r>
              <a:rPr lang="en-US" altLang="ko-KR" sz="2800" b="1" dirty="0">
                <a:solidFill>
                  <a:schemeClr val="bg1"/>
                </a:solidFill>
              </a:rPr>
              <a:t>', '</a:t>
            </a:r>
            <a:r>
              <a:rPr lang="ko-KR" altLang="en-US" sz="2800" b="1" dirty="0">
                <a:solidFill>
                  <a:schemeClr val="bg1"/>
                </a:solidFill>
              </a:rPr>
              <a:t>학생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'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cnt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10" y="2110322"/>
            <a:ext cx="6375954" cy="4308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2911" y="1467053"/>
            <a:ext cx="1220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2019-2022 </a:t>
            </a:r>
            <a:r>
              <a:rPr lang="ko-KR" altLang="en-US" dirty="0" smtClean="0">
                <a:solidFill>
                  <a:schemeClr val="bg1"/>
                </a:solidFill>
              </a:rPr>
              <a:t>상반기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’ </a:t>
            </a:r>
            <a:r>
              <a:rPr lang="ko-KR" altLang="en-US" dirty="0" smtClean="0">
                <a:solidFill>
                  <a:schemeClr val="bg1"/>
                </a:solidFill>
              </a:rPr>
              <a:t>중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을 나타낸 결과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</a:rPr>
              <a:t>, 2020</a:t>
            </a:r>
            <a:r>
              <a:rPr lang="ko-KR" altLang="en-US" dirty="0" smtClean="0">
                <a:solidFill>
                  <a:schemeClr val="bg1"/>
                </a:solidFill>
              </a:rPr>
              <a:t>년도에 비해 </a:t>
            </a:r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년에 늘어난 것을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043158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4" y="2696686"/>
            <a:ext cx="3653466" cy="24181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96" y="2689142"/>
            <a:ext cx="3804004" cy="2425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48" y="2679452"/>
            <a:ext cx="3918741" cy="24451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03213" y="3338511"/>
            <a:ext cx="861614" cy="380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00373" y="3252585"/>
            <a:ext cx="2128838" cy="11572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4388" y="4139150"/>
            <a:ext cx="1571625" cy="7715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1462" y="214271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1299" y="2129838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8410" y="211695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84" y="436478"/>
            <a:ext cx="993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b="1" dirty="0">
                <a:solidFill>
                  <a:schemeClr val="bg1"/>
                </a:solidFill>
              </a:rPr>
              <a:t>  현재까지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청소년 불법</a:t>
            </a:r>
            <a:r>
              <a:rPr lang="en-US" altLang="ko-KR" sz="2400" b="1" dirty="0">
                <a:solidFill>
                  <a:schemeClr val="bg1"/>
                </a:solidFill>
              </a:rPr>
              <a:t>' </a:t>
            </a:r>
            <a:r>
              <a:rPr lang="ko-KR" altLang="en-US" sz="2400" b="1" dirty="0">
                <a:solidFill>
                  <a:schemeClr val="bg1"/>
                </a:solidFill>
              </a:rPr>
              <a:t>키워드 중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도박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6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10398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184127" y="451981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</a:rPr>
              <a:t>2019-2022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상반기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불법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중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도박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en-US" altLang="ko-KR" sz="2800" b="1" dirty="0" err="1">
                <a:solidFill>
                  <a:schemeClr val="bg1"/>
                </a:solidFill>
              </a:rPr>
              <a:t>cnt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0" y="1296772"/>
            <a:ext cx="6652228" cy="4131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985" y="5461691"/>
            <a:ext cx="613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년에 비해 </a:t>
            </a:r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년에는 약간 감소하였지만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2022</a:t>
            </a:r>
            <a:r>
              <a:rPr lang="ko-KR" altLang="en-US" dirty="0" smtClean="0">
                <a:solidFill>
                  <a:schemeClr val="bg1"/>
                </a:solidFill>
              </a:rPr>
              <a:t>년에는 현저하게 증가한 것을 보아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청소년 불법 도박이 심각하다는 것을 볼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565</Words>
  <Application>Microsoft Office PowerPoint</Application>
  <PresentationFormat>와이드스크린</PresentationFormat>
  <Paragraphs>102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G마켓 산스 Light</vt:lpstr>
      <vt:lpstr>가나초콜릿</vt:lpstr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사이코패스 ppt</dc:title>
  <dc:creator>김 나영</dc:creator>
  <cp:lastModifiedBy>user1</cp:lastModifiedBy>
  <cp:revision>84</cp:revision>
  <dcterms:created xsi:type="dcterms:W3CDTF">2020-07-15T20:19:32Z</dcterms:created>
  <dcterms:modified xsi:type="dcterms:W3CDTF">2022-07-31T16:26:29Z</dcterms:modified>
</cp:coreProperties>
</file>