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E6898-3471-45AE-8F63-9E3189D721C7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56FD9-370B-4066-96D0-32E432E9F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4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6C1C-8D80-49AE-9F8A-A8B1C6CD42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050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북미에서 판매되고 있는 총 </a:t>
            </a:r>
            <a:r>
              <a:rPr lang="en-US" altLang="ko-KR" smtClean="0"/>
              <a:t>58</a:t>
            </a:r>
            <a:r>
              <a:rPr lang="ko-KR" altLang="en-US" smtClean="0"/>
              <a:t>종의 중형</a:t>
            </a:r>
            <a:r>
              <a:rPr lang="en-US" altLang="ko-KR" smtClean="0"/>
              <a:t>, </a:t>
            </a:r>
            <a:r>
              <a:rPr lang="ko-KR" altLang="en-US" smtClean="0"/>
              <a:t>중대형</a:t>
            </a:r>
            <a:r>
              <a:rPr lang="en-US" altLang="ko-KR" smtClean="0"/>
              <a:t>, </a:t>
            </a:r>
            <a:r>
              <a:rPr lang="ko-KR" altLang="en-US" smtClean="0"/>
              <a:t>대형 </a:t>
            </a:r>
            <a:r>
              <a:rPr lang="en-US" altLang="ko-KR" smtClean="0"/>
              <a:t>SUV</a:t>
            </a:r>
            <a:r>
              <a:rPr lang="ko-KR" altLang="en-US" smtClean="0"/>
              <a:t>를 크기를 기준으로 군집화 하여 </a:t>
            </a:r>
            <a:r>
              <a:rPr lang="en-US" altLang="ko-KR" smtClean="0"/>
              <a:t>1</a:t>
            </a:r>
            <a:r>
              <a:rPr lang="ko-KR" altLang="en-US" smtClean="0"/>
              <a:t>차적으로 </a:t>
            </a:r>
            <a:r>
              <a:rPr lang="en-US" altLang="ko-KR" smtClean="0"/>
              <a:t>14</a:t>
            </a:r>
            <a:r>
              <a:rPr lang="ko-KR" altLang="en-US" smtClean="0"/>
              <a:t>개의 경쟁차량을 선정하였습니다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그 결과</a:t>
            </a:r>
            <a:r>
              <a:rPr lang="en-US" altLang="ko-KR" smtClean="0"/>
              <a:t>, Santa Fe</a:t>
            </a:r>
            <a:r>
              <a:rPr lang="ko-KR" altLang="en-US" smtClean="0"/>
              <a:t>는 가격대비 경쟁차량이 거의 없게 포지셔닝되어 있는 반면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smtClean="0"/>
              <a:t>Maxcruz</a:t>
            </a:r>
            <a:r>
              <a:rPr lang="ko-KR" altLang="en-US" smtClean="0"/>
              <a:t>는 많은 경쟁차량들과 경쟁하고 있었습니다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857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좀 더</a:t>
            </a:r>
            <a:r>
              <a:rPr lang="ko-KR" altLang="en-US" baseline="0" smtClean="0"/>
              <a:t> 구체적인 경쟁차량을 선정하기 위해 </a:t>
            </a:r>
            <a:endParaRPr lang="en-US" altLang="ko-KR" smtClean="0"/>
          </a:p>
          <a:p>
            <a:r>
              <a:rPr lang="en-US" altLang="ko-KR" smtClean="0"/>
              <a:t>Maxcruz</a:t>
            </a:r>
            <a:r>
              <a:rPr lang="en-US" altLang="ko-KR" baseline="0" smtClean="0"/>
              <a:t> </a:t>
            </a:r>
            <a:r>
              <a:rPr lang="ko-KR" altLang="en-US" smtClean="0"/>
              <a:t>공식 홈페이지에서 비교하는 </a:t>
            </a:r>
            <a:r>
              <a:rPr lang="en-US" altLang="ko-KR" smtClean="0"/>
              <a:t>5</a:t>
            </a:r>
            <a:r>
              <a:rPr lang="ko-KR" altLang="en-US" smtClean="0"/>
              <a:t>종의 차량과 </a:t>
            </a:r>
            <a:r>
              <a:rPr lang="en-US" altLang="ko-KR" smtClean="0"/>
              <a:t>Maxcruz</a:t>
            </a:r>
            <a:r>
              <a:rPr lang="ko-KR" altLang="en-US" smtClean="0"/>
              <a:t> 리뷰에서 언급된 경쟁차량들을 두 그룹으로 구분하였습니다</a:t>
            </a:r>
            <a:r>
              <a:rPr lang="en-US" altLang="ko-KR" smtClean="0"/>
              <a:t>. </a:t>
            </a:r>
            <a:r>
              <a:rPr lang="ko-KR" altLang="en-US" smtClean="0"/>
              <a:t>그리고 두 그룹에서 중복으로 언급되는 </a:t>
            </a:r>
            <a:r>
              <a:rPr lang="en-US" altLang="ko-KR" smtClean="0"/>
              <a:t>Pathfinder,</a:t>
            </a:r>
            <a:r>
              <a:rPr lang="en-US" altLang="ko-KR" baseline="0" smtClean="0"/>
              <a:t> Pilot, Highlander</a:t>
            </a:r>
            <a:r>
              <a:rPr lang="ko-KR" altLang="en-US" baseline="0" smtClean="0"/>
              <a:t>를 최종 경쟁 차량으로 선정하였습니다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하지만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고객들은 </a:t>
            </a:r>
            <a:r>
              <a:rPr lang="en-US" altLang="ko-KR" baseline="0" smtClean="0"/>
              <a:t>Maxcruz</a:t>
            </a:r>
            <a:r>
              <a:rPr lang="ko-KR" altLang="en-US" baseline="0" smtClean="0"/>
              <a:t>를 </a:t>
            </a:r>
            <a:r>
              <a:rPr lang="en-US" altLang="ko-KR" baseline="0" smtClean="0"/>
              <a:t>Sorento</a:t>
            </a:r>
            <a:r>
              <a:rPr lang="ko-KR" altLang="en-US" baseline="0" smtClean="0"/>
              <a:t>같은 중형</a:t>
            </a:r>
            <a:r>
              <a:rPr lang="en-US" altLang="ko-KR" baseline="0" smtClean="0"/>
              <a:t>SUV</a:t>
            </a:r>
            <a:r>
              <a:rPr lang="ko-KR" altLang="en-US" baseline="0" smtClean="0"/>
              <a:t>부터 </a:t>
            </a:r>
            <a:r>
              <a:rPr lang="en-US" altLang="ko-KR" baseline="0" smtClean="0"/>
              <a:t>Explorer</a:t>
            </a:r>
            <a:r>
              <a:rPr lang="ko-KR" altLang="en-US" baseline="0" smtClean="0"/>
              <a:t>같은 대형 </a:t>
            </a:r>
            <a:r>
              <a:rPr lang="en-US" altLang="ko-KR" baseline="0" smtClean="0"/>
              <a:t>SUV</a:t>
            </a:r>
            <a:r>
              <a:rPr lang="ko-KR" altLang="en-US" baseline="0" smtClean="0"/>
              <a:t>와 비교하는것을 확인할 수 있었습니다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961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하지만 싼타페 롱바디 버전인 </a:t>
            </a:r>
            <a:r>
              <a:rPr lang="en-US" altLang="ko-KR" smtClean="0"/>
              <a:t>Maxcruz</a:t>
            </a:r>
            <a:r>
              <a:rPr lang="ko-KR" altLang="en-US" smtClean="0"/>
              <a:t>는 현재 싼타페와 플랫폼을 공유하고 있습니다</a:t>
            </a:r>
            <a:r>
              <a:rPr lang="en-US" altLang="ko-KR" smtClean="0"/>
              <a:t>. </a:t>
            </a:r>
            <a:r>
              <a:rPr lang="ko-KR" altLang="en-US" smtClean="0"/>
              <a:t>즉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경제적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정책적 측면에서</a:t>
            </a:r>
            <a:r>
              <a:rPr lang="ko-KR" altLang="en-US" smtClean="0"/>
              <a:t> 전고의 확장에는 명확한 한계가 존재합니다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따라서 가장 중요한 개선 포인트를 차체길이인 </a:t>
            </a:r>
            <a:r>
              <a:rPr lang="en-US" altLang="ko-KR" smtClean="0"/>
              <a:t>“</a:t>
            </a:r>
            <a:r>
              <a:rPr lang="ko-KR" altLang="en-US" smtClean="0"/>
              <a:t>전장</a:t>
            </a:r>
            <a:r>
              <a:rPr lang="en-US" altLang="ko-KR" smtClean="0"/>
              <a:t>”</a:t>
            </a:r>
            <a:r>
              <a:rPr lang="ko-KR" altLang="en-US" smtClean="0"/>
              <a:t>으로 선정하였습니다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다음으로 전장의 확장과</a:t>
            </a:r>
            <a:r>
              <a:rPr lang="ko-KR" altLang="en-US" baseline="0" smtClean="0"/>
              <a:t> 상</a:t>
            </a:r>
            <a:r>
              <a:rPr lang="ko-KR" altLang="en-US" smtClean="0"/>
              <a:t>관된 변수들을 추려 판매량을 예측하는 회귀모델을 만들었고 </a:t>
            </a:r>
            <a:r>
              <a:rPr lang="en-US" altLang="ko-KR" smtClean="0"/>
              <a:t>6</a:t>
            </a:r>
            <a:r>
              <a:rPr lang="ko-KR" altLang="en-US" smtClean="0"/>
              <a:t>개의 변수 값을</a:t>
            </a:r>
            <a:r>
              <a:rPr lang="ko-KR" altLang="en-US" baseline="0" smtClean="0"/>
              <a:t> 랜덤으로 변경해 가며 </a:t>
            </a:r>
            <a:r>
              <a:rPr lang="ko-KR" altLang="en-US" smtClean="0"/>
              <a:t>시뮬레이션을 진행하였습니다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그 결과 가장 높은 판매량을 보이는 평균 수치를 선정하였고</a:t>
            </a:r>
            <a:r>
              <a:rPr lang="en-US" altLang="ko-KR" smtClean="0"/>
              <a:t>, </a:t>
            </a:r>
            <a:r>
              <a:rPr lang="ko-KR" altLang="en-US" baseline="0" smtClean="0"/>
              <a:t>약 </a:t>
            </a:r>
            <a:r>
              <a:rPr lang="en-US" altLang="ko-KR" baseline="0" smtClean="0"/>
              <a:t>48%</a:t>
            </a:r>
            <a:r>
              <a:rPr lang="ko-KR" altLang="en-US" baseline="0" smtClean="0"/>
              <a:t>의 판매량 상승을 예측하였습니다</a:t>
            </a:r>
            <a:r>
              <a:rPr lang="en-US" altLang="ko-KR" baseline="0" smtClean="0"/>
              <a:t>.</a:t>
            </a:r>
            <a:endParaRPr lang="en-US" altLang="ko-KR" u="sng" baseline="0" smtClean="0"/>
          </a:p>
          <a:p>
            <a:r>
              <a:rPr lang="ko-KR" altLang="en-US" u="sng" baseline="0" smtClean="0"/>
              <a:t>물론</a:t>
            </a:r>
            <a:r>
              <a:rPr lang="en-US" altLang="ko-KR" u="sng" baseline="0" smtClean="0"/>
              <a:t>, </a:t>
            </a:r>
            <a:r>
              <a:rPr lang="ko-KR" altLang="en-US" u="sng" baseline="0" smtClean="0"/>
              <a:t>이 회귀식은 전장을 중심으로 진행한 결과라 정확한 판매량 예측이라 할 수 없지만</a:t>
            </a:r>
            <a:r>
              <a:rPr lang="en-US" altLang="ko-KR" u="sng" baseline="0" smtClean="0"/>
              <a:t>, </a:t>
            </a:r>
            <a:r>
              <a:rPr lang="ko-KR" altLang="en-US" u="sng" baseline="0" smtClean="0"/>
              <a:t>차체 길이 증가에 따른 승객용량</a:t>
            </a:r>
            <a:r>
              <a:rPr lang="en-US" altLang="ko-KR" u="sng" baseline="0" smtClean="0"/>
              <a:t>, </a:t>
            </a:r>
            <a:r>
              <a:rPr lang="ko-KR" altLang="en-US" u="sng" baseline="0" smtClean="0"/>
              <a:t>화물용량 상승은 판매량 상승을 유발할거라 예측할 수 있었습니다</a:t>
            </a:r>
            <a:r>
              <a:rPr lang="en-US" altLang="ko-KR" u="sng" baseline="0" smtClean="0"/>
              <a:t>.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733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좀 더</a:t>
            </a:r>
            <a:r>
              <a:rPr lang="ko-KR" altLang="en-US" baseline="0" smtClean="0"/>
              <a:t> 구체적인 경쟁차량을 선정하기 위해 </a:t>
            </a:r>
            <a:endParaRPr lang="en-US" altLang="ko-KR" smtClean="0"/>
          </a:p>
          <a:p>
            <a:r>
              <a:rPr lang="en-US" altLang="ko-KR" smtClean="0"/>
              <a:t>Maxcruz</a:t>
            </a:r>
            <a:r>
              <a:rPr lang="en-US" altLang="ko-KR" baseline="0" smtClean="0"/>
              <a:t> </a:t>
            </a:r>
            <a:r>
              <a:rPr lang="ko-KR" altLang="en-US" smtClean="0"/>
              <a:t>공식 홈페이지에서 비교하는 </a:t>
            </a:r>
            <a:r>
              <a:rPr lang="en-US" altLang="ko-KR" smtClean="0"/>
              <a:t>5</a:t>
            </a:r>
            <a:r>
              <a:rPr lang="ko-KR" altLang="en-US" smtClean="0"/>
              <a:t>종의 차량과 </a:t>
            </a:r>
            <a:r>
              <a:rPr lang="en-US" altLang="ko-KR" smtClean="0"/>
              <a:t>Maxcruz</a:t>
            </a:r>
            <a:r>
              <a:rPr lang="ko-KR" altLang="en-US" smtClean="0"/>
              <a:t> 리뷰에서 언급된 경쟁차량들을 두 그룹으로 구분하였습니다</a:t>
            </a:r>
            <a:r>
              <a:rPr lang="en-US" altLang="ko-KR" smtClean="0"/>
              <a:t>. </a:t>
            </a:r>
            <a:r>
              <a:rPr lang="ko-KR" altLang="en-US" smtClean="0"/>
              <a:t>그리고 두 그룹에서 중복으로 언급되는 </a:t>
            </a:r>
            <a:r>
              <a:rPr lang="en-US" altLang="ko-KR" smtClean="0"/>
              <a:t>Pathfinder,</a:t>
            </a:r>
            <a:r>
              <a:rPr lang="en-US" altLang="ko-KR" baseline="0" smtClean="0"/>
              <a:t> Pilot, Highlander</a:t>
            </a:r>
            <a:r>
              <a:rPr lang="ko-KR" altLang="en-US" baseline="0" smtClean="0"/>
              <a:t>를 최종 경쟁 차량으로 선정하였습니다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하지만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고객들은 </a:t>
            </a:r>
            <a:r>
              <a:rPr lang="en-US" altLang="ko-KR" baseline="0" smtClean="0"/>
              <a:t>Maxcruz</a:t>
            </a:r>
            <a:r>
              <a:rPr lang="ko-KR" altLang="en-US" baseline="0" smtClean="0"/>
              <a:t>를 </a:t>
            </a:r>
            <a:r>
              <a:rPr lang="en-US" altLang="ko-KR" baseline="0" smtClean="0"/>
              <a:t>Sorento</a:t>
            </a:r>
            <a:r>
              <a:rPr lang="ko-KR" altLang="en-US" baseline="0" smtClean="0"/>
              <a:t>같은 중형</a:t>
            </a:r>
            <a:r>
              <a:rPr lang="en-US" altLang="ko-KR" baseline="0" smtClean="0"/>
              <a:t>SUV</a:t>
            </a:r>
            <a:r>
              <a:rPr lang="ko-KR" altLang="en-US" baseline="0" smtClean="0"/>
              <a:t>부터 </a:t>
            </a:r>
            <a:r>
              <a:rPr lang="en-US" altLang="ko-KR" baseline="0" smtClean="0"/>
              <a:t>Explorer</a:t>
            </a:r>
            <a:r>
              <a:rPr lang="ko-KR" altLang="en-US" baseline="0" smtClean="0"/>
              <a:t>같은 대형 </a:t>
            </a:r>
            <a:r>
              <a:rPr lang="en-US" altLang="ko-KR" baseline="0" smtClean="0"/>
              <a:t>SUV</a:t>
            </a:r>
            <a:r>
              <a:rPr lang="ko-KR" altLang="en-US" baseline="0" smtClean="0"/>
              <a:t>와 비교하는것을 확인할 수 있었습니다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6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하지만 싼타페 롱바디 버전인 </a:t>
            </a:r>
            <a:r>
              <a:rPr lang="en-US" altLang="ko-KR" smtClean="0"/>
              <a:t>Maxcruz</a:t>
            </a:r>
            <a:r>
              <a:rPr lang="ko-KR" altLang="en-US" smtClean="0"/>
              <a:t>는 현재 싼타페와 플랫폼을 공유하고 있습니다</a:t>
            </a:r>
            <a:r>
              <a:rPr lang="en-US" altLang="ko-KR" smtClean="0"/>
              <a:t>. </a:t>
            </a:r>
            <a:r>
              <a:rPr lang="ko-KR" altLang="en-US" smtClean="0"/>
              <a:t>즉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경제적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정책적 측면에서</a:t>
            </a:r>
            <a:r>
              <a:rPr lang="ko-KR" altLang="en-US" smtClean="0"/>
              <a:t> 전고의 확장에는 명확한 한계가 존재합니다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따라서 가장 중요한 개선 포인트를 차체길이인 </a:t>
            </a:r>
            <a:r>
              <a:rPr lang="en-US" altLang="ko-KR" smtClean="0"/>
              <a:t>“</a:t>
            </a:r>
            <a:r>
              <a:rPr lang="ko-KR" altLang="en-US" smtClean="0"/>
              <a:t>전장</a:t>
            </a:r>
            <a:r>
              <a:rPr lang="en-US" altLang="ko-KR" smtClean="0"/>
              <a:t>”</a:t>
            </a:r>
            <a:r>
              <a:rPr lang="ko-KR" altLang="en-US" smtClean="0"/>
              <a:t>으로 선정하였습니다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다음으로 전장의 확장과</a:t>
            </a:r>
            <a:r>
              <a:rPr lang="ko-KR" altLang="en-US" baseline="0" smtClean="0"/>
              <a:t> 상</a:t>
            </a:r>
            <a:r>
              <a:rPr lang="ko-KR" altLang="en-US" smtClean="0"/>
              <a:t>관된 변수들을 추려 판매량을 예측하는 회귀모델을 만들었고 </a:t>
            </a:r>
            <a:r>
              <a:rPr lang="en-US" altLang="ko-KR" smtClean="0"/>
              <a:t>6</a:t>
            </a:r>
            <a:r>
              <a:rPr lang="ko-KR" altLang="en-US" smtClean="0"/>
              <a:t>개의 변수 값을</a:t>
            </a:r>
            <a:r>
              <a:rPr lang="ko-KR" altLang="en-US" baseline="0" smtClean="0"/>
              <a:t> 랜덤으로 변경해 가며 </a:t>
            </a:r>
            <a:r>
              <a:rPr lang="ko-KR" altLang="en-US" smtClean="0"/>
              <a:t>시뮬레이션을 진행하였습니다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그 결과 가장 높은 판매량을 보이는 평균 수치를 선정하였고</a:t>
            </a:r>
            <a:r>
              <a:rPr lang="en-US" altLang="ko-KR" smtClean="0"/>
              <a:t>, </a:t>
            </a:r>
            <a:r>
              <a:rPr lang="ko-KR" altLang="en-US" baseline="0" smtClean="0"/>
              <a:t>약 </a:t>
            </a:r>
            <a:r>
              <a:rPr lang="en-US" altLang="ko-KR" baseline="0" smtClean="0"/>
              <a:t>48%</a:t>
            </a:r>
            <a:r>
              <a:rPr lang="ko-KR" altLang="en-US" baseline="0" smtClean="0"/>
              <a:t>의 판매량 상승을 예측하였습니다</a:t>
            </a:r>
            <a:r>
              <a:rPr lang="en-US" altLang="ko-KR" baseline="0" smtClean="0"/>
              <a:t>.</a:t>
            </a:r>
            <a:endParaRPr lang="en-US" altLang="ko-KR" u="sng" baseline="0" smtClean="0"/>
          </a:p>
          <a:p>
            <a:r>
              <a:rPr lang="ko-KR" altLang="en-US" u="sng" baseline="0" smtClean="0"/>
              <a:t>물론</a:t>
            </a:r>
            <a:r>
              <a:rPr lang="en-US" altLang="ko-KR" u="sng" baseline="0" smtClean="0"/>
              <a:t>, </a:t>
            </a:r>
            <a:r>
              <a:rPr lang="ko-KR" altLang="en-US" u="sng" baseline="0" smtClean="0"/>
              <a:t>이 회귀식은 전장을 중심으로 진행한 결과라 정확한 판매량 예측이라 할 수 없지만</a:t>
            </a:r>
            <a:r>
              <a:rPr lang="en-US" altLang="ko-KR" u="sng" baseline="0" smtClean="0"/>
              <a:t>, </a:t>
            </a:r>
            <a:r>
              <a:rPr lang="ko-KR" altLang="en-US" u="sng" baseline="0" smtClean="0"/>
              <a:t>차체 길이 증가에 따른 승객용량</a:t>
            </a:r>
            <a:r>
              <a:rPr lang="en-US" altLang="ko-KR" u="sng" baseline="0" smtClean="0"/>
              <a:t>, </a:t>
            </a:r>
            <a:r>
              <a:rPr lang="ko-KR" altLang="en-US" u="sng" baseline="0" smtClean="0"/>
              <a:t>화물용량 상승은 판매량 상승을 유발할거라 예측할 수 있었습니다</a:t>
            </a:r>
            <a:r>
              <a:rPr lang="en-US" altLang="ko-KR" u="sng" baseline="0" smtClean="0"/>
              <a:t>.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8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하지만 싼타페 롱바디 버전인 </a:t>
            </a:r>
            <a:r>
              <a:rPr lang="en-US" altLang="ko-KR" smtClean="0"/>
              <a:t>Maxcruz</a:t>
            </a:r>
            <a:r>
              <a:rPr lang="ko-KR" altLang="en-US" smtClean="0"/>
              <a:t>는 현재 싼타페와 플랫폼을 공유하고 있습니다</a:t>
            </a:r>
            <a:r>
              <a:rPr lang="en-US" altLang="ko-KR" smtClean="0"/>
              <a:t>. </a:t>
            </a:r>
            <a:r>
              <a:rPr lang="ko-KR" altLang="en-US" smtClean="0"/>
              <a:t>즉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경제적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정책적 측면에서</a:t>
            </a:r>
            <a:r>
              <a:rPr lang="ko-KR" altLang="en-US" smtClean="0"/>
              <a:t> 전고의 확장에는 명확한 한계가 존재합니다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따라서 가장 중요한 개선 포인트를 차체길이인 </a:t>
            </a:r>
            <a:r>
              <a:rPr lang="en-US" altLang="ko-KR" smtClean="0"/>
              <a:t>“</a:t>
            </a:r>
            <a:r>
              <a:rPr lang="ko-KR" altLang="en-US" smtClean="0"/>
              <a:t>전장</a:t>
            </a:r>
            <a:r>
              <a:rPr lang="en-US" altLang="ko-KR" smtClean="0"/>
              <a:t>”</a:t>
            </a:r>
            <a:r>
              <a:rPr lang="ko-KR" altLang="en-US" smtClean="0"/>
              <a:t>으로 선정하였습니다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다음으로 전장의 확장과</a:t>
            </a:r>
            <a:r>
              <a:rPr lang="ko-KR" altLang="en-US" baseline="0" smtClean="0"/>
              <a:t> 상</a:t>
            </a:r>
            <a:r>
              <a:rPr lang="ko-KR" altLang="en-US" smtClean="0"/>
              <a:t>관된 변수들을 추려 판매량을 예측하는 회귀모델을 만들었고 </a:t>
            </a:r>
            <a:r>
              <a:rPr lang="en-US" altLang="ko-KR" smtClean="0"/>
              <a:t>6</a:t>
            </a:r>
            <a:r>
              <a:rPr lang="ko-KR" altLang="en-US" smtClean="0"/>
              <a:t>개의 변수 값을</a:t>
            </a:r>
            <a:r>
              <a:rPr lang="ko-KR" altLang="en-US" baseline="0" smtClean="0"/>
              <a:t> 랜덤으로 변경해 가며 </a:t>
            </a:r>
            <a:r>
              <a:rPr lang="ko-KR" altLang="en-US" smtClean="0"/>
              <a:t>시뮬레이션을 진행하였습니다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그 결과 가장 높은 판매량을 보이는 평균 수치를 선정하였고</a:t>
            </a:r>
            <a:r>
              <a:rPr lang="en-US" altLang="ko-KR" smtClean="0"/>
              <a:t>, </a:t>
            </a:r>
            <a:r>
              <a:rPr lang="ko-KR" altLang="en-US" baseline="0" smtClean="0"/>
              <a:t>약 </a:t>
            </a:r>
            <a:r>
              <a:rPr lang="en-US" altLang="ko-KR" baseline="0" smtClean="0"/>
              <a:t>48%</a:t>
            </a:r>
            <a:r>
              <a:rPr lang="ko-KR" altLang="en-US" baseline="0" smtClean="0"/>
              <a:t>의 판매량 상승을 예측하였습니다</a:t>
            </a:r>
            <a:r>
              <a:rPr lang="en-US" altLang="ko-KR" baseline="0" smtClean="0"/>
              <a:t>.</a:t>
            </a:r>
            <a:endParaRPr lang="en-US" altLang="ko-KR" u="sng" baseline="0" smtClean="0"/>
          </a:p>
          <a:p>
            <a:r>
              <a:rPr lang="ko-KR" altLang="en-US" u="sng" baseline="0" smtClean="0"/>
              <a:t>물론</a:t>
            </a:r>
            <a:r>
              <a:rPr lang="en-US" altLang="ko-KR" u="sng" baseline="0" smtClean="0"/>
              <a:t>, </a:t>
            </a:r>
            <a:r>
              <a:rPr lang="ko-KR" altLang="en-US" u="sng" baseline="0" smtClean="0"/>
              <a:t>이 회귀식은 전장을 중심으로 진행한 결과라 정확한 판매량 예측이라 할 수 없지만</a:t>
            </a:r>
            <a:r>
              <a:rPr lang="en-US" altLang="ko-KR" u="sng" baseline="0" smtClean="0"/>
              <a:t>, </a:t>
            </a:r>
            <a:r>
              <a:rPr lang="ko-KR" altLang="en-US" u="sng" baseline="0" smtClean="0"/>
              <a:t>차체 길이 증가에 따른 승객용량</a:t>
            </a:r>
            <a:r>
              <a:rPr lang="en-US" altLang="ko-KR" u="sng" baseline="0" smtClean="0"/>
              <a:t>, </a:t>
            </a:r>
            <a:r>
              <a:rPr lang="ko-KR" altLang="en-US" u="sng" baseline="0" smtClean="0"/>
              <a:t>화물용량 상승은 판매량 상승을 유발할거라 예측할 수 있었습니다</a:t>
            </a:r>
            <a:r>
              <a:rPr lang="en-US" altLang="ko-KR" u="sng" baseline="0" smtClean="0"/>
              <a:t>.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33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하지만 싼타페 롱바디 버전인 </a:t>
            </a:r>
            <a:r>
              <a:rPr lang="en-US" altLang="ko-KR" smtClean="0"/>
              <a:t>Maxcruz</a:t>
            </a:r>
            <a:r>
              <a:rPr lang="ko-KR" altLang="en-US" smtClean="0"/>
              <a:t>는 현재 싼타페와 플랫폼을 공유하고 있습니다</a:t>
            </a:r>
            <a:r>
              <a:rPr lang="en-US" altLang="ko-KR" smtClean="0"/>
              <a:t>. </a:t>
            </a:r>
            <a:r>
              <a:rPr lang="ko-KR" altLang="en-US" smtClean="0"/>
              <a:t>즉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경제적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정책적 측면에서</a:t>
            </a:r>
            <a:r>
              <a:rPr lang="ko-KR" altLang="en-US" smtClean="0"/>
              <a:t> 전고의 확장에는 명확한 한계가 존재합니다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따라서 가장 중요한 개선 포인트를 차체길이인 </a:t>
            </a:r>
            <a:r>
              <a:rPr lang="en-US" altLang="ko-KR" smtClean="0"/>
              <a:t>“</a:t>
            </a:r>
            <a:r>
              <a:rPr lang="ko-KR" altLang="en-US" smtClean="0"/>
              <a:t>전장</a:t>
            </a:r>
            <a:r>
              <a:rPr lang="en-US" altLang="ko-KR" smtClean="0"/>
              <a:t>”</a:t>
            </a:r>
            <a:r>
              <a:rPr lang="ko-KR" altLang="en-US" smtClean="0"/>
              <a:t>으로 선정하였습니다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다음으로 전장의 확장과</a:t>
            </a:r>
            <a:r>
              <a:rPr lang="ko-KR" altLang="en-US" baseline="0" smtClean="0"/>
              <a:t> 상</a:t>
            </a:r>
            <a:r>
              <a:rPr lang="ko-KR" altLang="en-US" smtClean="0"/>
              <a:t>관된 변수들을 추려 판매량을 예측하는 회귀모델을 만들었고 </a:t>
            </a:r>
            <a:r>
              <a:rPr lang="en-US" altLang="ko-KR" smtClean="0"/>
              <a:t>6</a:t>
            </a:r>
            <a:r>
              <a:rPr lang="ko-KR" altLang="en-US" smtClean="0"/>
              <a:t>개의 변수 값을</a:t>
            </a:r>
            <a:r>
              <a:rPr lang="ko-KR" altLang="en-US" baseline="0" smtClean="0"/>
              <a:t> 랜덤으로 변경해 가며 </a:t>
            </a:r>
            <a:r>
              <a:rPr lang="ko-KR" altLang="en-US" smtClean="0"/>
              <a:t>시뮬레이션을 진행하였습니다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그 결과 가장 높은 판매량을 보이는 평균 수치를 선정하였고</a:t>
            </a:r>
            <a:r>
              <a:rPr lang="en-US" altLang="ko-KR" smtClean="0"/>
              <a:t>, </a:t>
            </a:r>
            <a:r>
              <a:rPr lang="ko-KR" altLang="en-US" baseline="0" smtClean="0"/>
              <a:t>약 </a:t>
            </a:r>
            <a:r>
              <a:rPr lang="en-US" altLang="ko-KR" baseline="0" smtClean="0"/>
              <a:t>48%</a:t>
            </a:r>
            <a:r>
              <a:rPr lang="ko-KR" altLang="en-US" baseline="0" smtClean="0"/>
              <a:t>의 판매량 상승을 예측하였습니다</a:t>
            </a:r>
            <a:r>
              <a:rPr lang="en-US" altLang="ko-KR" baseline="0" smtClean="0"/>
              <a:t>.</a:t>
            </a:r>
            <a:endParaRPr lang="en-US" altLang="ko-KR" u="sng" baseline="0" smtClean="0"/>
          </a:p>
          <a:p>
            <a:r>
              <a:rPr lang="ko-KR" altLang="en-US" u="sng" baseline="0" smtClean="0"/>
              <a:t>물론</a:t>
            </a:r>
            <a:r>
              <a:rPr lang="en-US" altLang="ko-KR" u="sng" baseline="0" smtClean="0"/>
              <a:t>, </a:t>
            </a:r>
            <a:r>
              <a:rPr lang="ko-KR" altLang="en-US" u="sng" baseline="0" smtClean="0"/>
              <a:t>이 회귀식은 전장을 중심으로 진행한 결과라 정확한 판매량 예측이라 할 수 없지만</a:t>
            </a:r>
            <a:r>
              <a:rPr lang="en-US" altLang="ko-KR" u="sng" baseline="0" smtClean="0"/>
              <a:t>, </a:t>
            </a:r>
            <a:r>
              <a:rPr lang="ko-KR" altLang="en-US" u="sng" baseline="0" smtClean="0"/>
              <a:t>차체 길이 증가에 따른 승객용량</a:t>
            </a:r>
            <a:r>
              <a:rPr lang="en-US" altLang="ko-KR" u="sng" baseline="0" smtClean="0"/>
              <a:t>, </a:t>
            </a:r>
            <a:r>
              <a:rPr lang="ko-KR" altLang="en-US" u="sng" baseline="0" smtClean="0"/>
              <a:t>화물용량 상승은 판매량 상승을 유발할거라 예측할 수 있었습니다</a:t>
            </a:r>
            <a:r>
              <a:rPr lang="en-US" altLang="ko-KR" u="sng" baseline="0" smtClean="0"/>
              <a:t>.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26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차량길이의 확장을 통한 고객 인식 변화와 더불어 기존 </a:t>
            </a:r>
            <a:r>
              <a:rPr lang="en-US" altLang="ko-KR" smtClean="0"/>
              <a:t>Maxcruz</a:t>
            </a:r>
            <a:r>
              <a:rPr lang="ko-KR" altLang="en-US" smtClean="0"/>
              <a:t>의 장점인 다기능성 활용방안을 생각하였습니다</a:t>
            </a:r>
            <a:r>
              <a:rPr lang="en-US" altLang="ko-KR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각 지역별 리뷰를 비교해 각 지역에서 유의미한 단어들을 추출하였고 이를 통해 지역별 </a:t>
            </a:r>
            <a:r>
              <a:rPr lang="en-US" altLang="ko-KR" baseline="0" smtClean="0"/>
              <a:t>Maxcruz </a:t>
            </a:r>
            <a:r>
              <a:rPr lang="ko-KR" altLang="en-US" baseline="0" smtClean="0"/>
              <a:t>핵심 기능을 선정하였습니다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기존의 고정된 패키지 구성에서 벗어나 지역별 핵심기능을 적용한다면 지역별 고객의 니즈를 더욱 만족할 수 있을거라 생각합니다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577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6C1C-8D80-49AE-9F8A-A8B1C6CD42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77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발표는 북미 시장의 트렌드와 이에 대처하는 </a:t>
            </a:r>
            <a:r>
              <a:rPr lang="en-US" altLang="ko-KR" dirty="0" err="1" smtClean="0"/>
              <a:t>Maxcruz</a:t>
            </a:r>
            <a:r>
              <a:rPr lang="ko-KR" altLang="en-US" dirty="0" smtClean="0"/>
              <a:t>를 살펴보고 경쟁차량과의 비교를 통해 최종 개선 포인트를 도출하고자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39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매년 천 </a:t>
            </a:r>
            <a:r>
              <a:rPr lang="ko-KR" altLang="en-US" dirty="0" err="1" smtClean="0"/>
              <a:t>칠백만대의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신차을</a:t>
            </a:r>
            <a:r>
              <a:rPr lang="ko-KR" altLang="en-US" dirty="0" smtClean="0"/>
              <a:t> 판매하는 북미시장은 </a:t>
            </a:r>
            <a:r>
              <a:rPr lang="en-US" altLang="ko-KR" dirty="0" smtClean="0"/>
              <a:t>SUV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전성시대입니다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2012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50% Market Share</a:t>
            </a:r>
            <a:r>
              <a:rPr lang="ko-KR" altLang="en-US" dirty="0" smtClean="0"/>
              <a:t>에 육박했던 세단은 급격한 하락을 겪었고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SUV</a:t>
            </a:r>
            <a:r>
              <a:rPr lang="ko-KR" altLang="en-US" dirty="0" smtClean="0"/>
              <a:t>와 세단의 </a:t>
            </a:r>
            <a:r>
              <a:rPr lang="en-US" altLang="ko-KR" dirty="0" smtClean="0"/>
              <a:t>Market share</a:t>
            </a:r>
            <a:r>
              <a:rPr lang="ko-KR" altLang="en-US" dirty="0" smtClean="0"/>
              <a:t>는 겨우 </a:t>
            </a:r>
            <a:r>
              <a:rPr lang="en-US" altLang="ko-KR" dirty="0" smtClean="0"/>
              <a:t>1.5%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차이로 좁혀졌습니다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82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매년 천 칠백만대의 신차을 판매하는 북미시장은 </a:t>
            </a:r>
            <a:r>
              <a:rPr lang="en-US" altLang="ko-KR" smtClean="0"/>
              <a:t>SUV</a:t>
            </a:r>
            <a:r>
              <a:rPr lang="ko-KR" altLang="en-US" smtClean="0"/>
              <a:t>의 전성시대입니다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2012</a:t>
            </a:r>
            <a:r>
              <a:rPr lang="ko-KR" altLang="en-US" smtClean="0"/>
              <a:t>년 </a:t>
            </a:r>
            <a:r>
              <a:rPr lang="en-US" altLang="ko-KR" smtClean="0"/>
              <a:t>50% Market Share</a:t>
            </a:r>
            <a:r>
              <a:rPr lang="ko-KR" altLang="en-US" smtClean="0"/>
              <a:t>에 육박했던 세단은 급격한 하락을 겪었고 </a:t>
            </a:r>
            <a:r>
              <a:rPr lang="en-US" altLang="ko-KR" smtClean="0"/>
              <a:t>16</a:t>
            </a:r>
            <a:r>
              <a:rPr lang="ko-KR" altLang="en-US" smtClean="0"/>
              <a:t>년 </a:t>
            </a:r>
            <a:r>
              <a:rPr lang="en-US" altLang="ko-KR" smtClean="0"/>
              <a:t>SUV</a:t>
            </a:r>
            <a:r>
              <a:rPr lang="ko-KR" altLang="en-US" smtClean="0"/>
              <a:t>와 세단의 </a:t>
            </a:r>
            <a:r>
              <a:rPr lang="en-US" altLang="ko-KR" smtClean="0"/>
              <a:t>Market share</a:t>
            </a:r>
            <a:r>
              <a:rPr lang="ko-KR" altLang="en-US" smtClean="0"/>
              <a:t>는 겨우 </a:t>
            </a:r>
            <a:r>
              <a:rPr lang="en-US" altLang="ko-KR" smtClean="0"/>
              <a:t>1.5%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차이로 좁혀졌습니다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18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매년 천 칠백만대의 신차을 판매하는 북미시장은 </a:t>
            </a:r>
            <a:r>
              <a:rPr lang="en-US" altLang="ko-KR" smtClean="0"/>
              <a:t>SUV</a:t>
            </a:r>
            <a:r>
              <a:rPr lang="ko-KR" altLang="en-US" smtClean="0"/>
              <a:t>의 전성시대입니다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2012</a:t>
            </a:r>
            <a:r>
              <a:rPr lang="ko-KR" altLang="en-US" smtClean="0"/>
              <a:t>년 </a:t>
            </a:r>
            <a:r>
              <a:rPr lang="en-US" altLang="ko-KR" smtClean="0"/>
              <a:t>50% Market Share</a:t>
            </a:r>
            <a:r>
              <a:rPr lang="ko-KR" altLang="en-US" smtClean="0"/>
              <a:t>에 육박했던 세단은 급격한 하락을 겪었고 </a:t>
            </a:r>
            <a:r>
              <a:rPr lang="en-US" altLang="ko-KR" smtClean="0"/>
              <a:t>16</a:t>
            </a:r>
            <a:r>
              <a:rPr lang="ko-KR" altLang="en-US" smtClean="0"/>
              <a:t>년 </a:t>
            </a:r>
            <a:r>
              <a:rPr lang="en-US" altLang="ko-KR" smtClean="0"/>
              <a:t>SUV</a:t>
            </a:r>
            <a:r>
              <a:rPr lang="ko-KR" altLang="en-US" smtClean="0"/>
              <a:t>와 세단의 </a:t>
            </a:r>
            <a:r>
              <a:rPr lang="en-US" altLang="ko-KR" smtClean="0"/>
              <a:t>Market share</a:t>
            </a:r>
            <a:r>
              <a:rPr lang="ko-KR" altLang="en-US" smtClean="0"/>
              <a:t>는 겨우 </a:t>
            </a:r>
            <a:r>
              <a:rPr lang="en-US" altLang="ko-KR" smtClean="0"/>
              <a:t>1.5%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차이로 좁혀졌습니다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96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이처럼 넓은 고객층에 니즈를 만족하기 위한 경쟁 브랜드의 대처를 살펴 보았습니다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북미 </a:t>
            </a:r>
            <a:r>
              <a:rPr lang="en-US" altLang="ko-KR" smtClean="0"/>
              <a:t>SUV</a:t>
            </a:r>
            <a:r>
              <a:rPr lang="ko-KR" altLang="en-US" smtClean="0"/>
              <a:t>시장의 </a:t>
            </a:r>
            <a:r>
              <a:rPr lang="en-US" altLang="ko-KR" smtClean="0"/>
              <a:t>24% </a:t>
            </a:r>
            <a:r>
              <a:rPr lang="ko-KR" altLang="en-US" smtClean="0"/>
              <a:t>점유율을 차지하는 </a:t>
            </a:r>
            <a:r>
              <a:rPr lang="en-US" altLang="ko-KR" smtClean="0"/>
              <a:t>Jeep</a:t>
            </a:r>
            <a:r>
              <a:rPr lang="ko-KR" altLang="en-US" smtClean="0"/>
              <a:t>과 </a:t>
            </a:r>
            <a:r>
              <a:rPr lang="en-US" altLang="ko-KR" smtClean="0"/>
              <a:t>Toyota</a:t>
            </a:r>
            <a:r>
              <a:rPr lang="ko-KR" altLang="en-US" smtClean="0"/>
              <a:t>는 신모델출시</a:t>
            </a:r>
            <a:r>
              <a:rPr lang="en-US" altLang="ko-KR" smtClean="0"/>
              <a:t>, </a:t>
            </a:r>
            <a:r>
              <a:rPr lang="ko-KR" altLang="en-US" smtClean="0"/>
              <a:t>모델체인지</a:t>
            </a:r>
            <a:r>
              <a:rPr lang="en-US" altLang="ko-KR" smtClean="0"/>
              <a:t>,</a:t>
            </a:r>
            <a:r>
              <a:rPr lang="en-US" altLang="ko-KR" baseline="0" smtClean="0"/>
              <a:t> Facelift </a:t>
            </a:r>
            <a:r>
              <a:rPr lang="ko-KR" altLang="en-US" baseline="0" smtClean="0"/>
              <a:t>등 발 빠른 전략으로 모델층을 확장하며</a:t>
            </a:r>
            <a:r>
              <a:rPr lang="en-US" altLang="ko-KR" baseline="0" smtClean="0"/>
              <a:t>,</a:t>
            </a:r>
          </a:p>
          <a:p>
            <a:r>
              <a:rPr lang="ko-KR" altLang="en-US" baseline="0" smtClean="0"/>
              <a:t>다양한 고객층의 니즈를 만족하고 있습니다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하지만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현대자동차는 </a:t>
            </a:r>
            <a:r>
              <a:rPr lang="en-US" altLang="ko-KR" baseline="0" smtClean="0"/>
              <a:t>16</a:t>
            </a:r>
            <a:r>
              <a:rPr lang="ko-KR" altLang="en-US" baseline="0" smtClean="0"/>
              <a:t>년 투싼 모델체인지 이후 뒤늦게 </a:t>
            </a:r>
            <a:r>
              <a:rPr lang="en-US" altLang="ko-KR" baseline="0" smtClean="0"/>
              <a:t>Kona</a:t>
            </a:r>
            <a:r>
              <a:rPr lang="ko-KR" altLang="en-US" baseline="0" smtClean="0"/>
              <a:t>를 출시하며 이러한 시장 트렌드를 따라가고 있는 형국입니다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342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결론적으로 과연 점유율이 하락하고 있는 싼타페 와 맥스크루즈가 고객들의 인식에 맞게 포지셔닝 되있으며</a:t>
            </a:r>
            <a:r>
              <a:rPr lang="en-US" altLang="ko-KR" smtClean="0"/>
              <a:t>, </a:t>
            </a:r>
            <a:r>
              <a:rPr lang="ko-KR" altLang="en-US" smtClean="0"/>
              <a:t>고객들의 니즈를 충분히 만족하고 있는지 알아볼 필요가 있습니다</a:t>
            </a:r>
            <a:r>
              <a:rPr lang="en-US" altLang="ko-KR" smtClean="0"/>
              <a:t>.</a:t>
            </a:r>
            <a:endParaRPr lang="ko-KR" altLang="en-US" i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북미에서 판매되고 있는 총 </a:t>
            </a:r>
            <a:r>
              <a:rPr lang="en-US" altLang="ko-KR" smtClean="0"/>
              <a:t>58</a:t>
            </a:r>
            <a:r>
              <a:rPr lang="ko-KR" altLang="en-US" smtClean="0"/>
              <a:t>종의 중형</a:t>
            </a:r>
            <a:r>
              <a:rPr lang="en-US" altLang="ko-KR" smtClean="0"/>
              <a:t>, </a:t>
            </a:r>
            <a:r>
              <a:rPr lang="ko-KR" altLang="en-US" smtClean="0"/>
              <a:t>중대형</a:t>
            </a:r>
            <a:r>
              <a:rPr lang="en-US" altLang="ko-KR" smtClean="0"/>
              <a:t>, </a:t>
            </a:r>
            <a:r>
              <a:rPr lang="ko-KR" altLang="en-US" smtClean="0"/>
              <a:t>대형 </a:t>
            </a:r>
            <a:r>
              <a:rPr lang="en-US" altLang="ko-KR" smtClean="0"/>
              <a:t>SUV</a:t>
            </a:r>
            <a:r>
              <a:rPr lang="ko-KR" altLang="en-US" smtClean="0"/>
              <a:t>를 크기를 기준으로 군집화 하여 </a:t>
            </a:r>
            <a:r>
              <a:rPr lang="en-US" altLang="ko-KR" smtClean="0"/>
              <a:t>1</a:t>
            </a:r>
            <a:r>
              <a:rPr lang="ko-KR" altLang="en-US" smtClean="0"/>
              <a:t>차적으로 </a:t>
            </a:r>
            <a:r>
              <a:rPr lang="en-US" altLang="ko-KR" smtClean="0"/>
              <a:t>14</a:t>
            </a:r>
            <a:r>
              <a:rPr lang="ko-KR" altLang="en-US" smtClean="0"/>
              <a:t>개의 경쟁차량을 선정하였습니다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그 결과</a:t>
            </a:r>
            <a:r>
              <a:rPr lang="en-US" altLang="ko-KR" smtClean="0"/>
              <a:t>, Santa Fe</a:t>
            </a:r>
            <a:r>
              <a:rPr lang="ko-KR" altLang="en-US" smtClean="0"/>
              <a:t>는 가격대비 경쟁차량이 거의 없게 포지셔닝되어 있는 반면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smtClean="0"/>
              <a:t>Maxcruz</a:t>
            </a:r>
            <a:r>
              <a:rPr lang="ko-KR" altLang="en-US" smtClean="0"/>
              <a:t>는 많은 경쟁차량들과 경쟁하고 있었습니다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E482-848D-4139-B7C1-840C197CB15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92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DD88-0776-4C9E-ACC0-248A58A39A78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E69C-F923-40B8-99B7-ABA5B7AC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70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DD88-0776-4C9E-ACC0-248A58A39A78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E69C-F923-40B8-99B7-ABA5B7AC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72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DD88-0776-4C9E-ACC0-248A58A39A78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E69C-F923-40B8-99B7-ABA5B7AC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8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DD88-0776-4C9E-ACC0-248A58A39A78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E69C-F923-40B8-99B7-ABA5B7AC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DD88-0776-4C9E-ACC0-248A58A39A78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E69C-F923-40B8-99B7-ABA5B7AC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60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DD88-0776-4C9E-ACC0-248A58A39A78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E69C-F923-40B8-99B7-ABA5B7AC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34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DD88-0776-4C9E-ACC0-248A58A39A78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E69C-F923-40B8-99B7-ABA5B7AC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11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DD88-0776-4C9E-ACC0-248A58A39A78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E69C-F923-40B8-99B7-ABA5B7AC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21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DD88-0776-4C9E-ACC0-248A58A39A78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E69C-F923-40B8-99B7-ABA5B7AC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3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DD88-0776-4C9E-ACC0-248A58A39A78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E69C-F923-40B8-99B7-ABA5B7AC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DD88-0776-4C9E-ACC0-248A58A39A78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E69C-F923-40B8-99B7-ABA5B7AC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7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2DD88-0776-4C9E-ACC0-248A58A39A78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E69C-F923-40B8-99B7-ABA5B7AC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0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8.png"/><Relationship Id="rId3" Type="http://schemas.openxmlformats.org/officeDocument/2006/relationships/image" Target="../media/image41.png"/><Relationship Id="rId7" Type="http://schemas.microsoft.com/office/2007/relationships/hdphoto" Target="../media/hdphoto4.wdp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6.png"/><Relationship Id="rId5" Type="http://schemas.microsoft.com/office/2007/relationships/hdphoto" Target="../media/hdphoto3.wdp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microsoft.com/office/2007/relationships/hdphoto" Target="../media/hdphoto5.wdp"/><Relationship Id="rId1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yung9105/H_intern_projec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4981" y="2964115"/>
            <a:ext cx="8666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latin typeface="현대하모니 B" panose="02020603020101020101" pitchFamily="18" charset="-127"/>
                <a:ea typeface="현대하모니 B" panose="02020603020101020101" pitchFamily="18" charset="-127"/>
              </a:rPr>
              <a:t>차량 상품성 개선 빅데이터 프로젝트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56000"/>
                  </a:schemeClr>
                </a:solidFill>
              </a:ln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 flipV="1">
            <a:off x="1208870" y="3565308"/>
            <a:ext cx="7114247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0931" y="3615445"/>
            <a:ext cx="7747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pc="3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문경배</a:t>
            </a:r>
            <a:endParaRPr lang="ko-KR" altLang="en-US" sz="1200" spc="300" dirty="0">
              <a:ln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302672" y="1621522"/>
            <a:ext cx="2710943" cy="1480532"/>
            <a:chOff x="2930405" y="1408174"/>
            <a:chExt cx="2710943" cy="1480532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77" b="89815" l="2000" r="9854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0405" y="1760242"/>
              <a:ext cx="1663951" cy="996611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34" b="89934" l="6398" r="9482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380" y="1408174"/>
              <a:ext cx="1878968" cy="1480532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424633" y="4141277"/>
            <a:ext cx="83958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 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개요 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</a:t>
            </a:r>
          </a:p>
          <a:p>
            <a:endParaRPr lang="en-US" altLang="ko-KR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   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상품성 개선 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가설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＂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맞는 데이터분석 </a:t>
            </a:r>
            <a:r>
              <a:rPr lang="ko-KR" altLang="en-US" sz="14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아키텍쳐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구축</a:t>
            </a:r>
            <a:endParaRPr lang="en-US" altLang="ko-KR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원천 데이터의 수집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고객 데이터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차량 스펙 데이터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전처리</a:t>
            </a:r>
            <a:endParaRPr lang="en-US" altLang="ko-KR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모델링</a:t>
            </a:r>
            <a:endParaRPr lang="en-US" altLang="ko-KR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결과 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분석의 전 프로세스를 경험하였고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데이터를 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r>
              <a:rPr lang="ko-KR" altLang="en-US" sz="1400" dirty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모델링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＂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하는 역량을 길렀습니다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776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251521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2208" y="157671"/>
            <a:ext cx="4477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[Modeling] </a:t>
            </a:r>
            <a:r>
              <a:rPr lang="ko-KR" altLang="en-US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군집화 알고리즘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403920" y="559267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1010944"/>
            <a:ext cx="5688632" cy="4990715"/>
          </a:xfrm>
          <a:prstGeom prst="rect">
            <a:avLst/>
          </a:prstGeom>
        </p:spPr>
      </p:pic>
      <p:sp>
        <p:nvSpPr>
          <p:cNvPr id="29" name="오른쪽 화살표 28"/>
          <p:cNvSpPr/>
          <p:nvPr/>
        </p:nvSpPr>
        <p:spPr>
          <a:xfrm>
            <a:off x="6324154" y="3248621"/>
            <a:ext cx="292915" cy="297071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5" y="2780933"/>
            <a:ext cx="2339445" cy="40957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701674" y="3268693"/>
            <a:ext cx="2370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Sklearn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Kmeans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모듈을 사용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46" indent="-171446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Discreate_scatter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모듈을 사용하여 군집 시각화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46" indent="-171446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Pyplot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내부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tool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1064" y="6509572"/>
            <a:ext cx="6563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Code : 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Python_codes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Segment_clustering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Main_analyzing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/Segment-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clustering.ipynb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8172400" y="68308"/>
            <a:ext cx="818904" cy="480373"/>
            <a:chOff x="9696400" y="68307"/>
            <a:chExt cx="818904" cy="480373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9696400" y="548680"/>
              <a:ext cx="64807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/>
            <p:cNvGrpSpPr/>
            <p:nvPr/>
          </p:nvGrpSpPr>
          <p:grpSpPr>
            <a:xfrm>
              <a:off x="9696409" y="68307"/>
              <a:ext cx="818895" cy="476492"/>
              <a:chOff x="8172400" y="68306"/>
              <a:chExt cx="818894" cy="47649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8172400" y="68306"/>
                <a:ext cx="28803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B" pitchFamily="18" charset="-127"/>
                    <a:ea typeface="현대하모니 B" pitchFamily="18" charset="-127"/>
                  </a:rPr>
                  <a:t>9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325847" y="147083"/>
                <a:ext cx="28803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B" pitchFamily="18" charset="-127"/>
                    <a:ea typeface="현대하모니 B" pitchFamily="18" charset="-127"/>
                  </a:rPr>
                  <a:t>/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06354" y="237021"/>
                <a:ext cx="584940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현대하모니 B" pitchFamily="18" charset="-127"/>
                    <a:ea typeface="현대하모니 B" pitchFamily="18" charset="-127"/>
                  </a:rPr>
                  <a:t>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057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9" t="12240" r="9389" b="5401"/>
          <a:stretch/>
        </p:blipFill>
        <p:spPr>
          <a:xfrm>
            <a:off x="611565" y="2917472"/>
            <a:ext cx="3724505" cy="31038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5" t="11347" r="9456" b="4880"/>
          <a:stretch/>
        </p:blipFill>
        <p:spPr>
          <a:xfrm>
            <a:off x="4995664" y="2880557"/>
            <a:ext cx="3896816" cy="314073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9791" y="2125312"/>
            <a:ext cx="4108208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1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Kmeans</a:t>
            </a:r>
            <a:r>
              <a:rPr lang="en-US" altLang="ko-KR" sz="105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051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군집생성</a:t>
            </a:r>
            <a:endParaRPr lang="ko-KR" altLang="en-US" sz="1051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3276" y="980733"/>
            <a:ext cx="8144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최종 군집을 </a:t>
            </a:r>
            <a:r>
              <a:rPr lang="ko-KR" altLang="en-US" sz="1200" b="1" dirty="0"/>
              <a:t>통해 </a:t>
            </a:r>
            <a:r>
              <a:rPr lang="ko-KR" altLang="en-US" sz="1200" b="1" dirty="0"/>
              <a:t>확인 가능한 경쟁 차량 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87223" y="1341934"/>
            <a:ext cx="82212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5" indent="-128585">
              <a:buFontTx/>
              <a:buChar char="-"/>
            </a:pP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Honda :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Pilot / Toyota :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Highlander, 4runner / Nissan : Pathfinder, Murano / Mazda :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CX-9 / Ford : </a:t>
            </a:r>
            <a:r>
              <a:rPr lang="en-US" altLang="ko-KR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Edge,Flex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Explorer / GMC : Acadia / Chevrolet : Traverse / Kia :</a:t>
            </a:r>
            <a:r>
              <a:rPr lang="en-US" altLang="ko-KR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Sorento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/  Jeep : Grand-Cherokee, / Dodge : Durango ( 14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51521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80462" y="256586"/>
            <a:ext cx="476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Santa Fe</a:t>
            </a:r>
            <a:r>
              <a:rPr lang="ko-KR" altLang="en-US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와 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Maxcruz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ko-KR" altLang="en-US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군집과 경쟁 차량 확인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3924" y="145115"/>
            <a:ext cx="255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2</a:t>
            </a: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 </a:t>
            </a:r>
            <a:r>
              <a:rPr lang="ko-KR" altLang="en-US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경쟁차량</a:t>
            </a:r>
            <a:r>
              <a:rPr lang="ko-KR" altLang="en-US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선정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403920" y="556664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87626" y="2420888"/>
            <a:ext cx="856988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87629" y="6498267"/>
            <a:ext cx="700451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자료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Edmunds.com, CarandDrive.com </a:t>
            </a:r>
            <a:r>
              <a:rPr lang="ko-KR" altLang="en-US" sz="825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크롤링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model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공식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Homepage Spec(Dimension) Data</a:t>
            </a:r>
          </a:p>
          <a:p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주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   1) MSRP(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권장 소비자 가격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         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2)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전장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전폭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825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휠베이스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(6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 +  </a:t>
            </a:r>
            <a:r>
              <a:rPr lang="ko-KR" altLang="en-US" sz="825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앞〮뒤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좌석 치수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머리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다리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어깨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825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힙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), </a:t>
            </a:r>
            <a:r>
              <a:rPr lang="ko-KR" altLang="en-US" sz="825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화물〮승객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용량 등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( 12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825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1" t="34316" r="91193" b="33655"/>
          <a:stretch/>
        </p:blipFill>
        <p:spPr>
          <a:xfrm>
            <a:off x="375574" y="3448995"/>
            <a:ext cx="245767" cy="172037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57716" y="3404068"/>
            <a:ext cx="327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2)</a:t>
            </a:r>
            <a:endParaRPr lang="ko-KR" altLang="en-US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2" t="95997" r="26256" b="-2859"/>
          <a:stretch/>
        </p:blipFill>
        <p:spPr>
          <a:xfrm>
            <a:off x="1115616" y="6078742"/>
            <a:ext cx="3151336" cy="317149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65" t="7719" r="41427" b="88691"/>
          <a:stretch/>
        </p:blipFill>
        <p:spPr>
          <a:xfrm>
            <a:off x="6553453" y="2697956"/>
            <a:ext cx="1186900" cy="1826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5" t="95671" r="25994" b="739"/>
          <a:stretch/>
        </p:blipFill>
        <p:spPr>
          <a:xfrm>
            <a:off x="5436101" y="6062897"/>
            <a:ext cx="3123449" cy="156175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97" t="7092" r="41493" b="87760"/>
          <a:stretch/>
        </p:blipFill>
        <p:spPr>
          <a:xfrm>
            <a:off x="2025501" y="2661718"/>
            <a:ext cx="1036797" cy="239261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1" t="34316" r="91193" b="33655"/>
          <a:stretch/>
        </p:blipFill>
        <p:spPr>
          <a:xfrm>
            <a:off x="4758286" y="3448995"/>
            <a:ext cx="245767" cy="1720372"/>
          </a:xfrm>
          <a:prstGeom prst="rect">
            <a:avLst/>
          </a:prstGeom>
        </p:spPr>
      </p:pic>
      <p:sp>
        <p:nvSpPr>
          <p:cNvPr id="28" name="오른쪽 화살표 27"/>
          <p:cNvSpPr/>
          <p:nvPr/>
        </p:nvSpPr>
        <p:spPr>
          <a:xfrm>
            <a:off x="4437604" y="4236585"/>
            <a:ext cx="292915" cy="297071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27" name="TextBox 26"/>
          <p:cNvSpPr txBox="1"/>
          <p:nvPr/>
        </p:nvSpPr>
        <p:spPr>
          <a:xfrm>
            <a:off x="2521481" y="5828307"/>
            <a:ext cx="327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8085545" y="68308"/>
            <a:ext cx="905757" cy="480373"/>
            <a:chOff x="9609545" y="68307"/>
            <a:chExt cx="905757" cy="480373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9696400" y="548680"/>
              <a:ext cx="64807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9609545" y="68307"/>
              <a:ext cx="905757" cy="476492"/>
              <a:chOff x="8085538" y="68306"/>
              <a:chExt cx="905756" cy="476493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085538" y="68306"/>
                <a:ext cx="45887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현대하모니 B" pitchFamily="18" charset="-127"/>
                    <a:ea typeface="현대하모니 B" pitchFamily="18" charset="-127"/>
                  </a:rPr>
                  <a:t>10</a:t>
                </a:r>
                <a:endParaRPr lang="en-US" altLang="ko-KR" sz="1600" dirty="0">
                  <a:latin typeface="현대하모니 B" pitchFamily="18" charset="-127"/>
                  <a:ea typeface="현대하모니 B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325847" y="147083"/>
                <a:ext cx="28803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B" pitchFamily="18" charset="-127"/>
                    <a:ea typeface="현대하모니 B" pitchFamily="18" charset="-127"/>
                  </a:rPr>
                  <a:t>/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8406354" y="237021"/>
                <a:ext cx="584940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현대하모니 B" pitchFamily="18" charset="-127"/>
                    <a:ea typeface="현대하모니 B" pitchFamily="18" charset="-127"/>
                  </a:rPr>
                  <a:t>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69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/>
          <p:cNvCxnSpPr/>
          <p:nvPr/>
        </p:nvCxnSpPr>
        <p:spPr>
          <a:xfrm>
            <a:off x="251521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03920" y="156829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[Architecture] </a:t>
            </a:r>
            <a:r>
              <a:rPr lang="ko-KR" altLang="en-US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리뷰 분석기</a:t>
            </a: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403920" y="568377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03920" y="980730"/>
            <a:ext cx="8621040" cy="2053586"/>
            <a:chOff x="522960" y="2599552"/>
            <a:chExt cx="8621040" cy="2053585"/>
          </a:xfrm>
        </p:grpSpPr>
        <p:sp>
          <p:nvSpPr>
            <p:cNvPr id="12" name="타원 11"/>
            <p:cNvSpPr/>
            <p:nvPr/>
          </p:nvSpPr>
          <p:spPr>
            <a:xfrm>
              <a:off x="3555224" y="2924944"/>
              <a:ext cx="2024888" cy="1728193"/>
            </a:xfrm>
            <a:prstGeom prst="ellipse">
              <a:avLst/>
            </a:prstGeom>
            <a:noFill/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11208" y="2599552"/>
              <a:ext cx="2376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solidFill>
                    <a:schemeClr val="accent1">
                      <a:lumMod val="7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리뷰 분석기 </a:t>
              </a:r>
              <a:r>
                <a:rPr lang="en-US" altLang="ko-KR" sz="1600">
                  <a:solidFill>
                    <a:schemeClr val="accent1">
                      <a:lumMod val="7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MODEL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355216" y="2965984"/>
              <a:ext cx="1115596" cy="557594"/>
              <a:chOff x="1872228" y="2644349"/>
              <a:chExt cx="1115596" cy="55759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051720" y="2644349"/>
                <a:ext cx="7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INPUT</a:t>
                </a:r>
                <a:endParaRPr lang="ko-KR" altLang="en-US" sz="140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872228" y="2924944"/>
                <a:ext cx="11155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>
                    <a:latin typeface="현대하모니 L" pitchFamily="18" charset="-127"/>
                    <a:ea typeface="현대하모니 L" pitchFamily="18" charset="-127"/>
                  </a:rPr>
                  <a:t>Raw Review</a:t>
                </a:r>
                <a:endParaRPr lang="ko-KR" altLang="en-US" sz="1200" dirty="0">
                  <a:latin typeface="현대하모니 L" pitchFamily="18" charset="-127"/>
                  <a:ea typeface="현대하모니 L" pitchFamily="18" charset="-127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019055" y="3034967"/>
              <a:ext cx="12068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PROCESSING</a:t>
              </a:r>
              <a:endPara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07904" y="3615407"/>
              <a:ext cx="601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>
                  <a:latin typeface="현대하모니 L" pitchFamily="18" charset="-127"/>
                  <a:ea typeface="현대하모니 L" pitchFamily="18" charset="-127"/>
                </a:rPr>
                <a:t>부정</a:t>
              </a:r>
              <a:endParaRPr lang="en-US" altLang="ko-KR" sz="1200">
                <a:latin typeface="현대하모니 L" pitchFamily="18" charset="-127"/>
                <a:ea typeface="현대하모니 L" pitchFamily="18" charset="-127"/>
              </a:endParaRPr>
            </a:p>
            <a:p>
              <a:pPr algn="ctr"/>
              <a:r>
                <a:rPr lang="ko-KR" altLang="en-US" sz="1200">
                  <a:latin typeface="현대하모니 L" pitchFamily="18" charset="-127"/>
                  <a:ea typeface="현대하모니 L" pitchFamily="18" charset="-127"/>
                </a:rPr>
                <a:t>문장</a:t>
              </a:r>
              <a:endParaRPr lang="en-US" altLang="ko-KR" sz="120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46740" y="3442645"/>
              <a:ext cx="13058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latin typeface="현대하모니 L" pitchFamily="18" charset="-127"/>
                  <a:ea typeface="현대하모니 L" pitchFamily="18" charset="-127"/>
                </a:rPr>
                <a:t>Cargosapace</a:t>
              </a:r>
            </a:p>
            <a:p>
              <a:pPr algn="ctr"/>
              <a:r>
                <a:rPr lang="en-US" altLang="ko-KR" sz="1200">
                  <a:latin typeface="현대하모니 L" pitchFamily="18" charset="-127"/>
                  <a:ea typeface="현대하모니 L" pitchFamily="18" charset="-127"/>
                </a:rPr>
                <a:t> (</a:t>
              </a:r>
              <a:r>
                <a:rPr lang="ko-KR" altLang="en-US" sz="1200">
                  <a:latin typeface="현대하모니 L" pitchFamily="18" charset="-127"/>
                  <a:ea typeface="현대하모니 L" pitchFamily="18" charset="-127"/>
                </a:rPr>
                <a:t>명사</a:t>
              </a:r>
              <a:r>
                <a:rPr lang="en-US" altLang="ko-KR" sz="1200">
                  <a:latin typeface="현대하모니 L" pitchFamily="18" charset="-127"/>
                  <a:ea typeface="현대하모니 L" pitchFamily="18" charset="-127"/>
                </a:rPr>
                <a:t>)</a:t>
              </a:r>
            </a:p>
            <a:p>
              <a:pPr algn="ctr"/>
              <a:r>
                <a:rPr lang="en-US" altLang="ko-KR" sz="1200">
                  <a:latin typeface="현대하모니 L" pitchFamily="18" charset="-127"/>
                  <a:ea typeface="현대하모니 L" pitchFamily="18" charset="-127"/>
                </a:rPr>
                <a:t>Smaller</a:t>
              </a:r>
            </a:p>
            <a:p>
              <a:pPr algn="ctr"/>
              <a:r>
                <a:rPr lang="en-US" altLang="ko-KR" sz="1200">
                  <a:latin typeface="현대하모니 L" pitchFamily="18" charset="-127"/>
                  <a:ea typeface="현대하모니 L" pitchFamily="18" charset="-127"/>
                </a:rPr>
                <a:t>(</a:t>
              </a:r>
              <a:r>
                <a:rPr lang="ko-KR" altLang="en-US" sz="1200">
                  <a:latin typeface="현대하모니 L" pitchFamily="18" charset="-127"/>
                  <a:ea typeface="현대하모니 L" pitchFamily="18" charset="-127"/>
                </a:rPr>
                <a:t>비교</a:t>
              </a:r>
              <a:r>
                <a:rPr lang="en-US" altLang="ko-KR" sz="1200">
                  <a:latin typeface="현대하모니 L" pitchFamily="18" charset="-127"/>
                  <a:ea typeface="현대하모니 L" pitchFamily="18" charset="-127"/>
                </a:rPr>
                <a:t>)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2960" y="3615406"/>
              <a:ext cx="31124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“I think </a:t>
              </a:r>
              <a:r>
                <a:rPr lang="en-US" altLang="ko-KR" sz="1200" dirty="0" err="1">
                  <a:latin typeface="현대하모니 L" pitchFamily="18" charset="-127"/>
                  <a:ea typeface="현대하모니 L" pitchFamily="18" charset="-127"/>
                </a:rPr>
                <a:t>Maxcruz`s</a:t>
              </a:r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 </a:t>
              </a:r>
              <a:r>
                <a:rPr lang="en-US" altLang="ko-KR" sz="1200" dirty="0" err="1">
                  <a:latin typeface="현대하모니 L" pitchFamily="18" charset="-127"/>
                  <a:ea typeface="현대하모니 L" pitchFamily="18" charset="-127"/>
                </a:rPr>
                <a:t>cargospace</a:t>
              </a:r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 is </a:t>
              </a:r>
              <a:r>
                <a:rPr lang="en-US" altLang="ko-KR" sz="1200" b="1" dirty="0">
                  <a:solidFill>
                    <a:schemeClr val="accent1">
                      <a:lumMod val="75000"/>
                    </a:schemeClr>
                  </a:solidFill>
                  <a:latin typeface="현대하모니 L" pitchFamily="18" charset="-127"/>
                  <a:ea typeface="현대하모니 L" pitchFamily="18" charset="-127"/>
                </a:rPr>
                <a:t>little smaller</a:t>
              </a:r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 than other </a:t>
              </a:r>
              <a:r>
                <a:rPr lang="en-US" altLang="ko-KR" sz="1200" dirty="0" err="1">
                  <a:latin typeface="현대하모니 L" pitchFamily="18" charset="-127"/>
                  <a:ea typeface="현대하모니 L" pitchFamily="18" charset="-127"/>
                </a:rPr>
                <a:t>competiton</a:t>
              </a:r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 cars”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4353762" y="3754204"/>
              <a:ext cx="107836" cy="151144"/>
            </a:xfrm>
            <a:prstGeom prst="rightArrow">
              <a:avLst>
                <a:gd name="adj1" fmla="val 50000"/>
                <a:gd name="adj2" fmla="val 4679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64524" y="3007985"/>
              <a:ext cx="12059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OUTPUT</a:t>
              </a:r>
              <a:endPara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97892" y="3269041"/>
              <a:ext cx="19076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latin typeface="현대하모니 L" pitchFamily="18" charset="-127"/>
                  <a:ea typeface="현대하모니 L" pitchFamily="18" charset="-127"/>
                </a:rPr>
                <a:t>Word combination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31544" y="3663413"/>
              <a:ext cx="3112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latin typeface="현대하모니 L" pitchFamily="18" charset="-127"/>
                  <a:ea typeface="현대하모니 L" pitchFamily="18" charset="-127"/>
                </a:rPr>
                <a:t>Maxcruz</a:t>
              </a:r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 -&gt; “Smaller </a:t>
              </a:r>
              <a:r>
                <a:rPr lang="en-US" altLang="ko-KR" sz="1200" dirty="0" err="1">
                  <a:latin typeface="현대하모니 L" pitchFamily="18" charset="-127"/>
                  <a:ea typeface="현대하모니 L" pitchFamily="18" charset="-127"/>
                </a:rPr>
                <a:t>cargospace</a:t>
              </a:r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”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1064" y="6509572"/>
            <a:ext cx="5915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Code : 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Python_codes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Review_analyzing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Main_analyzing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/Review 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Modeling.ipynb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4647" y="3140973"/>
            <a:ext cx="7810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NLTK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패키지의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VADER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모듈을 사용</a:t>
            </a: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	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1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특정 자동차 리뷰들을 수집하여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list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형태로 변환한다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   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	2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각 리뷰를 긍정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or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부정 으로 나눈다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   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	3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en-US" altLang="ko-KR" sz="1200" dirty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‘</a:t>
            </a:r>
            <a:r>
              <a:rPr lang="ko-KR" altLang="en-US" sz="1200" dirty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긍정 리뷰</a:t>
            </a:r>
            <a:r>
              <a:rPr lang="en-US" altLang="ko-KR" sz="1200" dirty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’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에서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많이 도출되는 단어 와 </a:t>
            </a:r>
            <a:r>
              <a:rPr lang="en-US" altLang="ko-KR" sz="1200" dirty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‘</a:t>
            </a:r>
            <a:r>
              <a:rPr lang="ko-KR" altLang="en-US" sz="1200" dirty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부정 리뷰</a:t>
            </a:r>
            <a:r>
              <a:rPr lang="en-US" altLang="ko-KR" sz="1200" dirty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’</a:t>
            </a:r>
            <a:r>
              <a:rPr lang="ko-KR" altLang="en-US" sz="1200" dirty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에서 많이 도출되는 단어를 비교한다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   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	4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경쟁차량들의 리뷰도 동일한 방법으로 비교한다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	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5.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개선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Point Insight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를 도출한다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</a:t>
            </a:r>
            <a:endParaRPr lang="ko-KR" altLang="en-US" sz="12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4152" y="5745958"/>
            <a:ext cx="8449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[Insight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결과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] </a:t>
            </a:r>
            <a:r>
              <a:rPr lang="en-US" altLang="ko-KR" sz="14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Maxcruz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는 </a:t>
            </a:r>
            <a:r>
              <a:rPr lang="ko-KR" altLang="en-US" sz="14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경쟁차량과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비교해서 공간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외부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내부 사이즈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편안함 등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의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‘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불만 단어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’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가 자주 출현한다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.</a:t>
            </a:r>
            <a:endParaRPr lang="ko-KR" altLang="en-US" sz="14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4647" y="4509125"/>
            <a:ext cx="7810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아쉬운 점</a:t>
            </a: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pPr lvl="1"/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	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리뷰데이터가 너무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..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너무 부족해서 모델링 성능이 부족하다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pPr lvl="1"/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	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구축된 자동차 형태소 분석기의 단어 사전이 없다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 </a:t>
            </a: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pPr lvl="1"/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	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부족한 </a:t>
            </a:r>
            <a:r>
              <a:rPr lang="ko-KR" altLang="en-US" sz="1200" dirty="0" err="1">
                <a:latin typeface="현대하모니 L" pitchFamily="18" charset="-127"/>
                <a:ea typeface="현대하모니 L" pitchFamily="18" charset="-127"/>
              </a:rPr>
              <a:t>리뷰량을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 극복하기위해 </a:t>
            </a:r>
            <a:r>
              <a:rPr lang="ko-KR" altLang="en-US" sz="1200" dirty="0">
                <a:solidFill>
                  <a:srgbClr val="0070C0"/>
                </a:solidFill>
                <a:latin typeface="현대하모니 L" pitchFamily="18" charset="-127"/>
                <a:ea typeface="현대하모니 L" pitchFamily="18" charset="-127"/>
              </a:rPr>
              <a:t>세부 항목별 평점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을 추가적으로 사용한다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</a:t>
            </a:r>
            <a:endParaRPr lang="ko-KR" altLang="en-US" sz="1200" dirty="0">
              <a:latin typeface="현대하모니 L" pitchFamily="18" charset="-127"/>
              <a:ea typeface="현대하모니 L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8085545" y="68308"/>
            <a:ext cx="905757" cy="480373"/>
            <a:chOff x="9609545" y="68307"/>
            <a:chExt cx="905757" cy="480373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9696400" y="548680"/>
              <a:ext cx="64807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9609545" y="68307"/>
              <a:ext cx="905757" cy="476492"/>
              <a:chOff x="8085538" y="68306"/>
              <a:chExt cx="905756" cy="476493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085538" y="68306"/>
                <a:ext cx="45887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현대하모니 B" pitchFamily="18" charset="-127"/>
                    <a:ea typeface="현대하모니 B" pitchFamily="18" charset="-127"/>
                  </a:rPr>
                  <a:t>11</a:t>
                </a:r>
                <a:endParaRPr lang="en-US" altLang="ko-KR" sz="1600" dirty="0">
                  <a:latin typeface="현대하모니 B" pitchFamily="18" charset="-127"/>
                  <a:ea typeface="현대하모니 B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325847" y="147083"/>
                <a:ext cx="28803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B" pitchFamily="18" charset="-127"/>
                    <a:ea typeface="현대하모니 B" pitchFamily="18" charset="-127"/>
                  </a:rPr>
                  <a:t>/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8406354" y="237021"/>
                <a:ext cx="584940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현대하모니 B" pitchFamily="18" charset="-127"/>
                    <a:ea typeface="현대하모니 B" pitchFamily="18" charset="-127"/>
                  </a:rPr>
                  <a:t>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107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연결선 68"/>
          <p:cNvCxnSpPr/>
          <p:nvPr/>
        </p:nvCxnSpPr>
        <p:spPr>
          <a:xfrm>
            <a:off x="251521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03920" y="147085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[Modeling] </a:t>
            </a:r>
            <a:r>
              <a:rPr lang="ko-KR" altLang="en-US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리뷰 분석기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403920" y="558633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1065" y="6509572"/>
            <a:ext cx="738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Code : 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Python_codes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Compare_competition_cars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Main_analyzing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ko-KR" altLang="en-US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판매량 예측 회귀분석 모델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ipynb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297" r="3080" b="1868"/>
          <a:stretch/>
        </p:blipFill>
        <p:spPr>
          <a:xfrm>
            <a:off x="1259635" y="1827959"/>
            <a:ext cx="5740235" cy="17281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9" y="3943749"/>
            <a:ext cx="3668637" cy="222515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2312" y="871458"/>
            <a:ext cx="844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AutoNum type="arabicPeriod"/>
            </a:pPr>
            <a:r>
              <a:rPr lang="ko-KR" altLang="en-US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크롤링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리뷰 문장으로 나누기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-&gt; 2. 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nltk.sentiment.vader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모듈을 사용해서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</a:t>
            </a:r>
            <a:r>
              <a:rPr lang="ko-KR" altLang="en-US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감성분석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’ (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지표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compound)</a:t>
            </a:r>
          </a:p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-&gt; 3.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문장을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tokenizer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후 형태소 분석 진행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기본적인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‘English’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내부 모듈 사용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 -&gt; 4.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빈도수를 토대로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Insight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도출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514" y="2204866"/>
            <a:ext cx="47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ⅱ.</a:t>
            </a: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514" y="4159825"/>
            <a:ext cx="47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ⅲ.</a:t>
            </a: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8085545" y="68308"/>
            <a:ext cx="905757" cy="480373"/>
            <a:chOff x="9609545" y="68307"/>
            <a:chExt cx="905757" cy="480373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9696400" y="548680"/>
              <a:ext cx="64807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/>
            <p:cNvGrpSpPr/>
            <p:nvPr/>
          </p:nvGrpSpPr>
          <p:grpSpPr>
            <a:xfrm>
              <a:off x="9609545" y="68307"/>
              <a:ext cx="905757" cy="476492"/>
              <a:chOff x="8085538" y="68306"/>
              <a:chExt cx="905756" cy="47649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8085538" y="68306"/>
                <a:ext cx="45887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현대하모니 B" pitchFamily="18" charset="-127"/>
                    <a:ea typeface="현대하모니 B" pitchFamily="18" charset="-127"/>
                  </a:rPr>
                  <a:t>12</a:t>
                </a:r>
                <a:endParaRPr lang="en-US" altLang="ko-KR" sz="1600" dirty="0">
                  <a:latin typeface="현대하모니 B" pitchFamily="18" charset="-127"/>
                  <a:ea typeface="현대하모니 B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325847" y="147083"/>
                <a:ext cx="28803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B" pitchFamily="18" charset="-127"/>
                    <a:ea typeface="현대하모니 B" pitchFamily="18" charset="-127"/>
                  </a:rPr>
                  <a:t>/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406354" y="237021"/>
                <a:ext cx="584940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현대하모니 B" pitchFamily="18" charset="-127"/>
                    <a:ea typeface="현대하모니 B" pitchFamily="18" charset="-127"/>
                  </a:rPr>
                  <a:t>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916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/>
          <p:cNvCxnSpPr/>
          <p:nvPr/>
        </p:nvCxnSpPr>
        <p:spPr>
          <a:xfrm>
            <a:off x="251521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03920" y="561393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3920" y="149846"/>
            <a:ext cx="6904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[</a:t>
            </a:r>
            <a:r>
              <a:rPr lang="ko-KR" altLang="en-US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생략</a:t>
            </a: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] </a:t>
            </a:r>
            <a:r>
              <a:rPr lang="ko-KR" altLang="en-US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경쟁 차량과 </a:t>
            </a: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1</a:t>
            </a:r>
            <a:r>
              <a:rPr lang="ko-KR" altLang="en-US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차원적 비교</a:t>
            </a: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( </a:t>
            </a:r>
            <a:r>
              <a:rPr lang="ko-KR" altLang="en-US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리뷰 살피기</a:t>
            </a: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, </a:t>
            </a:r>
            <a:r>
              <a:rPr lang="ko-KR" altLang="en-US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사이즈</a:t>
            </a: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, </a:t>
            </a:r>
            <a:r>
              <a:rPr lang="ko-KR" altLang="en-US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스펙 비교 등</a:t>
            </a: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..)</a:t>
            </a:r>
            <a:r>
              <a:rPr lang="ko-KR" altLang="en-US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9556" y="1078009"/>
            <a:ext cx="728538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lnSpc>
                <a:spcPct val="300000"/>
              </a:lnSpc>
              <a:buFontTx/>
              <a:buChar char="-"/>
            </a:pP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경쟁차량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선정 기준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리뷰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공식홈페이지비교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pPr marL="171446" indent="-171446">
              <a:lnSpc>
                <a:spcPct val="300000"/>
              </a:lnSpc>
              <a:buFontTx/>
              <a:buChar char="-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최종 선정된 경쟁 차량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Pilot, Pathfinder, Highlander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와 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Maxcruz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스펙 상세 비교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171446" indent="-171446">
              <a:lnSpc>
                <a:spcPct val="300000"/>
              </a:lnSpc>
              <a:buFontTx/>
              <a:buChar char="-"/>
            </a:pP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Maxcruz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세부 평점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42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개 항목의 점수를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“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평균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”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내어 경쟁 차량과 비교 후 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Maxcruz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단점 도출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171446" indent="-171446">
              <a:lnSpc>
                <a:spcPct val="300000"/>
              </a:lnSpc>
              <a:buFontTx/>
              <a:buChar char="-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171446" indent="-171446">
              <a:lnSpc>
                <a:spcPct val="300000"/>
              </a:lnSpc>
              <a:buFontTx/>
              <a:buChar char="-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171446" indent="-171446">
              <a:lnSpc>
                <a:spcPct val="300000"/>
              </a:lnSpc>
              <a:buFontTx/>
              <a:buChar char="-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171446" indent="-171446">
              <a:lnSpc>
                <a:spcPct val="300000"/>
              </a:lnSpc>
              <a:buFontTx/>
              <a:buChar char="-"/>
            </a:pP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Maxcruz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단점 변수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화물용량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개선을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‘Point’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로 생각하여 이를 종속변수로 하여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상관분석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실행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171446" indent="-171446">
              <a:lnSpc>
                <a:spcPct val="300000"/>
              </a:lnSpc>
              <a:buFontTx/>
              <a:buChar char="-"/>
            </a:pP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상관분석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결과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‘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전고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’, ‘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전장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’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독립변수를 중요 개선 변수로 최종 선택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endParaRPr lang="ko-KR" altLang="en-US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744617" y="3188503"/>
            <a:ext cx="2687727" cy="1656184"/>
            <a:chOff x="7369329" y="4131170"/>
            <a:chExt cx="2486851" cy="1155541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9329" y="4131170"/>
              <a:ext cx="2486851" cy="1155541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9460501" y="5250059"/>
              <a:ext cx="182626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7494309" y="5250059"/>
              <a:ext cx="430624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637400" y="357302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42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개 항목 중 </a:t>
            </a:r>
            <a:r>
              <a:rPr lang="en-US" altLang="ko-KR" sz="1200" dirty="0" err="1">
                <a:latin typeface="현대하모니 L" pitchFamily="18" charset="-127"/>
                <a:ea typeface="현대하모니 L" pitchFamily="18" charset="-127"/>
              </a:rPr>
              <a:t>Maxcruz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의 점수가 경쟁차량대비 크게 낮은 변수들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6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개</a:t>
            </a: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	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-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특히 </a:t>
            </a:r>
            <a:r>
              <a:rPr lang="en-US" altLang="ko-KR" sz="1200" dirty="0" err="1">
                <a:latin typeface="현대하모니 L" pitchFamily="18" charset="-127"/>
                <a:ea typeface="현대하모니 L" pitchFamily="18" charset="-127"/>
              </a:rPr>
              <a:t>cargoStorage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에서 가장 낮은 점수를 얻었다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	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-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이는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리뷰 분석기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Model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에서도 확인가능</a:t>
            </a:r>
            <a:endParaRPr lang="ko-KR" altLang="en-US" sz="12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525" y="6526332"/>
            <a:ext cx="63616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itchFamily="18" charset="-127"/>
                <a:ea typeface="현대하모니 L" pitchFamily="18" charset="-127"/>
              </a:rPr>
              <a:t>주 </a:t>
            </a:r>
            <a:r>
              <a:rPr lang="en-US" altLang="ko-KR" sz="900" dirty="0">
                <a:latin typeface="현대하모니 L" pitchFamily="18" charset="-127"/>
                <a:ea typeface="현대하모니 L" pitchFamily="18" charset="-127"/>
              </a:rPr>
              <a:t>: 1) </a:t>
            </a:r>
            <a:r>
              <a:rPr lang="ko-KR" altLang="en-US" sz="900" dirty="0">
                <a:latin typeface="현대하모니 L" pitchFamily="18" charset="-127"/>
                <a:ea typeface="현대하모니 L" pitchFamily="18" charset="-127"/>
              </a:rPr>
              <a:t>연비</a:t>
            </a:r>
            <a:r>
              <a:rPr lang="en-US" altLang="ko-KR" sz="9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900" dirty="0">
                <a:latin typeface="현대하모니 L" pitchFamily="18" charset="-127"/>
                <a:ea typeface="현대하모니 L" pitchFamily="18" charset="-127"/>
              </a:rPr>
              <a:t>화물 용량</a:t>
            </a:r>
            <a:r>
              <a:rPr lang="en-US" altLang="ko-KR" sz="9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900" dirty="0">
                <a:latin typeface="현대하모니 L" pitchFamily="18" charset="-127"/>
                <a:ea typeface="현대하모니 L" pitchFamily="18" charset="-127"/>
              </a:rPr>
              <a:t>앞 좌석 공간</a:t>
            </a:r>
            <a:r>
              <a:rPr lang="en-US" altLang="ko-KR" sz="9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900" dirty="0">
                <a:latin typeface="현대하모니 L" pitchFamily="18" charset="-127"/>
                <a:ea typeface="현대하모니 L" pitchFamily="18" charset="-127"/>
              </a:rPr>
              <a:t>등등 총 </a:t>
            </a:r>
            <a:r>
              <a:rPr lang="en-US" altLang="ko-KR" sz="900" dirty="0">
                <a:latin typeface="현대하모니 L" pitchFamily="18" charset="-127"/>
                <a:ea typeface="현대하모니 L" pitchFamily="18" charset="-127"/>
              </a:rPr>
              <a:t>42</a:t>
            </a:r>
            <a:r>
              <a:rPr lang="ko-KR" altLang="en-US" sz="900" dirty="0">
                <a:latin typeface="현대하모니 L" pitchFamily="18" charset="-127"/>
                <a:ea typeface="현대하모니 L" pitchFamily="18" charset="-127"/>
              </a:rPr>
              <a:t>개 항목</a:t>
            </a:r>
            <a:endParaRPr lang="ko-KR" altLang="en-US" sz="9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78097" y="2582488"/>
            <a:ext cx="3198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itchFamily="18" charset="-127"/>
                <a:ea typeface="현대하모니 L" pitchFamily="18" charset="-127"/>
              </a:rPr>
              <a:t>1)</a:t>
            </a:r>
            <a:endParaRPr lang="ko-KR" altLang="en-US" sz="900" dirty="0">
              <a:latin typeface="현대하모니 L" pitchFamily="18" charset="-127"/>
              <a:ea typeface="현대하모니 L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085545" y="68308"/>
            <a:ext cx="905757" cy="480373"/>
            <a:chOff x="9609545" y="68307"/>
            <a:chExt cx="905757" cy="480373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9696400" y="548680"/>
              <a:ext cx="64807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9609545" y="68307"/>
              <a:ext cx="905757" cy="476492"/>
              <a:chOff x="8085538" y="68306"/>
              <a:chExt cx="905756" cy="47649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8085538" y="68306"/>
                <a:ext cx="45887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현대하모니 B" pitchFamily="18" charset="-127"/>
                    <a:ea typeface="현대하모니 B" pitchFamily="18" charset="-127"/>
                  </a:rPr>
                  <a:t>13</a:t>
                </a:r>
                <a:endParaRPr lang="en-US" altLang="ko-KR" sz="1600" dirty="0">
                  <a:latin typeface="현대하모니 B" pitchFamily="18" charset="-127"/>
                  <a:ea typeface="현대하모니 B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325847" y="147083"/>
                <a:ext cx="28803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B" pitchFamily="18" charset="-127"/>
                    <a:ea typeface="현대하모니 B" pitchFamily="18" charset="-127"/>
                  </a:rPr>
                  <a:t>/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406354" y="237021"/>
                <a:ext cx="584940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현대하모니 B" pitchFamily="18" charset="-127"/>
                    <a:ea typeface="현대하모니 B" pitchFamily="18" charset="-127"/>
                  </a:rPr>
                  <a:t>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751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연결선 68"/>
          <p:cNvCxnSpPr/>
          <p:nvPr/>
        </p:nvCxnSpPr>
        <p:spPr>
          <a:xfrm>
            <a:off x="251521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03920" y="147085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[Modeling] </a:t>
            </a:r>
            <a:r>
              <a:rPr lang="ko-KR" altLang="en-US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판매량 예측 회귀 </a:t>
            </a: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Modeling Process - OLS 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403920" y="558633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1" y="959714"/>
            <a:ext cx="4554924" cy="5089003"/>
          </a:xfrm>
          <a:prstGeom prst="rect">
            <a:avLst/>
          </a:prstGeom>
        </p:spPr>
      </p:pic>
      <p:sp>
        <p:nvSpPr>
          <p:cNvPr id="71" name="오른쪽 화살표 70"/>
          <p:cNvSpPr/>
          <p:nvPr/>
        </p:nvSpPr>
        <p:spPr>
          <a:xfrm>
            <a:off x="5166488" y="3504216"/>
            <a:ext cx="292915" cy="297071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73" name="TextBox 72"/>
          <p:cNvSpPr txBox="1"/>
          <p:nvPr/>
        </p:nvSpPr>
        <p:spPr>
          <a:xfrm>
            <a:off x="5812911" y="3144921"/>
            <a:ext cx="2370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회귀 식 도출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(Page )</a:t>
            </a:r>
          </a:p>
          <a:p>
            <a:pPr marL="171446" indent="-171446">
              <a:buFont typeface="Wingdings" panose="05000000000000000000" pitchFamily="2" charset="2"/>
              <a:buChar char="§"/>
            </a:pP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46" indent="-171446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R-squared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뛰어나게 높진 않지만 독립변수들의 영향력을 살필 수 있다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065" y="6509572"/>
            <a:ext cx="738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Code : 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Python_codes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Compare_competition_cars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Main_analyzing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ko-KR" altLang="en-US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판매량 예측 회귀분석 모델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ipynb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085545" y="68308"/>
            <a:ext cx="905757" cy="480373"/>
            <a:chOff x="9609545" y="68307"/>
            <a:chExt cx="905757" cy="480373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9696400" y="548680"/>
              <a:ext cx="64807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9609545" y="68307"/>
              <a:ext cx="905757" cy="476492"/>
              <a:chOff x="8085538" y="68306"/>
              <a:chExt cx="905756" cy="476493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8085538" y="68306"/>
                <a:ext cx="45887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현대하모니 B" pitchFamily="18" charset="-127"/>
                    <a:ea typeface="현대하모니 B" pitchFamily="18" charset="-127"/>
                  </a:rPr>
                  <a:t>14</a:t>
                </a:r>
                <a:endParaRPr lang="en-US" altLang="ko-KR" sz="1600" dirty="0">
                  <a:latin typeface="현대하모니 B" pitchFamily="18" charset="-127"/>
                  <a:ea typeface="현대하모니 B" pitchFamily="18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316516" y="147083"/>
                <a:ext cx="28803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B" pitchFamily="18" charset="-127"/>
                    <a:ea typeface="현대하모니 B" pitchFamily="18" charset="-127"/>
                  </a:rPr>
                  <a:t>/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06354" y="237021"/>
                <a:ext cx="584940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현대하모니 B" pitchFamily="18" charset="-127"/>
                    <a:ea typeface="현대하모니 B" pitchFamily="18" charset="-127"/>
                  </a:rPr>
                  <a:t>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544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연결선 68"/>
          <p:cNvCxnSpPr/>
          <p:nvPr/>
        </p:nvCxnSpPr>
        <p:spPr>
          <a:xfrm>
            <a:off x="251521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03920" y="147085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[Modeling] </a:t>
            </a:r>
            <a:r>
              <a:rPr lang="ko-KR" altLang="en-US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판매량 예측 회귀 </a:t>
            </a: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Modeling Process2 - </a:t>
            </a:r>
            <a:r>
              <a:rPr lang="ko-KR" altLang="en-US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시뮬레이션</a:t>
            </a: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403920" y="558632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809769"/>
            <a:ext cx="5832648" cy="5534887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6469712" y="2996212"/>
            <a:ext cx="292915" cy="297071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16" name="TextBox 15"/>
          <p:cNvSpPr txBox="1"/>
          <p:nvPr/>
        </p:nvSpPr>
        <p:spPr>
          <a:xfrm>
            <a:off x="6809131" y="2636917"/>
            <a:ext cx="2370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도출된 </a:t>
            </a:r>
            <a:r>
              <a:rPr lang="ko-KR" altLang="en-US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회귀식에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시뮬레이션을 적용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46" indent="-171446"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난수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생성을 통해 총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100*1000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번의 시뮬레이션 진행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46" indent="-171446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시뮬레이션의 평균을 도출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065" y="6509572"/>
            <a:ext cx="738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Code : 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Python_codes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Compare_competition_cars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Main_analyzing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ko-KR" altLang="en-US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판매량 예측 회귀분석 모델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ipynb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085545" y="68308"/>
            <a:ext cx="905757" cy="480373"/>
            <a:chOff x="9609545" y="68307"/>
            <a:chExt cx="905757" cy="480373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9696400" y="548680"/>
              <a:ext cx="64807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9"/>
            <p:cNvGrpSpPr/>
            <p:nvPr/>
          </p:nvGrpSpPr>
          <p:grpSpPr>
            <a:xfrm>
              <a:off x="9609545" y="68307"/>
              <a:ext cx="905757" cy="476492"/>
              <a:chOff x="8085538" y="68306"/>
              <a:chExt cx="905756" cy="476493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8085538" y="68306"/>
                <a:ext cx="45887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현대하모니 B" pitchFamily="18" charset="-127"/>
                    <a:ea typeface="현대하모니 B" pitchFamily="18" charset="-127"/>
                  </a:rPr>
                  <a:t>15</a:t>
                </a:r>
                <a:endParaRPr lang="en-US" altLang="ko-KR" sz="1600" dirty="0">
                  <a:latin typeface="현대하모니 B" pitchFamily="18" charset="-127"/>
                  <a:ea typeface="현대하모니 B" pitchFamily="18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325847" y="147083"/>
                <a:ext cx="28803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B" pitchFamily="18" charset="-127"/>
                    <a:ea typeface="현대하모니 B" pitchFamily="18" charset="-127"/>
                  </a:rPr>
                  <a:t>/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406354" y="237021"/>
                <a:ext cx="584940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현대하모니 B" pitchFamily="18" charset="-127"/>
                    <a:ea typeface="현대하모니 B" pitchFamily="18" charset="-127"/>
                  </a:rPr>
                  <a:t>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929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5133" y="6522083"/>
            <a:ext cx="700451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5" dirty="0"/>
              <a:t>자료 </a:t>
            </a:r>
            <a:r>
              <a:rPr lang="en-US" altLang="ko-KR" sz="825" dirty="0"/>
              <a:t>: </a:t>
            </a:r>
            <a:r>
              <a:rPr lang="ko-KR" altLang="en-US" sz="825" dirty="0"/>
              <a:t>모든 데이터는 차량을 구매한 사람이 남긴 리뷰 또는 불만사항</a:t>
            </a:r>
            <a:r>
              <a:rPr lang="en-US" altLang="ko-KR" sz="825" dirty="0"/>
              <a:t>( Edmunds.com , Carcomplain.com </a:t>
            </a:r>
            <a:r>
              <a:rPr lang="ko-KR" altLang="en-US" sz="825" dirty="0" err="1"/>
              <a:t>크롤링</a:t>
            </a:r>
            <a:r>
              <a:rPr lang="ko-KR" altLang="en-US" sz="825" dirty="0"/>
              <a:t> </a:t>
            </a:r>
            <a:r>
              <a:rPr lang="en-US" altLang="ko-KR" sz="825" dirty="0"/>
              <a:t>)</a:t>
            </a:r>
            <a:endParaRPr lang="en-US" altLang="ko-KR" sz="82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5082149" y="1098815"/>
                <a:ext cx="4188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900" i="1">
                        <a:latin typeface="Cambria Math" panose="02040503050406030204" pitchFamily="18" charset="0"/>
                        <a:ea typeface="현대하모니 L" panose="02020603020101020101" pitchFamily="18" charset="-127"/>
                      </a:rPr>
                      <m:t>𝑌</m:t>
                    </m:r>
                  </m:oMath>
                </a14:m>
                <a:r>
                  <a:rPr lang="en-US" altLang="ko-KR" sz="900" i="1">
                    <a:latin typeface="Cambria Math" panose="02040503050406030204" pitchFamily="18" charset="0"/>
                    <a:ea typeface="현대하모니 L" panose="02020603020101020101" pitchFamily="18" charset="-127"/>
                  </a:rPr>
                  <a:t> : </a:t>
                </a:r>
                <a:r>
                  <a:rPr lang="ko-KR" altLang="en-US" sz="900" i="1">
                    <a:latin typeface="Cambria Math" panose="02040503050406030204" pitchFamily="18" charset="0"/>
                    <a:ea typeface="현대하모니 L" panose="02020603020101020101" pitchFamily="18" charset="-127"/>
                  </a:rPr>
                  <a:t>판매량</a:t>
                </a:r>
                <a:r>
                  <a:rPr lang="en-US" altLang="ko-KR" sz="900" i="1">
                    <a:latin typeface="Cambria Math" panose="02040503050406030204" pitchFamily="18" charset="0"/>
                    <a:ea typeface="현대하모니 L" panose="02020603020101020101" pitchFamily="18" charset="-127"/>
                  </a:rPr>
                  <a:t>(</a:t>
                </a:r>
                <a:r>
                  <a:rPr lang="ko-KR" altLang="en-US" sz="900" i="1">
                    <a:latin typeface="Cambria Math" panose="02040503050406030204" pitchFamily="18" charset="0"/>
                    <a:ea typeface="현대하모니 L" panose="02020603020101020101" pitchFamily="18" charset="-127"/>
                  </a:rPr>
                  <a:t>예측</a:t>
                </a:r>
                <a:r>
                  <a:rPr lang="en-US" altLang="ko-KR" sz="900" i="1">
                    <a:latin typeface="Cambria Math" panose="02040503050406030204" pitchFamily="18" charset="0"/>
                    <a:ea typeface="현대하모니 L" panose="02020603020101020101" pitchFamily="18" charset="-127"/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: </a:t>
                </a:r>
                <a:r>
                  <a:rPr lang="ko-KR" altLang="en-US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전장</a:t>
                </a:r>
                <a:r>
                  <a:rPr lang="en-US" altLang="ko-KR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: </a:t>
                </a:r>
                <a:r>
                  <a:rPr lang="ko-KR" altLang="en-US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승객 수</a:t>
                </a:r>
                <a:r>
                  <a:rPr lang="en-US" altLang="ko-KR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: </a:t>
                </a:r>
                <a:r>
                  <a:rPr lang="ko-KR" altLang="en-US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승객 용량</a:t>
                </a:r>
                <a:r>
                  <a:rPr lang="en-US" altLang="ko-KR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: </a:t>
                </a:r>
                <a:r>
                  <a:rPr lang="ko-KR" altLang="en-US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화물 용량</a:t>
                </a:r>
                <a:r>
                  <a:rPr lang="en-US" altLang="ko-KR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: </a:t>
                </a:r>
                <a:r>
                  <a:rPr lang="ko-KR" altLang="en-US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휠 베이스</a:t>
                </a:r>
                <a:r>
                  <a:rPr lang="en-US" altLang="ko-KR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9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ko-KR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: </a:t>
                </a:r>
                <a:r>
                  <a:rPr lang="ko-KR" altLang="en-US" sz="90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가격</a:t>
                </a:r>
                <a:endParaRPr lang="en-US" altLang="ko-KR" sz="900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149" y="1098815"/>
                <a:ext cx="4188197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/>
          <p:cNvGrpSpPr/>
          <p:nvPr/>
        </p:nvGrpSpPr>
        <p:grpSpPr>
          <a:xfrm>
            <a:off x="403925" y="1531086"/>
            <a:ext cx="2480305" cy="911871"/>
            <a:chOff x="1040799" y="2266083"/>
            <a:chExt cx="3004117" cy="1215827"/>
          </a:xfrm>
        </p:grpSpPr>
        <p:sp>
          <p:nvSpPr>
            <p:cNvPr id="8" name="TextBox 7"/>
            <p:cNvSpPr txBox="1"/>
            <p:nvPr/>
          </p:nvSpPr>
          <p:spPr>
            <a:xfrm>
              <a:off x="1040799" y="2266083"/>
              <a:ext cx="782319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88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전장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92024" y="2600732"/>
              <a:ext cx="370524" cy="88117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788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전장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92107" y="2572040"/>
              <a:ext cx="370524" cy="88117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788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승객 수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22668" y="2572040"/>
              <a:ext cx="370524" cy="88117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788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승객 용량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30464" y="2572040"/>
              <a:ext cx="370524" cy="88117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788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화물 용량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28659" y="2572040"/>
              <a:ext cx="370524" cy="88117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788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휠 베이스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54824" y="2600732"/>
              <a:ext cx="370524" cy="88117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788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가격</a:t>
              </a: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506140" y="2266083"/>
              <a:ext cx="2538776" cy="309921"/>
              <a:chOff x="1431960" y="3268685"/>
              <a:chExt cx="2538776" cy="287315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21" t="18053" r="59049" b="76114"/>
              <a:stretch/>
            </p:blipFill>
            <p:spPr>
              <a:xfrm>
                <a:off x="1431960" y="3268685"/>
                <a:ext cx="2103720" cy="287315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622" t="17975" r="25471" b="76297"/>
              <a:stretch/>
            </p:blipFill>
            <p:spPr>
              <a:xfrm>
                <a:off x="3535680" y="3271289"/>
                <a:ext cx="435056" cy="282106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2994948" y="1483138"/>
                <a:ext cx="6462755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1" i="1">
                          <a:latin typeface="Cambria Math" panose="02040503050406030204" pitchFamily="18" charset="0"/>
                          <a:ea typeface="현대하모니 L" panose="02020603020101020101" pitchFamily="18" charset="-127"/>
                        </a:rPr>
                        <m:t>𝑌</m:t>
                      </m:r>
                      <m:r>
                        <a:rPr lang="en-US" altLang="ko-KR" sz="1351" i="1">
                          <a:latin typeface="Cambria Math" panose="02040503050406030204" pitchFamily="18" charset="0"/>
                          <a:ea typeface="현대하모니 L" panose="0202060302010102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351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351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  <m:t>3635.8</m:t>
                          </m:r>
                          <m:r>
                            <a:rPr lang="en-US" altLang="ko-KR" sz="1351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1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351" i="1">
                          <a:latin typeface="Cambria Math" panose="02040503050406030204" pitchFamily="18" charset="0"/>
                          <a:ea typeface="현대하모니 L" panose="02020603020101020101" pitchFamily="18" charset="-127"/>
                        </a:rPr>
                        <m:t>−0.001</m:t>
                      </m:r>
                      <m:sSub>
                        <m:sSubPr>
                          <m:ctrlPr>
                            <a:rPr lang="en-US" altLang="ko-KR" sz="1351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351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1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351" i="1">
                          <a:latin typeface="Cambria Math" panose="02040503050406030204" pitchFamily="18" charset="0"/>
                          <a:ea typeface="현대하모니 L" panose="02020603020101020101" pitchFamily="18" charset="-127"/>
                        </a:rPr>
                        <m:t>+714.6</m:t>
                      </m:r>
                      <m:sSub>
                        <m:sSubPr>
                          <m:ctrlPr>
                            <a:rPr lang="en-US" altLang="ko-KR" sz="1351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351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1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sz="1351" i="1">
                          <a:latin typeface="Cambria Math" panose="02040503050406030204" pitchFamily="18" charset="0"/>
                          <a:ea typeface="현대하모니 L" panose="02020603020101020101" pitchFamily="18" charset="-127"/>
                        </a:rPr>
                        <m:t>+560.4</m:t>
                      </m:r>
                      <m:sSub>
                        <m:sSubPr>
                          <m:ctrlPr>
                            <a:rPr lang="en-US" altLang="ko-KR" sz="1351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351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1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  <m:t>4</m:t>
                          </m:r>
                        </m:sub>
                      </m:sSub>
                      <m:r>
                        <a:rPr lang="en-US" altLang="ko-KR" sz="1351" i="1">
                          <a:latin typeface="Cambria Math" panose="02040503050406030204" pitchFamily="18" charset="0"/>
                          <a:ea typeface="현대하모니 L" panose="02020603020101020101" pitchFamily="18" charset="-127"/>
                        </a:rPr>
                        <m:t>−5549</m:t>
                      </m:r>
                      <m:sSub>
                        <m:sSubPr>
                          <m:ctrlPr>
                            <a:rPr lang="en-US" altLang="ko-KR" sz="1351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351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1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  <m:t>5</m:t>
                          </m:r>
                        </m:sub>
                      </m:sSub>
                      <m:r>
                        <a:rPr lang="en-US" altLang="ko-KR" sz="1351" i="1">
                          <a:latin typeface="Cambria Math" panose="02040503050406030204" pitchFamily="18" charset="0"/>
                          <a:ea typeface="현대하모니 L" panose="02020603020101020101" pitchFamily="18" charset="-127"/>
                        </a:rPr>
                        <m:t>−1.09</m:t>
                      </m:r>
                      <m:sSub>
                        <m:sSubPr>
                          <m:ctrlPr>
                            <a:rPr lang="en-US" altLang="ko-KR" sz="1351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351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1" i="1">
                              <a:latin typeface="Cambria Math" panose="02040503050406030204" pitchFamily="18" charset="0"/>
                              <a:ea typeface="현대하모니 L" panose="02020603020101020101" pitchFamily="18" charset="-127"/>
                            </a:rPr>
                            <m:t>6</m:t>
                          </m:r>
                        </m:sub>
                      </m:sSub>
                      <m:r>
                        <a:rPr lang="en-US" altLang="ko-KR" sz="1351" i="1">
                          <a:latin typeface="Cambria Math" panose="02040503050406030204" pitchFamily="18" charset="0"/>
                          <a:ea typeface="현대하모니 L" panose="02020603020101020101" pitchFamily="18" charset="-127"/>
                        </a:rPr>
                        <m:t>−19</m:t>
                      </m:r>
                      <m:r>
                        <a:rPr lang="ko-KR" altLang="en-US" sz="1351" i="1">
                          <a:latin typeface="Cambria Math" panose="02040503050406030204" pitchFamily="18" charset="0"/>
                          <a:ea typeface="현대하모니 L" panose="02020603020101020101" pitchFamily="18" charset="-127"/>
                        </a:rPr>
                        <m:t>만</m:t>
                      </m:r>
                    </m:oMath>
                  </m:oMathPara>
                </a14:m>
                <a:endParaRPr lang="en-US" altLang="ko-KR" sz="1500" dirty="0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948" y="1483138"/>
                <a:ext cx="6462755" cy="300210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1184245" y="3325112"/>
            <a:ext cx="1417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기존 </a:t>
            </a:r>
            <a:r>
              <a:rPr lang="en-US" altLang="ko-KR" sz="15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Maxcruz</a:t>
            </a:r>
            <a:endParaRPr lang="ko-KR" altLang="en-US" sz="15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20006" y="4359884"/>
            <a:ext cx="17456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세대 변경 </a:t>
            </a:r>
            <a:r>
              <a:rPr lang="en-US" altLang="ko-KR" sz="15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Maxcruz</a:t>
            </a:r>
            <a:endParaRPr lang="ko-KR" altLang="en-US" sz="15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34" y="3655026"/>
            <a:ext cx="1365341" cy="56410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74" y="4669251"/>
            <a:ext cx="1575611" cy="58073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97848" y="3278530"/>
            <a:ext cx="84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전장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56319" y="3278530"/>
            <a:ext cx="84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승객 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01658" y="3278529"/>
            <a:ext cx="874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승객 용량</a:t>
            </a:r>
            <a:endParaRPr lang="en-US" altLang="ko-KR" sz="12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93746" y="3278527"/>
            <a:ext cx="874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화물 용량</a:t>
            </a:r>
            <a:endParaRPr lang="en-US" altLang="ko-KR" sz="12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1858" y="3278527"/>
            <a:ext cx="874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휠 베이스</a:t>
            </a:r>
            <a:endParaRPr lang="en-US" altLang="ko-KR" sz="12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10556" y="3278528"/>
            <a:ext cx="1189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판매량</a:t>
            </a:r>
            <a:r>
              <a:rPr lang="en-US" altLang="ko-KR" sz="120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20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예측</a:t>
            </a:r>
            <a:r>
              <a:rPr lang="en-US" altLang="ko-KR" sz="120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843808" y="3278526"/>
            <a:ext cx="0" cy="192296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15820" y="3760991"/>
            <a:ext cx="707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193.1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38408" y="3760990"/>
            <a:ext cx="707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6~7</a:t>
            </a:r>
            <a:endParaRPr lang="ko-KR" altLang="en-US" sz="12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62212" y="3760991"/>
            <a:ext cx="707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162.6</a:t>
            </a:r>
            <a:endParaRPr lang="ko-KR" altLang="en-US" sz="12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33101" y="3760990"/>
            <a:ext cx="707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80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97197" y="3760991"/>
            <a:ext cx="707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110.2</a:t>
            </a:r>
            <a:endParaRPr lang="ko-KR" altLang="en-US" sz="12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54869" y="3760991"/>
            <a:ext cx="707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27,472</a:t>
            </a:r>
            <a:endParaRPr lang="ko-KR" altLang="en-US" sz="12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15820" y="4786067"/>
            <a:ext cx="707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197.8</a:t>
            </a:r>
            <a:endParaRPr lang="ko-KR" altLang="en-US" sz="12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54172" y="4771533"/>
            <a:ext cx="707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7~8</a:t>
            </a:r>
            <a:endParaRPr lang="ko-KR" altLang="en-US" sz="12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62212" y="4778800"/>
            <a:ext cx="707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170.8</a:t>
            </a:r>
            <a:endParaRPr lang="ko-KR" altLang="en-US" sz="12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61093" y="4793333"/>
            <a:ext cx="707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82.1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25189" y="4800600"/>
            <a:ext cx="707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110.16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70634" y="4807867"/>
            <a:ext cx="707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52,606</a:t>
            </a:r>
            <a:endParaRPr lang="ko-KR" altLang="en-US" sz="12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3563888" y="3278526"/>
            <a:ext cx="0" cy="192296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211960" y="3278526"/>
            <a:ext cx="0" cy="192296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001707" y="3257644"/>
            <a:ext cx="0" cy="192296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868144" y="3278526"/>
            <a:ext cx="0" cy="192296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918431" y="3278526"/>
            <a:ext cx="0" cy="192296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915820" y="4259783"/>
            <a:ext cx="6170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accent5">
                    <a:lumMod val="75000"/>
                  </a:schemeClr>
                </a:solidFill>
              </a:rPr>
              <a:t>▲</a:t>
            </a:r>
            <a:r>
              <a:rPr lang="en-US" altLang="ko-KR" sz="900"/>
              <a:t>2.37%</a:t>
            </a:r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3635900" y="4259783"/>
            <a:ext cx="6170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accent5">
                    <a:lumMod val="75000"/>
                  </a:schemeClr>
                </a:solidFill>
              </a:rPr>
              <a:t>▲</a:t>
            </a:r>
            <a:r>
              <a:rPr lang="en-US" altLang="ko-KR" sz="900"/>
              <a:t>1~2</a:t>
            </a:r>
            <a:endParaRPr lang="ko-KR" altLang="en-US" sz="900"/>
          </a:p>
        </p:txBody>
      </p:sp>
      <p:sp>
        <p:nvSpPr>
          <p:cNvPr id="64" name="TextBox 63"/>
          <p:cNvSpPr txBox="1"/>
          <p:nvPr/>
        </p:nvSpPr>
        <p:spPr>
          <a:xfrm>
            <a:off x="4233682" y="4259783"/>
            <a:ext cx="6170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accent5">
                    <a:lumMod val="75000"/>
                  </a:schemeClr>
                </a:solidFill>
              </a:rPr>
              <a:t>▲</a:t>
            </a:r>
            <a:r>
              <a:rPr lang="en-US" altLang="ko-KR" sz="900"/>
              <a:t>4.80%</a:t>
            </a:r>
            <a:endParaRPr lang="ko-KR" altLang="en-US" sz="900"/>
          </a:p>
        </p:txBody>
      </p:sp>
      <p:sp>
        <p:nvSpPr>
          <p:cNvPr id="65" name="TextBox 64"/>
          <p:cNvSpPr txBox="1"/>
          <p:nvPr/>
        </p:nvSpPr>
        <p:spPr>
          <a:xfrm>
            <a:off x="5076060" y="4259783"/>
            <a:ext cx="6170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accent5">
                    <a:lumMod val="75000"/>
                  </a:schemeClr>
                </a:solidFill>
              </a:rPr>
              <a:t>▲</a:t>
            </a:r>
            <a:r>
              <a:rPr lang="en-US" altLang="ko-KR" sz="900"/>
              <a:t>2.56%</a:t>
            </a:r>
            <a:endParaRPr lang="ko-KR" altLang="en-US" sz="900"/>
          </a:p>
        </p:txBody>
      </p:sp>
      <p:sp>
        <p:nvSpPr>
          <p:cNvPr id="67" name="TextBox 66"/>
          <p:cNvSpPr txBox="1"/>
          <p:nvPr/>
        </p:nvSpPr>
        <p:spPr>
          <a:xfrm>
            <a:off x="7052956" y="4259783"/>
            <a:ext cx="7089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accent5">
                    <a:lumMod val="75000"/>
                  </a:schemeClr>
                </a:solidFill>
              </a:rPr>
              <a:t>▲</a:t>
            </a:r>
            <a:r>
              <a:rPr lang="en-US" altLang="ko-KR" sz="900"/>
              <a:t>47.78%</a:t>
            </a:r>
            <a:endParaRPr lang="ko-KR" altLang="en-US" sz="900"/>
          </a:p>
        </p:txBody>
      </p:sp>
      <p:grpSp>
        <p:nvGrpSpPr>
          <p:cNvPr id="13" name="그룹 12"/>
          <p:cNvGrpSpPr/>
          <p:nvPr/>
        </p:nvGrpSpPr>
        <p:grpSpPr>
          <a:xfrm>
            <a:off x="6064803" y="4259786"/>
            <a:ext cx="713843" cy="238715"/>
            <a:chOff x="7760226" y="4178241"/>
            <a:chExt cx="877715" cy="318286"/>
          </a:xfrm>
        </p:grpSpPr>
        <p:sp>
          <p:nvSpPr>
            <p:cNvPr id="66" name="TextBox 65"/>
            <p:cNvSpPr txBox="1"/>
            <p:nvPr/>
          </p:nvSpPr>
          <p:spPr>
            <a:xfrm>
              <a:off x="7879277" y="4178241"/>
              <a:ext cx="758664" cy="307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/>
                <a:t>0.04%</a:t>
              </a:r>
              <a:endParaRPr lang="ko-KR" altLang="en-US" sz="900"/>
            </a:p>
          </p:txBody>
        </p:sp>
        <p:sp>
          <p:nvSpPr>
            <p:cNvPr id="68" name="TextBox 67"/>
            <p:cNvSpPr txBox="1"/>
            <p:nvPr/>
          </p:nvSpPr>
          <p:spPr>
            <a:xfrm flipV="1">
              <a:off x="7760226" y="4188752"/>
              <a:ext cx="279385" cy="307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>
                  <a:solidFill>
                    <a:srgbClr val="C00000"/>
                  </a:solidFill>
                </a:rPr>
                <a:t>▲</a:t>
              </a:r>
              <a:endParaRPr lang="ko-KR" altLang="en-US" sz="900"/>
            </a:p>
          </p:txBody>
        </p:sp>
      </p:grpSp>
      <p:cxnSp>
        <p:nvCxnSpPr>
          <p:cNvPr id="69" name="직선 연결선 68"/>
          <p:cNvCxnSpPr/>
          <p:nvPr/>
        </p:nvCxnSpPr>
        <p:spPr>
          <a:xfrm>
            <a:off x="251521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280462" y="271872"/>
            <a:ext cx="476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개선 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Point </a:t>
            </a:r>
            <a:r>
              <a:rPr lang="ko-KR" altLang="en-US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적용 시 판매량 예측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3924" y="160401"/>
            <a:ext cx="255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3</a:t>
            </a: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 </a:t>
            </a:r>
            <a:r>
              <a:rPr lang="ko-KR" altLang="en-US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개선점 도출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403920" y="57195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오른쪽 화살표 83"/>
          <p:cNvSpPr/>
          <p:nvPr/>
        </p:nvSpPr>
        <p:spPr>
          <a:xfrm>
            <a:off x="3121268" y="1553915"/>
            <a:ext cx="183105" cy="187491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cxnSp>
        <p:nvCxnSpPr>
          <p:cNvPr id="85" name="직선 연결선 84"/>
          <p:cNvCxnSpPr/>
          <p:nvPr/>
        </p:nvCxnSpPr>
        <p:spPr>
          <a:xfrm flipV="1">
            <a:off x="1049836" y="2728260"/>
            <a:ext cx="6906545" cy="449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49247" y="1283815"/>
            <a:ext cx="869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상관 분석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8085545" y="68308"/>
            <a:ext cx="905757" cy="480373"/>
            <a:chOff x="9609545" y="68307"/>
            <a:chExt cx="905757" cy="480373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9696400" y="548680"/>
              <a:ext cx="64807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그룹 72"/>
            <p:cNvGrpSpPr/>
            <p:nvPr/>
          </p:nvGrpSpPr>
          <p:grpSpPr>
            <a:xfrm>
              <a:off x="9609545" y="68307"/>
              <a:ext cx="905757" cy="476492"/>
              <a:chOff x="8085538" y="68306"/>
              <a:chExt cx="905756" cy="476493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8085538" y="68306"/>
                <a:ext cx="45887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현대하모니 B" pitchFamily="18" charset="-127"/>
                    <a:ea typeface="현대하모니 B" pitchFamily="18" charset="-127"/>
                  </a:rPr>
                  <a:t>16</a:t>
                </a:r>
                <a:endParaRPr lang="en-US" altLang="ko-KR" sz="1600" dirty="0">
                  <a:latin typeface="현대하모니 B" pitchFamily="18" charset="-127"/>
                  <a:ea typeface="현대하모니 B" pitchFamily="18" charset="-127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325847" y="147083"/>
                <a:ext cx="28803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B" pitchFamily="18" charset="-127"/>
                    <a:ea typeface="현대하모니 B" pitchFamily="18" charset="-127"/>
                  </a:rPr>
                  <a:t>/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406354" y="237021"/>
                <a:ext cx="584940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현대하모니 B" pitchFamily="18" charset="-127"/>
                    <a:ea typeface="현대하모니 B" pitchFamily="18" charset="-127"/>
                  </a:rPr>
                  <a:t>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196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571283" y="828393"/>
            <a:ext cx="805098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북미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SUV 60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종의 리뷰 약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25,000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건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“</a:t>
            </a:r>
            <a:r>
              <a:rPr lang="ko-KR" altLang="en-US" sz="1100" dirty="0" err="1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크롤링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”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통해 수집</a:t>
            </a:r>
            <a:endParaRPr lang="en-US" altLang="ko-KR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46" indent="-171446"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25,000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건의 리뷰를 각 지역별로 분할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 </a:t>
            </a:r>
            <a:r>
              <a:rPr lang="ko-KR" altLang="en-US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지역구분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기준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북미 </a:t>
            </a:r>
            <a:r>
              <a:rPr lang="ko-KR" altLang="en-US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도로교통부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pPr marL="171446" indent="-171446"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리뷰 수 가 적은 서부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(2605)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개에 맞춰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random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각 지역별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2605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개의 리뷰 추출</a:t>
            </a:r>
            <a:endParaRPr lang="en-US" altLang="ko-KR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46" indent="-171446"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지역별 리뷰를 문장으로 나누고 원하는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“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단어 사전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명사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)”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 전처리 후 빈도 비율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수치화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”</a:t>
            </a:r>
          </a:p>
          <a:p>
            <a:pPr marL="171446" indent="-171446"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최종 수치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(Score)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= (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지역별 단어 빈도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–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 단어의 전체 지역 평균 빈도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도출</a:t>
            </a:r>
            <a:endParaRPr lang="en-US" altLang="ko-KR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46" indent="-171446"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Score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(-), (+)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값이 큰 단어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‘0’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인 단어를 그 지역의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유의미한 단어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판단</a:t>
            </a:r>
            <a:endParaRPr lang="en-US" altLang="ko-KR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46" indent="-171446"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유의미한 단어에 맞는 각 지역별 </a:t>
            </a:r>
            <a:r>
              <a:rPr lang="en-US" altLang="ko-KR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Maxcruz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핵심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기능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열선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스마트 컨트롤 등등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)”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적용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[Insight :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생략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]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1520" y="2652613"/>
            <a:ext cx="3024336" cy="3873255"/>
            <a:chOff x="251520" y="970209"/>
            <a:chExt cx="4684815" cy="387325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25" t="13951" r="14268" b="12419"/>
            <a:stretch/>
          </p:blipFill>
          <p:spPr>
            <a:xfrm>
              <a:off x="3695303" y="1484784"/>
              <a:ext cx="1241032" cy="854768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869" y="970209"/>
              <a:ext cx="2488539" cy="2979391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90000" l="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8932">
              <a:off x="1420862" y="1875864"/>
              <a:ext cx="3025682" cy="2967600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49" t="14610" r="9036" b="15315"/>
            <a:stretch/>
          </p:blipFill>
          <p:spPr>
            <a:xfrm>
              <a:off x="251520" y="1844824"/>
              <a:ext cx="1854872" cy="1818137"/>
            </a:xfrm>
            <a:prstGeom prst="rect">
              <a:avLst/>
            </a:prstGeom>
          </p:spPr>
        </p:pic>
      </p:grpSp>
      <p:cxnSp>
        <p:nvCxnSpPr>
          <p:cNvPr id="32" name="직선 연결선 31"/>
          <p:cNvCxnSpPr/>
          <p:nvPr/>
        </p:nvCxnSpPr>
        <p:spPr>
          <a:xfrm>
            <a:off x="251521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80462" y="259414"/>
            <a:ext cx="476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지역별 개선 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Point </a:t>
            </a:r>
            <a:r>
              <a:rPr lang="ko-KR" altLang="en-US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도출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3924" y="147943"/>
            <a:ext cx="255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3</a:t>
            </a: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 </a:t>
            </a:r>
            <a:r>
              <a:rPr lang="ko-KR" altLang="en-US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개선점 도출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03920" y="559492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3202419" y="2284690"/>
            <a:ext cx="5671592" cy="3934899"/>
            <a:chOff x="3187990" y="1318627"/>
            <a:chExt cx="5671592" cy="393489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87990" y="1318627"/>
              <a:ext cx="5671592" cy="1123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896308" y="2808587"/>
              <a:ext cx="1439381" cy="61912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414780" y="2808587"/>
              <a:ext cx="1117132" cy="102870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14070" y="2817913"/>
              <a:ext cx="1138615" cy="6477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59379" y="2804162"/>
              <a:ext cx="1195904" cy="86677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 rot="16200000">
              <a:off x="6068401" y="2396124"/>
              <a:ext cx="523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∙∙∙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6068401" y="3741072"/>
              <a:ext cx="523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∙∙∙</a:t>
              </a:r>
              <a:endParaRPr lang="ko-KR" altLang="en-US" dirty="0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909024" y="4177201"/>
              <a:ext cx="4946259" cy="1076325"/>
            </a:xfrm>
            <a:prstGeom prst="rect">
              <a:avLst/>
            </a:prstGeom>
          </p:spPr>
        </p:pic>
      </p:grpSp>
      <p:sp>
        <p:nvSpPr>
          <p:cNvPr id="55" name="오른쪽 화살표 54"/>
          <p:cNvSpPr/>
          <p:nvPr/>
        </p:nvSpPr>
        <p:spPr>
          <a:xfrm>
            <a:off x="3309643" y="4311137"/>
            <a:ext cx="292915" cy="297071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29" name="TextBox 28"/>
          <p:cNvSpPr txBox="1"/>
          <p:nvPr/>
        </p:nvSpPr>
        <p:spPr>
          <a:xfrm>
            <a:off x="241065" y="6509572"/>
            <a:ext cx="738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Code : 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Python_codes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Compare_competition_cars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Main_analyzing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ko-KR" altLang="en-US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지역별 </a:t>
            </a:r>
            <a:r>
              <a:rPr lang="ko-KR" altLang="en-US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리뷰비교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ipynb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8085545" y="68308"/>
            <a:ext cx="905757" cy="480373"/>
            <a:chOff x="9609545" y="68307"/>
            <a:chExt cx="905757" cy="480373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9696400" y="548680"/>
              <a:ext cx="64807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/>
            <p:cNvGrpSpPr/>
            <p:nvPr/>
          </p:nvGrpSpPr>
          <p:grpSpPr>
            <a:xfrm>
              <a:off x="9609545" y="68307"/>
              <a:ext cx="905757" cy="476492"/>
              <a:chOff x="8085538" y="68306"/>
              <a:chExt cx="905756" cy="476493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8085538" y="68306"/>
                <a:ext cx="45887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현대하모니 B" pitchFamily="18" charset="-127"/>
                    <a:ea typeface="현대하모니 B" pitchFamily="18" charset="-127"/>
                  </a:rPr>
                  <a:t>17</a:t>
                </a:r>
                <a:endParaRPr lang="en-US" altLang="ko-KR" sz="1600" dirty="0">
                  <a:latin typeface="현대하모니 B" pitchFamily="18" charset="-127"/>
                  <a:ea typeface="현대하모니 B" pitchFamily="18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325847" y="147083"/>
                <a:ext cx="28803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B" pitchFamily="18" charset="-127"/>
                    <a:ea typeface="현대하모니 B" pitchFamily="18" charset="-127"/>
                  </a:rPr>
                  <a:t>/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406354" y="237021"/>
                <a:ext cx="584940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현대하모니 B" pitchFamily="18" charset="-127"/>
                    <a:ea typeface="현대하모니 B" pitchFamily="18" charset="-127"/>
                  </a:rPr>
                  <a:t>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712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5486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8172400" y="68308"/>
            <a:ext cx="818904" cy="480373"/>
            <a:chOff x="9696400" y="68307"/>
            <a:chExt cx="818904" cy="480373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9696400" y="548680"/>
              <a:ext cx="64807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9696409" y="68307"/>
              <a:ext cx="818895" cy="476492"/>
              <a:chOff x="8172400" y="68306"/>
              <a:chExt cx="818894" cy="476493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8172400" y="68306"/>
                <a:ext cx="28803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B" pitchFamily="18" charset="-127"/>
                    <a:ea typeface="현대하모니 B" pitchFamily="18" charset="-127"/>
                  </a:rPr>
                  <a:t>1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325847" y="147083"/>
                <a:ext cx="28803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B" pitchFamily="18" charset="-127"/>
                    <a:ea typeface="현대하모니 B" pitchFamily="18" charset="-127"/>
                  </a:rPr>
                  <a:t>/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06354" y="237021"/>
                <a:ext cx="584940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현대하모니 B" pitchFamily="18" charset="-127"/>
                    <a:ea typeface="현대하모니 B" pitchFamily="18" charset="-127"/>
                  </a:rPr>
                  <a:t>17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23528" y="179350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현대하모니 B" pitchFamily="18" charset="-127"/>
                <a:ea typeface="현대하모니 B" pitchFamily="18" charset="-127"/>
              </a:rPr>
              <a:t>Data Analyzing Process</a:t>
            </a:r>
            <a:endParaRPr lang="ko-KR" altLang="en-US" sz="1600" dirty="0"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84" name="AutoShape 5" descr="python matplotlib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3528" y="1153038"/>
            <a:ext cx="1800200" cy="465223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각형 5"/>
          <p:cNvSpPr/>
          <p:nvPr/>
        </p:nvSpPr>
        <p:spPr>
          <a:xfrm>
            <a:off x="683569" y="980731"/>
            <a:ext cx="1116268" cy="344611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현대하모니 L" pitchFamily="18" charset="-127"/>
                <a:ea typeface="현대하모니 L" pitchFamily="18" charset="-127"/>
              </a:rPr>
              <a:t>데이터수</a:t>
            </a:r>
            <a:r>
              <a:rPr lang="ko-KR" altLang="en-US" sz="1400" dirty="0">
                <a:solidFill>
                  <a:sysClr val="windowText" lastClr="000000"/>
                </a:solidFill>
                <a:latin typeface="현대하모니 L" pitchFamily="18" charset="-127"/>
                <a:ea typeface="현대하모니 L" pitchFamily="18" charset="-127"/>
              </a:rPr>
              <a:t>집</a:t>
            </a:r>
            <a:endParaRPr lang="ko-KR" altLang="en-US" dirty="0">
              <a:solidFill>
                <a:sysClr val="windowText" lastClr="00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555776" y="1153038"/>
            <a:ext cx="1800200" cy="465223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788024" y="1153038"/>
            <a:ext cx="1800200" cy="465223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044329" y="1153038"/>
            <a:ext cx="1800200" cy="465223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467544" y="1876713"/>
            <a:ext cx="1512168" cy="735688"/>
            <a:chOff x="467544" y="1774557"/>
            <a:chExt cx="1512168" cy="768628"/>
          </a:xfrm>
        </p:grpSpPr>
        <p:sp>
          <p:nvSpPr>
            <p:cNvPr id="10" name="직사각형 9"/>
            <p:cNvSpPr/>
            <p:nvPr/>
          </p:nvSpPr>
          <p:spPr>
            <a:xfrm>
              <a:off x="467544" y="1959224"/>
              <a:ext cx="1512168" cy="56329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6" y="1774557"/>
              <a:ext cx="936104" cy="32155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현대하모니 M" pitchFamily="18" charset="-127"/>
                  <a:ea typeface="현대하모니 M" pitchFamily="18" charset="-127"/>
                </a:rPr>
                <a:t>오픈 </a:t>
              </a:r>
              <a:r>
                <a:rPr lang="en-US" altLang="ko-KR" sz="1400" dirty="0">
                  <a:latin typeface="현대하모니 M" pitchFamily="18" charset="-127"/>
                  <a:ea typeface="현대하모니 M" pitchFamily="18" charset="-127"/>
                </a:rPr>
                <a:t>API</a:t>
              </a:r>
              <a:endParaRPr lang="ko-KR" altLang="en-US" sz="1400" dirty="0">
                <a:latin typeface="현대하모니 M" pitchFamily="18" charset="-127"/>
                <a:ea typeface="현대하모니 M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2060849"/>
              <a:ext cx="1368152" cy="482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46" indent="-171446" algn="ctr"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Edmunds.com</a:t>
              </a:r>
            </a:p>
            <a:p>
              <a:pPr algn="ctr"/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(</a:t>
              </a:r>
              <a:r>
                <a:rPr lang="ko-KR" altLang="en-US" sz="1200" dirty="0">
                  <a:latin typeface="현대하모니 L" pitchFamily="18" charset="-127"/>
                  <a:ea typeface="현대하모니 L" pitchFamily="18" charset="-127"/>
                </a:rPr>
                <a:t>차량 </a:t>
              </a:r>
              <a:r>
                <a:rPr lang="ko-KR" altLang="en-US" sz="1200" dirty="0" err="1">
                  <a:latin typeface="현대하모니 L" pitchFamily="18" charset="-127"/>
                  <a:ea typeface="현대하모니 L" pitchFamily="18" charset="-127"/>
                </a:rPr>
                <a:t>스펙</a:t>
              </a:r>
              <a:r>
                <a:rPr lang="ko-KR" altLang="en-US" sz="1200" dirty="0">
                  <a:latin typeface="현대하모니 L" pitchFamily="18" charset="-127"/>
                  <a:ea typeface="현대하모니 L" pitchFamily="18" charset="-127"/>
                </a:rPr>
                <a:t> 데이터</a:t>
              </a:r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)</a:t>
              </a:r>
              <a:endParaRPr lang="ko-KR" altLang="en-US" sz="14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</p:grpSp>
      <p:sp>
        <p:nvSpPr>
          <p:cNvPr id="38" name="오각형 37"/>
          <p:cNvSpPr/>
          <p:nvPr/>
        </p:nvSpPr>
        <p:spPr>
          <a:xfrm>
            <a:off x="2951677" y="980731"/>
            <a:ext cx="1116268" cy="344611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현대하모니 L" pitchFamily="18" charset="-127"/>
                <a:ea typeface="현대하모니 L" pitchFamily="18" charset="-127"/>
              </a:rPr>
              <a:t>전처</a:t>
            </a:r>
            <a:r>
              <a:rPr lang="ko-KR" altLang="en-US" sz="1400" dirty="0">
                <a:solidFill>
                  <a:sysClr val="windowText" lastClr="000000"/>
                </a:solidFill>
                <a:latin typeface="현대하모니 L" pitchFamily="18" charset="-127"/>
                <a:ea typeface="현대하모니 L" pitchFamily="18" charset="-127"/>
              </a:rPr>
              <a:t>리</a:t>
            </a:r>
            <a:endParaRPr lang="ko-KR" altLang="en-US" dirty="0">
              <a:solidFill>
                <a:sysClr val="windowText" lastClr="00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9" name="오각형 38"/>
          <p:cNvSpPr/>
          <p:nvPr/>
        </p:nvSpPr>
        <p:spPr>
          <a:xfrm>
            <a:off x="5148065" y="980731"/>
            <a:ext cx="1116268" cy="344611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현대하모니 L" pitchFamily="18" charset="-127"/>
                <a:ea typeface="현대하모니 L" pitchFamily="18" charset="-127"/>
              </a:rPr>
              <a:t>데이터 분석</a:t>
            </a:r>
            <a:endParaRPr lang="ko-KR" altLang="en-US" dirty="0">
              <a:solidFill>
                <a:sysClr val="windowText" lastClr="00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0" name="오각형 39"/>
          <p:cNvSpPr/>
          <p:nvPr/>
        </p:nvSpPr>
        <p:spPr>
          <a:xfrm>
            <a:off x="7497611" y="980731"/>
            <a:ext cx="1116268" cy="344611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현대하모니 L" pitchFamily="18" charset="-127"/>
                <a:ea typeface="현대하모니 L" pitchFamily="18" charset="-127"/>
              </a:rPr>
              <a:t>시각</a:t>
            </a:r>
            <a:r>
              <a:rPr lang="ko-KR" altLang="en-US" sz="1400" dirty="0">
                <a:solidFill>
                  <a:sysClr val="windowText" lastClr="000000"/>
                </a:solidFill>
                <a:latin typeface="현대하모니 L" pitchFamily="18" charset="-127"/>
                <a:ea typeface="현대하모니 L" pitchFamily="18" charset="-127"/>
              </a:rPr>
              <a:t>화</a:t>
            </a:r>
            <a:endParaRPr lang="ko-KR" altLang="en-US" dirty="0">
              <a:solidFill>
                <a:sysClr val="windowText" lastClr="00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67544" y="2772702"/>
            <a:ext cx="1512168" cy="878775"/>
            <a:chOff x="467544" y="2596262"/>
            <a:chExt cx="1512168" cy="760730"/>
          </a:xfrm>
        </p:grpSpPr>
        <p:sp>
          <p:nvSpPr>
            <p:cNvPr id="41" name="직사각형 40"/>
            <p:cNvSpPr/>
            <p:nvPr/>
          </p:nvSpPr>
          <p:spPr>
            <a:xfrm>
              <a:off x="467544" y="2793702"/>
              <a:ext cx="1512168" cy="56329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5576" y="2596262"/>
              <a:ext cx="936104" cy="26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현대하모니 M" pitchFamily="18" charset="-127"/>
                  <a:ea typeface="현대하모니 M" pitchFamily="18" charset="-127"/>
                </a:rPr>
                <a:t>CSV </a:t>
              </a:r>
              <a:r>
                <a:rPr lang="ko-KR" altLang="en-US" sz="1400" dirty="0">
                  <a:latin typeface="현대하모니 M" pitchFamily="18" charset="-127"/>
                  <a:ea typeface="현대하모니 M" pitchFamily="18" charset="-127"/>
                </a:rPr>
                <a:t>파일</a:t>
              </a:r>
              <a:endParaRPr lang="ko-KR" altLang="en-US" sz="1400" dirty="0">
                <a:latin typeface="현대하모니 M" pitchFamily="18" charset="-127"/>
                <a:ea typeface="현대하모니 M" pitchFamily="18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9552" y="2895327"/>
              <a:ext cx="1368152" cy="39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46" indent="-171446">
                <a:buFont typeface="Wingdings" panose="05000000000000000000" pitchFamily="2" charset="2"/>
                <a:buChar char="§"/>
              </a:pPr>
              <a:r>
                <a:rPr lang="ko-KR" altLang="en-US" sz="1200" dirty="0" err="1">
                  <a:latin typeface="현대하모니 L" pitchFamily="18" charset="-127"/>
                  <a:ea typeface="현대하모니 L" pitchFamily="18" charset="-127"/>
                </a:rPr>
                <a:t>현차</a:t>
              </a:r>
              <a:r>
                <a:rPr lang="ko-KR" altLang="en-US" sz="1200" dirty="0">
                  <a:latin typeface="현대하모니 L" pitchFamily="18" charset="-127"/>
                  <a:ea typeface="현대하모니 L" pitchFamily="18" charset="-127"/>
                </a:rPr>
                <a:t> 공식 </a:t>
              </a:r>
              <a:endParaRPr lang="en-US" altLang="ko-KR" sz="1200" dirty="0">
                <a:latin typeface="현대하모니 L" pitchFamily="18" charset="-127"/>
                <a:ea typeface="현대하모니 L" pitchFamily="18" charset="-127"/>
              </a:endParaRPr>
            </a:p>
            <a:p>
              <a:r>
                <a:rPr lang="ko-KR" altLang="en-US" sz="1200" dirty="0">
                  <a:latin typeface="현대하모니 L" pitchFamily="18" charset="-127"/>
                  <a:ea typeface="현대하모니 L" pitchFamily="18" charset="-127"/>
                </a:rPr>
                <a:t>북미판매량 데이터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58696" y="3827096"/>
            <a:ext cx="1728192" cy="1426796"/>
            <a:chOff x="358696" y="4170566"/>
            <a:chExt cx="1728192" cy="1490682"/>
          </a:xfrm>
        </p:grpSpPr>
        <p:sp>
          <p:nvSpPr>
            <p:cNvPr id="37" name="직사각형 36"/>
            <p:cNvSpPr/>
            <p:nvPr/>
          </p:nvSpPr>
          <p:spPr>
            <a:xfrm>
              <a:off x="467544" y="4369750"/>
              <a:ext cx="1512168" cy="1291498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7584" y="4170566"/>
              <a:ext cx="776515" cy="3537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latin typeface="현대하모니 M" pitchFamily="18" charset="-127"/>
                  <a:ea typeface="현대하모니 M" pitchFamily="18" charset="-127"/>
                </a:rPr>
                <a:t>크롤</a:t>
              </a:r>
              <a:r>
                <a:rPr lang="ko-KR" altLang="en-US" sz="1600" dirty="0" err="1">
                  <a:latin typeface="현대하모니 M" pitchFamily="18" charset="-127"/>
                  <a:ea typeface="현대하모니 M" pitchFamily="18" charset="-127"/>
                </a:rPr>
                <a:t>링</a:t>
              </a:r>
              <a:endParaRPr lang="ko-KR" altLang="en-US" sz="1600" dirty="0">
                <a:latin typeface="현대하모니 M" pitchFamily="18" charset="-127"/>
                <a:ea typeface="현대하모니 M" pitchFamily="18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7208" y="4520154"/>
              <a:ext cx="1656184" cy="482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46" indent="-171446" algn="ctr"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Carcomplaint.com</a:t>
              </a:r>
            </a:p>
            <a:p>
              <a:pPr algn="ctr"/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(</a:t>
              </a:r>
              <a:r>
                <a:rPr lang="ko-KR" altLang="en-US" sz="1200" dirty="0">
                  <a:latin typeface="현대하모니 L" pitchFamily="18" charset="-127"/>
                  <a:ea typeface="현대하모니 L" pitchFamily="18" charset="-127"/>
                </a:rPr>
                <a:t>불만사항 데이터</a:t>
              </a:r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)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8696" y="5072698"/>
              <a:ext cx="1728192" cy="482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46" indent="-171446" algn="ctr"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CarandDrive.com</a:t>
              </a:r>
            </a:p>
            <a:p>
              <a:pPr algn="ctr"/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(</a:t>
              </a:r>
              <a:r>
                <a:rPr lang="ko-KR" altLang="en-US" sz="1200" dirty="0">
                  <a:latin typeface="현대하모니 L" pitchFamily="18" charset="-127"/>
                  <a:ea typeface="현대하모니 L" pitchFamily="18" charset="-127"/>
                </a:rPr>
                <a:t>차량사이즈 데이터</a:t>
              </a:r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)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2708757" y="3927687"/>
            <a:ext cx="1512168" cy="163847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212818" y="3768234"/>
            <a:ext cx="5670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현대하모니 M" pitchFamily="18" charset="-127"/>
                <a:ea typeface="현대하모니 M" pitchFamily="18" charset="-127"/>
              </a:rPr>
              <a:t>리</a:t>
            </a:r>
            <a:r>
              <a:rPr lang="ko-KR" altLang="en-US" sz="1400" dirty="0">
                <a:latin typeface="현대하모니 M" pitchFamily="18" charset="-127"/>
                <a:ea typeface="현대하모니 M" pitchFamily="18" charset="-127"/>
              </a:rPr>
              <a:t>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35551" y="4050443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Wingdings" pitchFamily="2" charset="2"/>
              <a:buChar char="§"/>
            </a:pP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감성 분석</a:t>
            </a: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긍정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or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부정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09328"/>
            <a:ext cx="415224" cy="418827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04" y="1473848"/>
            <a:ext cx="778992" cy="28978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239853" y="1444287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1" dirty="0">
                <a:latin typeface="현대하모니 M" pitchFamily="18" charset="-127"/>
                <a:ea typeface="현대하모니 M" pitchFamily="18" charset="-127"/>
              </a:rPr>
              <a:t>NLTK</a:t>
            </a:r>
            <a:endParaRPr lang="ko-KR" altLang="en-US" sz="1400" spc="-151" dirty="0"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28367" y="461486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Wingdings" pitchFamily="2" charset="2"/>
              <a:buChar char="§"/>
            </a:pP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형태소 분석</a:t>
            </a:r>
            <a:endParaRPr lang="ko-KR" altLang="en-US" sz="12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17376" y="499471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Wingdings" pitchFamily="2" charset="2"/>
              <a:buChar char="§"/>
            </a:pP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목표 단어 포함 </a:t>
            </a: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리뷰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문장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)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추출</a:t>
            </a:r>
            <a:endParaRPr lang="ko-KR" altLang="en-US" sz="12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640" y="1409328"/>
            <a:ext cx="415224" cy="418827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72" y="1409328"/>
            <a:ext cx="415224" cy="418827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5328085" y="1444287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1" dirty="0">
                <a:latin typeface="현대하모니 M" pitchFamily="18" charset="-127"/>
                <a:ea typeface="현대하모니 M" pitchFamily="18" charset="-127"/>
              </a:rPr>
              <a:t>NLTK</a:t>
            </a:r>
            <a:endParaRPr lang="ko-KR" altLang="en-US" sz="1400" spc="-151" dirty="0"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32040" y="2053465"/>
            <a:ext cx="1512168" cy="39178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274151" y="1885298"/>
            <a:ext cx="86409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현대하모니 M" pitchFamily="18" charset="-127"/>
                <a:ea typeface="현대하모니 M" pitchFamily="18" charset="-127"/>
              </a:rPr>
              <a:t>상관분석</a:t>
            </a:r>
            <a:endParaRPr lang="ko-KR" altLang="en-US" sz="1400" dirty="0"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04048" y="215074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Wingdings" pitchFamily="2" charset="2"/>
              <a:buChar char="§"/>
            </a:pP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OS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패키지</a:t>
            </a: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094" y="1317565"/>
            <a:ext cx="558119" cy="534200"/>
          </a:xfrm>
          <a:prstGeom prst="rect">
            <a:avLst/>
          </a:prstGeom>
        </p:spPr>
      </p:pic>
      <p:grpSp>
        <p:nvGrpSpPr>
          <p:cNvPr id="85" name="그룹 84"/>
          <p:cNvGrpSpPr/>
          <p:nvPr/>
        </p:nvGrpSpPr>
        <p:grpSpPr>
          <a:xfrm>
            <a:off x="4932040" y="2588173"/>
            <a:ext cx="1512168" cy="1334205"/>
            <a:chOff x="4932040" y="2132856"/>
            <a:chExt cx="1512168" cy="932621"/>
          </a:xfrm>
        </p:grpSpPr>
        <p:sp>
          <p:nvSpPr>
            <p:cNvPr id="86" name="직사각형 85"/>
            <p:cNvSpPr/>
            <p:nvPr/>
          </p:nvSpPr>
          <p:spPr>
            <a:xfrm>
              <a:off x="4932040" y="2317522"/>
              <a:ext cx="1512168" cy="747955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274151" y="2132856"/>
              <a:ext cx="864096" cy="2151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현대하모니 M" pitchFamily="18" charset="-127"/>
                  <a:ea typeface="현대하모니 M" pitchFamily="18" charset="-127"/>
                </a:rPr>
                <a:t>회귀분</a:t>
              </a:r>
              <a:r>
                <a:rPr lang="ko-KR" altLang="en-US" sz="1400" dirty="0">
                  <a:latin typeface="현대하모니 M" pitchFamily="18" charset="-127"/>
                  <a:ea typeface="현대하모니 M" pitchFamily="18" charset="-127"/>
                </a:rPr>
                <a:t>석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004048" y="2419147"/>
              <a:ext cx="1368152" cy="580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46" indent="-171446">
                <a:buFont typeface="Wingdings" pitchFamily="2" charset="2"/>
                <a:buChar char="§"/>
              </a:pPr>
              <a:r>
                <a:rPr lang="en-US" altLang="ko-KR" sz="1200" dirty="0" err="1">
                  <a:latin typeface="현대하모니 L" pitchFamily="18" charset="-127"/>
                  <a:ea typeface="현대하모니 L" pitchFamily="18" charset="-127"/>
                </a:rPr>
                <a:t>Scikit</a:t>
              </a:r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-learn</a:t>
              </a:r>
            </a:p>
            <a:p>
              <a:pPr marL="171446" indent="-171446">
                <a:buFont typeface="Wingdings" pitchFamily="2" charset="2"/>
                <a:buChar char="§"/>
              </a:pPr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OLS</a:t>
              </a:r>
            </a:p>
            <a:p>
              <a:pPr algn="ctr"/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  </a:t>
              </a:r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(</a:t>
              </a:r>
              <a:r>
                <a:rPr lang="ko-KR" altLang="en-US" sz="1200" dirty="0">
                  <a:latin typeface="현대하모니 L" pitchFamily="18" charset="-127"/>
                  <a:ea typeface="현대하모니 L" pitchFamily="18" charset="-127"/>
                </a:rPr>
                <a:t>다중선형회귀</a:t>
              </a:r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)</a:t>
              </a:r>
            </a:p>
            <a:p>
              <a:pPr marL="171446" indent="-171446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latin typeface="현대하모니 L" pitchFamily="18" charset="-127"/>
                  <a:ea typeface="현대하모니 L" pitchFamily="18" charset="-127"/>
                </a:rPr>
                <a:t>시뮬레이션</a:t>
              </a:r>
              <a:endParaRPr lang="en-US" altLang="ko-KR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4932040" y="4239794"/>
            <a:ext cx="1512168" cy="1014101"/>
            <a:chOff x="4932040" y="2132856"/>
            <a:chExt cx="1512168" cy="1059508"/>
          </a:xfrm>
        </p:grpSpPr>
        <p:sp>
          <p:nvSpPr>
            <p:cNvPr id="90" name="직사각형 89"/>
            <p:cNvSpPr/>
            <p:nvPr/>
          </p:nvSpPr>
          <p:spPr>
            <a:xfrm>
              <a:off x="4932040" y="2317522"/>
              <a:ext cx="1512168" cy="874842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274151" y="2132856"/>
              <a:ext cx="864096" cy="32155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현대하모니 M" pitchFamily="18" charset="-127"/>
                  <a:ea typeface="현대하모니 M" pitchFamily="18" charset="-127"/>
                </a:rPr>
                <a:t>리뷰분석</a:t>
              </a:r>
              <a:endParaRPr lang="ko-KR" altLang="en-US" sz="1400" dirty="0">
                <a:latin typeface="현대하모니 M" pitchFamily="18" charset="-127"/>
                <a:ea typeface="현대하모니 M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004048" y="2419147"/>
              <a:ext cx="1368152" cy="675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46" indent="-171446">
                <a:buFont typeface="Wingdings" pitchFamily="2" charset="2"/>
                <a:buChar char="§"/>
              </a:pPr>
              <a:r>
                <a:rPr lang="ko-KR" altLang="en-US" sz="1200" dirty="0">
                  <a:latin typeface="현대하모니 L" pitchFamily="18" charset="-127"/>
                  <a:ea typeface="현대하모니 L" pitchFamily="18" charset="-127"/>
                </a:rPr>
                <a:t>지역별 선호도</a:t>
              </a:r>
              <a:endParaRPr lang="en-US" altLang="ko-KR" sz="1200" dirty="0">
                <a:latin typeface="현대하모니 L" pitchFamily="18" charset="-127"/>
                <a:ea typeface="현대하모니 L" pitchFamily="18" charset="-127"/>
              </a:endParaRPr>
            </a:p>
            <a:p>
              <a:pPr marL="171446" indent="-171446">
                <a:buFont typeface="Wingdings" pitchFamily="2" charset="2"/>
                <a:buChar char="§"/>
              </a:pPr>
              <a:r>
                <a:rPr lang="ko-KR" altLang="en-US" sz="1200" dirty="0">
                  <a:latin typeface="현대하모니 L" pitchFamily="18" charset="-127"/>
                  <a:ea typeface="현대하모니 L" pitchFamily="18" charset="-127"/>
                </a:rPr>
                <a:t>지역별 핵심단어</a:t>
              </a:r>
              <a:endParaRPr lang="en-US" altLang="ko-KR" sz="1200" dirty="0">
                <a:latin typeface="현대하모니 L" pitchFamily="18" charset="-127"/>
                <a:ea typeface="현대하모니 L" pitchFamily="18" charset="-127"/>
              </a:endParaRPr>
            </a:p>
            <a:p>
              <a:pPr marL="171446" indent="-171446">
                <a:buFont typeface="Wingdings" pitchFamily="2" charset="2"/>
                <a:buChar char="§"/>
              </a:pPr>
              <a:r>
                <a:rPr lang="ko-KR" altLang="en-US" sz="1200" dirty="0">
                  <a:latin typeface="현대하모니 L" pitchFamily="18" charset="-127"/>
                  <a:ea typeface="현대하모니 L" pitchFamily="18" charset="-127"/>
                </a:rPr>
                <a:t>경쟁우의 </a:t>
              </a:r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&amp; </a:t>
              </a:r>
              <a:r>
                <a:rPr lang="ko-KR" altLang="en-US" sz="1200" dirty="0">
                  <a:latin typeface="현대하모니 L" pitchFamily="18" charset="-127"/>
                  <a:ea typeface="현대하모니 L" pitchFamily="18" charset="-127"/>
                </a:rPr>
                <a:t>단점</a:t>
              </a:r>
              <a:endParaRPr lang="en-US" altLang="ko-KR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</p:grpSp>
      <p:pic>
        <p:nvPicPr>
          <p:cNvPr id="93" name="그림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128" y="1409328"/>
            <a:ext cx="415224" cy="418827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862" y="1497596"/>
            <a:ext cx="948875" cy="20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그룹 96"/>
          <p:cNvGrpSpPr/>
          <p:nvPr/>
        </p:nvGrpSpPr>
        <p:grpSpPr>
          <a:xfrm>
            <a:off x="7222067" y="1945642"/>
            <a:ext cx="1512168" cy="1229111"/>
            <a:chOff x="4932040" y="2132856"/>
            <a:chExt cx="1512168" cy="1284146"/>
          </a:xfrm>
        </p:grpSpPr>
        <p:sp>
          <p:nvSpPr>
            <p:cNvPr id="98" name="직사각형 97"/>
            <p:cNvSpPr/>
            <p:nvPr/>
          </p:nvSpPr>
          <p:spPr>
            <a:xfrm>
              <a:off x="4932040" y="2317521"/>
              <a:ext cx="1512168" cy="1099481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74151" y="2132856"/>
              <a:ext cx="864096" cy="32155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현대하모니 M" pitchFamily="18" charset="-127"/>
                  <a:ea typeface="현대하모니 M" pitchFamily="18" charset="-127"/>
                </a:rPr>
                <a:t>판매</a:t>
              </a:r>
              <a:r>
                <a:rPr lang="ko-KR" altLang="en-US" sz="1400">
                  <a:latin typeface="현대하모니 M" pitchFamily="18" charset="-127"/>
                  <a:ea typeface="현대하모니 M" pitchFamily="18" charset="-127"/>
                </a:rPr>
                <a:t>량</a:t>
              </a:r>
              <a:endParaRPr lang="ko-KR" altLang="en-US" sz="1400" dirty="0">
                <a:latin typeface="현대하모니 M" pitchFamily="18" charset="-127"/>
                <a:ea typeface="현대하모니 M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004048" y="2419147"/>
              <a:ext cx="1440160" cy="675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46" indent="-171446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latin typeface="현대하모니 L" pitchFamily="18" charset="-127"/>
                  <a:ea typeface="현대하모니 L" pitchFamily="18" charset="-127"/>
                </a:rPr>
                <a:t>모든 </a:t>
              </a:r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chart, plot programming template </a:t>
              </a: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7222067" y="3380770"/>
            <a:ext cx="1512168" cy="1873123"/>
            <a:chOff x="4932040" y="2132856"/>
            <a:chExt cx="1512168" cy="2042076"/>
          </a:xfrm>
        </p:grpSpPr>
        <p:sp>
          <p:nvSpPr>
            <p:cNvPr id="104" name="직사각형 103"/>
            <p:cNvSpPr/>
            <p:nvPr/>
          </p:nvSpPr>
          <p:spPr>
            <a:xfrm>
              <a:off x="4932040" y="2317522"/>
              <a:ext cx="1512168" cy="51499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162295" y="2132856"/>
              <a:ext cx="1116124" cy="3355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현대하모니 M" pitchFamily="18" charset="-127"/>
                  <a:ea typeface="현대하모니 M" pitchFamily="18" charset="-127"/>
                </a:rPr>
                <a:t>WordCloud</a:t>
              </a:r>
              <a:endParaRPr lang="ko-KR" altLang="en-US" sz="1400" dirty="0">
                <a:latin typeface="현대하모니 M" pitchFamily="18" charset="-127"/>
                <a:ea typeface="현대하모니 M" pitchFamily="18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32040" y="3426977"/>
              <a:ext cx="1512168" cy="747955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62295" y="3242311"/>
              <a:ext cx="1116124" cy="3355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현대하모니 M" pitchFamily="18" charset="-127"/>
                  <a:ea typeface="현대하모니 M" pitchFamily="18" charset="-127"/>
                </a:rPr>
                <a:t>K-means</a:t>
              </a:r>
              <a:endParaRPr lang="ko-KR" altLang="en-US" sz="1400" dirty="0">
                <a:latin typeface="현대하모니 M" pitchFamily="18" charset="-127"/>
                <a:ea typeface="현대하모니 M" pitchFamily="18" charset="-127"/>
              </a:endParaRPr>
            </a:p>
          </p:txBody>
        </p:sp>
      </p:grpSp>
      <p:cxnSp>
        <p:nvCxnSpPr>
          <p:cNvPr id="68" name="직선 연결선 67"/>
          <p:cNvCxnSpPr/>
          <p:nvPr/>
        </p:nvCxnSpPr>
        <p:spPr>
          <a:xfrm>
            <a:off x="251521" y="5949280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른쪽 화살표 18"/>
          <p:cNvSpPr/>
          <p:nvPr/>
        </p:nvSpPr>
        <p:spPr>
          <a:xfrm>
            <a:off x="234928" y="6193017"/>
            <a:ext cx="288032" cy="350749"/>
          </a:xfrm>
          <a:prstGeom prst="rightArrow">
            <a:avLst>
              <a:gd name="adj1" fmla="val 50000"/>
              <a:gd name="adj2" fmla="val 4679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39554" y="6089145"/>
            <a:ext cx="8194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Tx/>
              <a:buChar char="-"/>
            </a:pP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특히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“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종속변수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“ (</a:t>
            </a:r>
            <a:r>
              <a:rPr lang="ko-KR" altLang="en-US" sz="1200" dirty="0" err="1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예측치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를 설정하고 이를 맞출 수 있는 독립 변수들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200" dirty="0" err="1">
                <a:latin typeface="현대하모니 L" pitchFamily="18" charset="-127"/>
                <a:ea typeface="현대하모니 L" pitchFamily="18" charset="-127"/>
              </a:rPr>
              <a:t>머신러닝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or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분석 기술들을 간략하게 선정하고 시작하는 것이 가장 중요하다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 </a:t>
            </a:r>
          </a:p>
          <a:p>
            <a:pPr marL="171446" indent="-171446">
              <a:buFontTx/>
              <a:buChar char="-"/>
            </a:pP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결국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“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수치적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”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으로 보여주는 것이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“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데이터 분석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＂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의 목적이다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 </a:t>
            </a:r>
            <a:endParaRPr lang="ko-KR" altLang="en-US" sz="12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743036" y="2110505"/>
            <a:ext cx="1512168" cy="101761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2834846" y="1863110"/>
            <a:ext cx="131407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현대하모니 M" pitchFamily="18" charset="-127"/>
                <a:ea typeface="현대하모니 M" pitchFamily="18" charset="-127"/>
              </a:rPr>
              <a:t>Feature</a:t>
            </a:r>
            <a:endParaRPr lang="en-US" altLang="ko-KR" sz="1400" dirty="0">
              <a:latin typeface="현대하모니 M" pitchFamily="18" charset="-127"/>
              <a:ea typeface="현대하모니 M" pitchFamily="18" charset="-127"/>
            </a:endParaRPr>
          </a:p>
          <a:p>
            <a:pPr algn="ctr"/>
            <a:r>
              <a:rPr lang="en-US" altLang="ko-KR" sz="1400" dirty="0">
                <a:latin typeface="현대하모니 M" pitchFamily="18" charset="-127"/>
                <a:ea typeface="현대하모니 M" pitchFamily="18" charset="-127"/>
              </a:rPr>
              <a:t>Engineering</a:t>
            </a:r>
            <a:endParaRPr lang="ko-KR" altLang="en-US" sz="1400" dirty="0"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825735" y="2402893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Wingdings" pitchFamily="2" charset="2"/>
              <a:buChar char="§"/>
            </a:pPr>
            <a:r>
              <a:rPr lang="en-US" altLang="ko-KR" sz="1200" dirty="0" err="1">
                <a:latin typeface="현대하모니 L" pitchFamily="18" charset="-127"/>
                <a:ea typeface="현대하모니 L" pitchFamily="18" charset="-127"/>
              </a:rPr>
              <a:t>NaN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처리</a:t>
            </a: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pPr marL="285744" indent="-285744">
              <a:buFont typeface="Wingdings" pitchFamily="2" charset="2"/>
              <a:buChar char="§"/>
            </a:pP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수치화</a:t>
            </a: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pPr marL="285744" indent="-285744">
              <a:buFont typeface="Wingdings" pitchFamily="2" charset="2"/>
              <a:buChar char="§"/>
            </a:pP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이상 값 변환</a:t>
            </a: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183197" y="3922373"/>
            <a:ext cx="748844" cy="494168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183197" y="5253890"/>
            <a:ext cx="748844" cy="312268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4265896" y="2053471"/>
            <a:ext cx="666147" cy="68921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265896" y="3128121"/>
            <a:ext cx="666147" cy="799567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292588" y="4730211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Wingdings" pitchFamily="2" charset="2"/>
              <a:buChar char="§"/>
            </a:pPr>
            <a:r>
              <a:rPr lang="en-US" altLang="ko-KR" sz="1200" dirty="0" err="1">
                <a:latin typeface="현대하모니 L" pitchFamily="18" charset="-127"/>
                <a:ea typeface="현대하모니 L" pitchFamily="18" charset="-127"/>
              </a:rPr>
              <a:t>Scratter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11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5486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51521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3528" y="179350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현대하모니 B" pitchFamily="18" charset="-127"/>
                <a:ea typeface="현대하모니 B" pitchFamily="18" charset="-127"/>
              </a:rPr>
              <a:t>Skills</a:t>
            </a:r>
            <a:endParaRPr lang="ko-KR" altLang="en-US" sz="1600" dirty="0"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20" name="오각형 19"/>
          <p:cNvSpPr/>
          <p:nvPr/>
        </p:nvSpPr>
        <p:spPr>
          <a:xfrm>
            <a:off x="458309" y="1854060"/>
            <a:ext cx="1116268" cy="36004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현대하모니 M" pitchFamily="18" charset="-127"/>
                <a:ea typeface="현대하모니 M" pitchFamily="18" charset="-127"/>
              </a:rPr>
              <a:t>리뷰분</a:t>
            </a:r>
            <a:r>
              <a:rPr lang="ko-KR" altLang="en-US" sz="1400" dirty="0">
                <a:solidFill>
                  <a:sysClr val="windowText" lastClr="000000"/>
                </a:solidFill>
                <a:latin typeface="현대하모니 M" pitchFamily="18" charset="-127"/>
                <a:ea typeface="현대하모니 M" pitchFamily="18" charset="-127"/>
              </a:rPr>
              <a:t>석</a:t>
            </a:r>
          </a:p>
        </p:txBody>
      </p:sp>
      <p:sp>
        <p:nvSpPr>
          <p:cNvPr id="21" name="오각형 20"/>
          <p:cNvSpPr/>
          <p:nvPr/>
        </p:nvSpPr>
        <p:spPr>
          <a:xfrm>
            <a:off x="504489" y="5039004"/>
            <a:ext cx="1116268" cy="36004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현대하모니 M" pitchFamily="18" charset="-127"/>
                <a:ea typeface="현대하모니 M" pitchFamily="18" charset="-127"/>
              </a:rPr>
              <a:t>스펙분석</a:t>
            </a:r>
            <a:endParaRPr lang="ko-KR" altLang="en-US" sz="1400" dirty="0">
              <a:solidFill>
                <a:sysClr val="windowText" lastClr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9808" y="750481"/>
            <a:ext cx="8194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Tx/>
              <a:buChar char="-"/>
            </a:pP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종속변수를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“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판매량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”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으로 설정하고 상품성 상승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-&gt;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판매량 상승 을 목적으로 분석을 진행한다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 </a:t>
            </a:r>
          </a:p>
          <a:p>
            <a:pPr marL="171446" indent="-171446">
              <a:buFontTx/>
              <a:buChar char="-"/>
            </a:pP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독립변수는 크게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“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리뷰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and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평점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”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과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“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스펙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and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사이즈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”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로 선정한다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pPr marL="171446" indent="-171446">
              <a:buFontTx/>
              <a:buChar char="-"/>
            </a:pP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소비자들에게 평이 안좋은 차량 선정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-&gt; </a:t>
            </a:r>
            <a:r>
              <a:rPr lang="ko-KR" altLang="en-US" sz="1200" dirty="0" err="1">
                <a:latin typeface="현대하모니 L" pitchFamily="18" charset="-127"/>
                <a:ea typeface="현대하모니 L" pitchFamily="18" charset="-127"/>
              </a:rPr>
              <a:t>경쟁차량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or Segment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차량 비교 분석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-&gt;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결과 시각화</a:t>
            </a:r>
            <a:endParaRPr lang="ko-KR" altLang="en-US" sz="12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234928" y="892302"/>
            <a:ext cx="288032" cy="350749"/>
          </a:xfrm>
          <a:prstGeom prst="rightArrow">
            <a:avLst>
              <a:gd name="adj1" fmla="val 50000"/>
              <a:gd name="adj2" fmla="val 4679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723521" y="1711574"/>
            <a:ext cx="7285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Tx/>
              <a:buChar char="-"/>
            </a:pP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수치화 할 수 있는 부분을 정량화 하여 평점이 가장 낮은 차량을 선정</a:t>
            </a: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pPr marL="171446" indent="-171446">
              <a:buFontTx/>
              <a:buChar char="-"/>
            </a:pP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정성적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리뷰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)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요소는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＂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감성 분석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”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을 통해 단점인 문장을 추출하고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＂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형태소 분석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“(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명사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-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전처리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)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를 통해 단어 조합을 만든다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.</a:t>
            </a:r>
            <a:endParaRPr lang="ko-KR" altLang="en-US" sz="1200" dirty="0">
              <a:latin typeface="현대하모니 L" pitchFamily="18" charset="-127"/>
              <a:ea typeface="현대하모니 L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84420" y="2516430"/>
            <a:ext cx="8621040" cy="2053586"/>
            <a:chOff x="522960" y="2599552"/>
            <a:chExt cx="8621040" cy="2053585"/>
          </a:xfrm>
        </p:grpSpPr>
        <p:sp>
          <p:nvSpPr>
            <p:cNvPr id="3" name="타원 2"/>
            <p:cNvSpPr/>
            <p:nvPr/>
          </p:nvSpPr>
          <p:spPr>
            <a:xfrm>
              <a:off x="3555224" y="2924944"/>
              <a:ext cx="2024888" cy="1728193"/>
            </a:xfrm>
            <a:prstGeom prst="ellipse">
              <a:avLst/>
            </a:prstGeom>
            <a:noFill/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11208" y="2599552"/>
              <a:ext cx="2376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solidFill>
                    <a:schemeClr val="accent1">
                      <a:lumMod val="7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리뷰 분석기 </a:t>
              </a:r>
              <a:r>
                <a:rPr lang="en-US" altLang="ko-KR" sz="1600">
                  <a:solidFill>
                    <a:schemeClr val="accent1">
                      <a:lumMod val="7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MODEL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355216" y="2965984"/>
              <a:ext cx="1115596" cy="557594"/>
              <a:chOff x="1872228" y="2644349"/>
              <a:chExt cx="1115596" cy="557594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051720" y="2644349"/>
                <a:ext cx="792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INPUT</a:t>
                </a:r>
                <a:endParaRPr lang="ko-KR" altLang="en-US" sz="140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872228" y="2924944"/>
                <a:ext cx="11155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>
                    <a:latin typeface="현대하모니 L" pitchFamily="18" charset="-127"/>
                    <a:ea typeface="현대하모니 L" pitchFamily="18" charset="-127"/>
                  </a:rPr>
                  <a:t>Raw Review</a:t>
                </a:r>
                <a:endParaRPr lang="ko-KR" altLang="en-US" sz="1200" dirty="0">
                  <a:latin typeface="현대하모니 L" pitchFamily="18" charset="-127"/>
                  <a:ea typeface="현대하모니 L" pitchFamily="18" charset="-127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019055" y="3034967"/>
              <a:ext cx="12068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PROCESSING</a:t>
              </a:r>
              <a:endPara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07904" y="3615407"/>
              <a:ext cx="601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>
                  <a:latin typeface="현대하모니 L" pitchFamily="18" charset="-127"/>
                  <a:ea typeface="현대하모니 L" pitchFamily="18" charset="-127"/>
                </a:rPr>
                <a:t>부정</a:t>
              </a:r>
              <a:endParaRPr lang="en-US" altLang="ko-KR" sz="1200">
                <a:latin typeface="현대하모니 L" pitchFamily="18" charset="-127"/>
                <a:ea typeface="현대하모니 L" pitchFamily="18" charset="-127"/>
              </a:endParaRPr>
            </a:p>
            <a:p>
              <a:pPr algn="ctr"/>
              <a:r>
                <a:rPr lang="ko-KR" altLang="en-US" sz="1200">
                  <a:latin typeface="현대하모니 L" pitchFamily="18" charset="-127"/>
                  <a:ea typeface="현대하모니 L" pitchFamily="18" charset="-127"/>
                </a:rPr>
                <a:t>문장</a:t>
              </a:r>
              <a:endParaRPr lang="en-US" altLang="ko-KR" sz="120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46740" y="3442645"/>
              <a:ext cx="13058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(</a:t>
              </a:r>
              <a:r>
                <a:rPr lang="ko-KR" altLang="en-US" sz="1200" dirty="0">
                  <a:latin typeface="현대하모니 L" pitchFamily="18" charset="-127"/>
                  <a:ea typeface="현대하모니 L" pitchFamily="18" charset="-127"/>
                </a:rPr>
                <a:t>비교</a:t>
              </a:r>
              <a:r>
                <a:rPr lang="en-US" altLang="ko-KR" sz="1200" dirty="0" err="1">
                  <a:latin typeface="현대하모니 L" pitchFamily="18" charset="-127"/>
                  <a:ea typeface="현대하모니 L" pitchFamily="18" charset="-127"/>
                </a:rPr>
                <a:t>Cargosapace</a:t>
              </a:r>
              <a:endParaRPr lang="en-US" altLang="ko-KR" sz="1200" dirty="0">
                <a:latin typeface="현대하모니 L" pitchFamily="18" charset="-127"/>
                <a:ea typeface="현대하모니 L" pitchFamily="18" charset="-127"/>
              </a:endParaRPr>
            </a:p>
            <a:p>
              <a:pPr algn="ctr"/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 (</a:t>
              </a:r>
              <a:r>
                <a:rPr lang="ko-KR" altLang="en-US" sz="1200" dirty="0">
                  <a:latin typeface="현대하모니 L" pitchFamily="18" charset="-127"/>
                  <a:ea typeface="현대하모니 L" pitchFamily="18" charset="-127"/>
                </a:rPr>
                <a:t>명사</a:t>
              </a:r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)</a:t>
              </a:r>
            </a:p>
            <a:p>
              <a:pPr algn="ctr"/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Smaller</a:t>
              </a:r>
            </a:p>
            <a:p>
              <a:pPr algn="ctr"/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)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2960" y="3615408"/>
              <a:ext cx="31124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latin typeface="현대하모니 L" pitchFamily="18" charset="-127"/>
                  <a:ea typeface="현대하모니 L" pitchFamily="18" charset="-127"/>
                </a:rPr>
                <a:t>“I think Maxcruz`s cargospace is </a:t>
              </a:r>
              <a:r>
                <a:rPr lang="en-US" altLang="ko-KR" sz="1200" b="1">
                  <a:solidFill>
                    <a:schemeClr val="accent1">
                      <a:lumMod val="75000"/>
                    </a:schemeClr>
                  </a:solidFill>
                  <a:latin typeface="현대하모니 L" pitchFamily="18" charset="-127"/>
                  <a:ea typeface="현대하모니 L" pitchFamily="18" charset="-127"/>
                </a:rPr>
                <a:t>little smaller</a:t>
              </a:r>
              <a:r>
                <a:rPr lang="en-US" altLang="ko-KR" sz="1200">
                  <a:latin typeface="현대하모니 L" pitchFamily="18" charset="-127"/>
                  <a:ea typeface="현대하모니 L" pitchFamily="18" charset="-127"/>
                </a:rPr>
                <a:t> than other competiton cars”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31" name="오른쪽 화살표 30"/>
            <p:cNvSpPr/>
            <p:nvPr/>
          </p:nvSpPr>
          <p:spPr>
            <a:xfrm>
              <a:off x="4353762" y="3754204"/>
              <a:ext cx="107836" cy="151144"/>
            </a:xfrm>
            <a:prstGeom prst="rightArrow">
              <a:avLst>
                <a:gd name="adj1" fmla="val 50000"/>
                <a:gd name="adj2" fmla="val 4679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64524" y="3007985"/>
              <a:ext cx="12059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OUTPUT</a:t>
              </a:r>
              <a:endPara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97892" y="3269041"/>
              <a:ext cx="19076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latin typeface="현대하모니 L" pitchFamily="18" charset="-127"/>
                  <a:ea typeface="현대하모니 L" pitchFamily="18" charset="-127"/>
                </a:rPr>
                <a:t>Word combination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31544" y="3663413"/>
              <a:ext cx="3112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latin typeface="현대하모니 L" pitchFamily="18" charset="-127"/>
                  <a:ea typeface="현대하모니 L" pitchFamily="18" charset="-127"/>
                </a:rPr>
                <a:t>Maxcruz</a:t>
              </a:r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 -&gt; “Smaller </a:t>
              </a:r>
              <a:r>
                <a:rPr lang="en-US" altLang="ko-KR" sz="1200" dirty="0" err="1">
                  <a:latin typeface="현대하모니 L" pitchFamily="18" charset="-127"/>
                  <a:ea typeface="현대하모니 L" pitchFamily="18" charset="-127"/>
                </a:rPr>
                <a:t>cargospace</a:t>
              </a:r>
              <a:r>
                <a:rPr lang="en-US" altLang="ko-KR" sz="1200" dirty="0">
                  <a:latin typeface="현대하모니 L" pitchFamily="18" charset="-127"/>
                  <a:ea typeface="현대하모니 L" pitchFamily="18" charset="-127"/>
                </a:rPr>
                <a:t>”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723521" y="4813813"/>
            <a:ext cx="7285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Tx/>
              <a:buChar char="-"/>
            </a:pP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크기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가격을 기준으로 군집화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en-US" altLang="ko-KR" sz="1200" dirty="0" err="1">
                <a:latin typeface="현대하모니 L" pitchFamily="18" charset="-127"/>
                <a:ea typeface="현대하모니 L" pitchFamily="18" charset="-127"/>
              </a:rPr>
              <a:t>Kmeans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) :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소비자 </a:t>
            </a:r>
            <a:r>
              <a:rPr lang="ko-KR" altLang="en-US" sz="1200" dirty="0" err="1">
                <a:latin typeface="현대하모니 L" pitchFamily="18" charset="-127"/>
                <a:ea typeface="현대하모니 L" pitchFamily="18" charset="-127"/>
              </a:rPr>
              <a:t>차량구매의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 기본 준거</a:t>
            </a: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pPr marL="171446" indent="-171446">
              <a:buFontTx/>
              <a:buChar char="-"/>
            </a:pP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경쟁 차량 기준 스펙 상세 비교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 -&gt;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개선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point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생각</a:t>
            </a: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pPr marL="171446" indent="-171446">
              <a:buFontTx/>
              <a:buChar char="-"/>
            </a:pP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개선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point 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에 유의미한 변수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“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회귀분석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(OLS)”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를 통해 도출</a:t>
            </a: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pPr marL="171446" indent="-171446">
              <a:buFontTx/>
              <a:buChar char="-"/>
            </a:pP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회귀분석을 통한 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“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판매량</a:t>
            </a:r>
            <a:r>
              <a:rPr lang="en-US" altLang="ko-KR" sz="1200" dirty="0">
                <a:latin typeface="현대하모니 L" pitchFamily="18" charset="-127"/>
                <a:ea typeface="현대하모니 L" pitchFamily="18" charset="-127"/>
              </a:rPr>
              <a:t>＂</a:t>
            </a:r>
            <a:r>
              <a:rPr lang="ko-KR" altLang="en-US" sz="1200" dirty="0">
                <a:latin typeface="현대하모니 L" pitchFamily="18" charset="-127"/>
                <a:ea typeface="현대하모니 L" pitchFamily="18" charset="-127"/>
              </a:rPr>
              <a:t>예측 모델링</a:t>
            </a:r>
            <a:endParaRPr lang="ko-KR" altLang="en-US" sz="1200" dirty="0">
              <a:latin typeface="현대하모니 L" pitchFamily="18" charset="-127"/>
              <a:ea typeface="현대하모니 L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71437" y="5733263"/>
            <a:ext cx="9100372" cy="573047"/>
            <a:chOff x="271436" y="5820561"/>
            <a:chExt cx="9100372" cy="573047"/>
          </a:xfrm>
        </p:grpSpPr>
        <p:sp>
          <p:nvSpPr>
            <p:cNvPr id="35" name="TextBox 34"/>
            <p:cNvSpPr txBox="1"/>
            <p:nvPr/>
          </p:nvSpPr>
          <p:spPr>
            <a:xfrm>
              <a:off x="3272668" y="5820561"/>
              <a:ext cx="2376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accent1">
                      <a:lumMod val="7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OLS </a:t>
              </a:r>
              <a:r>
                <a:rPr lang="ko-KR" altLang="en-US" sz="1600">
                  <a:solidFill>
                    <a:schemeClr val="accent1">
                      <a:lumMod val="7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판매량 예측 </a:t>
              </a:r>
              <a:r>
                <a:rPr lang="en-US" altLang="ko-KR" sz="1600">
                  <a:solidFill>
                    <a:schemeClr val="accent1">
                      <a:lumMod val="7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MODEL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1436" y="5932925"/>
              <a:ext cx="3112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latin typeface="현대하모니 L" pitchFamily="18" charset="-127"/>
                  <a:ea typeface="현대하모니 L" pitchFamily="18" charset="-127"/>
                </a:rPr>
                <a:t>전장</a:t>
              </a:r>
              <a:r>
                <a:rPr lang="en-US" altLang="ko-KR" sz="1200">
                  <a:latin typeface="현대하모니 L" pitchFamily="18" charset="-127"/>
                  <a:ea typeface="현대하모니 L" pitchFamily="18" charset="-127"/>
                </a:rPr>
                <a:t>, </a:t>
              </a:r>
              <a:r>
                <a:rPr lang="ko-KR" altLang="en-US" sz="1200">
                  <a:latin typeface="현대하모니 L" pitchFamily="18" charset="-127"/>
                  <a:ea typeface="현대하모니 L" pitchFamily="18" charset="-127"/>
                </a:rPr>
                <a:t>전고</a:t>
              </a:r>
              <a:r>
                <a:rPr lang="en-US" altLang="ko-KR" sz="1200">
                  <a:latin typeface="현대하모니 L" pitchFamily="18" charset="-127"/>
                  <a:ea typeface="현대하모니 L" pitchFamily="18" charset="-127"/>
                </a:rPr>
                <a:t>, </a:t>
              </a:r>
              <a:r>
                <a:rPr lang="ko-KR" altLang="en-US" sz="1200">
                  <a:latin typeface="현대하모니 L" pitchFamily="18" charset="-127"/>
                  <a:ea typeface="현대하모니 L" pitchFamily="18" charset="-127"/>
                </a:rPr>
                <a:t>마력</a:t>
              </a:r>
              <a:r>
                <a:rPr lang="en-US" altLang="ko-KR" sz="1200">
                  <a:latin typeface="현대하모니 L" pitchFamily="18" charset="-127"/>
                  <a:ea typeface="현대하모니 L" pitchFamily="18" charset="-127"/>
                </a:rPr>
                <a:t>, </a:t>
              </a:r>
              <a:r>
                <a:rPr lang="ko-KR" altLang="en-US" sz="1200">
                  <a:latin typeface="현대하모니 L" pitchFamily="18" charset="-127"/>
                  <a:ea typeface="현대하모니 L" pitchFamily="18" charset="-127"/>
                </a:rPr>
                <a:t>연비</a:t>
              </a:r>
              <a:r>
                <a:rPr lang="en-US" altLang="ko-KR" sz="1200">
                  <a:latin typeface="현대하모니 L" pitchFamily="18" charset="-127"/>
                  <a:ea typeface="현대하모니 L" pitchFamily="18" charset="-127"/>
                </a:rPr>
                <a:t>,  ··</a:t>
              </a:r>
              <a:r>
                <a:rPr lang="en-US" altLang="ko-KR" sz="1200">
                  <a:latin typeface="현대하모니 L" pitchFamily="18" charset="-127"/>
                  <a:ea typeface="현대하모니 L" pitchFamily="18" charset="-127"/>
                </a:rPr>
                <a:t>·</a:t>
              </a:r>
              <a:endParaRPr lang="ko-KR" altLang="en-US" sz="1200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259352" y="5914133"/>
                  <a:ext cx="31124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>
                      <a:latin typeface="현대하모니 L" pitchFamily="18" charset="-127"/>
                      <a:ea typeface="현대하모니 L" pitchFamily="18" charset="-127"/>
                    </a:rPr>
                    <a:t>판매량 </a:t>
                  </a:r>
                  <a:r>
                    <a:rPr lang="en-US" altLang="ko-KR" sz="1200">
                      <a:latin typeface="현대하모니 L" pitchFamily="18" charset="-127"/>
                      <a:ea typeface="현대하모니 L" pitchFamily="18" charset="-127"/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  <a:ea typeface="현대하모니 L" pitchFamily="18" charset="-127"/>
                        </a:rPr>
                        <m:t>𝐴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  <a:ea typeface="현대하모니 L" pitchFamily="18" charset="-127"/>
                        </a:rPr>
                        <m:t>+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현대하모니 L" pitchFamily="18" charset="-127"/>
                        </a:rPr>
                        <m:t>𝐵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  <a:ea typeface="현대하모니 L" pitchFamily="18" charset="-127"/>
                        </a:rPr>
                        <m:t>+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현대하모니 L" pitchFamily="18" charset="-127"/>
                        </a:rPr>
                        <m:t>𝐶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  <a:ea typeface="현대하모니 L" pitchFamily="18" charset="-127"/>
                        </a:rPr>
                        <m:t>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현대하모니 L" pitchFamily="18" charset="-127"/>
                        </a:rPr>
                        <m:t>𝐷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현대하모니 L" pitchFamily="18" charset="-127"/>
                            </a:rPr>
                            <m:t>4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  <a:ea typeface="현대하모니 L" pitchFamily="18" charset="-127"/>
                        </a:rPr>
                        <m:t>+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ea typeface="현대하모니 L" pitchFamily="18" charset="-127"/>
                        </a:rPr>
                        <m:t>𝛼</m:t>
                      </m:r>
                    </m:oMath>
                  </a14:m>
                  <a:endParaRPr lang="ko-KR" altLang="en-US" sz="1200" dirty="0">
                    <a:latin typeface="현대하모니 L" pitchFamily="18" charset="-127"/>
                    <a:ea typeface="현대하모니 L" pitchFamily="18" charset="-127"/>
                  </a:endParaRPr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9352" y="5914133"/>
                  <a:ext cx="311245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96" t="-2222" b="-1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/>
            <p:cNvSpPr txBox="1"/>
            <p:nvPr/>
          </p:nvSpPr>
          <p:spPr>
            <a:xfrm>
              <a:off x="3496876" y="6116609"/>
              <a:ext cx="2265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latin typeface="현대하모니 L" pitchFamily="18" charset="-127"/>
                  <a:ea typeface="현대하모니 L" pitchFamily="18" charset="-127"/>
                </a:rPr>
                <a:t>유의미한 변수 </a:t>
              </a:r>
              <a:r>
                <a:rPr lang="en-US" altLang="ko-KR" sz="1200">
                  <a:latin typeface="현대하모니 L" pitchFamily="18" charset="-127"/>
                  <a:ea typeface="현대하모니 L" pitchFamily="18" charset="-127"/>
                </a:rPr>
                <a:t>: </a:t>
              </a:r>
              <a:r>
                <a:rPr lang="ko-KR" altLang="en-US" sz="1200">
                  <a:latin typeface="현대하모니 L" pitchFamily="18" charset="-127"/>
                  <a:ea typeface="현대하모니 L" pitchFamily="18" charset="-127"/>
                </a:rPr>
                <a:t>전장</a:t>
              </a:r>
              <a:r>
                <a:rPr lang="en-US" altLang="ko-KR" sz="1200">
                  <a:latin typeface="현대하모니 L" pitchFamily="18" charset="-127"/>
                  <a:ea typeface="현대하모니 L" pitchFamily="18" charset="-127"/>
                </a:rPr>
                <a:t>, </a:t>
              </a:r>
              <a:r>
                <a:rPr lang="ko-KR" altLang="en-US" sz="1200">
                  <a:latin typeface="현대하모니 L" pitchFamily="18" charset="-127"/>
                  <a:ea typeface="현대하모니 L" pitchFamily="18" charset="-127"/>
                </a:rPr>
                <a:t>전고 </a:t>
              </a:r>
              <a:r>
                <a:rPr lang="en-US" altLang="ko-KR" sz="1200">
                  <a:latin typeface="현대하모니 L" pitchFamily="18" charset="-127"/>
                  <a:ea typeface="현대하모니 L" pitchFamily="18" charset="-127"/>
                </a:rPr>
                <a:t>···</a:t>
              </a:r>
              <a:endParaRPr lang="ko-KR" altLang="en-US" sz="120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39" name="오른쪽 화살표 38"/>
            <p:cNvSpPr/>
            <p:nvPr/>
          </p:nvSpPr>
          <p:spPr>
            <a:xfrm>
              <a:off x="2787130" y="5985503"/>
              <a:ext cx="107836" cy="151144"/>
            </a:xfrm>
            <a:prstGeom prst="rightArrow">
              <a:avLst>
                <a:gd name="adj1" fmla="val 50000"/>
                <a:gd name="adj2" fmla="val 4679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오른쪽 화살표 39"/>
            <p:cNvSpPr/>
            <p:nvPr/>
          </p:nvSpPr>
          <p:spPr>
            <a:xfrm>
              <a:off x="5904324" y="5964577"/>
              <a:ext cx="107836" cy="151144"/>
            </a:xfrm>
            <a:prstGeom prst="rightArrow">
              <a:avLst>
                <a:gd name="adj1" fmla="val 50000"/>
                <a:gd name="adj2" fmla="val 4679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" name="직선 연결선 41"/>
          <p:cNvCxnSpPr/>
          <p:nvPr/>
        </p:nvCxnSpPr>
        <p:spPr>
          <a:xfrm>
            <a:off x="251521" y="1556792"/>
            <a:ext cx="856988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51521" y="4706672"/>
            <a:ext cx="856988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8172400" y="68308"/>
            <a:ext cx="818904" cy="480373"/>
            <a:chOff x="9696400" y="68307"/>
            <a:chExt cx="818904" cy="480373"/>
          </a:xfrm>
        </p:grpSpPr>
        <p:cxnSp>
          <p:nvCxnSpPr>
            <p:cNvPr id="54" name="직선 연결선 53"/>
            <p:cNvCxnSpPr/>
            <p:nvPr/>
          </p:nvCxnSpPr>
          <p:spPr>
            <a:xfrm>
              <a:off x="9696400" y="548680"/>
              <a:ext cx="64807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그룹 54"/>
            <p:cNvGrpSpPr/>
            <p:nvPr/>
          </p:nvGrpSpPr>
          <p:grpSpPr>
            <a:xfrm>
              <a:off x="9696409" y="68307"/>
              <a:ext cx="818895" cy="476492"/>
              <a:chOff x="8172400" y="68306"/>
              <a:chExt cx="818894" cy="476493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172400" y="68306"/>
                <a:ext cx="28803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B" pitchFamily="18" charset="-127"/>
                    <a:ea typeface="현대하모니 B" pitchFamily="18" charset="-127"/>
                  </a:rPr>
                  <a:t>2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325847" y="147083"/>
                <a:ext cx="28803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B" pitchFamily="18" charset="-127"/>
                    <a:ea typeface="현대하모니 B" pitchFamily="18" charset="-127"/>
                  </a:rPr>
                  <a:t>/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06354" y="237021"/>
                <a:ext cx="584940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현대하모니 B" pitchFamily="18" charset="-127"/>
                    <a:ea typeface="현대하모니 B" pitchFamily="18" charset="-127"/>
                  </a:rPr>
                  <a:t>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36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58076" y="1242595"/>
            <a:ext cx="12792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/>
              <a:t>&lt; </a:t>
            </a:r>
            <a:r>
              <a:rPr lang="ko-KR" altLang="en-US" sz="1500" b="1"/>
              <a:t>목차 </a:t>
            </a:r>
            <a:r>
              <a:rPr lang="en-US" altLang="ko-KR" sz="1500" b="1"/>
              <a:t>&gt;</a:t>
            </a:r>
            <a:endParaRPr lang="ko-KR" altLang="en-US" sz="1500" b="1"/>
          </a:p>
        </p:txBody>
      </p:sp>
      <p:sp>
        <p:nvSpPr>
          <p:cNvPr id="5" name="TextBox 4"/>
          <p:cNvSpPr txBox="1"/>
          <p:nvPr/>
        </p:nvSpPr>
        <p:spPr>
          <a:xfrm>
            <a:off x="5073771" y="2276872"/>
            <a:ext cx="39037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시장현황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891" indent="-342891">
              <a:buFont typeface="+mj-lt"/>
              <a:buAutoNum type="arabicPeriod"/>
            </a:pP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891" indent="-342891">
              <a:buFont typeface="+mj-lt"/>
              <a:buAutoNum type="arabicPeriod"/>
            </a:pP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891" indent="-342891">
              <a:buFont typeface="+mj-lt"/>
              <a:buAutoNum type="arabicPeriod"/>
            </a:pPr>
            <a:r>
              <a:rPr lang="ko-KR" altLang="en-US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경쟁차량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선정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891" indent="-342891">
              <a:buFont typeface="+mj-lt"/>
              <a:buAutoNum type="arabicPeriod"/>
            </a:pP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891" indent="-342891">
              <a:buFont typeface="+mj-lt"/>
              <a:buAutoNum type="arabicPeriod"/>
            </a:pP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891" indent="-342891">
              <a:buFont typeface="+mj-lt"/>
              <a:buAutoNum type="arabicPeriod"/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개선점 도출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891" indent="-342891">
              <a:buFont typeface="+mj-lt"/>
              <a:buAutoNum type="arabicPeriod"/>
            </a:pP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891" indent="-342891">
              <a:buFont typeface="+mj-lt"/>
              <a:buAutoNum type="arabicPeriod"/>
            </a:pP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891" indent="-342891">
              <a:buFont typeface="+mj-lt"/>
              <a:buAutoNum type="arabicPeriod"/>
            </a:pPr>
            <a:r>
              <a:rPr lang="ko-KR" altLang="en-US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최종결론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447375" y="1793900"/>
            <a:ext cx="398542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51521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2476" y="1383138"/>
            <a:ext cx="670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전체 </a:t>
            </a: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Code &amp; PPT : </a:t>
            </a: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  <a:hlinkClick r:id="rId3"/>
              </a:rPr>
              <a:t>https://github.com/kyung9105/H_intern_project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172400" y="68308"/>
            <a:ext cx="818904" cy="480373"/>
            <a:chOff x="9696400" y="68307"/>
            <a:chExt cx="818904" cy="480373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9696400" y="548680"/>
              <a:ext cx="64807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/>
            <p:cNvGrpSpPr/>
            <p:nvPr/>
          </p:nvGrpSpPr>
          <p:grpSpPr>
            <a:xfrm>
              <a:off x="9696409" y="68307"/>
              <a:ext cx="818895" cy="476492"/>
              <a:chOff x="8172400" y="68306"/>
              <a:chExt cx="818894" cy="476493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8172400" y="68306"/>
                <a:ext cx="28803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B" pitchFamily="18" charset="-127"/>
                    <a:ea typeface="현대하모니 B" pitchFamily="18" charset="-127"/>
                  </a:rPr>
                  <a:t>3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325847" y="147083"/>
                <a:ext cx="28803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B" pitchFamily="18" charset="-127"/>
                    <a:ea typeface="현대하모니 B" pitchFamily="18" charset="-127"/>
                  </a:rPr>
                  <a:t>/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06354" y="237021"/>
                <a:ext cx="584940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현대하모니 B" pitchFamily="18" charset="-127"/>
                    <a:ea typeface="현대하모니 B" pitchFamily="18" charset="-127"/>
                  </a:rPr>
                  <a:t>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498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37132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[Modeling] </a:t>
            </a:r>
            <a:r>
              <a:rPr lang="ko-KR" altLang="en-US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데이터 수집 </a:t>
            </a: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to </a:t>
            </a:r>
            <a:r>
              <a:rPr lang="ko-KR" altLang="en-US" sz="16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크롤링</a:t>
            </a:r>
            <a:r>
              <a:rPr lang="ko-KR" altLang="en-US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51521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51520" y="5486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1064" y="6509572"/>
            <a:ext cx="670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Code : 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Python_codes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Data_collecting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Main_analyzing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Data_Crawling_Complain.ipynb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630331"/>
            <a:ext cx="4752528" cy="24851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65" y="3347780"/>
            <a:ext cx="4784924" cy="27831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617" y="3517663"/>
            <a:ext cx="2190751" cy="17145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518524" y="4192131"/>
            <a:ext cx="52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∙∙∙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16116" y="1508466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크롤링을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할 사이트의 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url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읽고 원하는 정보가 포함된 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url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정해주는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code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6446" y="5669262"/>
            <a:ext cx="3424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Get_post_link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url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에서 읽은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URL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따라 원하는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data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 전처리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수집하는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code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5225614" y="1575861"/>
            <a:ext cx="292915" cy="297071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27" name="오른쪽 화살표 26"/>
          <p:cNvSpPr/>
          <p:nvPr/>
        </p:nvSpPr>
        <p:spPr>
          <a:xfrm>
            <a:off x="5225612" y="5751557"/>
            <a:ext cx="292915" cy="297071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grpSp>
        <p:nvGrpSpPr>
          <p:cNvPr id="20" name="그룹 19"/>
          <p:cNvGrpSpPr/>
          <p:nvPr/>
        </p:nvGrpSpPr>
        <p:grpSpPr>
          <a:xfrm>
            <a:off x="8172400" y="68308"/>
            <a:ext cx="818904" cy="480373"/>
            <a:chOff x="9696400" y="68307"/>
            <a:chExt cx="818904" cy="480373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9696400" y="548680"/>
              <a:ext cx="64807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/>
            <p:cNvGrpSpPr/>
            <p:nvPr/>
          </p:nvGrpSpPr>
          <p:grpSpPr>
            <a:xfrm>
              <a:off x="9696409" y="68307"/>
              <a:ext cx="818895" cy="476492"/>
              <a:chOff x="8172400" y="68306"/>
              <a:chExt cx="818894" cy="47649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8172400" y="68306"/>
                <a:ext cx="28803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B" pitchFamily="18" charset="-127"/>
                    <a:ea typeface="현대하모니 B" pitchFamily="18" charset="-127"/>
                  </a:rPr>
                  <a:t>4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325847" y="147083"/>
                <a:ext cx="28803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B" pitchFamily="18" charset="-127"/>
                    <a:ea typeface="현대하모니 B" pitchFamily="18" charset="-127"/>
                  </a:rPr>
                  <a:t>/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8406354" y="237021"/>
                <a:ext cx="584940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현대하모니 B" pitchFamily="18" charset="-127"/>
                    <a:ea typeface="현대하모니 B" pitchFamily="18" charset="-127"/>
                  </a:rPr>
                  <a:t>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456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37133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[Modeling] </a:t>
            </a:r>
            <a:r>
              <a:rPr lang="ko-KR" altLang="en-US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현황 분석 전처리 </a:t>
            </a: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&amp; </a:t>
            </a:r>
            <a:r>
              <a:rPr lang="ko-KR" altLang="en-US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시각화 알고리즘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51521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51520" y="5486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3" y="692696"/>
            <a:ext cx="5162555" cy="32403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2708920"/>
            <a:ext cx="4896544" cy="3604944"/>
          </a:xfrm>
          <a:prstGeom prst="rect">
            <a:avLst/>
          </a:prstGeom>
        </p:spPr>
      </p:pic>
      <p:sp>
        <p:nvSpPr>
          <p:cNvPr id="44" name="오른쪽 화살표 43"/>
          <p:cNvSpPr/>
          <p:nvPr/>
        </p:nvSpPr>
        <p:spPr>
          <a:xfrm>
            <a:off x="5652124" y="1965340"/>
            <a:ext cx="292915" cy="297071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5" name="오른쪽 화살표 44"/>
          <p:cNvSpPr/>
          <p:nvPr/>
        </p:nvSpPr>
        <p:spPr>
          <a:xfrm flipH="1">
            <a:off x="3059836" y="4826393"/>
            <a:ext cx="292915" cy="297071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7" name="TextBox 6"/>
          <p:cNvSpPr txBox="1"/>
          <p:nvPr/>
        </p:nvSpPr>
        <p:spPr>
          <a:xfrm>
            <a:off x="6084168" y="1965035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각각의 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barplot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labeling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하는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code 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2632" y="461660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Text()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사용하여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축에 따른 세부 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barplot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labeling </a:t>
            </a:r>
          </a:p>
          <a:p>
            <a:pPr marL="171446" indent="-171446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범례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축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타이틀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세부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color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 지정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t="22980"/>
          <a:stretch/>
        </p:blipFill>
        <p:spPr>
          <a:xfrm>
            <a:off x="5580112" y="980732"/>
            <a:ext cx="3240360" cy="8424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1064" y="6509572"/>
            <a:ext cx="5915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Code : 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Python_codes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US_market_analyzing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ko-KR" altLang="en-US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시장현황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</a:t>
            </a:r>
            <a:r>
              <a:rPr lang="en-US" altLang="ko-KR" sz="12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ipynb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172400" y="68308"/>
            <a:ext cx="818904" cy="480373"/>
            <a:chOff x="9696400" y="68307"/>
            <a:chExt cx="818904" cy="480373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9696400" y="548680"/>
              <a:ext cx="64807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9696409" y="68307"/>
              <a:ext cx="818895" cy="476492"/>
              <a:chOff x="8172400" y="68306"/>
              <a:chExt cx="818894" cy="47649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8172400" y="68306"/>
                <a:ext cx="28803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B" pitchFamily="18" charset="-127"/>
                    <a:ea typeface="현대하모니 B" pitchFamily="18" charset="-127"/>
                  </a:rPr>
                  <a:t>5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325847" y="147083"/>
                <a:ext cx="28803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B" pitchFamily="18" charset="-127"/>
                    <a:ea typeface="현대하모니 B" pitchFamily="18" charset="-127"/>
                  </a:rPr>
                  <a:t>/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406354" y="237021"/>
                <a:ext cx="584940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현대하모니 B" pitchFamily="18" charset="-127"/>
                    <a:ea typeface="현대하모니 B" pitchFamily="18" charset="-127"/>
                  </a:rPr>
                  <a:t>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9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4" y="137131"/>
            <a:ext cx="255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현대하모니 B" panose="02020603020101020101" pitchFamily="18" charset="-127"/>
                <a:ea typeface="현대하모니 B" panose="02020603020101020101" pitchFamily="18" charset="-127"/>
              </a:rPr>
              <a:t>1. </a:t>
            </a:r>
            <a:r>
              <a:rPr lang="ko-KR" altLang="en-US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시장현황</a:t>
            </a:r>
            <a:endParaRPr lang="ko-KR" altLang="en-US" sz="160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5" y="6479981"/>
            <a:ext cx="693856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자료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현대자동차 공식 북미 판매량 </a:t>
            </a:r>
            <a:r>
              <a:rPr lang="en-US" altLang="ko-KR" sz="825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DataSet</a:t>
            </a:r>
            <a:endParaRPr lang="en-US" altLang="ko-KR" sz="825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주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Segment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기준은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현대자동차 공식 판매량 </a:t>
            </a:r>
            <a:r>
              <a:rPr lang="en-US" altLang="ko-KR" sz="825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DataSet</a:t>
            </a:r>
            <a:r>
              <a:rPr lang="ko-KR" altLang="en-US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</a:t>
            </a:r>
            <a:r>
              <a:rPr lang="en-US" altLang="ko-KR" sz="825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GLOBAL_SEGMENT</a:t>
            </a:r>
            <a:endParaRPr lang="ko-KR" altLang="en-US" sz="825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225" y="2375303"/>
            <a:ext cx="4108208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북미 판매량 및 주요 </a:t>
            </a:r>
            <a:r>
              <a:rPr lang="en-US" altLang="ko-KR" sz="105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Segment</a:t>
            </a:r>
            <a:r>
              <a:rPr lang="ko-KR" altLang="en-US" sz="105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성장 추이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9974" y="928583"/>
            <a:ext cx="8144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SUV </a:t>
            </a:r>
            <a:r>
              <a:rPr lang="ko-KR" altLang="en-US" sz="14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시장의 성장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7132" y="1231156"/>
            <a:ext cx="8144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SUV Market Share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은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17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년도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Sedan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시장을 앞지를 것이라 예측된다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572001" y="3045508"/>
            <a:ext cx="0" cy="244448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07709" y="251600"/>
            <a:ext cx="476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Sedan / SUV / Pick-up </a:t>
            </a:r>
            <a:r>
              <a:rPr lang="ko-KR" altLang="en-US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트럭 현황</a:t>
            </a:r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5064369" y="2972283"/>
            <a:ext cx="0" cy="2367029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2" t="13385" r="12594" b="4311"/>
          <a:stretch/>
        </p:blipFill>
        <p:spPr>
          <a:xfrm>
            <a:off x="5123648" y="3055964"/>
            <a:ext cx="3490235" cy="296605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r="13271"/>
          <a:stretch/>
        </p:blipFill>
        <p:spPr>
          <a:xfrm>
            <a:off x="683569" y="2917303"/>
            <a:ext cx="3600400" cy="3019713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251521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51520" y="54868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87059" y="2636912"/>
            <a:ext cx="856988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43347" r="96787" b="40437"/>
          <a:stretch/>
        </p:blipFill>
        <p:spPr>
          <a:xfrm>
            <a:off x="531872" y="4287123"/>
            <a:ext cx="144015" cy="43100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09" t="2607" r="40963" b="93081"/>
          <a:stretch/>
        </p:blipFill>
        <p:spPr>
          <a:xfrm>
            <a:off x="6354349" y="2862471"/>
            <a:ext cx="1028828" cy="20576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" t="45651" r="90085" b="43571"/>
          <a:stretch/>
        </p:blipFill>
        <p:spPr>
          <a:xfrm>
            <a:off x="4864345" y="4219636"/>
            <a:ext cx="209085" cy="52271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574888" y="3833142"/>
            <a:ext cx="1011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6,649,901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80040" y="4921974"/>
            <a:ext cx="1182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2,692,555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74888" y="3358257"/>
            <a:ext cx="1011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6,921,697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7" t="94730" r="28173" b="958"/>
          <a:stretch/>
        </p:blipFill>
        <p:spPr>
          <a:xfrm>
            <a:off x="1043611" y="5937015"/>
            <a:ext cx="2938931" cy="20992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7" t="94730" r="28173" b="958"/>
          <a:stretch/>
        </p:blipFill>
        <p:spPr>
          <a:xfrm>
            <a:off x="5377488" y="5957795"/>
            <a:ext cx="2938931" cy="209925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8172400" y="68308"/>
            <a:ext cx="818904" cy="480373"/>
            <a:chOff x="9696400" y="68307"/>
            <a:chExt cx="818904" cy="480373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9696400" y="548680"/>
              <a:ext cx="64807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그룹 47"/>
            <p:cNvGrpSpPr/>
            <p:nvPr/>
          </p:nvGrpSpPr>
          <p:grpSpPr>
            <a:xfrm>
              <a:off x="9696409" y="68307"/>
              <a:ext cx="818895" cy="476492"/>
              <a:chOff x="8172400" y="68306"/>
              <a:chExt cx="818894" cy="476493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8172400" y="68306"/>
                <a:ext cx="28803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B" pitchFamily="18" charset="-127"/>
                    <a:ea typeface="현대하모니 B" pitchFamily="18" charset="-127"/>
                  </a:rPr>
                  <a:t>6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325847" y="147083"/>
                <a:ext cx="28803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B" pitchFamily="18" charset="-127"/>
                    <a:ea typeface="현대하모니 B" pitchFamily="18" charset="-127"/>
                  </a:rPr>
                  <a:t>/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406354" y="237021"/>
                <a:ext cx="584940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현대하모니 B" pitchFamily="18" charset="-127"/>
                    <a:ea typeface="현대하모니 B" pitchFamily="18" charset="-127"/>
                  </a:rPr>
                  <a:t>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46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87625" y="2192421"/>
            <a:ext cx="4108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글로벌 자동차 브랜드 </a:t>
            </a:r>
            <a:r>
              <a:rPr lang="en-US" altLang="ko-KR" sz="105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SUV </a:t>
            </a:r>
            <a:r>
              <a:rPr lang="ko-KR" altLang="en-US" sz="105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라인업 </a:t>
            </a:r>
            <a:r>
              <a:rPr lang="en-US" altLang="ko-KR" sz="105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– </a:t>
            </a:r>
            <a:r>
              <a:rPr lang="ko-KR" altLang="en-US" sz="105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판매량 관계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9423" y="847747"/>
            <a:ext cx="814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급 성장하는 </a:t>
            </a:r>
            <a:r>
              <a:rPr lang="en-US" altLang="ko-KR" sz="1200" b="1" dirty="0"/>
              <a:t>SUV </a:t>
            </a:r>
            <a:r>
              <a:rPr lang="ko-KR" altLang="en-US" sz="1200" b="1" dirty="0"/>
              <a:t>시장에 대응하는 글로벌 회사들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6248" y="1124746"/>
            <a:ext cx="778118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북미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SUV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시장의 약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24%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점유율을 차지하는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위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Jeep / 3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위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Toyota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이러한 트렌드에 대응하기 위해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SUV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라인업 확대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풀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모델체인지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흡수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단종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등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빠르고 공격적으로 시장에 맞춰나가고 있다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하지만 현대자동차의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SUV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라인업은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13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년도 </a:t>
            </a:r>
            <a:r>
              <a:rPr lang="en-US" altLang="ko-KR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Maxcruz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추가된 이후에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17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년도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Kona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출시로 급변하는 시장에 발 빠르게 대처하지 못하고 있다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8125" y="5718448"/>
            <a:ext cx="446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‘12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72693" y="5718448"/>
            <a:ext cx="446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‘13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57346" y="5718448"/>
            <a:ext cx="446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‘14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35405" y="5718448"/>
            <a:ext cx="446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‘15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1331" y="5718448"/>
            <a:ext cx="446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‘16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16263" y="5705498"/>
            <a:ext cx="446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‘12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16636" y="5705498"/>
            <a:ext cx="446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‘13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95629" y="5705498"/>
            <a:ext cx="446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‘14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81798" y="5718448"/>
            <a:ext cx="446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‘15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66802" y="5705498"/>
            <a:ext cx="446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‘16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50762" y="5676862"/>
            <a:ext cx="446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‘12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9537" y="5676862"/>
            <a:ext cx="446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‘13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8312" y="5676862"/>
            <a:ext cx="446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‘14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97449" y="5676862"/>
            <a:ext cx="446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‘15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44410" y="5683480"/>
            <a:ext cx="446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‘16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5610" y="4757172"/>
            <a:ext cx="49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판매</a:t>
            </a:r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만대</a:t>
            </a:r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2837" y="4851733"/>
            <a:ext cx="432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47.4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57140" y="4812044"/>
            <a:ext cx="432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49.0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0279" y="4548214"/>
            <a:ext cx="432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69.3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39415" y="4278288"/>
            <a:ext cx="432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86.6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28932" y="4117296"/>
            <a:ext cx="432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92.7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614597" y="4841279"/>
            <a:ext cx="432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41.4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16636" y="4770641"/>
            <a:ext cx="432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46.4</a:t>
            </a: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09710" y="4647324"/>
            <a:ext cx="432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55.1</a:t>
            </a: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04278" y="4560043"/>
            <a:ext cx="432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60.9</a:t>
            </a: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94893" y="4444627"/>
            <a:ext cx="432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67.3</a:t>
            </a: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64391" y="5072111"/>
            <a:ext cx="432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12.8</a:t>
            </a: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23438" y="5056387"/>
            <a:ext cx="432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13.0</a:t>
            </a: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300363" y="4996000"/>
            <a:ext cx="432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15.5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774265" y="4895672"/>
            <a:ext cx="432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18.1</a:t>
            </a: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225965" y="4824311"/>
            <a:ext cx="432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22.0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914396" y="3789040"/>
            <a:ext cx="780942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62934" y="3304366"/>
            <a:ext cx="49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신모델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출시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42652" y="3911928"/>
            <a:ext cx="4981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성장률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8774" y="3922389"/>
            <a:ext cx="590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▲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3.4%</a:t>
            </a: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736907" y="3930972"/>
            <a:ext cx="667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▲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41.2%</a:t>
            </a: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15680" y="3928037"/>
            <a:ext cx="689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▲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24.9%</a:t>
            </a: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749672" y="3922389"/>
            <a:ext cx="590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accent5">
                    <a:lumMod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▲</a:t>
            </a:r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7.1%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974763" y="3940899"/>
            <a:ext cx="669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accent5">
                    <a:lumMod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▲</a:t>
            </a:r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11.8%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34501" y="3967122"/>
            <a:ext cx="590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accent5">
                    <a:lumMod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▲</a:t>
            </a:r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2.2%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134417" y="3965414"/>
            <a:ext cx="7189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accent5">
                    <a:lumMod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▲</a:t>
            </a:r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18.6%</a:t>
            </a: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489558" y="3940899"/>
            <a:ext cx="669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accent5">
                    <a:lumMod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▲</a:t>
            </a:r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18.8%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970761" y="3947493"/>
            <a:ext cx="669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accent5">
                    <a:lumMod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▲</a:t>
            </a:r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10.5%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471374" y="3947493"/>
            <a:ext cx="669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accent5">
                    <a:lumMod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▲</a:t>
            </a:r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10.6%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614413" y="3964616"/>
            <a:ext cx="7189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accent5">
                    <a:lumMod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▲</a:t>
            </a:r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17.1%</a:t>
            </a:r>
            <a:endParaRPr lang="ko-KR" altLang="en-US" sz="9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102430" y="3967146"/>
            <a:ext cx="7189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▲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21.6%</a:t>
            </a: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74565" y="3338844"/>
            <a:ext cx="792647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88">
                <a:latin typeface="현대하모니 L" panose="02020603020101020101" pitchFamily="18" charset="-127"/>
                <a:ea typeface="현대하모니 L" panose="02020603020101020101" pitchFamily="18" charset="-127"/>
              </a:rPr>
              <a:t>Cherokee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106070" y="3338844"/>
            <a:ext cx="792647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88">
                <a:latin typeface="현대하모니 L" panose="02020603020101020101" pitchFamily="18" charset="-127"/>
                <a:ea typeface="현대하모니 L" panose="02020603020101020101" pitchFamily="18" charset="-127"/>
              </a:rPr>
              <a:t>Renegade 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572969" y="3335308"/>
            <a:ext cx="792647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88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Maxcruz</a:t>
            </a:r>
            <a:endParaRPr lang="en-US" altLang="ko-KR" sz="788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308403" y="2582596"/>
            <a:ext cx="936351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88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RAV4</a:t>
            </a:r>
            <a:r>
              <a:rPr lang="en-US" altLang="ko-KR" sz="788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</a:p>
          <a:p>
            <a:pPr algn="ctr"/>
            <a:r>
              <a:rPr lang="en-US" altLang="ko-KR" sz="788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Highlander </a:t>
            </a:r>
            <a:endParaRPr lang="en-US" altLang="ko-KR" sz="788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en-US" altLang="ko-KR" sz="788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3/4</a:t>
            </a:r>
            <a:r>
              <a:rPr lang="ko-KR" altLang="en-US" sz="788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세대 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87193" y="2698086"/>
            <a:ext cx="792647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88">
                <a:latin typeface="현대하모니 L" panose="02020603020101020101" pitchFamily="18" charset="-127"/>
                <a:ea typeface="현대하모니 L" panose="02020603020101020101" pitchFamily="18" charset="-127"/>
              </a:rPr>
              <a:t>RAV4</a:t>
            </a:r>
          </a:p>
          <a:p>
            <a:pPr algn="ctr"/>
            <a:r>
              <a:rPr lang="en-US" altLang="ko-KR" sz="788">
                <a:latin typeface="현대하모니 L" panose="02020603020101020101" pitchFamily="18" charset="-127"/>
                <a:ea typeface="현대하모니 L" panose="02020603020101020101" pitchFamily="18" charset="-127"/>
              </a:rPr>
              <a:t>FaceLift</a:t>
            </a:r>
            <a:endParaRPr lang="ko-KR" altLang="en-US" sz="788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319561" y="2698086"/>
            <a:ext cx="988541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88">
                <a:latin typeface="현대하모니 L" panose="02020603020101020101" pitchFamily="18" charset="-127"/>
                <a:ea typeface="현대하모니 L" panose="02020603020101020101" pitchFamily="18" charset="-127"/>
              </a:rPr>
              <a:t>Highlander </a:t>
            </a:r>
          </a:p>
          <a:p>
            <a:pPr algn="ctr"/>
            <a:r>
              <a:rPr lang="en-US" altLang="ko-KR" sz="788">
                <a:latin typeface="현대하모니 L" panose="02020603020101020101" pitchFamily="18" charset="-127"/>
                <a:ea typeface="현대하모니 L" panose="02020603020101020101" pitchFamily="18" charset="-127"/>
              </a:rPr>
              <a:t>FaceLift</a:t>
            </a:r>
            <a:endParaRPr lang="ko-KR" altLang="en-US" sz="788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730386" y="2698086"/>
            <a:ext cx="988541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88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4runner</a:t>
            </a:r>
          </a:p>
          <a:p>
            <a:pPr algn="ctr"/>
            <a:r>
              <a:rPr lang="en-US" altLang="ko-KR" sz="788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FaceLift</a:t>
            </a:r>
            <a:endParaRPr lang="ko-KR" altLang="en-US" sz="788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545810" y="2735665"/>
            <a:ext cx="792647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88">
                <a:latin typeface="현대하모니 L" panose="02020603020101020101" pitchFamily="18" charset="-127"/>
                <a:ea typeface="현대하모니 L" panose="02020603020101020101" pitchFamily="18" charset="-127"/>
              </a:rPr>
              <a:t>Santa-Fe</a:t>
            </a:r>
          </a:p>
          <a:p>
            <a:pPr algn="ctr"/>
            <a:r>
              <a:rPr lang="en-US" altLang="ko-KR" sz="788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788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세대 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979905" y="2735665"/>
            <a:ext cx="792647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88">
                <a:latin typeface="현대하모니 L" panose="02020603020101020101" pitchFamily="18" charset="-127"/>
                <a:ea typeface="현대하모니 L" panose="02020603020101020101" pitchFamily="18" charset="-127"/>
              </a:rPr>
              <a:t>Tucson</a:t>
            </a:r>
          </a:p>
          <a:p>
            <a:pPr algn="ctr"/>
            <a:r>
              <a:rPr lang="en-US" altLang="ko-KR" sz="788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788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세대 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585285" y="2689033"/>
            <a:ext cx="792647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88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Compass</a:t>
            </a:r>
          </a:p>
          <a:p>
            <a:pPr algn="ctr"/>
            <a:r>
              <a:rPr lang="en-US" altLang="ko-KR" sz="788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</a:t>
            </a:r>
            <a:r>
              <a:rPr lang="ko-KR" altLang="en-US" sz="788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세대 </a:t>
            </a:r>
          </a:p>
        </p:txBody>
      </p:sp>
      <p:sp>
        <p:nvSpPr>
          <p:cNvPr id="19" name="이등변 삼각형 18"/>
          <p:cNvSpPr/>
          <p:nvPr/>
        </p:nvSpPr>
        <p:spPr>
          <a:xfrm flipV="1">
            <a:off x="1499117" y="3523510"/>
            <a:ext cx="94823" cy="7457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0" name="이등변 삼각형 109"/>
          <p:cNvSpPr/>
          <p:nvPr/>
        </p:nvSpPr>
        <p:spPr>
          <a:xfrm flipV="1">
            <a:off x="2454982" y="3523510"/>
            <a:ext cx="94823" cy="7457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1" name="이등변 삼각형 110"/>
          <p:cNvSpPr/>
          <p:nvPr/>
        </p:nvSpPr>
        <p:spPr>
          <a:xfrm flipV="1">
            <a:off x="2924190" y="2984300"/>
            <a:ext cx="94823" cy="7457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2" name="이등변 삼각형 111"/>
          <p:cNvSpPr/>
          <p:nvPr/>
        </p:nvSpPr>
        <p:spPr>
          <a:xfrm flipV="1">
            <a:off x="4736131" y="3003024"/>
            <a:ext cx="94823" cy="7457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3" name="이등변 삼각형 112"/>
          <p:cNvSpPr/>
          <p:nvPr/>
        </p:nvSpPr>
        <p:spPr>
          <a:xfrm flipV="1">
            <a:off x="4182755" y="3011459"/>
            <a:ext cx="94823" cy="7457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5" name="이등변 삼각형 114"/>
          <p:cNvSpPr/>
          <p:nvPr/>
        </p:nvSpPr>
        <p:spPr>
          <a:xfrm flipV="1">
            <a:off x="5762530" y="2984300"/>
            <a:ext cx="94823" cy="7457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6" name="이등변 삼각형 115"/>
          <p:cNvSpPr/>
          <p:nvPr/>
        </p:nvSpPr>
        <p:spPr>
          <a:xfrm flipV="1">
            <a:off x="5236907" y="2993353"/>
            <a:ext cx="94823" cy="7457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7" name="이등변 삼각형 116"/>
          <p:cNvSpPr/>
          <p:nvPr/>
        </p:nvSpPr>
        <p:spPr>
          <a:xfrm flipV="1">
            <a:off x="6925962" y="3519974"/>
            <a:ext cx="94823" cy="7457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8" name="이등변 삼각형 117"/>
          <p:cNvSpPr/>
          <p:nvPr/>
        </p:nvSpPr>
        <p:spPr>
          <a:xfrm flipV="1">
            <a:off x="6899926" y="3030932"/>
            <a:ext cx="94823" cy="7457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9" name="이등변 삼각형 118"/>
          <p:cNvSpPr/>
          <p:nvPr/>
        </p:nvSpPr>
        <p:spPr>
          <a:xfrm flipV="1">
            <a:off x="8345571" y="3039985"/>
            <a:ext cx="94823" cy="7457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10357" y="2770364"/>
            <a:ext cx="5172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이벤트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16456" y="2727028"/>
            <a:ext cx="29890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1)</a:t>
            </a:r>
            <a:endParaRPr lang="ko-KR" altLang="en-US" sz="75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125" name="직선 연결선 124"/>
          <p:cNvCxnSpPr/>
          <p:nvPr/>
        </p:nvCxnSpPr>
        <p:spPr>
          <a:xfrm>
            <a:off x="814801" y="3289968"/>
            <a:ext cx="780942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5" t="38489" r="10698" b="13202"/>
          <a:stretch/>
        </p:blipFill>
        <p:spPr>
          <a:xfrm>
            <a:off x="885019" y="4359752"/>
            <a:ext cx="2376264" cy="1344970"/>
          </a:xfrm>
          <a:prstGeom prst="rect">
            <a:avLst/>
          </a:prstGeom>
        </p:spPr>
      </p:pic>
      <p:cxnSp>
        <p:nvCxnSpPr>
          <p:cNvPr id="100" name="직선 연결선 99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889600" y="277958"/>
            <a:ext cx="476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경쟁업체 비교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03922" y="169896"/>
            <a:ext cx="255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1. </a:t>
            </a:r>
            <a:r>
              <a:rPr lang="ko-KR" altLang="en-US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시장현황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403920" y="581445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387625" y="2492896"/>
            <a:ext cx="856988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87625" y="6470436"/>
            <a:ext cx="700451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5" dirty="0"/>
              <a:t>자료 </a:t>
            </a:r>
            <a:r>
              <a:rPr lang="en-US" altLang="ko-KR" sz="825" dirty="0"/>
              <a:t>: </a:t>
            </a:r>
            <a:r>
              <a:rPr lang="ko-KR" altLang="en-US" sz="825" dirty="0"/>
              <a:t>현대자동차 공식 북미 판매량 </a:t>
            </a:r>
            <a:r>
              <a:rPr lang="en-US" altLang="ko-KR" sz="825" dirty="0" err="1"/>
              <a:t>DataSet</a:t>
            </a:r>
            <a:endParaRPr lang="en-US" altLang="ko-KR" sz="825" dirty="0"/>
          </a:p>
          <a:p>
            <a:r>
              <a:rPr lang="ko-KR" altLang="en-US" sz="825" dirty="0"/>
              <a:t>   주 </a:t>
            </a:r>
            <a:r>
              <a:rPr lang="en-US" altLang="ko-KR" sz="825" dirty="0"/>
              <a:t>: 1) </a:t>
            </a:r>
            <a:r>
              <a:rPr lang="ko-KR" altLang="en-US" sz="825" dirty="0"/>
              <a:t>연도별 </a:t>
            </a:r>
            <a:r>
              <a:rPr lang="en-US" altLang="ko-KR" sz="825" dirty="0"/>
              <a:t>Update</a:t>
            </a:r>
            <a:r>
              <a:rPr lang="ko-KR" altLang="en-US" sz="825" dirty="0"/>
              <a:t>를 제외한 주요 이벤트들</a:t>
            </a:r>
            <a:r>
              <a:rPr lang="en-US" altLang="ko-KR" sz="825" dirty="0"/>
              <a:t>(</a:t>
            </a:r>
            <a:r>
              <a:rPr lang="ko-KR" altLang="en-US" sz="825" dirty="0"/>
              <a:t>페이스 리프트</a:t>
            </a:r>
            <a:r>
              <a:rPr lang="en-US" altLang="ko-KR" sz="825" dirty="0"/>
              <a:t>, </a:t>
            </a:r>
            <a:r>
              <a:rPr lang="ko-KR" altLang="en-US" sz="825" dirty="0"/>
              <a:t>풀 모델체인지</a:t>
            </a:r>
            <a:r>
              <a:rPr lang="en-US" altLang="ko-KR" sz="825" dirty="0"/>
              <a:t>(</a:t>
            </a:r>
            <a:r>
              <a:rPr lang="ko-KR" altLang="en-US" sz="825" dirty="0" err="1"/>
              <a:t>세대변화</a:t>
            </a:r>
            <a:r>
              <a:rPr lang="en-US" altLang="ko-KR" sz="825" dirty="0"/>
              <a:t>) </a:t>
            </a:r>
            <a:r>
              <a:rPr lang="ko-KR" altLang="en-US" sz="825" dirty="0"/>
              <a:t>등등</a:t>
            </a:r>
            <a:r>
              <a:rPr lang="en-US" altLang="ko-KR" sz="825" dirty="0"/>
              <a:t>)</a:t>
            </a:r>
            <a:endParaRPr lang="ko-KR" altLang="en-US" sz="825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8" t="51133" r="11634" b="11194"/>
          <a:stretch/>
        </p:blipFill>
        <p:spPr>
          <a:xfrm>
            <a:off x="3600466" y="4640198"/>
            <a:ext cx="2384261" cy="11091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5" t="76823" r="11413" b="11610"/>
          <a:stretch/>
        </p:blipFill>
        <p:spPr>
          <a:xfrm>
            <a:off x="6386755" y="5085186"/>
            <a:ext cx="2237497" cy="623873"/>
          </a:xfrm>
          <a:prstGeom prst="rect">
            <a:avLst/>
          </a:prstGeom>
        </p:spPr>
      </p:pic>
      <p:cxnSp>
        <p:nvCxnSpPr>
          <p:cNvPr id="137" name="직선 연결선 136"/>
          <p:cNvCxnSpPr/>
          <p:nvPr/>
        </p:nvCxnSpPr>
        <p:spPr>
          <a:xfrm>
            <a:off x="3419872" y="4323515"/>
            <a:ext cx="0" cy="134497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6228184" y="4323515"/>
            <a:ext cx="0" cy="134497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Jeep 로고에 대한 이미지 검색결과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0" r="51210" b="11191"/>
          <a:stretch/>
        </p:blipFill>
        <p:spPr bwMode="auto">
          <a:xfrm>
            <a:off x="1782150" y="4186920"/>
            <a:ext cx="501279" cy="21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yota 로고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47" y="4191098"/>
            <a:ext cx="490615" cy="32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타원 138"/>
          <p:cNvSpPr/>
          <p:nvPr/>
        </p:nvSpPr>
        <p:spPr>
          <a:xfrm>
            <a:off x="7232880" y="4213629"/>
            <a:ext cx="552291" cy="421403"/>
          </a:xfrm>
          <a:prstGeom prst="ellipse">
            <a:avLst/>
          </a:prstGeom>
          <a:blipFill dpi="0" rotWithShape="1">
            <a:blip r:embed="rId8">
              <a:alphaModFix amt="5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8172400" y="68308"/>
            <a:ext cx="818904" cy="480373"/>
            <a:chOff x="9696400" y="68307"/>
            <a:chExt cx="818904" cy="480373"/>
          </a:xfrm>
        </p:grpSpPr>
        <p:cxnSp>
          <p:nvCxnSpPr>
            <p:cNvPr id="103" name="직선 연결선 102"/>
            <p:cNvCxnSpPr/>
            <p:nvPr/>
          </p:nvCxnSpPr>
          <p:spPr>
            <a:xfrm>
              <a:off x="9696400" y="548680"/>
              <a:ext cx="64807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그룹 107"/>
            <p:cNvGrpSpPr/>
            <p:nvPr/>
          </p:nvGrpSpPr>
          <p:grpSpPr>
            <a:xfrm>
              <a:off x="9696409" y="68307"/>
              <a:ext cx="818895" cy="476492"/>
              <a:chOff x="8172400" y="68306"/>
              <a:chExt cx="818894" cy="476493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8172400" y="68306"/>
                <a:ext cx="28803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B" pitchFamily="18" charset="-127"/>
                    <a:ea typeface="현대하모니 B" pitchFamily="18" charset="-127"/>
                  </a:rPr>
                  <a:t>7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325847" y="147083"/>
                <a:ext cx="28803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B" pitchFamily="18" charset="-127"/>
                    <a:ea typeface="현대하모니 B" pitchFamily="18" charset="-127"/>
                  </a:rPr>
                  <a:t>/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406354" y="237021"/>
                <a:ext cx="584940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현대하모니 B" pitchFamily="18" charset="-127"/>
                    <a:ea typeface="현대하모니 B" pitchFamily="18" charset="-127"/>
                  </a:rPr>
                  <a:t>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94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173912" y="1445167"/>
            <a:ext cx="5456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Who is Target?</a:t>
            </a:r>
            <a:endParaRPr lang="ko-KR" altLang="en-US" sz="5400" b="1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820791" y="4500592"/>
            <a:ext cx="3154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넓어진 </a:t>
            </a:r>
            <a:r>
              <a:rPr lang="en-US" altLang="ko-KR" sz="140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SUV </a:t>
            </a:r>
            <a:r>
              <a:rPr lang="ko-KR" altLang="en-US" sz="140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고객층의 니즈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790966" y="4361821"/>
            <a:ext cx="4181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Tucson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의 점유율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2.9% -&gt; 4.3%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742" y="2558162"/>
            <a:ext cx="2016224" cy="180020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841604" y="2774732"/>
            <a:ext cx="2054704" cy="1432378"/>
            <a:chOff x="2670655" y="1525526"/>
            <a:chExt cx="2120965" cy="138583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795" b="5315"/>
            <a:stretch/>
          </p:blipFill>
          <p:spPr>
            <a:xfrm>
              <a:off x="2786196" y="1525526"/>
              <a:ext cx="1835075" cy="96076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781" y="2212149"/>
              <a:ext cx="643227" cy="64322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0655" y="2223130"/>
              <a:ext cx="667913" cy="66791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3759" y="2123502"/>
              <a:ext cx="787861" cy="787861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4790966" y="4705401"/>
            <a:ext cx="4181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Santa </a:t>
            </a:r>
            <a:r>
              <a:rPr lang="en-US" altLang="ko-KR" sz="14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Fe+Maxcruz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점유율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6.6% -&gt; 5.0%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51520" y="6453336"/>
            <a:ext cx="856988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89600" y="241313"/>
            <a:ext cx="476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결론 </a:t>
            </a:r>
            <a:r>
              <a:rPr lang="en-US" altLang="ko-KR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&amp; </a:t>
            </a:r>
            <a:r>
              <a:rPr lang="ko-KR" altLang="en-US" sz="12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차량선정 </a:t>
            </a:r>
            <a:endParaRPr lang="ko-KR" altLang="en-US" sz="12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3922" y="133251"/>
            <a:ext cx="255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1. </a:t>
            </a:r>
            <a:r>
              <a:rPr lang="ko-KR" altLang="en-US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시장현황</a:t>
            </a:r>
            <a:endParaRPr lang="ko-KR" altLang="en-US" sz="1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03920" y="544800"/>
            <a:ext cx="69847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오른쪽 화살표 36"/>
          <p:cNvSpPr/>
          <p:nvPr/>
        </p:nvSpPr>
        <p:spPr>
          <a:xfrm>
            <a:off x="539554" y="5656729"/>
            <a:ext cx="292915" cy="29707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8" name="TextBox 37"/>
          <p:cNvSpPr txBox="1"/>
          <p:nvPr/>
        </p:nvSpPr>
        <p:spPr>
          <a:xfrm>
            <a:off x="1057320" y="5590403"/>
            <a:ext cx="8144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Tx/>
              <a:buChar char="-"/>
            </a:pP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점점 넓어지는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SUV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고객층의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Needs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</a:t>
            </a:r>
            <a:r>
              <a:rPr lang="en-US" altLang="ko-KR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Maxcruz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만족하고 있는가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?</a:t>
            </a:r>
          </a:p>
          <a:p>
            <a:pPr marL="128588" indent="-128588">
              <a:buFontTx/>
              <a:buChar char="-"/>
            </a:pP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점유율이 하락하는 </a:t>
            </a:r>
            <a:r>
              <a:rPr lang="en-US" altLang="ko-KR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Maxcruz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Target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고객들에게 충분히 어필되고 있는가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?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8172400" y="68308"/>
            <a:ext cx="818904" cy="480373"/>
            <a:chOff x="9696400" y="68307"/>
            <a:chExt cx="818904" cy="480373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9696400" y="548680"/>
              <a:ext cx="64807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/>
            <p:cNvGrpSpPr/>
            <p:nvPr/>
          </p:nvGrpSpPr>
          <p:grpSpPr>
            <a:xfrm>
              <a:off x="9696409" y="68307"/>
              <a:ext cx="818895" cy="476492"/>
              <a:chOff x="8172400" y="68306"/>
              <a:chExt cx="818894" cy="476493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172400" y="68306"/>
                <a:ext cx="28803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B" pitchFamily="18" charset="-127"/>
                    <a:ea typeface="현대하모니 B" pitchFamily="18" charset="-127"/>
                  </a:rPr>
                  <a:t>8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325847" y="147083"/>
                <a:ext cx="28803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B" pitchFamily="18" charset="-127"/>
                    <a:ea typeface="현대하모니 B" pitchFamily="18" charset="-127"/>
                  </a:rPr>
                  <a:t>/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406354" y="237021"/>
                <a:ext cx="584940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현대하모니 B" pitchFamily="18" charset="-127"/>
                    <a:ea typeface="현대하모니 B" pitchFamily="18" charset="-127"/>
                  </a:rPr>
                  <a:t>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49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2507</Words>
  <Application>Microsoft Office PowerPoint</Application>
  <PresentationFormat>화면 슬라이드 쇼(4:3)</PresentationFormat>
  <Paragraphs>445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맑은 고딕</vt:lpstr>
      <vt:lpstr>현대하모니 B</vt:lpstr>
      <vt:lpstr>현대하모니 L</vt:lpstr>
      <vt:lpstr>현대하모니 M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2017-09-30T09:13:43Z</dcterms:created>
  <dcterms:modified xsi:type="dcterms:W3CDTF">2017-09-30T09:17:03Z</dcterms:modified>
</cp:coreProperties>
</file>