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6" r:id="rId4"/>
    <p:sldId id="260" r:id="rId5"/>
    <p:sldId id="277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68" r:id="rId16"/>
    <p:sldId id="281" r:id="rId17"/>
    <p:sldId id="269" r:id="rId18"/>
    <p:sldId id="278" r:id="rId19"/>
    <p:sldId id="279" r:id="rId20"/>
    <p:sldId id="280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bae moon" initials="km" lastIdx="1" clrIdx="0">
    <p:extLst>
      <p:ext uri="{19B8F6BF-5375-455C-9EA6-DF929625EA0E}">
        <p15:presenceInfo xmlns:p15="http://schemas.microsoft.com/office/powerpoint/2012/main" userId="80932cc8f49eb5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2T16:04:10.57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F30B3-95F1-4766-A796-D52E20BEC859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6C1C-8D80-49AE-9F8A-A8B1C6CD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4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이와같은 맥스크루즈</a:t>
            </a:r>
            <a:r>
              <a:rPr lang="ko-KR" altLang="en-US" baseline="0" smtClean="0"/>
              <a:t> 부진의 </a:t>
            </a:r>
            <a:r>
              <a:rPr lang="ko-KR" altLang="en-US" smtClean="0"/>
              <a:t>원인 을 찾기 전에</a:t>
            </a:r>
            <a:r>
              <a:rPr lang="en-US" altLang="ko-KR" smtClean="0"/>
              <a:t>,</a:t>
            </a:r>
            <a:r>
              <a:rPr lang="ko-KR" altLang="en-US" smtClean="0"/>
              <a:t> 먼저 생각해야할 부분은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원하는 타겟 고객들에게 어필되고 있느냐는 점입니다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북미 시장은 일반적인 시장보다 더욱 세분화된 </a:t>
            </a:r>
            <a:r>
              <a:rPr lang="en-US" altLang="ko-KR" baseline="0" smtClean="0"/>
              <a:t>Segment</a:t>
            </a:r>
            <a:r>
              <a:rPr lang="ko-KR" altLang="en-US" baseline="0" smtClean="0"/>
              <a:t>와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넓은 고객 니즈를 가지고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특히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큰 사이즈 차량에 민감하여 국내에서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로 분류되는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는 미국시장에서 중대형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로 분류되고있습니다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넓은 고객층에 니즈를 만족하기 위한 경쟁 브랜드의 대처를 살펴 보았습니다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북미 </a:t>
            </a:r>
            <a:r>
              <a:rPr lang="en-US" altLang="ko-KR" smtClean="0"/>
              <a:t>SUV</a:t>
            </a:r>
            <a:r>
              <a:rPr lang="ko-KR" altLang="en-US" smtClean="0"/>
              <a:t>시장의 </a:t>
            </a:r>
            <a:r>
              <a:rPr lang="en-US" altLang="ko-KR" smtClean="0"/>
              <a:t>24% </a:t>
            </a:r>
            <a:r>
              <a:rPr lang="ko-KR" altLang="en-US" smtClean="0"/>
              <a:t>점유율을 차지하는 </a:t>
            </a:r>
            <a:r>
              <a:rPr lang="en-US" altLang="ko-KR" smtClean="0"/>
              <a:t>Jeep</a:t>
            </a:r>
            <a:r>
              <a:rPr lang="ko-KR" altLang="en-US" smtClean="0"/>
              <a:t>과 </a:t>
            </a:r>
            <a:r>
              <a:rPr lang="en-US" altLang="ko-KR" smtClean="0"/>
              <a:t>Toyota</a:t>
            </a:r>
            <a:r>
              <a:rPr lang="ko-KR" altLang="en-US" smtClean="0"/>
              <a:t>는 신모델출시</a:t>
            </a:r>
            <a:r>
              <a:rPr lang="en-US" altLang="ko-KR" smtClean="0"/>
              <a:t>, </a:t>
            </a:r>
            <a:r>
              <a:rPr lang="ko-KR" altLang="en-US" smtClean="0"/>
              <a:t>모델체인지</a:t>
            </a:r>
            <a:r>
              <a:rPr lang="en-US" altLang="ko-KR" smtClean="0"/>
              <a:t>,</a:t>
            </a:r>
            <a:r>
              <a:rPr lang="en-US" altLang="ko-KR" baseline="0" smtClean="0"/>
              <a:t> Facelift </a:t>
            </a:r>
            <a:r>
              <a:rPr lang="ko-KR" altLang="en-US" baseline="0" smtClean="0"/>
              <a:t>등 발 빠른 전략으로 모델층을 확장하며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다양한 고객층의 니즈를 만족하고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현대자동차는 </a:t>
            </a:r>
            <a:r>
              <a:rPr lang="en-US" altLang="ko-KR" baseline="0" smtClean="0"/>
              <a:t>16</a:t>
            </a:r>
            <a:r>
              <a:rPr lang="ko-KR" altLang="en-US" baseline="0" smtClean="0"/>
              <a:t>년 투싼 모델체인지 이후 뒤늦게 </a:t>
            </a:r>
            <a:r>
              <a:rPr lang="en-US" altLang="ko-KR" baseline="0" smtClean="0"/>
              <a:t>Kona</a:t>
            </a:r>
            <a:r>
              <a:rPr lang="ko-KR" altLang="en-US" baseline="0" smtClean="0"/>
              <a:t>를 출시하며 이러한 시장 트렌드를 따라가고 있는 형국입니다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5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결론적으로 과연 점유율이 하락하고 있는 싼타페 와 맥스크루즈가 고객들의 인식에 맞게 포지셔닝 되있으며</a:t>
            </a:r>
            <a:r>
              <a:rPr lang="en-US" altLang="ko-KR" smtClean="0"/>
              <a:t>, </a:t>
            </a:r>
            <a:r>
              <a:rPr lang="ko-KR" altLang="en-US" smtClean="0"/>
              <a:t>고객들의 니즈를 충분히 만족하고 있는지 알아볼 필요가 있습니다</a:t>
            </a:r>
            <a:r>
              <a:rPr lang="en-US" altLang="ko-KR" smtClean="0"/>
              <a:t>.</a:t>
            </a:r>
            <a:endParaRPr lang="ko-KR" altLang="en-US" i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72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65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2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08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59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4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8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차량길이의 확장을 통한 고객 인식 변화와 더불어 기존 </a:t>
            </a:r>
            <a:r>
              <a:rPr lang="en-US" altLang="ko-KR" smtClean="0"/>
              <a:t>Maxcruz</a:t>
            </a:r>
            <a:r>
              <a:rPr lang="ko-KR" altLang="en-US" smtClean="0"/>
              <a:t>의 장점인 다기능성 활용방안을 생각하였습니다</a:t>
            </a:r>
            <a:r>
              <a:rPr lang="en-US" altLang="ko-KR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각 지역별 리뷰를 비교해 각 지역에서 유의미한 단어들을 추출하였고 이를 통해 지역별 </a:t>
            </a:r>
            <a:r>
              <a:rPr lang="en-US" altLang="ko-KR" baseline="0" smtClean="0"/>
              <a:t>Maxcruz </a:t>
            </a:r>
            <a:r>
              <a:rPr lang="ko-KR" altLang="en-US" baseline="0" smtClean="0"/>
              <a:t>핵심 기능을 선정하였습니다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기존의 고정된 패키지 구성에서 벗어나 지역별 핵심기능을 적용한다면 지역별 고객의 니즈를 더욱 만족할 수 있을거라 생각합니다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20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Maxcruz</a:t>
            </a:r>
            <a:r>
              <a:rPr lang="ko-KR" altLang="en-US" dirty="0" smtClean="0"/>
              <a:t>의 최</a:t>
            </a:r>
            <a:r>
              <a:rPr lang="ko-KR" altLang="en-US" baseline="0" dirty="0" smtClean="0"/>
              <a:t>종 타겟은</a:t>
            </a:r>
            <a:r>
              <a:rPr lang="ko-KR" altLang="en-US" dirty="0" smtClean="0"/>
              <a:t> 중대형 </a:t>
            </a:r>
            <a:r>
              <a:rPr lang="en-US" altLang="ko-KR" dirty="0" smtClean="0"/>
              <a:t>SUV </a:t>
            </a:r>
            <a:r>
              <a:rPr lang="ko-KR" altLang="en-US" dirty="0" smtClean="0"/>
              <a:t>고객층입니다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위한 전제로</a:t>
            </a:r>
            <a:r>
              <a:rPr lang="ko-KR" altLang="en-US" baseline="0" dirty="0" smtClean="0"/>
              <a:t> 소비자들에게 중대형 </a:t>
            </a:r>
            <a:r>
              <a:rPr lang="en-US" altLang="ko-KR" baseline="0" dirty="0" smtClean="0"/>
              <a:t>SUV</a:t>
            </a:r>
            <a:r>
              <a:rPr lang="ko-KR" altLang="en-US" baseline="0" dirty="0" smtClean="0"/>
              <a:t>로서의 명확한 인식을 심어 줘야한다 생각합니다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Maxcruz</a:t>
            </a:r>
            <a:r>
              <a:rPr lang="ko-KR" altLang="en-US" baseline="0" dirty="0" smtClean="0"/>
              <a:t>가 세대 변경을 통해 명확한 포지셔닝을 수행한다면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확실한 타겟선정으로 경쟁차량과의 경쟁력을 확보하고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추후 현대자동차 </a:t>
            </a:r>
            <a:r>
              <a:rPr lang="en-US" altLang="ko-KR" baseline="0" dirty="0" smtClean="0"/>
              <a:t>SUV</a:t>
            </a:r>
            <a:r>
              <a:rPr lang="ko-KR" altLang="en-US" baseline="0" dirty="0" smtClean="0"/>
              <a:t>라인업 확장의 발판이 </a:t>
            </a:r>
            <a:r>
              <a:rPr lang="ko-KR" altLang="en-US" baseline="0" dirty="0" err="1" smtClean="0"/>
              <a:t>될것입니다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단종된 베라크루즈의 역할을 대신 수행하여 국내에서의 대형</a:t>
            </a:r>
            <a:r>
              <a:rPr lang="en-US" altLang="ko-KR" baseline="0" dirty="0" smtClean="0"/>
              <a:t>SUV</a:t>
            </a:r>
            <a:r>
              <a:rPr lang="ko-KR" altLang="en-US" baseline="0" dirty="0" smtClean="0"/>
              <a:t> 이미지도 개선할 수 </a:t>
            </a:r>
            <a:r>
              <a:rPr lang="ko-KR" altLang="en-US" baseline="0" dirty="0" err="1" smtClean="0"/>
              <a:t>있을것입니다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0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북미 시장의 트렌드와 이에 대처하는 </a:t>
            </a:r>
            <a:r>
              <a:rPr lang="en-US" altLang="ko-KR" dirty="0" err="1" smtClean="0"/>
              <a:t>Maxcruz</a:t>
            </a:r>
            <a:r>
              <a:rPr lang="ko-KR" altLang="en-US" dirty="0" smtClean="0"/>
              <a:t>를 살펴보고 경쟁차량과의 비교를 통해 최종 개선 포인트를 도출하고자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0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매년 천 </a:t>
            </a:r>
            <a:r>
              <a:rPr lang="ko-KR" altLang="en-US" dirty="0" err="1" smtClean="0"/>
              <a:t>칠백만대의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신차을</a:t>
            </a:r>
            <a:r>
              <a:rPr lang="ko-KR" altLang="en-US" dirty="0" smtClean="0"/>
              <a:t> 판매하는 북미시장은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전성시대입니다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50% Market Share</a:t>
            </a:r>
            <a:r>
              <a:rPr lang="ko-KR" altLang="en-US" dirty="0" smtClean="0"/>
              <a:t>에 육박했던 세단은 급격한 하락을 겪었고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와 세단의 </a:t>
            </a:r>
            <a:r>
              <a:rPr lang="en-US" altLang="ko-KR" dirty="0" smtClean="0"/>
              <a:t>Market share</a:t>
            </a:r>
            <a:r>
              <a:rPr lang="ko-KR" altLang="en-US" dirty="0" smtClean="0"/>
              <a:t>는 겨우 </a:t>
            </a:r>
            <a:r>
              <a:rPr lang="en-US" altLang="ko-KR" dirty="0" smtClean="0"/>
              <a:t>1.5%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차이로 좁혀졌습니다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이같은 </a:t>
            </a:r>
            <a:r>
              <a:rPr lang="en-US" altLang="ko-KR" smtClean="0"/>
              <a:t>SUV</a:t>
            </a:r>
            <a:r>
              <a:rPr lang="ko-KR" altLang="en-US" smtClean="0"/>
              <a:t> 독주의 원동력 중 하나는 </a:t>
            </a:r>
            <a:endParaRPr lang="en-US" altLang="ko-KR" smtClean="0"/>
          </a:p>
          <a:p>
            <a:r>
              <a:rPr lang="ko-KR" altLang="en-US" smtClean="0"/>
              <a:t>여성 구매층의 구매력 상승입니다</a:t>
            </a:r>
            <a:r>
              <a:rPr lang="en-US" altLang="ko-KR" smtClean="0"/>
              <a:t>. </a:t>
            </a:r>
            <a:r>
              <a:rPr lang="ko-KR" altLang="en-US" smtClean="0"/>
              <a:t>신차 구매층의 주체로 여성이 부상하면서 </a:t>
            </a:r>
            <a:r>
              <a:rPr lang="en-US" altLang="ko-KR" smtClean="0"/>
              <a:t>SUV</a:t>
            </a:r>
            <a:r>
              <a:rPr lang="ko-KR" altLang="en-US" baseline="0" smtClean="0"/>
              <a:t> 주목받기 시작하였습니다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이는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의 다운사이징 유발하였고 소형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중형 </a:t>
            </a:r>
            <a:r>
              <a:rPr lang="en-US" altLang="ko-KR" baseline="0" smtClean="0"/>
              <a:t>SUV Market share</a:t>
            </a:r>
            <a:r>
              <a:rPr lang="ko-KR" altLang="en-US" baseline="0" smtClean="0"/>
              <a:t>에 급격한 성장을 이뤘습니다</a:t>
            </a:r>
            <a:r>
              <a:rPr lang="en-US" altLang="ko-KR" baseline="0" smtClean="0"/>
              <a:t>. 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이러한 트렌드는 변하지 않을것 같던 대형 픽업트럭의 고객층에개도 영향을 미쳐 중형 픽업트럭의 점유율 상승과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 관심증가로 이어졌습니다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이는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소형화되는 트렌드와 반대로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의 점유율을 상승시켰습니다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즉</a:t>
            </a:r>
            <a:r>
              <a:rPr lang="en-US" altLang="ko-KR" baseline="0" smtClean="0"/>
              <a:t>, SUV </a:t>
            </a:r>
            <a:r>
              <a:rPr lang="ko-KR" altLang="en-US" baseline="0" smtClean="0"/>
              <a:t>수요증가와 함께 고객들의 요구는 점차 다양해지고 있는 형태입니다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6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넓어진 </a:t>
            </a:r>
            <a:r>
              <a:rPr lang="en-US" altLang="ko-KR" smtClean="0"/>
              <a:t>SUV </a:t>
            </a:r>
            <a:r>
              <a:rPr lang="ko-KR" altLang="en-US" smtClean="0"/>
              <a:t>고객층을 현대자동차 충분히 수용하고 있는지 알아보았습니다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Tucson 16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세대 모델 체인지로 </a:t>
            </a:r>
            <a:r>
              <a:rPr lang="en-US" altLang="ko-KR" smtClean="0"/>
              <a:t>17</a:t>
            </a:r>
            <a:r>
              <a:rPr lang="ko-KR" altLang="en-US" smtClean="0"/>
              <a:t>년 부터 꾸준한 점유율 상승을 이뤄 </a:t>
            </a:r>
            <a:r>
              <a:rPr lang="en-US" altLang="ko-KR" smtClean="0"/>
              <a:t>17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전년 동기 대비 </a:t>
            </a:r>
            <a:r>
              <a:rPr lang="en-US" altLang="ko-KR" smtClean="0"/>
              <a:t>31%</a:t>
            </a:r>
            <a:r>
              <a:rPr lang="ko-KR" altLang="en-US" smtClean="0"/>
              <a:t>의 판매량 상승을 이루고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2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싼타페와 맥스크루즈는 </a:t>
            </a:r>
            <a:r>
              <a:rPr lang="en-US" altLang="ko-KR" smtClean="0"/>
              <a:t>2014</a:t>
            </a:r>
            <a:r>
              <a:rPr lang="ko-KR" altLang="en-US" smtClean="0"/>
              <a:t>년 이후 별다른 점유율 변화를 보이지 않고 </a:t>
            </a:r>
            <a:r>
              <a:rPr lang="en-US" altLang="ko-KR" smtClean="0"/>
              <a:t>6%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중반대의 성적을 유지했지만 </a:t>
            </a:r>
            <a:r>
              <a:rPr lang="en-US" altLang="ko-KR" baseline="0" smtClean="0"/>
              <a:t>17</a:t>
            </a:r>
            <a:r>
              <a:rPr lang="ko-KR" altLang="en-US" baseline="0" smtClean="0"/>
              <a:t>년도 들어 평균 </a:t>
            </a:r>
            <a:r>
              <a:rPr lang="en-US" altLang="ko-KR" baseline="0" smtClean="0"/>
              <a:t>5%</a:t>
            </a:r>
            <a:r>
              <a:rPr lang="ko-KR" altLang="en-US" baseline="0" smtClean="0"/>
              <a:t>의 점유율을 기록하고 있습니다</a:t>
            </a:r>
            <a:r>
              <a:rPr lang="en-US" altLang="ko-KR" baseline="0" smtClean="0"/>
              <a:t>.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 baseline="0" smtClean="0"/>
              <a:t>맥쓰쿠르즈가 맥을 못 추는 상황입니다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5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8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5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3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2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1DB2-C2D1-48DC-81BB-4FE99ED85A9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microsoft.com/office/2007/relationships/hdphoto" Target="../media/hdphoto3.wdp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9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0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microsoft.com/office/2007/relationships/hdphoto" Target="../media/hdphoto5.wdp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microsoft.com/office/2007/relationships/hdphoto" Target="../media/hdphoto4.wdp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microsoft.com/office/2007/relationships/hdphoto" Target="../media/hdphoto6.wdp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omments" Target="../comments/comment1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5" Type="http://schemas.openxmlformats.org/officeDocument/2006/relationships/image" Target="../media/image23.jpe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11560" y="3245660"/>
            <a:ext cx="651672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7" y="6487653"/>
            <a:ext cx="1206293" cy="311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08639" y="240903"/>
            <a:ext cx="58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현대하모니 B" pitchFamily="18" charset="-127"/>
                <a:ea typeface="현대하모니 B" pitchFamily="18" charset="-127"/>
              </a:rPr>
              <a:t>Intro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948264" y="3325054"/>
            <a:ext cx="12241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60332" y="2973979"/>
            <a:ext cx="14309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6336" y="2995465"/>
            <a:ext cx="139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itchFamily="18" charset="-127"/>
                <a:ea typeface="현대하모니 B" pitchFamily="18" charset="-127"/>
              </a:rPr>
              <a:t>2017-08-23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861901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현대하모니 B" pitchFamily="18" charset="-127"/>
                <a:ea typeface="현대하모니 B" pitchFamily="18" charset="-127"/>
              </a:rPr>
              <a:t>Maxcruz</a:t>
            </a:r>
            <a:r>
              <a:rPr lang="en-US" altLang="ko-KR" sz="2000" dirty="0" smtClean="0">
                <a:latin typeface="현대하모니 B" pitchFamily="18" charset="-127"/>
                <a:ea typeface="현대하모니 B" pitchFamily="18" charset="-127"/>
              </a:rPr>
              <a:t> </a:t>
            </a:r>
            <a:r>
              <a:rPr lang="ko-KR" altLang="en-US" sz="2000" dirty="0" smtClean="0">
                <a:latin typeface="현대하모니 B" pitchFamily="18" charset="-127"/>
                <a:ea typeface="현대하모니 B" pitchFamily="18" charset="-127"/>
              </a:rPr>
              <a:t>북미 상품성 개선 전략</a:t>
            </a:r>
            <a:endParaRPr lang="ko-KR" altLang="en-US" sz="2000" dirty="0"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38123" y="1478940"/>
            <a:ext cx="58293" cy="5992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00192" y="706654"/>
            <a:ext cx="1152128" cy="958753"/>
            <a:chOff x="5796136" y="706654"/>
            <a:chExt cx="903541" cy="958753"/>
          </a:xfrm>
        </p:grpSpPr>
        <p:sp>
          <p:nvSpPr>
            <p:cNvPr id="5" name="직사각형 4"/>
            <p:cNvSpPr/>
            <p:nvPr/>
          </p:nvSpPr>
          <p:spPr>
            <a:xfrm>
              <a:off x="5796136" y="706654"/>
              <a:ext cx="903541" cy="958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796136" y="1028645"/>
              <a:ext cx="903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796136" y="1358336"/>
              <a:ext cx="903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739089" y="1395638"/>
            <a:ext cx="64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현대하모니 L" pitchFamily="18" charset="-127"/>
                <a:ea typeface="현대하모니 L" pitchFamily="18" charset="-127"/>
              </a:rPr>
              <a:t>안내 사항</a:t>
            </a:r>
            <a:endParaRPr lang="ko-KR" altLang="en-US" sz="9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9089" y="1077180"/>
            <a:ext cx="64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현대하모니 L" pitchFamily="18" charset="-127"/>
                <a:ea typeface="현대하모니 L" pitchFamily="18" charset="-127"/>
              </a:rPr>
              <a:t>문서 보안</a:t>
            </a:r>
            <a:endParaRPr lang="ko-KR" altLang="en-US" sz="9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9089" y="762529"/>
            <a:ext cx="64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현대하모니 L" pitchFamily="18" charset="-127"/>
                <a:ea typeface="현대하모니 L" pitchFamily="18" charset="-127"/>
              </a:rPr>
              <a:t>지시 사항</a:t>
            </a:r>
            <a:endParaRPr lang="ko-KR" altLang="en-US" sz="9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38123" y="1163725"/>
            <a:ext cx="58293" cy="599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38123" y="847984"/>
            <a:ext cx="58293" cy="599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606154" y="706654"/>
            <a:ext cx="0" cy="95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560332" y="3397350"/>
            <a:ext cx="14309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372200" y="3151585"/>
            <a:ext cx="118813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10410" y="3057362"/>
            <a:ext cx="0" cy="21427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274150" y="3393374"/>
            <a:ext cx="2710943" cy="2020783"/>
            <a:chOff x="420897" y="2375318"/>
            <a:chExt cx="4986812" cy="3656110"/>
          </a:xfrm>
        </p:grpSpPr>
        <p:sp>
          <p:nvSpPr>
            <p:cNvPr id="32" name="타원 31"/>
            <p:cNvSpPr/>
            <p:nvPr/>
          </p:nvSpPr>
          <p:spPr>
            <a:xfrm>
              <a:off x="987423" y="2375318"/>
              <a:ext cx="4249925" cy="3068609"/>
            </a:xfrm>
            <a:prstGeom prst="ellipse">
              <a:avLst/>
            </a:prstGeom>
            <a:blipFill dpi="0" rotWithShape="1">
              <a:blip r:embed="rId4">
                <a:alphaModFix amt="56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751" y="3357205"/>
              <a:ext cx="3121268" cy="6670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77" b="89815" l="2000" r="985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97" y="3989749"/>
              <a:ext cx="3060857" cy="18031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4" b="89934" l="6398" r="948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325" y="3352769"/>
              <a:ext cx="3456384" cy="267865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51520" y="6525344"/>
            <a:ext cx="561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자료의 무단 배포 및 복사를 금지합니다</a:t>
            </a:r>
            <a:r>
              <a:rPr lang="en-US" altLang="ko-KR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76" y="6471376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endParaRPr lang="en-US" altLang="ko-KR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그래프는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2016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Top3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판매량을 차지한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차량모델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모델을 포함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625" y="2120850"/>
            <a:ext cx="4108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싼타페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맥스크루즈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Segment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점유율 변화 추이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227" y="814738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Santa-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fe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/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Maxcrua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점유율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5981" y="1124744"/>
            <a:ext cx="8144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 후 별다른 성장 없이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Market Share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멈춰있다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(4.6% / 2.0%)</a:t>
            </a:r>
          </a:p>
          <a:p>
            <a:pPr marL="128588" indent="-128588">
              <a:buFontTx/>
              <a:buChar char="-"/>
            </a:pP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순위는 오히려 하락하였다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Santa-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합한 점유율은 평균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4.9%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급격한 하락을 하였다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598" y="397591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현대자동차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중대형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 Market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(Santa Fe /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Maxcruz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19959" r="11338"/>
          <a:stretch/>
        </p:blipFill>
        <p:spPr>
          <a:xfrm>
            <a:off x="583288" y="2756235"/>
            <a:ext cx="3816424" cy="32178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34" name="TextBox 33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4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7625" y="2420888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5" t="825" r="32367" b="92412"/>
          <a:stretch/>
        </p:blipFill>
        <p:spPr>
          <a:xfrm>
            <a:off x="1473075" y="2460881"/>
            <a:ext cx="1800200" cy="32774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55002" y="4224092"/>
            <a:ext cx="209085" cy="522714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4572000" y="3140968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25421" y="4129437"/>
            <a:ext cx="38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생략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] 2017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Santa Fe / </a:t>
            </a:r>
            <a:r>
              <a:rPr lang="en-US" altLang="ko-KR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점유율 변화 추이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1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7763" y="1312499"/>
            <a:ext cx="46954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Large Segment</a:t>
            </a:r>
            <a:endParaRPr lang="ko-KR" altLang="en-US" sz="4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4" name="오른쪽 화살표 103"/>
          <p:cNvSpPr/>
          <p:nvPr/>
        </p:nvSpPr>
        <p:spPr>
          <a:xfrm>
            <a:off x="4126954" y="3675622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27" name="그룹 126"/>
          <p:cNvGrpSpPr/>
          <p:nvPr/>
        </p:nvGrpSpPr>
        <p:grpSpPr>
          <a:xfrm>
            <a:off x="1403648" y="2335265"/>
            <a:ext cx="2140607" cy="2579057"/>
            <a:chOff x="2389769" y="2883793"/>
            <a:chExt cx="2447664" cy="3020083"/>
          </a:xfrm>
        </p:grpSpPr>
        <p:grpSp>
          <p:nvGrpSpPr>
            <p:cNvPr id="36" name="그룹 35"/>
            <p:cNvGrpSpPr/>
            <p:nvPr/>
          </p:nvGrpSpPr>
          <p:grpSpPr>
            <a:xfrm>
              <a:off x="2389769" y="3385911"/>
              <a:ext cx="2447664" cy="2517965"/>
              <a:chOff x="1965434" y="3174093"/>
              <a:chExt cx="1319274" cy="1313832"/>
            </a:xfrm>
          </p:grpSpPr>
          <p:sp>
            <p:nvSpPr>
              <p:cNvPr id="7" name="원호 6"/>
              <p:cNvSpPr/>
              <p:nvPr/>
            </p:nvSpPr>
            <p:spPr>
              <a:xfrm>
                <a:off x="1965434" y="3174093"/>
                <a:ext cx="1319274" cy="1313832"/>
              </a:xfrm>
              <a:prstGeom prst="arc">
                <a:avLst>
                  <a:gd name="adj1" fmla="val 16200000"/>
                  <a:gd name="adj2" fmla="val 16197820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965434" y="3836276"/>
                <a:ext cx="1319274" cy="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7" idx="0"/>
              </p:cNvCxnSpPr>
              <p:nvPr/>
            </p:nvCxnSpPr>
            <p:spPr>
              <a:xfrm>
                <a:off x="2625071" y="3174093"/>
                <a:ext cx="13026" cy="1313832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681784" y="4905173"/>
              <a:ext cx="82287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소형</a:t>
              </a:r>
              <a:endParaRPr lang="en-US" altLang="ko-KR" sz="105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05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SUV</a:t>
              </a:r>
              <a:endParaRPr lang="ko-KR" altLang="en-US" sz="105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98864" y="3913030"/>
              <a:ext cx="99792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중대형</a:t>
              </a:r>
              <a:endPara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05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SUV</a:t>
              </a:r>
              <a:endPara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25237" y="4911969"/>
              <a:ext cx="82287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중형</a:t>
              </a:r>
              <a:endParaRPr lang="en-US" altLang="ko-KR" sz="105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05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SUV</a:t>
              </a:r>
              <a:endParaRPr lang="ko-KR" altLang="en-US" sz="105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2461" y="3931958"/>
              <a:ext cx="82287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대형</a:t>
              </a:r>
              <a:r>
                <a:rPr lang="en-US" altLang="ko-KR" sz="105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SUV</a:t>
              </a:r>
              <a:endPara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065" y="2883793"/>
              <a:ext cx="1029238" cy="1029238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4598332" y="2096067"/>
            <a:ext cx="3836536" cy="3277149"/>
            <a:chOff x="6971387" y="2564862"/>
            <a:chExt cx="4386864" cy="3837550"/>
          </a:xfrm>
        </p:grpSpPr>
        <p:sp>
          <p:nvSpPr>
            <p:cNvPr id="60" name="원호 59"/>
            <p:cNvSpPr/>
            <p:nvPr/>
          </p:nvSpPr>
          <p:spPr>
            <a:xfrm rot="2518892">
              <a:off x="6971387" y="2564862"/>
              <a:ext cx="3770311" cy="3837550"/>
            </a:xfrm>
            <a:prstGeom prst="arc">
              <a:avLst>
                <a:gd name="adj1" fmla="val 16200000"/>
                <a:gd name="adj2" fmla="val 18917235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7127253" y="2870008"/>
              <a:ext cx="4230998" cy="3029341"/>
              <a:chOff x="7127253" y="2870008"/>
              <a:chExt cx="4230998" cy="3029341"/>
            </a:xfrm>
          </p:grpSpPr>
          <p:grpSp>
            <p:nvGrpSpPr>
              <p:cNvPr id="63" name="그룹 62"/>
              <p:cNvGrpSpPr/>
              <p:nvPr/>
            </p:nvGrpSpPr>
            <p:grpSpPr>
              <a:xfrm rot="18840187">
                <a:off x="7366409" y="3336124"/>
                <a:ext cx="2250967" cy="2517965"/>
                <a:chOff x="6699993" y="2915919"/>
                <a:chExt cx="2250967" cy="2517965"/>
              </a:xfrm>
            </p:grpSpPr>
            <p:sp>
              <p:nvSpPr>
                <p:cNvPr id="64" name="원호 63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65" name="직선 연결선 64"/>
                <p:cNvCxnSpPr>
                  <a:stCxn id="64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 rot="7759618">
                <a:off x="7280574" y="3263473"/>
                <a:ext cx="2373782" cy="2680423"/>
                <a:chOff x="6699993" y="2915919"/>
                <a:chExt cx="2250967" cy="2517965"/>
              </a:xfrm>
            </p:grpSpPr>
            <p:sp>
              <p:nvSpPr>
                <p:cNvPr id="81" name="원호 80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82" name="직선 연결선 81"/>
                <p:cNvCxnSpPr>
                  <a:stCxn id="81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/>
              <p:cNvCxnSpPr>
                <a:stCxn id="60" idx="0"/>
              </p:cNvCxnSpPr>
              <p:nvPr/>
            </p:nvCxnSpPr>
            <p:spPr>
              <a:xfrm flipH="1">
                <a:off x="8951816" y="3057295"/>
                <a:ext cx="1188178" cy="1347285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8951813" y="4401017"/>
                <a:ext cx="1811376" cy="3563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그룹 57"/>
              <p:cNvGrpSpPr/>
              <p:nvPr/>
            </p:nvGrpSpPr>
            <p:grpSpPr>
              <a:xfrm>
                <a:off x="7377817" y="3381384"/>
                <a:ext cx="2250967" cy="2517965"/>
                <a:chOff x="6699993" y="2915919"/>
                <a:chExt cx="2250967" cy="2517965"/>
              </a:xfrm>
            </p:grpSpPr>
            <p:sp>
              <p:nvSpPr>
                <p:cNvPr id="38" name="원호 37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40" name="직선 연결선 39"/>
                <p:cNvCxnSpPr>
                  <a:stCxn id="38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/>
              <p:cNvGrpSpPr/>
              <p:nvPr/>
            </p:nvGrpSpPr>
            <p:grpSpPr>
              <a:xfrm rot="16030959">
                <a:off x="7317733" y="3300962"/>
                <a:ext cx="2250967" cy="2517965"/>
                <a:chOff x="6699993" y="2915919"/>
                <a:chExt cx="2250967" cy="2517965"/>
              </a:xfrm>
            </p:grpSpPr>
            <p:sp>
              <p:nvSpPr>
                <p:cNvPr id="69" name="원호 68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70" name="직선 연결선 69"/>
                <p:cNvCxnSpPr>
                  <a:stCxn id="69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/>
              <p:cNvGrpSpPr/>
              <p:nvPr/>
            </p:nvGrpSpPr>
            <p:grpSpPr>
              <a:xfrm rot="5091080">
                <a:off x="7345116" y="3261151"/>
                <a:ext cx="2406443" cy="2668157"/>
                <a:chOff x="6699993" y="2915919"/>
                <a:chExt cx="2250967" cy="2517965"/>
              </a:xfrm>
            </p:grpSpPr>
            <p:sp>
              <p:nvSpPr>
                <p:cNvPr id="77" name="원호 76"/>
                <p:cNvSpPr/>
                <p:nvPr/>
              </p:nvSpPr>
              <p:spPr>
                <a:xfrm rot="308920"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396490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78" name="직선 연결선 77"/>
                <p:cNvCxnSpPr>
                  <a:stCxn id="77" idx="0"/>
                </p:cNvCxnSpPr>
                <p:nvPr/>
              </p:nvCxnSpPr>
              <p:spPr>
                <a:xfrm rot="16508920" flipH="1">
                  <a:off x="7297698" y="3506136"/>
                  <a:ext cx="1177944" cy="320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>
                  <a:endCxn id="77" idx="2"/>
                </p:cNvCxnSpPr>
                <p:nvPr/>
              </p:nvCxnSpPr>
              <p:spPr>
                <a:xfrm rot="16508920">
                  <a:off x="7784864" y="3326982"/>
                  <a:ext cx="890735" cy="712349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/>
              <p:cNvGrpSpPr/>
              <p:nvPr/>
            </p:nvGrpSpPr>
            <p:grpSpPr>
              <a:xfrm rot="10503486">
                <a:off x="7266303" y="3325010"/>
                <a:ext cx="2318808" cy="2554632"/>
                <a:chOff x="6699993" y="2915919"/>
                <a:chExt cx="2250967" cy="2517965"/>
              </a:xfrm>
            </p:grpSpPr>
            <p:sp>
              <p:nvSpPr>
                <p:cNvPr id="85" name="원호 84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86" name="직선 연결선 85"/>
                <p:cNvCxnSpPr>
                  <a:stCxn id="85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그룹 96"/>
              <p:cNvGrpSpPr/>
              <p:nvPr/>
            </p:nvGrpSpPr>
            <p:grpSpPr>
              <a:xfrm rot="13281639">
                <a:off x="7273312" y="3303523"/>
                <a:ext cx="2250967" cy="2517965"/>
                <a:chOff x="6699993" y="2915919"/>
                <a:chExt cx="2250967" cy="2517965"/>
              </a:xfrm>
            </p:grpSpPr>
            <p:sp>
              <p:nvSpPr>
                <p:cNvPr id="98" name="원호 97"/>
                <p:cNvSpPr/>
                <p:nvPr/>
              </p:nvSpPr>
              <p:spPr>
                <a:xfrm>
                  <a:off x="6699993" y="2915919"/>
                  <a:ext cx="2250967" cy="2517965"/>
                </a:xfrm>
                <a:prstGeom prst="arc">
                  <a:avLst>
                    <a:gd name="adj1" fmla="val 16200000"/>
                    <a:gd name="adj2" fmla="val 18788454"/>
                  </a:avLst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99" name="직선 연결선 98"/>
                <p:cNvCxnSpPr>
                  <a:stCxn id="98" idx="0"/>
                </p:cNvCxnSpPr>
                <p:nvPr/>
              </p:nvCxnSpPr>
              <p:spPr>
                <a:xfrm>
                  <a:off x="7825476" y="2915919"/>
                  <a:ext cx="10403" cy="11785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 flipV="1">
                  <a:off x="7835879" y="3302000"/>
                  <a:ext cx="790204" cy="7924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6" name="그림 9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54" t="26964" r="65007" b="56527"/>
              <a:stretch/>
            </p:blipFill>
            <p:spPr>
              <a:xfrm>
                <a:off x="9426054" y="3148221"/>
                <a:ext cx="707730" cy="399874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4776" y="3495221"/>
                <a:ext cx="760441" cy="613156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6064" y="3870028"/>
                <a:ext cx="658122" cy="426720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10095698" y="3988796"/>
                <a:ext cx="126255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Maxcruz</a:t>
                </a:r>
                <a:endParaRPr lang="ko-KR" altLang="en-US" sz="105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1194" y="2870008"/>
                <a:ext cx="978270" cy="978270"/>
              </a:xfrm>
              <a:prstGeom prst="rect">
                <a:avLst/>
              </a:prstGeom>
            </p:spPr>
          </p:pic>
        </p:grpSp>
      </p:grpSp>
      <p:cxnSp>
        <p:nvCxnSpPr>
          <p:cNvPr id="57" name="직선 연결선 56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89598" y="397591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What is Target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103" name="TextBox 10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5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107" name="직선 연결선 106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오른쪽 화살표 107"/>
          <p:cNvSpPr/>
          <p:nvPr/>
        </p:nvSpPr>
        <p:spPr>
          <a:xfrm>
            <a:off x="539552" y="5656729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TextBox 110"/>
          <p:cNvSpPr txBox="1"/>
          <p:nvPr/>
        </p:nvSpPr>
        <p:spPr>
          <a:xfrm>
            <a:off x="1057320" y="5590401"/>
            <a:ext cx="8144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국내에서 대형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인식되는 </a:t>
            </a:r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북미에서 중대형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인식된다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28588" indent="-128588">
              <a:buFontTx/>
              <a:buChar char="-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이처럼 북미시장은 더 넓고 구체화된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Segment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Needs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가지고 있다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7625" y="2192421"/>
            <a:ext cx="4108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자동차 브랜드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라인업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판매량 관계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423" y="847745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급 성장하는 </a:t>
            </a:r>
            <a:r>
              <a:rPr lang="en-US" altLang="ko-KR" sz="1200" b="1" dirty="0"/>
              <a:t>SUV </a:t>
            </a:r>
            <a:r>
              <a:rPr lang="ko-KR" altLang="en-US" sz="1200" b="1" dirty="0"/>
              <a:t>시장에 대응하는 글로벌 회사들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6246" y="1124744"/>
            <a:ext cx="77811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북미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시장의 약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24%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점유율을 차지하는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Jeep /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Toyota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이러한 트렌드에 대응하기 위해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라인업 확대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모델체인지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흡수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단종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빠르고 공격적으로 시장에 맞춰나가고 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하지만 현대자동차의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라인업은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추가된 이후에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Kona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출시로 급변하는 시장에 발 빠르게 대처하지 못하고 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123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2691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7344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5403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1329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6261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6634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5627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1796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6800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0760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9535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8310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97447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4408" y="5683480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608" y="4757172"/>
            <a:ext cx="49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만대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2835" y="4851733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47.4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57138" y="481204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49.0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0277" y="454821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69.3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9413" y="4278288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86.6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28930" y="4117296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92.7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14595" y="4841279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41.4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6634" y="477064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46.4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09708" y="464732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55.1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4276" y="4560043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60.9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94891" y="4444627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67.3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64389" y="507211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12.8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3436" y="5056387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13.0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00361" y="4996000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15.5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74263" y="4895672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18.1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25963" y="482431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22.0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4394" y="3789040"/>
            <a:ext cx="7809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2932" y="3304366"/>
            <a:ext cx="49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신모델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2650" y="3911928"/>
            <a:ext cx="49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성장률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8774" y="3922389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3.4%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36905" y="3930972"/>
            <a:ext cx="667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41.2%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15678" y="3928037"/>
            <a:ext cx="689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24.9%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49672" y="3922389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7.1%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74763" y="3940899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11.8%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4501" y="3967122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2.2%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34417" y="3965414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18.6%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89558" y="3940899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18.8%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70761" y="3947493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10.5%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71374" y="3947493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10.6%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14413" y="3964616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17.1%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02430" y="3967146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21.6%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74563" y="3338842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Cherokee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06068" y="3338842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Renegade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72967" y="3335306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en-US" altLang="ko-KR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08401" y="2582594"/>
            <a:ext cx="93635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RAV4</a:t>
            </a:r>
            <a:r>
              <a:rPr lang="en-US" altLang="ko-KR" sz="788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</a:p>
          <a:p>
            <a:pPr algn="ctr"/>
            <a:r>
              <a:rPr lang="en-US" altLang="ko-KR" sz="788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 </a:t>
            </a:r>
            <a:endParaRPr lang="en-US" altLang="ko-KR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3/4</a:t>
            </a:r>
            <a:r>
              <a:rPr lang="ko-KR" altLang="en-US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87191" y="2698084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RAV4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19559" y="2698084"/>
            <a:ext cx="98854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 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30384" y="2698084"/>
            <a:ext cx="98854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4runner</a:t>
            </a:r>
          </a:p>
          <a:p>
            <a:pPr algn="ctr"/>
            <a:r>
              <a:rPr lang="en-US" altLang="ko-KR" sz="788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45808" y="2735663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Santa-Fe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979903" y="2735663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Tucson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85283" y="2689031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Compass</a:t>
            </a:r>
          </a:p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9" name="이등변 삼각형 18"/>
          <p:cNvSpPr/>
          <p:nvPr/>
        </p:nvSpPr>
        <p:spPr>
          <a:xfrm flipV="1">
            <a:off x="1499115" y="3523508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flipV="1">
            <a:off x="2454980" y="3523508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1" name="이등변 삼각형 110"/>
          <p:cNvSpPr/>
          <p:nvPr/>
        </p:nvSpPr>
        <p:spPr>
          <a:xfrm flipV="1">
            <a:off x="2924188" y="2984298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이등변 삼각형 111"/>
          <p:cNvSpPr/>
          <p:nvPr/>
        </p:nvSpPr>
        <p:spPr>
          <a:xfrm flipV="1">
            <a:off x="4736129" y="3003022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3" name="이등변 삼각형 112"/>
          <p:cNvSpPr/>
          <p:nvPr/>
        </p:nvSpPr>
        <p:spPr>
          <a:xfrm flipV="1">
            <a:off x="4182753" y="3011457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이등변 삼각형 114"/>
          <p:cNvSpPr/>
          <p:nvPr/>
        </p:nvSpPr>
        <p:spPr>
          <a:xfrm flipV="1">
            <a:off x="5762528" y="2984298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6" name="이등변 삼각형 115"/>
          <p:cNvSpPr/>
          <p:nvPr/>
        </p:nvSpPr>
        <p:spPr>
          <a:xfrm flipV="1">
            <a:off x="5236905" y="2993351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7" name="이등변 삼각형 116"/>
          <p:cNvSpPr/>
          <p:nvPr/>
        </p:nvSpPr>
        <p:spPr>
          <a:xfrm flipV="1">
            <a:off x="6925960" y="3519972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8" name="이등변 삼각형 117"/>
          <p:cNvSpPr/>
          <p:nvPr/>
        </p:nvSpPr>
        <p:spPr>
          <a:xfrm flipV="1">
            <a:off x="6899924" y="3030930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9" name="이등변 삼각형 118"/>
          <p:cNvSpPr/>
          <p:nvPr/>
        </p:nvSpPr>
        <p:spPr>
          <a:xfrm flipV="1">
            <a:off x="8345569" y="3039983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0355" y="2770364"/>
            <a:ext cx="517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이벤트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16456" y="2727026"/>
            <a:ext cx="2989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endParaRPr lang="ko-KR" altLang="en-US" sz="7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814799" y="3289968"/>
            <a:ext cx="7809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38489" r="10698" b="13202"/>
          <a:stretch/>
        </p:blipFill>
        <p:spPr>
          <a:xfrm>
            <a:off x="885019" y="4359752"/>
            <a:ext cx="2376264" cy="134497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89598" y="397591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경쟁업체 비교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130" name="TextBox 12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6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133" name="직선 연결선 13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87625" y="2492896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7625" y="6470434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자료 </a:t>
            </a:r>
            <a:r>
              <a:rPr lang="en-US" altLang="ko-KR" sz="825" dirty="0"/>
              <a:t>: </a:t>
            </a:r>
            <a:r>
              <a:rPr lang="ko-KR" altLang="en-US" sz="825" dirty="0"/>
              <a:t>현대자동차 공식 북미 판매량 </a:t>
            </a:r>
            <a:r>
              <a:rPr lang="en-US" altLang="ko-KR" sz="825" dirty="0" err="1"/>
              <a:t>DataSet</a:t>
            </a:r>
            <a:endParaRPr lang="en-US" altLang="ko-KR" sz="825" dirty="0"/>
          </a:p>
          <a:p>
            <a:r>
              <a:rPr lang="ko-KR" altLang="en-US" sz="825" dirty="0"/>
              <a:t>   주 </a:t>
            </a:r>
            <a:r>
              <a:rPr lang="en-US" altLang="ko-KR" sz="825" dirty="0"/>
              <a:t>: 1) </a:t>
            </a:r>
            <a:r>
              <a:rPr lang="ko-KR" altLang="en-US" sz="825" dirty="0"/>
              <a:t>연도별 </a:t>
            </a:r>
            <a:r>
              <a:rPr lang="en-US" altLang="ko-KR" sz="825" dirty="0"/>
              <a:t>Update</a:t>
            </a:r>
            <a:r>
              <a:rPr lang="ko-KR" altLang="en-US" sz="825" dirty="0"/>
              <a:t>를 제외한 주요 이벤트들</a:t>
            </a:r>
            <a:r>
              <a:rPr lang="en-US" altLang="ko-KR" sz="825" dirty="0"/>
              <a:t>(</a:t>
            </a:r>
            <a:r>
              <a:rPr lang="ko-KR" altLang="en-US" sz="825" dirty="0"/>
              <a:t>페이스 리프트</a:t>
            </a:r>
            <a:r>
              <a:rPr lang="en-US" altLang="ko-KR" sz="825" dirty="0"/>
              <a:t>, </a:t>
            </a:r>
            <a:r>
              <a:rPr lang="ko-KR" altLang="en-US" sz="825" dirty="0"/>
              <a:t>풀 모델체인지</a:t>
            </a:r>
            <a:r>
              <a:rPr lang="en-US" altLang="ko-KR" sz="825" dirty="0"/>
              <a:t>(</a:t>
            </a:r>
            <a:r>
              <a:rPr lang="ko-KR" altLang="en-US" sz="825" dirty="0" err="1"/>
              <a:t>세대변화</a:t>
            </a:r>
            <a:r>
              <a:rPr lang="en-US" altLang="ko-KR" sz="825" dirty="0"/>
              <a:t>) </a:t>
            </a:r>
            <a:r>
              <a:rPr lang="ko-KR" altLang="en-US" sz="825" dirty="0"/>
              <a:t>등등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8" t="51133" r="11634" b="11194"/>
          <a:stretch/>
        </p:blipFill>
        <p:spPr>
          <a:xfrm>
            <a:off x="3600464" y="4640196"/>
            <a:ext cx="2384261" cy="11091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76823" r="11413" b="11610"/>
          <a:stretch/>
        </p:blipFill>
        <p:spPr>
          <a:xfrm>
            <a:off x="6386753" y="5085184"/>
            <a:ext cx="2237497" cy="623873"/>
          </a:xfrm>
          <a:prstGeom prst="rect">
            <a:avLst/>
          </a:prstGeom>
        </p:spPr>
      </p:pic>
      <p:cxnSp>
        <p:nvCxnSpPr>
          <p:cNvPr id="137" name="직선 연결선 136"/>
          <p:cNvCxnSpPr/>
          <p:nvPr/>
        </p:nvCxnSpPr>
        <p:spPr>
          <a:xfrm>
            <a:off x="3419872" y="4323515"/>
            <a:ext cx="0" cy="1344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228184" y="4323515"/>
            <a:ext cx="0" cy="1344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eep 로고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0" r="51210" b="11191"/>
          <a:stretch/>
        </p:blipFill>
        <p:spPr bwMode="auto">
          <a:xfrm>
            <a:off x="1782148" y="4186918"/>
            <a:ext cx="501279" cy="2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yota 로고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5" y="4191096"/>
            <a:ext cx="490615" cy="3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타원 138"/>
          <p:cNvSpPr/>
          <p:nvPr/>
        </p:nvSpPr>
        <p:spPr>
          <a:xfrm>
            <a:off x="7232878" y="4213627"/>
            <a:ext cx="552291" cy="421403"/>
          </a:xfrm>
          <a:prstGeom prst="ellipse">
            <a:avLst/>
          </a:prstGeom>
          <a:blipFill dpi="0" rotWithShape="1">
            <a:blip r:embed="rId8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73910" y="1445167"/>
            <a:ext cx="545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Who is Target?</a:t>
            </a:r>
            <a:endParaRPr lang="ko-KR" altLang="en-US" sz="5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0789" y="4500590"/>
            <a:ext cx="315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넓어진 </a:t>
            </a:r>
            <a:r>
              <a:rPr lang="en-US" altLang="ko-KR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</a:t>
            </a:r>
            <a:r>
              <a:rPr lang="ko-KR" altLang="en-US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고객층의 니즈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90966" y="4361819"/>
            <a:ext cx="418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Tucson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점유율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2.9% -&gt; 4.3%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42" y="2558162"/>
            <a:ext cx="2016224" cy="18002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841604" y="2774732"/>
            <a:ext cx="2054704" cy="1432378"/>
            <a:chOff x="2670655" y="1525526"/>
            <a:chExt cx="2120965" cy="13858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95" b="5315"/>
            <a:stretch/>
          </p:blipFill>
          <p:spPr>
            <a:xfrm>
              <a:off x="2786196" y="1525526"/>
              <a:ext cx="1835075" cy="9607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81" y="2212149"/>
              <a:ext cx="643227" cy="6432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655" y="2223130"/>
              <a:ext cx="667913" cy="66791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759" y="2123502"/>
              <a:ext cx="787861" cy="787861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4790966" y="4705399"/>
            <a:ext cx="418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Santa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Fe+Maxcruz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점유율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6.6% -&gt; 5.0%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9598" y="397591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결론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&amp;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차량선정 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33" name="TextBox 3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08032" y="137131"/>
              <a:ext cx="207525" cy="34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39552" y="5656729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1057320" y="5590401"/>
            <a:ext cx="8144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점점 넓어지는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고객층의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Needs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만족하고 있는가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28588" indent="-128588">
              <a:buFontTx/>
              <a:buChar char="-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점유율이 하락하는 </a:t>
            </a:r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고객들에게 충분히 어필되고 있는가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208" y="299483"/>
            <a:ext cx="447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53" name="TextBox 5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010941"/>
            <a:ext cx="5688632" cy="4990714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4149" y="3248617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780928"/>
            <a:ext cx="2339445" cy="4095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01673" y="3268687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Sklearn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Kmeans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Discreate_scatter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사용하여 군집 시각화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Pyplot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064" y="6509567"/>
            <a:ext cx="656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Segment_clustering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/Segment-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clustering.ipynb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12240" r="9389" b="5401"/>
          <a:stretch/>
        </p:blipFill>
        <p:spPr>
          <a:xfrm>
            <a:off x="611560" y="2917472"/>
            <a:ext cx="3724505" cy="3103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1347" r="9456" b="4880"/>
          <a:stretch/>
        </p:blipFill>
        <p:spPr>
          <a:xfrm>
            <a:off x="4995664" y="2880556"/>
            <a:ext cx="3896816" cy="31407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791" y="2125312"/>
            <a:ext cx="410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Kmeans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군집생성</a:t>
            </a:r>
            <a:endParaRPr lang="ko-KR" altLang="en-US" sz="105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273" y="980728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최종 군집을 </a:t>
            </a:r>
            <a:r>
              <a:rPr lang="ko-KR" altLang="en-US" sz="1200" b="1" dirty="0"/>
              <a:t>통해 </a:t>
            </a:r>
            <a:r>
              <a:rPr lang="ko-KR" altLang="en-US" sz="1200" b="1" dirty="0" smtClean="0"/>
              <a:t>확인 가능한 경쟁 차량 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7219" y="1341929"/>
            <a:ext cx="8221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Honda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 / Toyota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Highlander, 4runner / Nissan : Pathfinder, Murano / Mazda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CX-9 / Ford :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Edge,Flex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Explorer / GMC : Acadia / Chevrolet : Traverse / Kia :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 Jeep : Grand-Cherokee, / Dodge : Durango ( 14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Santa Fe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와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Maxcruz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군집과 경쟁 차량 확인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경쟁차량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선정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53" name="TextBox 5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8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7625" y="2420888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7625" y="6498263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Edmunds.com, CarandDrive.com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model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공식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Homepage Spec(Dimension) Data</a:t>
            </a:r>
          </a:p>
          <a:p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  1) MSRP(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권장 소비자 가격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      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전장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전폭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휠베이스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(6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+ 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앞〮뒤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좌석 치수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어깨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힙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화물〮승객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용량 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( 12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375569" y="3448994"/>
            <a:ext cx="245767" cy="17203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7711" y="3404068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2" t="95997" r="26256" b="-2859"/>
          <a:stretch/>
        </p:blipFill>
        <p:spPr>
          <a:xfrm>
            <a:off x="1115616" y="6078737"/>
            <a:ext cx="3151336" cy="31714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5" t="7719" r="41427" b="88691"/>
          <a:stretch/>
        </p:blipFill>
        <p:spPr>
          <a:xfrm>
            <a:off x="6553452" y="2697956"/>
            <a:ext cx="1186900" cy="182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5" t="95671" r="25994" b="739"/>
          <a:stretch/>
        </p:blipFill>
        <p:spPr>
          <a:xfrm>
            <a:off x="5436096" y="6062894"/>
            <a:ext cx="3123449" cy="15617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7" t="7092" r="41493" b="87760"/>
          <a:stretch/>
        </p:blipFill>
        <p:spPr>
          <a:xfrm>
            <a:off x="2025496" y="2661713"/>
            <a:ext cx="1036797" cy="23926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4758281" y="3448994"/>
            <a:ext cx="245767" cy="172037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437600" y="4236581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21476" y="5828307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186" y="6564015"/>
            <a:ext cx="700451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자료 </a:t>
            </a:r>
            <a:r>
              <a:rPr lang="en-US" altLang="ko-KR" sz="825" dirty="0"/>
              <a:t>: </a:t>
            </a:r>
            <a:r>
              <a:rPr lang="ko-KR" altLang="en-US" sz="825" dirty="0"/>
              <a:t>모든 데이터는 차량을 구매한 사람이 남긴 리뷰 또는 불만사항</a:t>
            </a:r>
            <a:r>
              <a:rPr lang="en-US" altLang="ko-KR" sz="825" dirty="0"/>
              <a:t>( Edmunds.com , Carcomplain.com </a:t>
            </a:r>
            <a:r>
              <a:rPr lang="ko-KR" altLang="en-US" sz="825" dirty="0" err="1"/>
              <a:t>크롤링</a:t>
            </a:r>
            <a:r>
              <a:rPr lang="ko-KR" altLang="en-US" sz="825" dirty="0"/>
              <a:t> </a:t>
            </a:r>
            <a:r>
              <a:rPr lang="en-US" altLang="ko-KR" sz="825" dirty="0" smtClean="0"/>
              <a:t>)</a:t>
            </a:r>
            <a:endParaRPr lang="en-US" altLang="ko-KR" sz="825" dirty="0"/>
          </a:p>
        </p:txBody>
      </p:sp>
      <p:sp>
        <p:nvSpPr>
          <p:cNvPr id="24" name="TextBox 23"/>
          <p:cNvSpPr txBox="1"/>
          <p:nvPr/>
        </p:nvSpPr>
        <p:spPr>
          <a:xfrm>
            <a:off x="453695" y="1541469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</a:t>
            </a:r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리뷰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컴플레인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정보를 통해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후보 빈도수 파악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43" y="2138264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14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개의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후보 모델의 </a:t>
            </a:r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언급 빈도수 파악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1251" y="1772816"/>
            <a:ext cx="7781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- 1) 146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리뷰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컴플레인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8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Highlander : 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Traverse :2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Edge : 2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Explorer : 2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 Acadia : 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Pathfinder : 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6601" y="2380251"/>
            <a:ext cx="8050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 2) Acadia (5/137), Edge (5/422),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(6/307), Pilot (2/369), Explorer (3/754), Highlander (1/368), Pathfinder (2/171), Traverse (1/155) …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5000" y="908720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현대자동차 공식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Homepage </a:t>
            </a:r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 차량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6534" y="1151166"/>
            <a:ext cx="7781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혼다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 /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도요타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 /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닷지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Durango /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닛산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Pathfinder /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마즈다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CX-9 (5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44208" y="3501008"/>
            <a:ext cx="2318115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결론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en-US" altLang="ko-KR" sz="105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경쟁 </a:t>
            </a:r>
            <a:r>
              <a:rPr lang="ko-KR" altLang="en-US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</a:t>
            </a:r>
            <a:endParaRPr lang="en-US" altLang="ko-KR" sz="105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Pilot, Highlander, Pathfinder</a:t>
            </a: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하지만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소비자는 </a:t>
            </a:r>
            <a:r>
              <a:rPr lang="en-US" altLang="ko-KR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급의 작은 모델 부터 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explorer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같이 비교적 큰 사이즈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모델과도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비교한다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 </a:t>
            </a:r>
            <a:r>
              <a:rPr lang="en-US" altLang="ko-KR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애매한 </a:t>
            </a:r>
            <a:r>
              <a:rPr lang="ko-KR" altLang="en-US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포지셔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닝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ko-KR" altLang="en-US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최종 </a:t>
            </a:r>
            <a:r>
              <a:rPr lang="ko-KR" altLang="en-US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경쟁차량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선정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경쟁차량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선정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65" name="TextBox 64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51520" y="3212976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259632" y="3608851"/>
            <a:ext cx="3492463" cy="2442646"/>
            <a:chOff x="1259632" y="3608851"/>
            <a:chExt cx="4176464" cy="2442646"/>
          </a:xfrm>
        </p:grpSpPr>
        <p:sp>
          <p:nvSpPr>
            <p:cNvPr id="6" name="원호 5"/>
            <p:cNvSpPr/>
            <p:nvPr/>
          </p:nvSpPr>
          <p:spPr>
            <a:xfrm>
              <a:off x="1259632" y="3608851"/>
              <a:ext cx="2664296" cy="2442646"/>
            </a:xfrm>
            <a:prstGeom prst="arc">
              <a:avLst>
                <a:gd name="adj1" fmla="val 13641463"/>
                <a:gd name="adj2" fmla="val 10560212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호 72"/>
            <p:cNvSpPr/>
            <p:nvPr/>
          </p:nvSpPr>
          <p:spPr>
            <a:xfrm flipH="1">
              <a:off x="2915816" y="3608851"/>
              <a:ext cx="2520280" cy="2442646"/>
            </a:xfrm>
            <a:prstGeom prst="arc">
              <a:avLst>
                <a:gd name="adj1" fmla="val 13792184"/>
                <a:gd name="adj2" fmla="val 10617066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4752095" y="4885113"/>
            <a:ext cx="611076" cy="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8407" y="4903516"/>
            <a:ext cx="611076" cy="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446" y="4401404"/>
            <a:ext cx="118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공식 홈페이지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경쟁 차량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2157" y="4395363"/>
            <a:ext cx="118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리뷰 분석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경쟁 차량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425" y="467347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Pathfinder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437331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Pilot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4425" y="497711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Highlander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분석기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65" name="TextBox 64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03920" y="980728"/>
            <a:ext cx="8621040" cy="2053585"/>
            <a:chOff x="522960" y="2599552"/>
            <a:chExt cx="8621040" cy="2053585"/>
          </a:xfrm>
        </p:grpSpPr>
        <p:sp>
          <p:nvSpPr>
            <p:cNvPr id="12" name="타원 11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7904" y="3615407"/>
              <a:ext cx="60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6740" y="3442645"/>
              <a:ext cx="1305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Cargosapace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960" y="3615407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“I think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Maxcruz`s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is </a:t>
              </a:r>
              <a:r>
                <a:rPr lang="en-US" altLang="ko-KR" sz="1200" b="1" dirty="0" smtClean="0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than other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competiton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1064" y="6509567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Review_analyzing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/Review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642" y="3375018"/>
            <a:ext cx="781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NLTK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패키지의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VADER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모듈을 사용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특정 자동차 리뷰들을 수집하여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list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형태로 변환한다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2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각 리뷰를 긍정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부정 으로 나눈다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3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긍정 리뷰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에서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많이 도출되는 단어 와 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부정 리뷰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 많이 도출되는 단어를 비교한다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4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경쟁차량들의 리뷰도 동일한 방법으로 비교한다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Insight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도출한다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510" y="5132185"/>
            <a:ext cx="844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[Insight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] </a:t>
            </a:r>
            <a:r>
              <a:rPr lang="en-US" altLang="ko-KR" sz="14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는 </a:t>
            </a:r>
            <a:r>
              <a:rPr lang="ko-KR" altLang="en-US" sz="14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경쟁차량과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비교해서 공간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외부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내부 사이즈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편안함 등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불만 단어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 자주 출현한다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289531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 차량과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차원적 비교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살피기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사이즈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스펙 비교 등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..)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728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최종 선정된 경쟁 차량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Pilot, Pathfinder, Highlander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스펙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상세비교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리뷰 평점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42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개 항목의 점수를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평균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내어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경쟁차량과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비교 후 </a:t>
            </a: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단점 도출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단점 변수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화물용량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개선을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‘Point’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로 생각하여 이를 종속변수로 하여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실행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결과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‘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전고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’, ‘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전장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’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독립변수를 중요 개선 변수로 최종 선택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 - OLS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80" name="TextBox 7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59711"/>
            <a:ext cx="4554924" cy="5089002"/>
          </a:xfrm>
          <a:prstGeom prst="rect">
            <a:avLst/>
          </a:prstGeom>
        </p:spPr>
      </p:pic>
      <p:sp>
        <p:nvSpPr>
          <p:cNvPr id="71" name="오른쪽 화살표 70"/>
          <p:cNvSpPr/>
          <p:nvPr/>
        </p:nvSpPr>
        <p:spPr>
          <a:xfrm>
            <a:off x="5166484" y="3504212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5812911" y="3144915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 식 도출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(Page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R-squared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뛰어나게 높진 않지만 독립변수들의 영향력을 살필 수 있다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3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1" name="TextBox 1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7934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itchFamily="18" charset="-127"/>
                <a:ea typeface="현대하모니 B" pitchFamily="18" charset="-127"/>
              </a:rPr>
              <a:t>Data Analyzing Process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84" name="AutoShape 5" descr="python matplotli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683568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집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5776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88024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44329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67544" y="1876713"/>
            <a:ext cx="1512168" cy="735687"/>
            <a:chOff x="467544" y="1774557"/>
            <a:chExt cx="1512168" cy="768628"/>
          </a:xfrm>
        </p:grpSpPr>
        <p:sp>
          <p:nvSpPr>
            <p:cNvPr id="10" name="직사각형 9"/>
            <p:cNvSpPr/>
            <p:nvPr/>
          </p:nvSpPr>
          <p:spPr>
            <a:xfrm>
              <a:off x="467544" y="1959224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774557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오픈 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API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2060849"/>
              <a:ext cx="1368152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Edmunds.com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차량 </a:t>
              </a:r>
              <a:r>
                <a:rPr lang="ko-KR" altLang="en-US" sz="1200" dirty="0" err="1" smtClean="0">
                  <a:latin typeface="현대하모니 L" pitchFamily="18" charset="-127"/>
                  <a:ea typeface="현대하모니 L" pitchFamily="18" charset="-127"/>
                </a:rPr>
                <a:t>스펙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 데이터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4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8" name="오각형 37"/>
          <p:cNvSpPr/>
          <p:nvPr/>
        </p:nvSpPr>
        <p:spPr>
          <a:xfrm>
            <a:off x="2951676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전처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리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5148064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 분석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오각형 39"/>
          <p:cNvSpPr/>
          <p:nvPr/>
        </p:nvSpPr>
        <p:spPr>
          <a:xfrm>
            <a:off x="7497611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시각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화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7544" y="2772698"/>
            <a:ext cx="1512168" cy="878774"/>
            <a:chOff x="467544" y="2596262"/>
            <a:chExt cx="1512168" cy="760730"/>
          </a:xfrm>
        </p:grpSpPr>
        <p:sp>
          <p:nvSpPr>
            <p:cNvPr id="41" name="직사각형 40"/>
            <p:cNvSpPr/>
            <p:nvPr/>
          </p:nvSpPr>
          <p:spPr>
            <a:xfrm>
              <a:off x="467544" y="2793702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5576" y="2596262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CSV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파일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552" y="2895327"/>
              <a:ext cx="1368152" cy="39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err="1" smtClean="0">
                  <a:latin typeface="현대하모니 L" pitchFamily="18" charset="-127"/>
                  <a:ea typeface="현대하모니 L" pitchFamily="18" charset="-127"/>
                </a:rPr>
                <a:t>현차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 공식 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북미판매량 데이터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8696" y="3827093"/>
            <a:ext cx="1728192" cy="1426796"/>
            <a:chOff x="358696" y="4170566"/>
            <a:chExt cx="1728192" cy="1490682"/>
          </a:xfrm>
        </p:grpSpPr>
        <p:sp>
          <p:nvSpPr>
            <p:cNvPr id="37" name="직사각형 36"/>
            <p:cNvSpPr/>
            <p:nvPr/>
          </p:nvSpPr>
          <p:spPr>
            <a:xfrm>
              <a:off x="467544" y="4369750"/>
              <a:ext cx="1512168" cy="129149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4170566"/>
              <a:ext cx="7765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atin typeface="현대하모니 M" pitchFamily="18" charset="-127"/>
                  <a:ea typeface="현대하모니 M" pitchFamily="18" charset="-127"/>
                </a:rPr>
                <a:t>크롤</a:t>
              </a:r>
              <a:r>
                <a:rPr lang="ko-KR" altLang="en-US" sz="1600" dirty="0" err="1">
                  <a:latin typeface="현대하모니 M" pitchFamily="18" charset="-127"/>
                  <a:ea typeface="현대하모니 M" pitchFamily="18" charset="-127"/>
                </a:rPr>
                <a:t>링</a:t>
              </a:r>
              <a:endParaRPr lang="ko-KR" altLang="en-US" sz="16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7208" y="4520153"/>
              <a:ext cx="1656184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Carcomplaint.com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불만사항 데이터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96" y="5072698"/>
              <a:ext cx="1728192" cy="482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CarandDrive.com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차량사이즈 데이터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708757" y="3927682"/>
            <a:ext cx="1512168" cy="16384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12813" y="3768229"/>
            <a:ext cx="567099" cy="294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리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5551" y="405043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감성 분석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긍정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부정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325"/>
            <a:ext cx="415224" cy="41882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" y="1473845"/>
            <a:ext cx="778992" cy="2897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239852" y="1444283"/>
            <a:ext cx="540060" cy="29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8367" y="4614858"/>
            <a:ext cx="1512168" cy="26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형태소 분석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17376" y="49947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목표 단어 포함 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문장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추출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0" y="1409325"/>
            <a:ext cx="415224" cy="4188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72" y="1409325"/>
            <a:ext cx="415224" cy="41882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28084" y="1444283"/>
            <a:ext cx="540060" cy="29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2040" y="2053465"/>
            <a:ext cx="1512168" cy="3917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4150" y="1885294"/>
            <a:ext cx="864096" cy="294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상관분석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04048" y="2150735"/>
            <a:ext cx="1368152" cy="26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OS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패키지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89" y="1317565"/>
            <a:ext cx="558119" cy="53420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4932040" y="2588168"/>
            <a:ext cx="1512168" cy="1651620"/>
            <a:chOff x="4932040" y="2132856"/>
            <a:chExt cx="1512168" cy="1154497"/>
          </a:xfrm>
        </p:grpSpPr>
        <p:sp>
          <p:nvSpPr>
            <p:cNvPr id="86" name="직사각형 85"/>
            <p:cNvSpPr/>
            <p:nvPr/>
          </p:nvSpPr>
          <p:spPr>
            <a:xfrm>
              <a:off x="4932040" y="2317522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회귀분</a:t>
              </a:r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석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04048" y="2419147"/>
              <a:ext cx="1368152" cy="86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Scikit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-learn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OLS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다중선형회귀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시뮬레이션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932040" y="4239789"/>
            <a:ext cx="1512168" cy="1014101"/>
            <a:chOff x="4932040" y="2132856"/>
            <a:chExt cx="1512168" cy="1059508"/>
          </a:xfrm>
        </p:grpSpPr>
        <p:sp>
          <p:nvSpPr>
            <p:cNvPr id="90" name="직사각형 89"/>
            <p:cNvSpPr/>
            <p:nvPr/>
          </p:nvSpPr>
          <p:spPr>
            <a:xfrm>
              <a:off x="4932040" y="2317522"/>
              <a:ext cx="1512168" cy="87484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리뷰분석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04048" y="2419147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지역별선호도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지역별 핵심단어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경쟁우의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&amp;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단점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8" y="1409325"/>
            <a:ext cx="415224" cy="41882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57" y="1497591"/>
            <a:ext cx="948875" cy="2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7222066" y="1945635"/>
            <a:ext cx="1512168" cy="1229111"/>
            <a:chOff x="4932040" y="2132856"/>
            <a:chExt cx="1512168" cy="1284146"/>
          </a:xfrm>
        </p:grpSpPr>
        <p:sp>
          <p:nvSpPr>
            <p:cNvPr id="98" name="직사각형 97"/>
            <p:cNvSpPr/>
            <p:nvPr/>
          </p:nvSpPr>
          <p:spPr>
            <a:xfrm>
              <a:off x="4932040" y="2317521"/>
              <a:ext cx="1512168" cy="1099481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atin typeface="현대하모니 M" pitchFamily="18" charset="-127"/>
                  <a:ea typeface="현대하모니 M" pitchFamily="18" charset="-127"/>
                </a:rPr>
                <a:t>판매</a:t>
              </a:r>
              <a:r>
                <a:rPr lang="ko-KR" altLang="en-US" sz="1400">
                  <a:latin typeface="현대하모니 M" pitchFamily="18" charset="-127"/>
                  <a:ea typeface="현대하모니 M" pitchFamily="18" charset="-127"/>
                </a:rPr>
                <a:t>량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04048" y="2419147"/>
              <a:ext cx="1440160" cy="675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모든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chart, plot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등은 전처리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코딩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programming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222066" y="3380767"/>
            <a:ext cx="1512168" cy="1873122"/>
            <a:chOff x="4932040" y="2132856"/>
            <a:chExt cx="1512168" cy="2042076"/>
          </a:xfrm>
        </p:grpSpPr>
        <p:sp>
          <p:nvSpPr>
            <p:cNvPr id="104" name="직사각형 103"/>
            <p:cNvSpPr/>
            <p:nvPr/>
          </p:nvSpPr>
          <p:spPr>
            <a:xfrm>
              <a:off x="4932040" y="2317522"/>
              <a:ext cx="1512168" cy="5149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2294" y="2132856"/>
              <a:ext cx="11161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현대하모니 M" pitchFamily="18" charset="-127"/>
                  <a:ea typeface="현대하모니 M" pitchFamily="18" charset="-127"/>
                </a:rPr>
                <a:t>WordCloud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32040" y="3426977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2294" y="3242311"/>
              <a:ext cx="1116124" cy="335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K-means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251520" y="5949280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234928" y="6193012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9552" y="5949280"/>
            <a:ext cx="819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분석 시작 전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큰 그림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을 그리는 것이 중요하다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특히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종속변수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 (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예측치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설정하고 이를 맞출 수 있는 독립 변수들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머신러닝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분석 기술들을 간략하게 선정하고 시작하는 것이 가장 중요하다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결국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수치적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으로 보여주는 것이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데이터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의 목적이다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743036" y="2110501"/>
            <a:ext cx="1512168" cy="83692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834843" y="1863109"/>
            <a:ext cx="1314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Feature</a:t>
            </a:r>
            <a:endParaRPr lang="en-US" altLang="ko-KR" sz="1400" dirty="0">
              <a:latin typeface="현대하모니 M" pitchFamily="18" charset="-127"/>
              <a:ea typeface="현대하모니 M" pitchFamily="18" charset="-127"/>
            </a:endParaRPr>
          </a:p>
          <a:p>
            <a:pPr algn="ctr"/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Engineering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25734" y="24028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NaN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처리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수치화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83196" y="3922373"/>
            <a:ext cx="748844" cy="4941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183196" y="5253889"/>
            <a:ext cx="748844" cy="3122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265894" y="2053465"/>
            <a:ext cx="666146" cy="68921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55204" y="2939417"/>
            <a:ext cx="676836" cy="98826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94074" y="36670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배경 이미지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92588" y="473020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Scratter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50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Process2 -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시뮬레이션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80" name="TextBox 7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09765"/>
            <a:ext cx="5832648" cy="553488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469707" y="2996208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6809131" y="2636912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도출된 </a:t>
            </a: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회귀식에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시뮬레이션을 적용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난수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생성을 통해 총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100*1000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번의 시뮬레이션 진행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시뮬레이션의 평균을 도출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129" y="6522077"/>
            <a:ext cx="700451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자료 </a:t>
            </a:r>
            <a:r>
              <a:rPr lang="en-US" altLang="ko-KR" sz="825" dirty="0"/>
              <a:t>: </a:t>
            </a:r>
            <a:r>
              <a:rPr lang="ko-KR" altLang="en-US" sz="825" dirty="0"/>
              <a:t>모든 데이터는 차량을 구매한 사람이 남긴 리뷰 또는 불만사항</a:t>
            </a:r>
            <a:r>
              <a:rPr lang="en-US" altLang="ko-KR" sz="825" dirty="0"/>
              <a:t>( Edmunds.com , Carcomplain.com </a:t>
            </a:r>
            <a:r>
              <a:rPr lang="ko-KR" altLang="en-US" sz="825" dirty="0" err="1"/>
              <a:t>크롤링</a:t>
            </a:r>
            <a:r>
              <a:rPr lang="ko-KR" altLang="en-US" sz="825" dirty="0"/>
              <a:t> </a:t>
            </a:r>
            <a:r>
              <a:rPr lang="en-US" altLang="ko-KR" sz="825" dirty="0" smtClean="0"/>
              <a:t>)</a:t>
            </a:r>
            <a:endParaRPr lang="en-US" altLang="ko-KR" sz="8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2144" y="1098815"/>
                <a:ext cx="4188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𝑌</m:t>
                    </m:r>
                  </m:oMath>
                </a14:m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판매량</a:t>
                </a:r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(</a:t>
                </a:r>
                <a:r>
                  <a:rPr lang="ko-KR" altLang="en-US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예측</a:t>
                </a:r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전장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승객 수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승객 용량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화물 용량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휠 베이스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가격</a:t>
                </a:r>
                <a:endParaRPr lang="en-US" altLang="ko-KR" sz="90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44" y="1098815"/>
                <a:ext cx="41881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>
            <a:off x="403920" y="1531083"/>
            <a:ext cx="2480305" cy="911870"/>
            <a:chOff x="1040799" y="2266083"/>
            <a:chExt cx="3004117" cy="1215827"/>
          </a:xfrm>
        </p:grpSpPr>
        <p:sp>
          <p:nvSpPr>
            <p:cNvPr id="8" name="TextBox 7"/>
            <p:cNvSpPr txBox="1"/>
            <p:nvPr/>
          </p:nvSpPr>
          <p:spPr>
            <a:xfrm>
              <a:off x="1040799" y="2266083"/>
              <a:ext cx="78232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659" y="2600732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전장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4742" y="2572040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승객 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5303" y="2572040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승객 용량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93097" y="2572040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화물 용량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91293" y="2572040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휠 베이스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17457" y="2600732"/>
              <a:ext cx="407891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가격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506140" y="2266083"/>
              <a:ext cx="2538776" cy="309921"/>
              <a:chOff x="1431960" y="3268685"/>
              <a:chExt cx="2538776" cy="28731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21" t="18053" r="59049" b="76114"/>
              <a:stretch/>
            </p:blipFill>
            <p:spPr>
              <a:xfrm>
                <a:off x="1431960" y="3268685"/>
                <a:ext cx="2103720" cy="28731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2" t="17975" r="25471" b="76297"/>
              <a:stretch/>
            </p:blipFill>
            <p:spPr>
              <a:xfrm>
                <a:off x="3535680" y="3271289"/>
                <a:ext cx="435056" cy="282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997844" y="1500770"/>
                <a:ext cx="646275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𝑌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3635.8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−0.001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+714.6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+560.4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−5549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−1.09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50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44" y="1500770"/>
                <a:ext cx="6462755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184239" y="3325108"/>
            <a:ext cx="1417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 </a:t>
            </a:r>
            <a:r>
              <a:rPr lang="en-US" altLang="ko-KR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ko-KR" altLang="en-US" sz="15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0005" y="4359880"/>
            <a:ext cx="1745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변경 </a:t>
            </a:r>
            <a:r>
              <a:rPr lang="en-US" altLang="ko-KR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ko-KR" altLang="en-US" sz="15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29" y="3655021"/>
            <a:ext cx="1365341" cy="5641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71" y="4669246"/>
            <a:ext cx="1575610" cy="5807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7843" y="3278525"/>
            <a:ext cx="8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6314" y="3278525"/>
            <a:ext cx="8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승객 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1653" y="3278524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승객 용량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93741" y="3278522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화물 용량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1853" y="3278522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휠 베이스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10551" y="3278523"/>
            <a:ext cx="118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판매량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843808" y="3278521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5816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193.1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8404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6~7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2208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162.6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3098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80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7194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110.2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4866" y="3760986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27,472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4786061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197.8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4168" y="4771528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7~8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2208" y="4778795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170.8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1090" y="4793328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82.1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5186" y="4800595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110.16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0631" y="4807862"/>
            <a:ext cx="70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52,606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563888" y="3278521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211960" y="3278521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01707" y="3257638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68144" y="3278521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918431" y="3278521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15816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2.37%</a:t>
            </a:r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3635896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1~2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4233677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4.80%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5076056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2.56%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7052950" y="4259783"/>
            <a:ext cx="708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47.78%</a:t>
            </a:r>
            <a:endParaRPr lang="ko-KR" altLang="en-US" sz="900"/>
          </a:p>
        </p:txBody>
      </p:sp>
      <p:grpSp>
        <p:nvGrpSpPr>
          <p:cNvPr id="13" name="그룹 12"/>
          <p:cNvGrpSpPr/>
          <p:nvPr/>
        </p:nvGrpSpPr>
        <p:grpSpPr>
          <a:xfrm>
            <a:off x="6064800" y="4259781"/>
            <a:ext cx="713842" cy="238715"/>
            <a:chOff x="7760226" y="4178241"/>
            <a:chExt cx="877715" cy="318286"/>
          </a:xfrm>
        </p:grpSpPr>
        <p:sp>
          <p:nvSpPr>
            <p:cNvPr id="66" name="TextBox 65"/>
            <p:cNvSpPr txBox="1"/>
            <p:nvPr/>
          </p:nvSpPr>
          <p:spPr>
            <a:xfrm>
              <a:off x="7879277" y="4178241"/>
              <a:ext cx="758664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0.04%</a:t>
              </a:r>
              <a:endParaRPr lang="ko-KR" altLang="en-US" sz="900"/>
            </a:p>
          </p:txBody>
        </p:sp>
        <p:sp>
          <p:nvSpPr>
            <p:cNvPr id="68" name="TextBox 67"/>
            <p:cNvSpPr txBox="1"/>
            <p:nvPr/>
          </p:nvSpPr>
          <p:spPr>
            <a:xfrm flipV="1">
              <a:off x="7760226" y="4188752"/>
              <a:ext cx="279384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rgbClr val="C00000"/>
                  </a:solidFill>
                </a:rPr>
                <a:t>▲</a:t>
              </a:r>
              <a:endParaRPr lang="ko-KR" altLang="en-US" sz="90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Point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적용 시 판매량 예측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개선점 도출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244408" y="220706"/>
            <a:ext cx="899284" cy="476492"/>
            <a:chOff x="8092008" y="68306"/>
            <a:chExt cx="899284" cy="476492"/>
          </a:xfrm>
        </p:grpSpPr>
        <p:sp>
          <p:nvSpPr>
            <p:cNvPr id="80" name="TextBox 79"/>
            <p:cNvSpPr txBox="1"/>
            <p:nvPr/>
          </p:nvSpPr>
          <p:spPr>
            <a:xfrm>
              <a:off x="8092008" y="68306"/>
              <a:ext cx="45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 83"/>
          <p:cNvSpPr/>
          <p:nvPr/>
        </p:nvSpPr>
        <p:spPr>
          <a:xfrm>
            <a:off x="3305057" y="1555416"/>
            <a:ext cx="183105" cy="1874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1049831" y="2728257"/>
            <a:ext cx="6906545" cy="44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71283" y="828388"/>
            <a:ext cx="80509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 60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종의 리뷰 약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25,000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건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크롤링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수집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25,000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건의 리뷰를 각 지역별로 분할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리뷰 수 가 적은 서부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(2605)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개에 맞춰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random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각 지역별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2605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리뷰 추출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리뷰를 문장으로 나누고 원하는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단어 사전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명사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 후 빈도 비율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수치화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수치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(Score)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 (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단어 빈도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단어의 전체 지역 평균 빈도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도출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(-), (+)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큰 단어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‘0’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단어를 그 지역의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유의미한 단어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판단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유의미한 단어에 맞는 각 지역별 </a:t>
            </a:r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핵심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열선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스마트 컨트롤 등등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생략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2652607"/>
            <a:ext cx="3024336" cy="3873255"/>
            <a:chOff x="251520" y="970209"/>
            <a:chExt cx="4684815" cy="387325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5" t="13951" r="14268" b="12419"/>
            <a:stretch/>
          </p:blipFill>
          <p:spPr>
            <a:xfrm>
              <a:off x="3695303" y="1484784"/>
              <a:ext cx="1241032" cy="854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869" y="970209"/>
              <a:ext cx="2488539" cy="297939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8932">
              <a:off x="1420862" y="1875864"/>
              <a:ext cx="3025682" cy="29676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9" t="14610" r="9036" b="15315"/>
            <a:stretch/>
          </p:blipFill>
          <p:spPr>
            <a:xfrm>
              <a:off x="251520" y="1844824"/>
              <a:ext cx="1854872" cy="181813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개선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Point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도출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개선점 도출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202418" y="2284685"/>
            <a:ext cx="5671592" cy="3934899"/>
            <a:chOff x="3187990" y="1318627"/>
            <a:chExt cx="5671592" cy="3934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87990" y="1318627"/>
              <a:ext cx="5671592" cy="1123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6308" y="2808587"/>
              <a:ext cx="1439381" cy="6191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14780" y="2808587"/>
              <a:ext cx="1117132" cy="10287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14070" y="2817913"/>
              <a:ext cx="1138615" cy="6477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59379" y="2804162"/>
              <a:ext cx="1195904" cy="866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16200000">
              <a:off x="6068401" y="2396123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∙∙∙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6068401" y="3741071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∙∙∙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09024" y="4177201"/>
              <a:ext cx="4946259" cy="1076325"/>
            </a:xfrm>
            <a:prstGeom prst="rect">
              <a:avLst/>
            </a:prstGeom>
          </p:spPr>
        </p:pic>
      </p:grpSp>
      <p:sp>
        <p:nvSpPr>
          <p:cNvPr id="55" name="오른쪽 화살표 54"/>
          <p:cNvSpPr/>
          <p:nvPr/>
        </p:nvSpPr>
        <p:spPr>
          <a:xfrm>
            <a:off x="3309638" y="4311134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</a:t>
            </a:r>
            <a:r>
              <a:rPr lang="ko-KR" altLang="en-US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리뷰비교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244408" y="220706"/>
            <a:ext cx="899284" cy="476492"/>
            <a:chOff x="8092008" y="68306"/>
            <a:chExt cx="899284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092008" y="68306"/>
              <a:ext cx="45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11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9423" y="3481387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2017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2108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…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꾸준한 성장이 예정된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9423" y="2522671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높아지는 픽업트럭 구매층의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중〮대형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관심도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423" y="4218391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Santa Fe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부터 독립해서 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신차 효과를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얻을 수 있다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601" y="2831179"/>
            <a:ext cx="8050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15~17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단어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언급빈도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변화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( 1% -&gt; 2% -&gt; 10% ) </a:t>
            </a:r>
          </a:p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15~17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ko-KR" altLang="en-US" sz="110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경쟁차량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(Pilot, Highlander, Pathfinder,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언급 빈도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( 0% -&gt; 0.4% -&gt; 3% 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601" y="4501708"/>
            <a:ext cx="8050980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Page 6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Jeep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브랜드의 신차를 통한 브랜드 판매량 증가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6601" y="3744401"/>
            <a:ext cx="8050980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15~16</a:t>
            </a:r>
            <a:r>
              <a:rPr lang="ko-KR" altLang="en-US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성장율 </a:t>
            </a: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+ 16</a:t>
            </a:r>
            <a:r>
              <a:rPr lang="ko-KR" altLang="en-US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</a:t>
            </a: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</a:t>
            </a:r>
            <a:r>
              <a:rPr lang="ko-KR" altLang="en-US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 </a:t>
            </a: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~ 17</a:t>
            </a:r>
            <a:r>
              <a:rPr lang="ko-KR" altLang="en-US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</a:t>
            </a: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</a:t>
            </a:r>
            <a:r>
              <a:rPr lang="ko-KR" altLang="en-US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 성장율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423" y="4993779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Line-up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확장으로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Santa Fe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와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Tucson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판매량에도 긍정적 영향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423" y="5663108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그랜져의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빈자리를 현대자동차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플래그쉽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모델로써 대처하여 이미지 개선 효과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699" y="1173424"/>
            <a:ext cx="81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분석과 회귀분석을 통해 도출한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＇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전장 확장을 통한 화물 용량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확보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중심으로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Model Change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특이성을 고려한 신차 구매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Package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4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최종 결론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51520" y="2348880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오른쪽 화살표 62"/>
          <p:cNvSpPr/>
          <p:nvPr/>
        </p:nvSpPr>
        <p:spPr>
          <a:xfrm>
            <a:off x="512965" y="1368701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244408" y="220706"/>
            <a:ext cx="899284" cy="476492"/>
            <a:chOff x="8092008" y="68306"/>
            <a:chExt cx="899284" cy="476492"/>
          </a:xfrm>
        </p:grpSpPr>
        <p:sp>
          <p:nvSpPr>
            <p:cNvPr id="23" name="TextBox 22"/>
            <p:cNvSpPr txBox="1"/>
            <p:nvPr/>
          </p:nvSpPr>
          <p:spPr>
            <a:xfrm>
              <a:off x="8092008" y="68306"/>
              <a:ext cx="45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7934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현대하모니 B" pitchFamily="18" charset="-127"/>
                <a:ea typeface="현대하모니 B" pitchFamily="18" charset="-127"/>
              </a:rPr>
              <a:t>Skills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5" name="TextBox 14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sp>
        <p:nvSpPr>
          <p:cNvPr id="20" name="오각형 19"/>
          <p:cNvSpPr/>
          <p:nvPr/>
        </p:nvSpPr>
        <p:spPr>
          <a:xfrm>
            <a:off x="458308" y="1854060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리뷰분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석</a:t>
            </a:r>
          </a:p>
        </p:txBody>
      </p:sp>
      <p:sp>
        <p:nvSpPr>
          <p:cNvPr id="21" name="오각형 20"/>
          <p:cNvSpPr/>
          <p:nvPr/>
        </p:nvSpPr>
        <p:spPr>
          <a:xfrm>
            <a:off x="504488" y="5039004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스펙분석</a:t>
            </a:r>
            <a:endParaRPr lang="ko-KR" altLang="en-US" sz="1400" dirty="0">
              <a:solidFill>
                <a:sysClr val="windowText" lastClr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806" y="750475"/>
            <a:ext cx="819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종속변수를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으로 설정하고 상품성 상승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 상승 을 목적으로 분석을 진행한다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독립변수는 크게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평점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과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스펙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사이즈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로 선정한다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소비자들에게 평이 안좋은 차량 선정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경쟁차량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Segment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차량 비교 분석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결과 시각화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34928" y="892297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23518" y="1711569"/>
            <a:ext cx="728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수치화 할 수 있는 부분을 정량화 하여 평점이 가장 낮은 차량을 선정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정성적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요소는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감성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을 통해 단점인 문장을 추출하고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형태소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명사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전처리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통해 단어 조합을 만든다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420" y="2516428"/>
            <a:ext cx="8621040" cy="2053585"/>
            <a:chOff x="522960" y="2599552"/>
            <a:chExt cx="8621040" cy="2053585"/>
          </a:xfrm>
        </p:grpSpPr>
        <p:sp>
          <p:nvSpPr>
            <p:cNvPr id="3" name="타원 2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7904" y="3615407"/>
              <a:ext cx="60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6740" y="3442645"/>
              <a:ext cx="1305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Cargosapace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960" y="3615407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“I think Maxcruz`s cargospace is </a:t>
              </a:r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than other competiton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23518" y="4813808"/>
            <a:ext cx="728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크기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가격을 기준으로 군집화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Kmeans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 :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소비자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차량구매의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기본 준거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경쟁 차량 기준 스펙 상세 비교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 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생각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에 유의미한 변수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회귀분석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(OLS)”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통해 도출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회귀분석을 통한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예측 모델링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1436" y="5733256"/>
            <a:ext cx="9100372" cy="573047"/>
            <a:chOff x="271436" y="5820561"/>
            <a:chExt cx="9100372" cy="573047"/>
          </a:xfrm>
        </p:grpSpPr>
        <p:sp>
          <p:nvSpPr>
            <p:cNvPr id="35" name="TextBox 34"/>
            <p:cNvSpPr txBox="1"/>
            <p:nvPr/>
          </p:nvSpPr>
          <p:spPr>
            <a:xfrm>
              <a:off x="3272668" y="5820561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OLS </a:t>
              </a:r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판매량 예측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36" y="5932925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전고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마력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연비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 ··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·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smtClean="0">
                      <a:latin typeface="현대하모니 L" pitchFamily="18" charset="-127"/>
                      <a:ea typeface="현대하모니 L" pitchFamily="18" charset="-127"/>
                    </a:rPr>
                    <a:t>판매량 </a:t>
                  </a:r>
                  <a:r>
                    <a:rPr lang="en-US" altLang="ko-KR" sz="1200" smtClean="0">
                      <a:latin typeface="현대하모니 L" pitchFamily="18" charset="-127"/>
                      <a:ea typeface="현대하모니 L" pitchFamily="18" charset="-127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𝐴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𝐵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𝐶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𝐷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ko-KR" altLang="en-US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𝛼</m:t>
                      </m:r>
                    </m:oMath>
                  </a14:m>
                  <a:endParaRPr lang="ko-KR" altLang="en-US" sz="1200" dirty="0">
                    <a:latin typeface="현대하모니 L" pitchFamily="18" charset="-127"/>
                    <a:ea typeface="현대하모니 L" pitchFamily="18" charset="-127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6"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496876" y="6116609"/>
              <a:ext cx="2265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유의미한 변수 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: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전고 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···</a:t>
              </a:r>
              <a:endParaRPr lang="ko-KR" altLang="en-US" sz="120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7130" y="5985503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5904324" y="5964577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251520" y="155679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51520" y="4706672"/>
            <a:ext cx="856988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076" y="1242591"/>
            <a:ext cx="1279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&lt; </a:t>
            </a:r>
            <a:r>
              <a:rPr lang="ko-KR" altLang="en-US" sz="1500" b="1"/>
              <a:t>목차 </a:t>
            </a:r>
            <a:r>
              <a:rPr lang="en-US" altLang="ko-KR" sz="1500" b="1"/>
              <a:t>&gt;</a:t>
            </a:r>
            <a:endParaRPr lang="ko-KR" altLang="en-US" sz="1500" b="1"/>
          </a:p>
        </p:txBody>
      </p:sp>
      <p:sp>
        <p:nvSpPr>
          <p:cNvPr id="5" name="TextBox 4"/>
          <p:cNvSpPr txBox="1"/>
          <p:nvPr/>
        </p:nvSpPr>
        <p:spPr>
          <a:xfrm>
            <a:off x="5073765" y="2276872"/>
            <a:ext cx="3903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시장현황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선정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개선점 도출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최종결론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7472" y="1628800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3" name="TextBox 1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276872"/>
            <a:ext cx="2518761" cy="26642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데이터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수집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 </a:t>
            </a:r>
            <a:r>
              <a:rPr lang="ko-KR" altLang="en-US" sz="16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크롤링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670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Data_collecting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Data_Crawling_Complain.ipynb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30331"/>
            <a:ext cx="4752528" cy="2485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64" y="3347775"/>
            <a:ext cx="4784924" cy="27831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13" y="3517662"/>
            <a:ext cx="2190750" cy="1714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8524" y="4192131"/>
            <a:ext cx="52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∙∙∙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6116" y="150846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크롤링을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할 사이트의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읽고 원하는 정보가 포함된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정해주는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6441" y="5669257"/>
            <a:ext cx="342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Get_post_link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읽은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따라 원하는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225609" y="1575857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오른쪽 화살표 26"/>
          <p:cNvSpPr/>
          <p:nvPr/>
        </p:nvSpPr>
        <p:spPr>
          <a:xfrm>
            <a:off x="5225608" y="5751554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653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 분석 전처리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&amp;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시각화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5162554" cy="324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08920"/>
            <a:ext cx="4896544" cy="3604944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>
            <a:off x="5652120" y="1965336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오른쪽 화살표 44"/>
          <p:cNvSpPr/>
          <p:nvPr/>
        </p:nvSpPr>
        <p:spPr>
          <a:xfrm flipH="1">
            <a:off x="3059832" y="4826390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6084168" y="196503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각각의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labeling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 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632" y="461660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Text()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사용하여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축에 따른 세부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labeling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범례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타이틀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color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지정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22980"/>
          <a:stretch/>
        </p:blipFill>
        <p:spPr>
          <a:xfrm>
            <a:off x="5580112" y="980727"/>
            <a:ext cx="3240360" cy="84248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US_market_analyzing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479976"/>
            <a:ext cx="69385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endParaRPr lang="en-US" altLang="ko-KR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Segment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기준은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GLOBAL_SEGMENT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225" y="2375302"/>
            <a:ext cx="410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북미 판매량 및 주요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Segment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성장 추이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971" y="928578"/>
            <a:ext cx="81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 </a:t>
            </a:r>
            <a:r>
              <a:rPr lang="ko-KR" altLang="en-US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시장의 성장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7130" y="1231151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SUV Market Share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Sedan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시장을 앞지를 것이라 예측된다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572001" y="3045503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51595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Sedan / SUV / Pick-up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트럭 현황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5064369" y="2972278"/>
            <a:ext cx="0" cy="2367029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13385" r="12594" b="4311"/>
          <a:stretch/>
        </p:blipFill>
        <p:spPr>
          <a:xfrm>
            <a:off x="5123645" y="3055959"/>
            <a:ext cx="3490234" cy="29660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13271"/>
          <a:stretch/>
        </p:blipFill>
        <p:spPr>
          <a:xfrm>
            <a:off x="683569" y="2917297"/>
            <a:ext cx="3600400" cy="30197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1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7059" y="263691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43347" r="96787" b="40437"/>
          <a:stretch/>
        </p:blipFill>
        <p:spPr>
          <a:xfrm>
            <a:off x="531866" y="4287118"/>
            <a:ext cx="144015" cy="4310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9" t="2607" r="40963" b="93081"/>
          <a:stretch/>
        </p:blipFill>
        <p:spPr>
          <a:xfrm>
            <a:off x="6354348" y="2862466"/>
            <a:ext cx="1028828" cy="20576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864340" y="4219634"/>
            <a:ext cx="209085" cy="5227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74883" y="3833140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6,649,901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0034" y="4921973"/>
            <a:ext cx="118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2,692,555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4883" y="3358255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6,921,697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1043608" y="5937010"/>
            <a:ext cx="2938930" cy="2099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5377486" y="5957790"/>
            <a:ext cx="2938930" cy="20992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748" y="6481865"/>
            <a:ext cx="68924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endParaRPr lang="en-US" altLang="ko-KR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Segment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기준은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GLOBAL_SEGMENT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276872"/>
            <a:ext cx="4108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/ PICK-UP 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점유율 변화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17" y="264572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Segment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별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상세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t="15951" r="13435" b="3803"/>
          <a:stretch/>
        </p:blipFill>
        <p:spPr>
          <a:xfrm>
            <a:off x="4654668" y="3050420"/>
            <a:ext cx="2313114" cy="28127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7" t="16083" r="5379" b="5625"/>
          <a:stretch/>
        </p:blipFill>
        <p:spPr>
          <a:xfrm>
            <a:off x="553603" y="3044657"/>
            <a:ext cx="3960440" cy="281854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491880" y="1158844"/>
            <a:ext cx="938253" cy="829996"/>
            <a:chOff x="1131275" y="714021"/>
            <a:chExt cx="1251004" cy="110666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09" t="31819" r="11991" b="31025"/>
            <a:stretch/>
          </p:blipFill>
          <p:spPr>
            <a:xfrm>
              <a:off x="1131275" y="997693"/>
              <a:ext cx="1209864" cy="82298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404" y="714021"/>
              <a:ext cx="852875" cy="852875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934531" y="1154549"/>
            <a:ext cx="1872208" cy="834291"/>
            <a:chOff x="3145965" y="770308"/>
            <a:chExt cx="2242464" cy="98306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965" y="770308"/>
              <a:ext cx="697106" cy="697106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3764338" y="831084"/>
              <a:ext cx="1624091" cy="922284"/>
              <a:chOff x="3802358" y="624399"/>
              <a:chExt cx="2083567" cy="92228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531959" y="624399"/>
                <a:ext cx="569179" cy="56917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3290" y="877165"/>
                <a:ext cx="892635" cy="66951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2358" y="939590"/>
                <a:ext cx="1029733" cy="514867"/>
              </a:xfrm>
              <a:prstGeom prst="rect">
                <a:avLst/>
              </a:prstGeom>
            </p:spPr>
          </p:pic>
        </p:grpSp>
      </p:grpSp>
      <p:cxnSp>
        <p:nvCxnSpPr>
          <p:cNvPr id="35" name="직선 연결선 34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1371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8467" y="764704"/>
            <a:ext cx="440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 Market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Sahre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: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소형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의 성장과 대형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의 반등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60" name="TextBox 5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2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287059" y="2564904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8" t="6468" r="36585" b="86472"/>
          <a:stretch/>
        </p:blipFill>
        <p:spPr>
          <a:xfrm>
            <a:off x="1726495" y="2675450"/>
            <a:ext cx="1604341" cy="3008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59"/>
          <a:stretch/>
        </p:blipFill>
        <p:spPr>
          <a:xfrm>
            <a:off x="355466" y="5934931"/>
            <a:ext cx="4092186" cy="22333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49060" y="4114996"/>
            <a:ext cx="209085" cy="522714"/>
          </a:xfrm>
          <a:prstGeom prst="rect">
            <a:avLst/>
          </a:prstGeom>
        </p:spPr>
      </p:pic>
      <p:cxnSp>
        <p:nvCxnSpPr>
          <p:cNvPr id="69" name="직선 연결선 68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6" t="7061" r="31953" b="88716"/>
          <a:stretch/>
        </p:blipFill>
        <p:spPr>
          <a:xfrm>
            <a:off x="5148064" y="2774350"/>
            <a:ext cx="1198739" cy="17124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t="96410" r="13435"/>
          <a:stretch/>
        </p:blipFill>
        <p:spPr>
          <a:xfrm>
            <a:off x="4654668" y="5974434"/>
            <a:ext cx="2189246" cy="144329"/>
          </a:xfrm>
          <a:prstGeom prst="rect">
            <a:avLst/>
          </a:prstGeom>
        </p:spPr>
      </p:pic>
      <p:cxnSp>
        <p:nvCxnSpPr>
          <p:cNvPr id="72" name="직선 연결선 71"/>
          <p:cNvCxnSpPr/>
          <p:nvPr/>
        </p:nvCxnSpPr>
        <p:spPr>
          <a:xfrm>
            <a:off x="4399278" y="3140968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492245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</a:p>
          <a:p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그래프는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2016</a:t>
            </a:r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Top4 </a:t>
            </a:r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판매량을 차지한 차량모델 </a:t>
            </a:r>
            <a:r>
              <a:rPr lang="en-US" altLang="ko-KR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25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모델을 포함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340" y="862249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Tucson </a:t>
            </a:r>
            <a:r>
              <a:rPr lang="ko-KR" altLang="en-US" sz="1200" b="1" dirty="0"/>
              <a:t>점유율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254" y="2189068"/>
            <a:ext cx="410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투싼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Segment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점유율 변화 추이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350" y="1124744"/>
            <a:ext cx="8144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 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까지는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Market Share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순위가 하락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16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년부터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~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현재까지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Market Share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꾸준히 성장하는 추세이다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0268" r="10212"/>
          <a:stretch/>
        </p:blipFill>
        <p:spPr>
          <a:xfrm>
            <a:off x="533517" y="2802641"/>
            <a:ext cx="3816424" cy="341295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r="10212" b="93440"/>
          <a:stretch/>
        </p:blipFill>
        <p:spPr>
          <a:xfrm>
            <a:off x="559544" y="2466249"/>
            <a:ext cx="3816424" cy="32953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55002" y="4224092"/>
            <a:ext cx="209085" cy="522714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4572000" y="3140968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87059" y="2492896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5236" y="4280002"/>
            <a:ext cx="406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생략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] 2017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Tucson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점유율 변화 추이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317" y="264572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Segment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별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상세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1371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27" name="TextBox 26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3191</Words>
  <Application>Microsoft Office PowerPoint</Application>
  <PresentationFormat>화면 슬라이드 쇼(4:3)</PresentationFormat>
  <Paragraphs>531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현대하모니 B</vt:lpstr>
      <vt:lpstr>현대하모니 L</vt:lpstr>
      <vt:lpstr>현대하모니 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Windows 사용자</cp:lastModifiedBy>
  <cp:revision>49</cp:revision>
  <dcterms:created xsi:type="dcterms:W3CDTF">2017-08-23T06:50:24Z</dcterms:created>
  <dcterms:modified xsi:type="dcterms:W3CDTF">2017-09-05T06:15:26Z</dcterms:modified>
</cp:coreProperties>
</file>