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6" r:id="rId4"/>
    <p:sldId id="260" r:id="rId5"/>
    <p:sldId id="277" r:id="rId6"/>
    <p:sldId id="282" r:id="rId7"/>
    <p:sldId id="261" r:id="rId8"/>
    <p:sldId id="283" r:id="rId9"/>
    <p:sldId id="276" r:id="rId10"/>
    <p:sldId id="268" r:id="rId11"/>
    <p:sldId id="284" r:id="rId12"/>
    <p:sldId id="278" r:id="rId13"/>
    <p:sldId id="279" r:id="rId14"/>
    <p:sldId id="280" r:id="rId15"/>
    <p:sldId id="285" r:id="rId16"/>
    <p:sldId id="274" r:id="rId17"/>
    <p:sldId id="28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ngbae moon" initials="km" lastIdx="1" clrIdx="0">
    <p:extLst>
      <p:ext uri="{19B8F6BF-5375-455C-9EA6-DF929625EA0E}">
        <p15:presenceInfo xmlns:p15="http://schemas.microsoft.com/office/powerpoint/2012/main" userId="80932cc8f49eb5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F30B3-95F1-4766-A796-D52E20BEC859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6C1C-8D80-49AE-9F8A-A8B1C6CD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6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6C1C-8D80-49AE-9F8A-A8B1C6CD42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740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좀 더</a:t>
            </a:r>
            <a:r>
              <a:rPr lang="ko-KR" altLang="en-US" baseline="0" smtClean="0"/>
              <a:t> 구체적인 경쟁차량을 선정하기 위해 </a:t>
            </a:r>
            <a:endParaRPr lang="en-US" altLang="ko-KR" smtClean="0"/>
          </a:p>
          <a:p>
            <a:r>
              <a:rPr lang="en-US" altLang="ko-KR" smtClean="0"/>
              <a:t>Maxcruz</a:t>
            </a:r>
            <a:r>
              <a:rPr lang="en-US" altLang="ko-KR" baseline="0" smtClean="0"/>
              <a:t> </a:t>
            </a:r>
            <a:r>
              <a:rPr lang="ko-KR" altLang="en-US" smtClean="0"/>
              <a:t>공식 홈페이지에서 비교하는 </a:t>
            </a:r>
            <a:r>
              <a:rPr lang="en-US" altLang="ko-KR" smtClean="0"/>
              <a:t>5</a:t>
            </a:r>
            <a:r>
              <a:rPr lang="ko-KR" altLang="en-US" smtClean="0"/>
              <a:t>종의 차량과 </a:t>
            </a:r>
            <a:r>
              <a:rPr lang="en-US" altLang="ko-KR" smtClean="0"/>
              <a:t>Maxcruz</a:t>
            </a:r>
            <a:r>
              <a:rPr lang="ko-KR" altLang="en-US" smtClean="0"/>
              <a:t> 리뷰에서 언급된 경쟁차량들을 두 그룹으로 구분하였습니다</a:t>
            </a:r>
            <a:r>
              <a:rPr lang="en-US" altLang="ko-KR" smtClean="0"/>
              <a:t>. </a:t>
            </a:r>
            <a:r>
              <a:rPr lang="ko-KR" altLang="en-US" smtClean="0"/>
              <a:t>그리고 두 그룹에서 중복으로 언급되는 </a:t>
            </a:r>
            <a:r>
              <a:rPr lang="en-US" altLang="ko-KR" smtClean="0"/>
              <a:t>Pathfinder,</a:t>
            </a:r>
            <a:r>
              <a:rPr lang="en-US" altLang="ko-KR" baseline="0" smtClean="0"/>
              <a:t> Pilot, Highlander</a:t>
            </a:r>
            <a:r>
              <a:rPr lang="ko-KR" altLang="en-US" baseline="0" smtClean="0"/>
              <a:t>를 최종 경쟁 차량으로 선정하였습니다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하지만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고객들은 </a:t>
            </a:r>
            <a:r>
              <a:rPr lang="en-US" altLang="ko-KR" baseline="0" smtClean="0"/>
              <a:t>Maxcruz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Sorento</a:t>
            </a:r>
            <a:r>
              <a:rPr lang="ko-KR" altLang="en-US" baseline="0" smtClean="0"/>
              <a:t>같은 중형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부터 </a:t>
            </a:r>
            <a:r>
              <a:rPr lang="en-US" altLang="ko-KR" baseline="0" smtClean="0"/>
              <a:t>Explorer</a:t>
            </a:r>
            <a:r>
              <a:rPr lang="ko-KR" altLang="en-US" baseline="0" smtClean="0"/>
              <a:t>같은 대형 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와 비교하는것을 확인할 수 있었습니다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29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좀 더</a:t>
            </a:r>
            <a:r>
              <a:rPr lang="ko-KR" altLang="en-US" baseline="0" smtClean="0"/>
              <a:t> 구체적인 경쟁차량을 선정하기 위해 </a:t>
            </a:r>
            <a:endParaRPr lang="en-US" altLang="ko-KR" smtClean="0"/>
          </a:p>
          <a:p>
            <a:r>
              <a:rPr lang="en-US" altLang="ko-KR" smtClean="0"/>
              <a:t>Maxcruz</a:t>
            </a:r>
            <a:r>
              <a:rPr lang="en-US" altLang="ko-KR" baseline="0" smtClean="0"/>
              <a:t> </a:t>
            </a:r>
            <a:r>
              <a:rPr lang="ko-KR" altLang="en-US" smtClean="0"/>
              <a:t>공식 홈페이지에서 비교하는 </a:t>
            </a:r>
            <a:r>
              <a:rPr lang="en-US" altLang="ko-KR" smtClean="0"/>
              <a:t>5</a:t>
            </a:r>
            <a:r>
              <a:rPr lang="ko-KR" altLang="en-US" smtClean="0"/>
              <a:t>종의 차량과 </a:t>
            </a:r>
            <a:r>
              <a:rPr lang="en-US" altLang="ko-KR" smtClean="0"/>
              <a:t>Maxcruz</a:t>
            </a:r>
            <a:r>
              <a:rPr lang="ko-KR" altLang="en-US" smtClean="0"/>
              <a:t> 리뷰에서 언급된 경쟁차량들을 두 그룹으로 구분하였습니다</a:t>
            </a:r>
            <a:r>
              <a:rPr lang="en-US" altLang="ko-KR" smtClean="0"/>
              <a:t>. </a:t>
            </a:r>
            <a:r>
              <a:rPr lang="ko-KR" altLang="en-US" smtClean="0"/>
              <a:t>그리고 두 그룹에서 중복으로 언급되는 </a:t>
            </a:r>
            <a:r>
              <a:rPr lang="en-US" altLang="ko-KR" smtClean="0"/>
              <a:t>Pathfinder,</a:t>
            </a:r>
            <a:r>
              <a:rPr lang="en-US" altLang="ko-KR" baseline="0" smtClean="0"/>
              <a:t> Pilot, Highlander</a:t>
            </a:r>
            <a:r>
              <a:rPr lang="ko-KR" altLang="en-US" baseline="0" smtClean="0"/>
              <a:t>를 최종 경쟁 차량으로 선정하였습니다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하지만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고객들은 </a:t>
            </a:r>
            <a:r>
              <a:rPr lang="en-US" altLang="ko-KR" baseline="0" smtClean="0"/>
              <a:t>Maxcruz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Sorento</a:t>
            </a:r>
            <a:r>
              <a:rPr lang="ko-KR" altLang="en-US" baseline="0" smtClean="0"/>
              <a:t>같은 중형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부터 </a:t>
            </a:r>
            <a:r>
              <a:rPr lang="en-US" altLang="ko-KR" baseline="0" smtClean="0"/>
              <a:t>Explorer</a:t>
            </a:r>
            <a:r>
              <a:rPr lang="ko-KR" altLang="en-US" baseline="0" smtClean="0"/>
              <a:t>같은 대형 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와 비교하는것을 확인할 수 있었습니다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08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하지만 싼타페 롱바디 버전인 </a:t>
            </a:r>
            <a:r>
              <a:rPr lang="en-US" altLang="ko-KR" smtClean="0"/>
              <a:t>Maxcruz</a:t>
            </a:r>
            <a:r>
              <a:rPr lang="ko-KR" altLang="en-US" smtClean="0"/>
              <a:t>는 현재 싼타페와 플랫폼을 공유하고 있습니다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경제적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정책적 측면에서</a:t>
            </a:r>
            <a:r>
              <a:rPr lang="ko-KR" altLang="en-US" smtClean="0"/>
              <a:t> 전고의 확장에는 명확한 한계가 존재합니다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따라서 가장 중요한 개선 포인트를 차체길이인 </a:t>
            </a:r>
            <a:r>
              <a:rPr lang="en-US" altLang="ko-KR" smtClean="0"/>
              <a:t>“</a:t>
            </a:r>
            <a:r>
              <a:rPr lang="ko-KR" altLang="en-US" smtClean="0"/>
              <a:t>전장</a:t>
            </a:r>
            <a:r>
              <a:rPr lang="en-US" altLang="ko-KR" smtClean="0"/>
              <a:t>”</a:t>
            </a:r>
            <a:r>
              <a:rPr lang="ko-KR" altLang="en-US" smtClean="0"/>
              <a:t>으로 선정하였습니다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다음으로 전장의 확장과</a:t>
            </a:r>
            <a:r>
              <a:rPr lang="ko-KR" altLang="en-US" baseline="0" smtClean="0"/>
              <a:t> 상</a:t>
            </a:r>
            <a:r>
              <a:rPr lang="ko-KR" altLang="en-US" smtClean="0"/>
              <a:t>관된 변수들을 추려 판매량을 예측하는 회귀모델을 만들었고 </a:t>
            </a:r>
            <a:r>
              <a:rPr lang="en-US" altLang="ko-KR" smtClean="0"/>
              <a:t>6</a:t>
            </a:r>
            <a:r>
              <a:rPr lang="ko-KR" altLang="en-US" smtClean="0"/>
              <a:t>개의 변수 값을</a:t>
            </a:r>
            <a:r>
              <a:rPr lang="ko-KR" altLang="en-US" baseline="0" smtClean="0"/>
              <a:t> 랜덤으로 변경해 가며 </a:t>
            </a:r>
            <a:r>
              <a:rPr lang="ko-KR" altLang="en-US" smtClean="0"/>
              <a:t>시뮬레이션을 진행하였습니다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 결과 가장 높은 판매량을 보이는 평균 수치를 선정하였고</a:t>
            </a:r>
            <a:r>
              <a:rPr lang="en-US" altLang="ko-KR" smtClean="0"/>
              <a:t>, </a:t>
            </a:r>
            <a:r>
              <a:rPr lang="ko-KR" altLang="en-US" baseline="0" smtClean="0"/>
              <a:t>약 </a:t>
            </a:r>
            <a:r>
              <a:rPr lang="en-US" altLang="ko-KR" baseline="0" smtClean="0"/>
              <a:t>48%</a:t>
            </a:r>
            <a:r>
              <a:rPr lang="ko-KR" altLang="en-US" baseline="0" smtClean="0"/>
              <a:t>의 판매량 상승을 예측하였습니다</a:t>
            </a:r>
            <a:r>
              <a:rPr lang="en-US" altLang="ko-KR" baseline="0" smtClean="0"/>
              <a:t>.</a:t>
            </a:r>
            <a:endParaRPr lang="en-US" altLang="ko-KR" u="sng" baseline="0" smtClean="0"/>
          </a:p>
          <a:p>
            <a:r>
              <a:rPr lang="ko-KR" altLang="en-US" u="sng" baseline="0" smtClean="0"/>
              <a:t>물론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이 회귀식은 전장을 중심으로 진행한 결과라 정확한 판매량 예측이라 할 수 없지만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차체 길이 증가에 따른 승객용량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화물용량 상승은 판매량 상승을 유발할거라 예측할 수 있었습니다</a:t>
            </a:r>
            <a:r>
              <a:rPr lang="en-US" altLang="ko-KR" u="sng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59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하지만 싼타페 롱바디 버전인 </a:t>
            </a:r>
            <a:r>
              <a:rPr lang="en-US" altLang="ko-KR" smtClean="0"/>
              <a:t>Maxcruz</a:t>
            </a:r>
            <a:r>
              <a:rPr lang="ko-KR" altLang="en-US" smtClean="0"/>
              <a:t>는 현재 싼타페와 플랫폼을 공유하고 있습니다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경제적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정책적 측면에서</a:t>
            </a:r>
            <a:r>
              <a:rPr lang="ko-KR" altLang="en-US" smtClean="0"/>
              <a:t> 전고의 확장에는 명확한 한계가 존재합니다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따라서 가장 중요한 개선 포인트를 차체길이인 </a:t>
            </a:r>
            <a:r>
              <a:rPr lang="en-US" altLang="ko-KR" smtClean="0"/>
              <a:t>“</a:t>
            </a:r>
            <a:r>
              <a:rPr lang="ko-KR" altLang="en-US" smtClean="0"/>
              <a:t>전장</a:t>
            </a:r>
            <a:r>
              <a:rPr lang="en-US" altLang="ko-KR" smtClean="0"/>
              <a:t>”</a:t>
            </a:r>
            <a:r>
              <a:rPr lang="ko-KR" altLang="en-US" smtClean="0"/>
              <a:t>으로 선정하였습니다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다음으로 전장의 확장과</a:t>
            </a:r>
            <a:r>
              <a:rPr lang="ko-KR" altLang="en-US" baseline="0" smtClean="0"/>
              <a:t> 상</a:t>
            </a:r>
            <a:r>
              <a:rPr lang="ko-KR" altLang="en-US" smtClean="0"/>
              <a:t>관된 변수들을 추려 판매량을 예측하는 회귀모델을 만들었고 </a:t>
            </a:r>
            <a:r>
              <a:rPr lang="en-US" altLang="ko-KR" smtClean="0"/>
              <a:t>6</a:t>
            </a:r>
            <a:r>
              <a:rPr lang="ko-KR" altLang="en-US" smtClean="0"/>
              <a:t>개의 변수 값을</a:t>
            </a:r>
            <a:r>
              <a:rPr lang="ko-KR" altLang="en-US" baseline="0" smtClean="0"/>
              <a:t> 랜덤으로 변경해 가며 </a:t>
            </a:r>
            <a:r>
              <a:rPr lang="ko-KR" altLang="en-US" smtClean="0"/>
              <a:t>시뮬레이션을 진행하였습니다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 결과 가장 높은 판매량을 보이는 평균 수치를 선정하였고</a:t>
            </a:r>
            <a:r>
              <a:rPr lang="en-US" altLang="ko-KR" smtClean="0"/>
              <a:t>, </a:t>
            </a:r>
            <a:r>
              <a:rPr lang="ko-KR" altLang="en-US" baseline="0" smtClean="0"/>
              <a:t>약 </a:t>
            </a:r>
            <a:r>
              <a:rPr lang="en-US" altLang="ko-KR" baseline="0" smtClean="0"/>
              <a:t>48%</a:t>
            </a:r>
            <a:r>
              <a:rPr lang="ko-KR" altLang="en-US" baseline="0" smtClean="0"/>
              <a:t>의 판매량 상승을 예측하였습니다</a:t>
            </a:r>
            <a:r>
              <a:rPr lang="en-US" altLang="ko-KR" baseline="0" smtClean="0"/>
              <a:t>.</a:t>
            </a:r>
            <a:endParaRPr lang="en-US" altLang="ko-KR" u="sng" baseline="0" smtClean="0"/>
          </a:p>
          <a:p>
            <a:r>
              <a:rPr lang="ko-KR" altLang="en-US" u="sng" baseline="0" smtClean="0"/>
              <a:t>물론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이 회귀식은 전장을 중심으로 진행한 결과라 정확한 판매량 예측이라 할 수 없지만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차체 길이 증가에 따른 승객용량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화물용량 상승은 판매량 상승을 유발할거라 예측할 수 있었습니다</a:t>
            </a:r>
            <a:r>
              <a:rPr lang="en-US" altLang="ko-KR" u="sng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896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좀 더</a:t>
            </a:r>
            <a:r>
              <a:rPr lang="ko-KR" altLang="en-US" baseline="0" smtClean="0"/>
              <a:t> 구체적인 경쟁차량을 선정하기 위해 </a:t>
            </a:r>
            <a:endParaRPr lang="en-US" altLang="ko-KR" smtClean="0"/>
          </a:p>
          <a:p>
            <a:r>
              <a:rPr lang="en-US" altLang="ko-KR" smtClean="0"/>
              <a:t>Maxcruz</a:t>
            </a:r>
            <a:r>
              <a:rPr lang="en-US" altLang="ko-KR" baseline="0" smtClean="0"/>
              <a:t> </a:t>
            </a:r>
            <a:r>
              <a:rPr lang="ko-KR" altLang="en-US" smtClean="0"/>
              <a:t>공식 홈페이지에서 비교하는 </a:t>
            </a:r>
            <a:r>
              <a:rPr lang="en-US" altLang="ko-KR" smtClean="0"/>
              <a:t>5</a:t>
            </a:r>
            <a:r>
              <a:rPr lang="ko-KR" altLang="en-US" smtClean="0"/>
              <a:t>종의 차량과 </a:t>
            </a:r>
            <a:r>
              <a:rPr lang="en-US" altLang="ko-KR" smtClean="0"/>
              <a:t>Maxcruz</a:t>
            </a:r>
            <a:r>
              <a:rPr lang="ko-KR" altLang="en-US" smtClean="0"/>
              <a:t> 리뷰에서 언급된 경쟁차량들을 두 그룹으로 구분하였습니다</a:t>
            </a:r>
            <a:r>
              <a:rPr lang="en-US" altLang="ko-KR" smtClean="0"/>
              <a:t>. </a:t>
            </a:r>
            <a:r>
              <a:rPr lang="ko-KR" altLang="en-US" smtClean="0"/>
              <a:t>그리고 두 그룹에서 중복으로 언급되는 </a:t>
            </a:r>
            <a:r>
              <a:rPr lang="en-US" altLang="ko-KR" smtClean="0"/>
              <a:t>Pathfinder,</a:t>
            </a:r>
            <a:r>
              <a:rPr lang="en-US" altLang="ko-KR" baseline="0" smtClean="0"/>
              <a:t> Pilot, Highlander</a:t>
            </a:r>
            <a:r>
              <a:rPr lang="ko-KR" altLang="en-US" baseline="0" smtClean="0"/>
              <a:t>를 최종 경쟁 차량으로 선정하였습니다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하지만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고객들은 </a:t>
            </a:r>
            <a:r>
              <a:rPr lang="en-US" altLang="ko-KR" baseline="0" smtClean="0"/>
              <a:t>Maxcruz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Sorento</a:t>
            </a:r>
            <a:r>
              <a:rPr lang="ko-KR" altLang="en-US" baseline="0" smtClean="0"/>
              <a:t>같은 중형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부터 </a:t>
            </a:r>
            <a:r>
              <a:rPr lang="en-US" altLang="ko-KR" baseline="0" smtClean="0"/>
              <a:t>Explorer</a:t>
            </a:r>
            <a:r>
              <a:rPr lang="ko-KR" altLang="en-US" baseline="0" smtClean="0"/>
              <a:t>같은 대형 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와 비교하는것을 확인할 수 있었습니다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92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차량길이의 확장을 통한 고객 인식 변화와 더불어 기존 </a:t>
            </a:r>
            <a:r>
              <a:rPr lang="en-US" altLang="ko-KR" smtClean="0"/>
              <a:t>Maxcruz</a:t>
            </a:r>
            <a:r>
              <a:rPr lang="ko-KR" altLang="en-US" smtClean="0"/>
              <a:t>의 장점인 다기능성 활용방안을 생각하였습니다</a:t>
            </a:r>
            <a:r>
              <a:rPr lang="en-US" altLang="ko-KR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각 지역별 리뷰를 비교해 각 지역에서 유의미한 단어들을 추출하였고 이를 통해 지역별 </a:t>
            </a:r>
            <a:r>
              <a:rPr lang="en-US" altLang="ko-KR" baseline="0" smtClean="0"/>
              <a:t>Maxcruz </a:t>
            </a:r>
            <a:r>
              <a:rPr lang="ko-KR" altLang="en-US" baseline="0" smtClean="0"/>
              <a:t>핵심 기능을 선정하였습니다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기존의 고정된 패키지 구성에서 벗어나 지역별 핵심기능을 적용한다면 지역별 고객의 니즈를 더욱 만족할 수 있을거라 생각합니다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20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좀 더</a:t>
            </a:r>
            <a:r>
              <a:rPr lang="ko-KR" altLang="en-US" baseline="0" smtClean="0"/>
              <a:t> 구체적인 경쟁차량을 선정하기 위해 </a:t>
            </a:r>
            <a:endParaRPr lang="en-US" altLang="ko-KR" smtClean="0"/>
          </a:p>
          <a:p>
            <a:r>
              <a:rPr lang="en-US" altLang="ko-KR" smtClean="0"/>
              <a:t>Maxcruz</a:t>
            </a:r>
            <a:r>
              <a:rPr lang="en-US" altLang="ko-KR" baseline="0" smtClean="0"/>
              <a:t> </a:t>
            </a:r>
            <a:r>
              <a:rPr lang="ko-KR" altLang="en-US" smtClean="0"/>
              <a:t>공식 홈페이지에서 비교하는 </a:t>
            </a:r>
            <a:r>
              <a:rPr lang="en-US" altLang="ko-KR" smtClean="0"/>
              <a:t>5</a:t>
            </a:r>
            <a:r>
              <a:rPr lang="ko-KR" altLang="en-US" smtClean="0"/>
              <a:t>종의 차량과 </a:t>
            </a:r>
            <a:r>
              <a:rPr lang="en-US" altLang="ko-KR" smtClean="0"/>
              <a:t>Maxcruz</a:t>
            </a:r>
            <a:r>
              <a:rPr lang="ko-KR" altLang="en-US" smtClean="0"/>
              <a:t> 리뷰에서 언급된 경쟁차량들을 두 그룹으로 구분하였습니다</a:t>
            </a:r>
            <a:r>
              <a:rPr lang="en-US" altLang="ko-KR" smtClean="0"/>
              <a:t>. </a:t>
            </a:r>
            <a:r>
              <a:rPr lang="ko-KR" altLang="en-US" smtClean="0"/>
              <a:t>그리고 두 그룹에서 중복으로 언급되는 </a:t>
            </a:r>
            <a:r>
              <a:rPr lang="en-US" altLang="ko-KR" smtClean="0"/>
              <a:t>Pathfinder,</a:t>
            </a:r>
            <a:r>
              <a:rPr lang="en-US" altLang="ko-KR" baseline="0" smtClean="0"/>
              <a:t> Pilot, Highlander</a:t>
            </a:r>
            <a:r>
              <a:rPr lang="ko-KR" altLang="en-US" baseline="0" smtClean="0"/>
              <a:t>를 최종 경쟁 차량으로 선정하였습니다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하지만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고객들은 </a:t>
            </a:r>
            <a:r>
              <a:rPr lang="en-US" altLang="ko-KR" baseline="0" smtClean="0"/>
              <a:t>Maxcruz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Sorento</a:t>
            </a:r>
            <a:r>
              <a:rPr lang="ko-KR" altLang="en-US" baseline="0" smtClean="0"/>
              <a:t>같은 중형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부터 </a:t>
            </a:r>
            <a:r>
              <a:rPr lang="en-US" altLang="ko-KR" baseline="0" smtClean="0"/>
              <a:t>Explorer</a:t>
            </a:r>
            <a:r>
              <a:rPr lang="ko-KR" altLang="en-US" baseline="0" smtClean="0"/>
              <a:t>같은 대형 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와 비교하는것을 확인할 수 있었습니다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09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6C1C-8D80-49AE-9F8A-A8B1C6CD42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4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북미 시장의 트렌드와 이에 대처하는 </a:t>
            </a:r>
            <a:r>
              <a:rPr lang="en-US" altLang="ko-KR" dirty="0" err="1" smtClean="0"/>
              <a:t>Maxcruz</a:t>
            </a:r>
            <a:r>
              <a:rPr lang="ko-KR" altLang="en-US" dirty="0" smtClean="0"/>
              <a:t>를 살펴보고 경쟁차량과의 비교를 통해 최종 개선 포인트를 도출하고자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0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매년 천 </a:t>
            </a:r>
            <a:r>
              <a:rPr lang="ko-KR" altLang="en-US" dirty="0" err="1" smtClean="0"/>
              <a:t>칠백만대의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신차을</a:t>
            </a:r>
            <a:r>
              <a:rPr lang="ko-KR" altLang="en-US" dirty="0" smtClean="0"/>
              <a:t> 판매하는 북미시장은 </a:t>
            </a:r>
            <a:r>
              <a:rPr lang="en-US" altLang="ko-KR" dirty="0" smtClean="0"/>
              <a:t>SUV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전성시대입니다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2012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50% Market Share</a:t>
            </a:r>
            <a:r>
              <a:rPr lang="ko-KR" altLang="en-US" dirty="0" smtClean="0"/>
              <a:t>에 육박했던 세단은 급격한 하락을 겪었고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SUV</a:t>
            </a:r>
            <a:r>
              <a:rPr lang="ko-KR" altLang="en-US" dirty="0" smtClean="0"/>
              <a:t>와 세단의 </a:t>
            </a:r>
            <a:r>
              <a:rPr lang="en-US" altLang="ko-KR" dirty="0" smtClean="0"/>
              <a:t>Market share</a:t>
            </a:r>
            <a:r>
              <a:rPr lang="ko-KR" altLang="en-US" dirty="0" smtClean="0"/>
              <a:t>는 겨우 </a:t>
            </a:r>
            <a:r>
              <a:rPr lang="en-US" altLang="ko-KR" dirty="0" smtClean="0"/>
              <a:t>1.5%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차이로 좁혀졌습니다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매년 천 칠백만대의 신차을 판매하는 북미시장은 </a:t>
            </a:r>
            <a:r>
              <a:rPr lang="en-US" altLang="ko-KR" smtClean="0"/>
              <a:t>SUV</a:t>
            </a:r>
            <a:r>
              <a:rPr lang="ko-KR" altLang="en-US" smtClean="0"/>
              <a:t>의 전성시대입니다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2012</a:t>
            </a:r>
            <a:r>
              <a:rPr lang="ko-KR" altLang="en-US" smtClean="0"/>
              <a:t>년 </a:t>
            </a:r>
            <a:r>
              <a:rPr lang="en-US" altLang="ko-KR" smtClean="0"/>
              <a:t>50% Market Share</a:t>
            </a:r>
            <a:r>
              <a:rPr lang="ko-KR" altLang="en-US" smtClean="0"/>
              <a:t>에 육박했던 세단은 급격한 하락을 겪었고 </a:t>
            </a:r>
            <a:r>
              <a:rPr lang="en-US" altLang="ko-KR" smtClean="0"/>
              <a:t>16</a:t>
            </a:r>
            <a:r>
              <a:rPr lang="ko-KR" altLang="en-US" smtClean="0"/>
              <a:t>년 </a:t>
            </a:r>
            <a:r>
              <a:rPr lang="en-US" altLang="ko-KR" smtClean="0"/>
              <a:t>SUV</a:t>
            </a:r>
            <a:r>
              <a:rPr lang="ko-KR" altLang="en-US" smtClean="0"/>
              <a:t>와 세단의 </a:t>
            </a:r>
            <a:r>
              <a:rPr lang="en-US" altLang="ko-KR" smtClean="0"/>
              <a:t>Market share</a:t>
            </a:r>
            <a:r>
              <a:rPr lang="ko-KR" altLang="en-US" smtClean="0"/>
              <a:t>는 겨우 </a:t>
            </a:r>
            <a:r>
              <a:rPr lang="en-US" altLang="ko-KR" smtClean="0"/>
              <a:t>1.5%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차이로 좁혀졌습니다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6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매년 천 칠백만대의 신차을 판매하는 북미시장은 </a:t>
            </a:r>
            <a:r>
              <a:rPr lang="en-US" altLang="ko-KR" smtClean="0"/>
              <a:t>SUV</a:t>
            </a:r>
            <a:r>
              <a:rPr lang="ko-KR" altLang="en-US" smtClean="0"/>
              <a:t>의 전성시대입니다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2012</a:t>
            </a:r>
            <a:r>
              <a:rPr lang="ko-KR" altLang="en-US" smtClean="0"/>
              <a:t>년 </a:t>
            </a:r>
            <a:r>
              <a:rPr lang="en-US" altLang="ko-KR" smtClean="0"/>
              <a:t>50% Market Share</a:t>
            </a:r>
            <a:r>
              <a:rPr lang="ko-KR" altLang="en-US" smtClean="0"/>
              <a:t>에 육박했던 세단은 급격한 하락을 겪었고 </a:t>
            </a:r>
            <a:r>
              <a:rPr lang="en-US" altLang="ko-KR" smtClean="0"/>
              <a:t>16</a:t>
            </a:r>
            <a:r>
              <a:rPr lang="ko-KR" altLang="en-US" smtClean="0"/>
              <a:t>년 </a:t>
            </a:r>
            <a:r>
              <a:rPr lang="en-US" altLang="ko-KR" smtClean="0"/>
              <a:t>SUV</a:t>
            </a:r>
            <a:r>
              <a:rPr lang="ko-KR" altLang="en-US" smtClean="0"/>
              <a:t>와 세단의 </a:t>
            </a:r>
            <a:r>
              <a:rPr lang="en-US" altLang="ko-KR" smtClean="0"/>
              <a:t>Market share</a:t>
            </a:r>
            <a:r>
              <a:rPr lang="ko-KR" altLang="en-US" smtClean="0"/>
              <a:t>는 겨우 </a:t>
            </a:r>
            <a:r>
              <a:rPr lang="en-US" altLang="ko-KR" smtClean="0"/>
              <a:t>1.5%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차이로 좁혀졌습니다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0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좀 더</a:t>
            </a:r>
            <a:r>
              <a:rPr lang="ko-KR" altLang="en-US" baseline="0" smtClean="0"/>
              <a:t> 구체적인 경쟁차량을 선정하기 위해 </a:t>
            </a:r>
            <a:endParaRPr lang="en-US" altLang="ko-KR" smtClean="0"/>
          </a:p>
          <a:p>
            <a:r>
              <a:rPr lang="en-US" altLang="ko-KR" smtClean="0"/>
              <a:t>Maxcruz</a:t>
            </a:r>
            <a:r>
              <a:rPr lang="en-US" altLang="ko-KR" baseline="0" smtClean="0"/>
              <a:t> </a:t>
            </a:r>
            <a:r>
              <a:rPr lang="ko-KR" altLang="en-US" smtClean="0"/>
              <a:t>공식 홈페이지에서 비교하는 </a:t>
            </a:r>
            <a:r>
              <a:rPr lang="en-US" altLang="ko-KR" smtClean="0"/>
              <a:t>5</a:t>
            </a:r>
            <a:r>
              <a:rPr lang="ko-KR" altLang="en-US" smtClean="0"/>
              <a:t>종의 차량과 </a:t>
            </a:r>
            <a:r>
              <a:rPr lang="en-US" altLang="ko-KR" smtClean="0"/>
              <a:t>Maxcruz</a:t>
            </a:r>
            <a:r>
              <a:rPr lang="ko-KR" altLang="en-US" smtClean="0"/>
              <a:t> 리뷰에서 언급된 경쟁차량들을 두 그룹으로 구분하였습니다</a:t>
            </a:r>
            <a:r>
              <a:rPr lang="en-US" altLang="ko-KR" smtClean="0"/>
              <a:t>. </a:t>
            </a:r>
            <a:r>
              <a:rPr lang="ko-KR" altLang="en-US" smtClean="0"/>
              <a:t>그리고 두 그룹에서 중복으로 언급되는 </a:t>
            </a:r>
            <a:r>
              <a:rPr lang="en-US" altLang="ko-KR" smtClean="0"/>
              <a:t>Pathfinder,</a:t>
            </a:r>
            <a:r>
              <a:rPr lang="en-US" altLang="ko-KR" baseline="0" smtClean="0"/>
              <a:t> Pilot, Highlander</a:t>
            </a:r>
            <a:r>
              <a:rPr lang="ko-KR" altLang="en-US" baseline="0" smtClean="0"/>
              <a:t>를 최종 경쟁 차량으로 선정하였습니다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하지만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고객들은 </a:t>
            </a:r>
            <a:r>
              <a:rPr lang="en-US" altLang="ko-KR" baseline="0" smtClean="0"/>
              <a:t>Maxcruz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Sorento</a:t>
            </a:r>
            <a:r>
              <a:rPr lang="ko-KR" altLang="en-US" baseline="0" smtClean="0"/>
              <a:t>같은 중형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부터 </a:t>
            </a:r>
            <a:r>
              <a:rPr lang="en-US" altLang="ko-KR" baseline="0" smtClean="0"/>
              <a:t>Explorer</a:t>
            </a:r>
            <a:r>
              <a:rPr lang="ko-KR" altLang="en-US" baseline="0" smtClean="0"/>
              <a:t>같은 대형 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와 비교하는것을 확인할 수 있었습니다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96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북미에서 판매되고 있는 총 </a:t>
            </a:r>
            <a:r>
              <a:rPr lang="en-US" altLang="ko-KR" smtClean="0"/>
              <a:t>58</a:t>
            </a:r>
            <a:r>
              <a:rPr lang="ko-KR" altLang="en-US" smtClean="0"/>
              <a:t>종의 중형</a:t>
            </a:r>
            <a:r>
              <a:rPr lang="en-US" altLang="ko-KR" smtClean="0"/>
              <a:t>, </a:t>
            </a:r>
            <a:r>
              <a:rPr lang="ko-KR" altLang="en-US" smtClean="0"/>
              <a:t>중대형</a:t>
            </a:r>
            <a:r>
              <a:rPr lang="en-US" altLang="ko-KR" smtClean="0"/>
              <a:t>, </a:t>
            </a:r>
            <a:r>
              <a:rPr lang="ko-KR" altLang="en-US" smtClean="0"/>
              <a:t>대형 </a:t>
            </a:r>
            <a:r>
              <a:rPr lang="en-US" altLang="ko-KR" smtClean="0"/>
              <a:t>SUV</a:t>
            </a:r>
            <a:r>
              <a:rPr lang="ko-KR" altLang="en-US" smtClean="0"/>
              <a:t>를 크기를 기준으로 군집화 하여 </a:t>
            </a:r>
            <a:r>
              <a:rPr lang="en-US" altLang="ko-KR" smtClean="0"/>
              <a:t>1</a:t>
            </a:r>
            <a:r>
              <a:rPr lang="ko-KR" altLang="en-US" smtClean="0"/>
              <a:t>차적으로 </a:t>
            </a:r>
            <a:r>
              <a:rPr lang="en-US" altLang="ko-KR" smtClean="0"/>
              <a:t>14</a:t>
            </a:r>
            <a:r>
              <a:rPr lang="ko-KR" altLang="en-US" smtClean="0"/>
              <a:t>개의 경쟁차량을 선정하였습니다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그 결과</a:t>
            </a:r>
            <a:r>
              <a:rPr lang="en-US" altLang="ko-KR" smtClean="0"/>
              <a:t>, Santa Fe</a:t>
            </a:r>
            <a:r>
              <a:rPr lang="ko-KR" altLang="en-US" smtClean="0"/>
              <a:t>는 가격대비 경쟁차량이 거의 없게 포지셔닝되어 있는 반면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Maxcruz</a:t>
            </a:r>
            <a:r>
              <a:rPr lang="ko-KR" altLang="en-US" smtClean="0"/>
              <a:t>는 많은 경쟁차량들과 경쟁하고 있었습니다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65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북미에서 판매되고 있는 총 </a:t>
            </a:r>
            <a:r>
              <a:rPr lang="en-US" altLang="ko-KR" smtClean="0"/>
              <a:t>58</a:t>
            </a:r>
            <a:r>
              <a:rPr lang="ko-KR" altLang="en-US" smtClean="0"/>
              <a:t>종의 중형</a:t>
            </a:r>
            <a:r>
              <a:rPr lang="en-US" altLang="ko-KR" smtClean="0"/>
              <a:t>, </a:t>
            </a:r>
            <a:r>
              <a:rPr lang="ko-KR" altLang="en-US" smtClean="0"/>
              <a:t>중대형</a:t>
            </a:r>
            <a:r>
              <a:rPr lang="en-US" altLang="ko-KR" smtClean="0"/>
              <a:t>, </a:t>
            </a:r>
            <a:r>
              <a:rPr lang="ko-KR" altLang="en-US" smtClean="0"/>
              <a:t>대형 </a:t>
            </a:r>
            <a:r>
              <a:rPr lang="en-US" altLang="ko-KR" smtClean="0"/>
              <a:t>SUV</a:t>
            </a:r>
            <a:r>
              <a:rPr lang="ko-KR" altLang="en-US" smtClean="0"/>
              <a:t>를 크기를 기준으로 군집화 하여 </a:t>
            </a:r>
            <a:r>
              <a:rPr lang="en-US" altLang="ko-KR" smtClean="0"/>
              <a:t>1</a:t>
            </a:r>
            <a:r>
              <a:rPr lang="ko-KR" altLang="en-US" smtClean="0"/>
              <a:t>차적으로 </a:t>
            </a:r>
            <a:r>
              <a:rPr lang="en-US" altLang="ko-KR" smtClean="0"/>
              <a:t>14</a:t>
            </a:r>
            <a:r>
              <a:rPr lang="ko-KR" altLang="en-US" smtClean="0"/>
              <a:t>개의 경쟁차량을 선정하였습니다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그 결과</a:t>
            </a:r>
            <a:r>
              <a:rPr lang="en-US" altLang="ko-KR" smtClean="0"/>
              <a:t>, Santa Fe</a:t>
            </a:r>
            <a:r>
              <a:rPr lang="ko-KR" altLang="en-US" smtClean="0"/>
              <a:t>는 가격대비 경쟁차량이 거의 없게 포지셔닝되어 있는 반면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Maxcruz</a:t>
            </a:r>
            <a:r>
              <a:rPr lang="ko-KR" altLang="en-US" smtClean="0"/>
              <a:t>는 많은 경쟁차량들과 경쟁하고 있었습니다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4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8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1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5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4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9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7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3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3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1DB2-C2D1-48DC-81BB-4FE99ED85A98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2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1DB2-C2D1-48DC-81BB-4FE99ED85A98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62BB-D4E8-48CF-B912-3827E570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microsoft.com/office/2007/relationships/hdphoto" Target="../media/hdphoto4.wdp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microsoft.com/office/2007/relationships/hdphoto" Target="../media/hdphoto3.wdp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microsoft.com/office/2007/relationships/hdphoto" Target="../media/hdphoto5.wdp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11560" y="3245660"/>
            <a:ext cx="651672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172400" y="5486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27" y="6487653"/>
            <a:ext cx="1206293" cy="31194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208639" y="240903"/>
            <a:ext cx="58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현대하모니 B" pitchFamily="18" charset="-127"/>
                <a:ea typeface="현대하모니 B" pitchFamily="18" charset="-127"/>
              </a:rPr>
              <a:t>Intro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948264" y="3325054"/>
            <a:ext cx="122413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560332" y="2973979"/>
            <a:ext cx="143096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96336" y="2995465"/>
            <a:ext cx="1394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itchFamily="18" charset="-127"/>
                <a:ea typeface="현대하모니 B" pitchFamily="18" charset="-127"/>
              </a:rPr>
              <a:t>2017-08-23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2861901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현대하모니 B" pitchFamily="18" charset="-127"/>
                <a:ea typeface="현대하모니 B" pitchFamily="18" charset="-127"/>
              </a:rPr>
              <a:t>Maxcruz</a:t>
            </a:r>
            <a:r>
              <a:rPr lang="en-US" altLang="ko-KR" sz="2000" dirty="0" smtClean="0">
                <a:latin typeface="현대하모니 B" pitchFamily="18" charset="-127"/>
                <a:ea typeface="현대하모니 B" pitchFamily="18" charset="-127"/>
              </a:rPr>
              <a:t> </a:t>
            </a:r>
            <a:r>
              <a:rPr lang="ko-KR" altLang="en-US" sz="2000" dirty="0" smtClean="0">
                <a:latin typeface="현대하모니 B" pitchFamily="18" charset="-127"/>
                <a:ea typeface="현대하모니 B" pitchFamily="18" charset="-127"/>
              </a:rPr>
              <a:t>북미 상품성 개선 전략</a:t>
            </a:r>
            <a:endParaRPr lang="ko-KR" altLang="en-US" sz="2000" dirty="0">
              <a:latin typeface="현대하모니 B" pitchFamily="18" charset="-127"/>
              <a:ea typeface="현대하모니 B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560332" y="3397350"/>
            <a:ext cx="143096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372200" y="3151585"/>
            <a:ext cx="118813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910410" y="3057362"/>
            <a:ext cx="0" cy="21427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61" y="6479316"/>
            <a:ext cx="1533702" cy="32028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274150" y="3393374"/>
            <a:ext cx="2710943" cy="2020783"/>
            <a:chOff x="420897" y="2375318"/>
            <a:chExt cx="4986812" cy="3656110"/>
          </a:xfrm>
        </p:grpSpPr>
        <p:sp>
          <p:nvSpPr>
            <p:cNvPr id="32" name="타원 31"/>
            <p:cNvSpPr/>
            <p:nvPr/>
          </p:nvSpPr>
          <p:spPr>
            <a:xfrm>
              <a:off x="987423" y="2375318"/>
              <a:ext cx="4249925" cy="3068609"/>
            </a:xfrm>
            <a:prstGeom prst="ellipse">
              <a:avLst/>
            </a:prstGeom>
            <a:blipFill dpi="0" rotWithShape="1">
              <a:blip r:embed="rId4">
                <a:alphaModFix amt="56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751" y="3357205"/>
              <a:ext cx="3121268" cy="66701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877" b="89815" l="2000" r="985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97" y="3989749"/>
              <a:ext cx="3060857" cy="1803123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934" b="89934" l="6398" r="9482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1325" y="3352769"/>
              <a:ext cx="3456384" cy="267865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51520" y="6525344"/>
            <a:ext cx="5616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자료의 무단 배포 및 복사를 금지합니다</a:t>
            </a:r>
            <a:r>
              <a:rPr lang="en-US" altLang="ko-KR" sz="11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80112" y="647110"/>
            <a:ext cx="3528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 </a:t>
            </a:r>
            <a:r>
              <a:rPr lang="ko-KR" altLang="en-US" sz="11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본 문서에는 기업과 관련된 정보를 포함할 수 없습니다</a:t>
            </a:r>
            <a:r>
              <a:rPr lang="en-US" altLang="ko-KR" sz="11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9" t="12240" r="9389" b="5401"/>
          <a:stretch/>
        </p:blipFill>
        <p:spPr>
          <a:xfrm>
            <a:off x="611560" y="2917472"/>
            <a:ext cx="3724505" cy="31038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5" t="11347" r="9456" b="4880"/>
          <a:stretch/>
        </p:blipFill>
        <p:spPr>
          <a:xfrm>
            <a:off x="4995664" y="2880556"/>
            <a:ext cx="3896816" cy="314073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9791" y="2125312"/>
            <a:ext cx="410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Kmeans</a:t>
            </a:r>
            <a:r>
              <a:rPr lang="en-US" altLang="ko-KR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5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군집생성</a:t>
            </a:r>
            <a:endParaRPr lang="ko-KR" altLang="en-US" sz="105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3273" y="980728"/>
            <a:ext cx="81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 smtClean="0"/>
              <a:t>최종 군집을 </a:t>
            </a:r>
            <a:r>
              <a:rPr lang="ko-KR" altLang="en-US" sz="1200" b="1" dirty="0"/>
              <a:t>통해 </a:t>
            </a:r>
            <a:r>
              <a:rPr lang="ko-KR" altLang="en-US" sz="1200" b="1" dirty="0" smtClean="0"/>
              <a:t>확인 가능한 경쟁 차량 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87219" y="1341929"/>
            <a:ext cx="8221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Honda :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Pilot / Toyota :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Highlander, 4runner / Nissan : Pathfinder, Murano / Mazda :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CX-9 / Ford : </a:t>
            </a: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Edge,Flex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Explorer / GMC : Acadia / Chevrolet : Traverse / Kia :</a:t>
            </a: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Sorento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/  Jeep : Grand-Cherokee, / Dodge : Durango ( 14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80457" y="400997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Santa Fe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와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Maxcruz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군집과 경쟁 차량 확인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3920" y="28953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2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  <a:r>
              <a:rPr lang="ko-KR" altLang="en-US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경쟁차량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선정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8324800" y="220706"/>
            <a:ext cx="818892" cy="476492"/>
            <a:chOff x="8172400" y="68306"/>
            <a:chExt cx="818892" cy="476492"/>
          </a:xfrm>
        </p:grpSpPr>
        <p:sp>
          <p:nvSpPr>
            <p:cNvPr id="53" name="TextBox 52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8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56" name="직선 연결선 55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87625" y="2420888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7625" y="6498263"/>
            <a:ext cx="700451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자료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Edmunds.com, CarandDrive.com </a:t>
            </a:r>
            <a:r>
              <a:rPr lang="ko-KR" altLang="en-US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크롤링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model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공식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Homepage Spec(Dimension) Data</a:t>
            </a:r>
          </a:p>
          <a:p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   1) MSRP(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권장 소비자 가격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        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2)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전장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전폭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휠베이스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(6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+  </a:t>
            </a:r>
            <a:r>
              <a:rPr lang="ko-KR" altLang="en-US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앞〮뒤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좌석 치수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머리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다리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어깨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힙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), </a:t>
            </a:r>
            <a:r>
              <a:rPr lang="ko-KR" altLang="en-US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화물〮승객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용량 등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( 12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825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1" t="34316" r="91193" b="33655"/>
          <a:stretch/>
        </p:blipFill>
        <p:spPr>
          <a:xfrm>
            <a:off x="375569" y="3448994"/>
            <a:ext cx="245767" cy="172037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57711" y="3404068"/>
            <a:ext cx="327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2)</a:t>
            </a:r>
            <a:endParaRPr lang="ko-KR" altLang="en-US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2" t="95997" r="26256" b="-2859"/>
          <a:stretch/>
        </p:blipFill>
        <p:spPr>
          <a:xfrm>
            <a:off x="1115616" y="6078737"/>
            <a:ext cx="3151336" cy="317149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5" t="7719" r="41427" b="88691"/>
          <a:stretch/>
        </p:blipFill>
        <p:spPr>
          <a:xfrm>
            <a:off x="6553452" y="2697956"/>
            <a:ext cx="1186900" cy="1826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5" t="95671" r="25994" b="739"/>
          <a:stretch/>
        </p:blipFill>
        <p:spPr>
          <a:xfrm>
            <a:off x="5436096" y="6062894"/>
            <a:ext cx="3123449" cy="156174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97" t="7092" r="41493" b="87760"/>
          <a:stretch/>
        </p:blipFill>
        <p:spPr>
          <a:xfrm>
            <a:off x="2025496" y="2661713"/>
            <a:ext cx="1036797" cy="239261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1" t="34316" r="91193" b="33655"/>
          <a:stretch/>
        </p:blipFill>
        <p:spPr>
          <a:xfrm>
            <a:off x="4758281" y="3448994"/>
            <a:ext cx="245767" cy="1720372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>
            <a:off x="4437600" y="4236581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521476" y="5828307"/>
            <a:ext cx="327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en-US" altLang="ko-KR" sz="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1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3920" y="289531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리뷰 분석기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8324800" y="220706"/>
            <a:ext cx="818892" cy="476492"/>
            <a:chOff x="8172400" y="68306"/>
            <a:chExt cx="818892" cy="476492"/>
          </a:xfrm>
        </p:grpSpPr>
        <p:sp>
          <p:nvSpPr>
            <p:cNvPr id="65" name="TextBox 64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71" name="직선 연결선 70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03920" y="980728"/>
            <a:ext cx="8621040" cy="2053585"/>
            <a:chOff x="522960" y="2599552"/>
            <a:chExt cx="8621040" cy="2053585"/>
          </a:xfrm>
        </p:grpSpPr>
        <p:sp>
          <p:nvSpPr>
            <p:cNvPr id="12" name="타원 11"/>
            <p:cNvSpPr/>
            <p:nvPr/>
          </p:nvSpPr>
          <p:spPr>
            <a:xfrm>
              <a:off x="3555224" y="2924944"/>
              <a:ext cx="2024888" cy="1728193"/>
            </a:xfrm>
            <a:prstGeom prst="ellipse">
              <a:avLst/>
            </a:prstGeom>
            <a:noFill/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11208" y="2599552"/>
              <a:ext cx="237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mtClean="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리뷰 분석기 </a:t>
              </a:r>
              <a:r>
                <a:rPr lang="en-US" altLang="ko-KR" sz="1600" smtClean="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MODEL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355216" y="2965984"/>
              <a:ext cx="1115596" cy="557594"/>
              <a:chOff x="1872228" y="2644349"/>
              <a:chExt cx="1115596" cy="55759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051720" y="2644349"/>
                <a:ext cx="7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smtClean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INPUT</a:t>
                </a:r>
                <a:endParaRPr lang="ko-KR" altLang="en-US" sz="14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72228" y="2924944"/>
                <a:ext cx="11155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>
                    <a:latin typeface="현대하모니 L" pitchFamily="18" charset="-127"/>
                    <a:ea typeface="현대하모니 L" pitchFamily="18" charset="-127"/>
                  </a:rPr>
                  <a:t>Raw Review</a:t>
                </a:r>
                <a:endParaRPr lang="ko-KR" altLang="en-US" sz="1200" dirty="0">
                  <a:latin typeface="현대하모니 L" pitchFamily="18" charset="-127"/>
                  <a:ea typeface="현대하모니 L" pitchFamily="18" charset="-127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019055" y="3034967"/>
              <a:ext cx="1206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PROCESSING</a:t>
              </a:r>
              <a:endPara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7904" y="3615407"/>
              <a:ext cx="601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부정</a:t>
              </a:r>
              <a:endParaRPr lang="en-US" altLang="ko-KR" sz="1200" smtClean="0">
                <a:latin typeface="현대하모니 L" pitchFamily="18" charset="-127"/>
                <a:ea typeface="현대하모니 L" pitchFamily="18" charset="-127"/>
              </a:endParaRPr>
            </a:p>
            <a:p>
              <a:pPr algn="ctr"/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문장</a:t>
              </a:r>
              <a:endParaRPr lang="en-US" altLang="ko-KR" sz="1200" smtClean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6740" y="3442645"/>
              <a:ext cx="1305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Cargosapace</a:t>
              </a:r>
            </a:p>
            <a:p>
              <a:pPr algn="ctr"/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 (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명사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)</a:t>
              </a:r>
            </a:p>
            <a:p>
              <a:pPr algn="ctr"/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Smaller</a:t>
              </a:r>
            </a:p>
            <a:p>
              <a:pPr algn="ctr"/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비교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)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960" y="3615407"/>
              <a:ext cx="3112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“I think </a:t>
              </a:r>
              <a:r>
                <a:rPr lang="en-US" altLang="ko-KR" sz="1200" dirty="0" err="1" smtClean="0">
                  <a:latin typeface="현대하모니 L" pitchFamily="18" charset="-127"/>
                  <a:ea typeface="현대하모니 L" pitchFamily="18" charset="-127"/>
                </a:rPr>
                <a:t>Maxcruz`s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 </a:t>
              </a:r>
              <a:r>
                <a:rPr lang="en-US" altLang="ko-KR" sz="1200" dirty="0" err="1" smtClean="0">
                  <a:latin typeface="현대하모니 L" pitchFamily="18" charset="-127"/>
                  <a:ea typeface="현대하모니 L" pitchFamily="18" charset="-127"/>
                </a:rPr>
                <a:t>cargospace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 is </a:t>
              </a:r>
              <a:r>
                <a:rPr lang="en-US" altLang="ko-KR" sz="1200" b="1" dirty="0" smtClean="0">
                  <a:solidFill>
                    <a:schemeClr val="accent1">
                      <a:lumMod val="75000"/>
                    </a:schemeClr>
                  </a:solidFill>
                  <a:latin typeface="현대하모니 L" pitchFamily="18" charset="-127"/>
                  <a:ea typeface="현대하모니 L" pitchFamily="18" charset="-127"/>
                </a:rPr>
                <a:t>little smaller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 than other </a:t>
              </a:r>
              <a:r>
                <a:rPr lang="en-US" altLang="ko-KR" sz="1200" dirty="0" err="1" smtClean="0">
                  <a:latin typeface="현대하모니 L" pitchFamily="18" charset="-127"/>
                  <a:ea typeface="현대하모니 L" pitchFamily="18" charset="-127"/>
                </a:rPr>
                <a:t>competiton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 cars”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4353762" y="3754204"/>
              <a:ext cx="107836" cy="151144"/>
            </a:xfrm>
            <a:prstGeom prst="rightArrow">
              <a:avLst>
                <a:gd name="adj1" fmla="val 50000"/>
                <a:gd name="adj2" fmla="val 4679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64524" y="3007985"/>
              <a:ext cx="1205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OUTPUT</a:t>
              </a:r>
              <a:endPara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7892" y="3269041"/>
              <a:ext cx="1907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Word combination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1544" y="3663413"/>
              <a:ext cx="3112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현대하모니 L" pitchFamily="18" charset="-127"/>
                  <a:ea typeface="현대하모니 L" pitchFamily="18" charset="-127"/>
                </a:rPr>
                <a:t>Maxcruz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 -&gt; “Smaller </a:t>
              </a:r>
              <a:r>
                <a:rPr lang="en-US" altLang="ko-KR" sz="1200" dirty="0" err="1" smtClean="0">
                  <a:latin typeface="현대하모니 L" pitchFamily="18" charset="-127"/>
                  <a:ea typeface="현대하모니 L" pitchFamily="18" charset="-127"/>
                </a:rPr>
                <a:t>cargospace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”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1064" y="6509567"/>
            <a:ext cx="5915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Review_analyzing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/Review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Modeling.ipynb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4642" y="3375018"/>
            <a:ext cx="7810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NLTK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패키지의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VADER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모듈을 사용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특정 자동차 리뷰들을 수집하여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list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형태로 변환한다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	2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각 리뷰를 긍정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or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부정 으로 나눈다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	3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en-US" altLang="ko-KR" sz="120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</a:t>
            </a:r>
            <a:r>
              <a:rPr lang="ko-KR" altLang="en-US" sz="120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긍정 리뷰</a:t>
            </a:r>
            <a:r>
              <a:rPr lang="en-US" altLang="ko-KR" sz="120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에서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많이 도출되는 단어 와 </a:t>
            </a:r>
            <a:r>
              <a:rPr lang="en-US" altLang="ko-KR" sz="120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</a:t>
            </a:r>
            <a:r>
              <a:rPr lang="ko-KR" altLang="en-US" sz="120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부정 리뷰</a:t>
            </a:r>
            <a:r>
              <a:rPr lang="en-US" altLang="ko-KR" sz="120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</a:t>
            </a:r>
            <a:r>
              <a:rPr lang="ko-KR" altLang="en-US" sz="120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에서 많이 도출되는 단어를 비교한다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	4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경쟁차량들의 리뷰도 동일한 방법으로 비교한다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5.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개선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Point Insight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를 도출한다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0510" y="5132185"/>
            <a:ext cx="8449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[Insight 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결과</a:t>
            </a: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] </a:t>
            </a:r>
            <a:r>
              <a:rPr lang="en-US" altLang="ko-KR" sz="14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Maxcruz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는 </a:t>
            </a:r>
            <a:r>
              <a:rPr lang="ko-KR" altLang="en-US" sz="14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경쟁차량과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비교해서 공간</a:t>
            </a: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외부</a:t>
            </a: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내부 사이즈</a:t>
            </a: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편안함 등</a:t>
            </a: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</a:t>
            </a: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불만 단어</a:t>
            </a: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</a:t>
            </a:r>
            <a:r>
              <a:rPr lang="ko-KR" altLang="en-US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가 자주 출현한다</a:t>
            </a:r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  <a:endParaRPr lang="ko-KR" altLang="en-US" sz="14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7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3920" y="289531"/>
            <a:ext cx="6904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생략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]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경쟁 차량과 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1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차원적 비교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리뷰 살피기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사이즈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스펙 비교 등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..)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9552" y="1412776"/>
            <a:ext cx="72853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400" dirty="0" err="1" smtClean="0">
                <a:latin typeface="현대하모니 L" pitchFamily="18" charset="-127"/>
                <a:ea typeface="현대하모니 L" pitchFamily="18" charset="-127"/>
              </a:rPr>
              <a:t>경쟁차량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 선정 기준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리뷰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공식홈페이지비교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최종 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선정된 경쟁 차량 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Pilot, Pathfinder, Highlander 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와 </a:t>
            </a:r>
            <a:r>
              <a:rPr lang="en-US" altLang="ko-KR" sz="1400" dirty="0" err="1" smtClean="0">
                <a:latin typeface="현대하모니 L" pitchFamily="18" charset="-127"/>
                <a:ea typeface="현대하모니 L" pitchFamily="18" charset="-127"/>
              </a:rPr>
              <a:t>Maxcruz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스펙 </a:t>
            </a:r>
            <a:r>
              <a:rPr lang="ko-KR" altLang="en-US" sz="1400" dirty="0" err="1" smtClean="0">
                <a:latin typeface="현대하모니 L" pitchFamily="18" charset="-127"/>
                <a:ea typeface="현대하모니 L" pitchFamily="18" charset="-127"/>
              </a:rPr>
              <a:t>상세비교</a:t>
            </a:r>
            <a:endParaRPr lang="en-US" altLang="ko-KR" sz="14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en-US" altLang="ko-KR" sz="1400" dirty="0" err="1" smtClean="0">
                <a:latin typeface="현대하모니 L" pitchFamily="18" charset="-127"/>
                <a:ea typeface="현대하모니 L" pitchFamily="18" charset="-127"/>
              </a:rPr>
              <a:t>Maxcruz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리뷰 평점 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42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개 항목의 점수를 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평균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＂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내어 </a:t>
            </a:r>
            <a:r>
              <a:rPr lang="ko-KR" altLang="en-US" sz="1400" dirty="0" err="1" smtClean="0">
                <a:latin typeface="현대하모니 L" pitchFamily="18" charset="-127"/>
                <a:ea typeface="현대하모니 L" pitchFamily="18" charset="-127"/>
              </a:rPr>
              <a:t>경쟁차량과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 비교 후 </a:t>
            </a:r>
            <a:r>
              <a:rPr lang="en-US" altLang="ko-KR" sz="1400" dirty="0" err="1" smtClean="0">
                <a:latin typeface="현대하모니 L" pitchFamily="18" charset="-127"/>
                <a:ea typeface="현대하모니 L" pitchFamily="18" charset="-127"/>
              </a:rPr>
              <a:t>Maxcruz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단점 도출</a:t>
            </a:r>
            <a:endParaRPr lang="en-US" altLang="ko-KR" sz="14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en-US" altLang="ko-KR" sz="1400" dirty="0" err="1" smtClean="0">
                <a:latin typeface="현대하모니 L" pitchFamily="18" charset="-127"/>
                <a:ea typeface="현대하모니 L" pitchFamily="18" charset="-127"/>
              </a:rPr>
              <a:t>Maxcruz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단점 변수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 err="1" smtClean="0">
                <a:latin typeface="현대하모니 L" pitchFamily="18" charset="-127"/>
                <a:ea typeface="현대하모니 L" pitchFamily="18" charset="-127"/>
              </a:rPr>
              <a:t>화물용량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개선을 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‘Point’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로 생각하여 이를 종속변수로 하여 </a:t>
            </a:r>
            <a:r>
              <a:rPr lang="ko-KR" altLang="en-US" sz="1400" dirty="0" err="1" smtClean="0">
                <a:latin typeface="현대하모니 L" pitchFamily="18" charset="-127"/>
                <a:ea typeface="현대하모니 L" pitchFamily="18" charset="-127"/>
              </a:rPr>
              <a:t>상관분석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 실행</a:t>
            </a:r>
            <a:endParaRPr lang="en-US" altLang="ko-KR" sz="14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400" dirty="0" err="1" smtClean="0">
                <a:latin typeface="현대하모니 L" pitchFamily="18" charset="-127"/>
                <a:ea typeface="현대하모니 L" pitchFamily="18" charset="-127"/>
              </a:rPr>
              <a:t>상관분석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 결과 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‘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전고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’, ‘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전장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’ 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독립변수를 중요 개선 변수로 최종 선택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endParaRPr lang="ko-KR" altLang="en-US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3920" y="289531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판매량 예측 회귀 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Modeling Process - OLS 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8324800" y="220706"/>
            <a:ext cx="818892" cy="476492"/>
            <a:chOff x="8172400" y="68306"/>
            <a:chExt cx="818892" cy="476492"/>
          </a:xfrm>
        </p:grpSpPr>
        <p:sp>
          <p:nvSpPr>
            <p:cNvPr id="80" name="TextBox 79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0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83" name="직선 연결선 82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59711"/>
            <a:ext cx="4554924" cy="5089002"/>
          </a:xfrm>
          <a:prstGeom prst="rect">
            <a:avLst/>
          </a:prstGeom>
        </p:spPr>
      </p:pic>
      <p:sp>
        <p:nvSpPr>
          <p:cNvPr id="71" name="오른쪽 화살표 70"/>
          <p:cNvSpPr/>
          <p:nvPr/>
        </p:nvSpPr>
        <p:spPr>
          <a:xfrm>
            <a:off x="5166484" y="3504212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3" name="TextBox 72"/>
          <p:cNvSpPr txBox="1"/>
          <p:nvPr/>
        </p:nvSpPr>
        <p:spPr>
          <a:xfrm>
            <a:off x="5812911" y="3144915"/>
            <a:ext cx="2370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회귀 식 도출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(Page 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R-squared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뛰어나게 높진 않지만 독립변수들의 영향력을 살필 수 있다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1064" y="6509567"/>
            <a:ext cx="738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Compare_competition_cars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판매량 예측 회귀분석 모델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3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3920" y="289531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판매량 예측 회귀 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Modeling Process2 -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시뮬레이션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8324800" y="220706"/>
            <a:ext cx="818892" cy="476492"/>
            <a:chOff x="8172400" y="68306"/>
            <a:chExt cx="818892" cy="476492"/>
          </a:xfrm>
        </p:grpSpPr>
        <p:sp>
          <p:nvSpPr>
            <p:cNvPr id="80" name="TextBox 79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0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83" name="직선 연결선 82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09765"/>
            <a:ext cx="5832648" cy="5534886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6469707" y="2996208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6809131" y="2636912"/>
            <a:ext cx="2370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도출된 </a:t>
            </a:r>
            <a:r>
              <a:rPr lang="ko-KR" altLang="en-US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회귀식에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시뮬레이션을 적용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난수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생성을 통해 총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100*1000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번의 시뮬레이션 진행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시뮬레이션의 평균을 도출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4" y="6509567"/>
            <a:ext cx="738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Compare_competition_cars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판매량 예측 회귀분석 모델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0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3920" y="289531"/>
            <a:ext cx="6904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생략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] </a:t>
            </a:r>
            <a:r>
              <a:rPr lang="ko-KR" altLang="en-US" sz="16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회귀식을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통한 최종 차량 스펙 결정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최종 결론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9552" y="1412776"/>
            <a:ext cx="7285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상관분석을 통한 판매량 예측 </a:t>
            </a:r>
            <a:r>
              <a:rPr lang="ko-KR" altLang="en-US" sz="1400" dirty="0" err="1" smtClean="0">
                <a:latin typeface="현대하모니 L" pitchFamily="18" charset="-127"/>
                <a:ea typeface="현대하모니 L" pitchFamily="18" charset="-127"/>
              </a:rPr>
              <a:t>회귀식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 도출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(OLS 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모델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시뮬레이션 에 따른 최종 차량 수치 결정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571283" y="828388"/>
            <a:ext cx="805098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SUV 60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종의 리뷰 약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25,000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건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크롤링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”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 수집</a:t>
            </a:r>
            <a:endParaRPr lang="en-US" altLang="ko-KR" sz="11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25,000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건의 리뷰를 각 지역별로 분할</a:t>
            </a:r>
            <a:endParaRPr lang="en-US" altLang="ko-KR" sz="11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리뷰 수 가 적은 서부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(2605)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개에 맞춰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random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각 지역별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2605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개의 리뷰 추출</a:t>
            </a:r>
            <a:endParaRPr lang="en-US" altLang="ko-KR" sz="11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지역별 리뷰를 문장으로 나누고 원하는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단어 사전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명사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)”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 전처리 후 빈도 비율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수치화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최종 수치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(Score)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= (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지역별 단어 빈도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 단어의 전체 지역 평균 빈도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도출</a:t>
            </a:r>
            <a:endParaRPr lang="en-US" altLang="ko-KR" sz="11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Score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(-), (+)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값이 큰 단어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‘0’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 단어를 그 지역의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유의미한 단어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판단</a:t>
            </a:r>
            <a:endParaRPr lang="en-US" altLang="ko-KR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유의미한 단어에 맞는 각 지역별 </a:t>
            </a:r>
            <a:r>
              <a:rPr lang="en-US" altLang="ko-KR" sz="11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핵심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기능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열선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스마트 컨트롤 등등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)”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적용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[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생략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]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1520" y="2652607"/>
            <a:ext cx="3024336" cy="3873255"/>
            <a:chOff x="251520" y="970209"/>
            <a:chExt cx="4684815" cy="387325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25" t="13951" r="14268" b="12419"/>
            <a:stretch/>
          </p:blipFill>
          <p:spPr>
            <a:xfrm>
              <a:off x="3695303" y="1484784"/>
              <a:ext cx="1241032" cy="85476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869" y="970209"/>
              <a:ext cx="2488539" cy="2979391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0000" l="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8932">
              <a:off x="1420862" y="1875864"/>
              <a:ext cx="3025682" cy="29676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49" t="14610" r="9036" b="15315"/>
            <a:stretch/>
          </p:blipFill>
          <p:spPr>
            <a:xfrm>
              <a:off x="251520" y="1844824"/>
              <a:ext cx="1854872" cy="1818137"/>
            </a:xfrm>
            <a:prstGeom prst="rect">
              <a:avLst/>
            </a:prstGeom>
          </p:spPr>
        </p:pic>
      </p:grpSp>
      <p:cxnSp>
        <p:nvCxnSpPr>
          <p:cNvPr id="32" name="직선 연결선 31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0457" y="400997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지역별 개선 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Point 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도출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3920" y="28953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3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개선점 도출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3202418" y="2284685"/>
            <a:ext cx="5671592" cy="3934899"/>
            <a:chOff x="3187990" y="1318627"/>
            <a:chExt cx="5671592" cy="393489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87990" y="1318627"/>
              <a:ext cx="5671592" cy="1123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96308" y="2808587"/>
              <a:ext cx="1439381" cy="6191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14780" y="2808587"/>
              <a:ext cx="1117132" cy="10287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14070" y="2817913"/>
              <a:ext cx="1138615" cy="6477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59379" y="2804162"/>
              <a:ext cx="1195904" cy="8667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 rot="16200000">
              <a:off x="6068401" y="2396123"/>
              <a:ext cx="523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∙∙∙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6068401" y="3741071"/>
              <a:ext cx="523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∙∙∙</a:t>
              </a:r>
              <a:endParaRPr lang="ko-KR" altLang="en-US" dirty="0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909024" y="4177201"/>
              <a:ext cx="4946259" cy="1076325"/>
            </a:xfrm>
            <a:prstGeom prst="rect">
              <a:avLst/>
            </a:prstGeom>
          </p:spPr>
        </p:pic>
      </p:grpSp>
      <p:sp>
        <p:nvSpPr>
          <p:cNvPr id="55" name="오른쪽 화살표 54"/>
          <p:cNvSpPr/>
          <p:nvPr/>
        </p:nvSpPr>
        <p:spPr>
          <a:xfrm>
            <a:off x="3309638" y="4311134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41064" y="6509567"/>
            <a:ext cx="738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Compare_competition_cars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지역별 </a:t>
            </a:r>
            <a:r>
              <a:rPr lang="ko-KR" altLang="en-US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리뷰비교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244408" y="220706"/>
            <a:ext cx="899284" cy="476492"/>
            <a:chOff x="8092008" y="68306"/>
            <a:chExt cx="899284" cy="476492"/>
          </a:xfrm>
        </p:grpSpPr>
        <p:sp>
          <p:nvSpPr>
            <p:cNvPr id="31" name="TextBox 30"/>
            <p:cNvSpPr txBox="1"/>
            <p:nvPr/>
          </p:nvSpPr>
          <p:spPr>
            <a:xfrm>
              <a:off x="8092008" y="68306"/>
              <a:ext cx="458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11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3920" y="289531"/>
            <a:ext cx="6904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생략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]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최종 결론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9552" y="1412776"/>
            <a:ext cx="7285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기대효과</a:t>
            </a:r>
            <a:endParaRPr lang="en-US" altLang="ko-KR" sz="14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개선 방향성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172400" y="5486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8172400" y="68306"/>
            <a:ext cx="818892" cy="476492"/>
            <a:chOff x="8172400" y="68306"/>
            <a:chExt cx="818892" cy="476492"/>
          </a:xfrm>
        </p:grpSpPr>
        <p:sp>
          <p:nvSpPr>
            <p:cNvPr id="11" name="TextBox 10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3528" y="179348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itchFamily="18" charset="-127"/>
                <a:ea typeface="현대하모니 B" pitchFamily="18" charset="-127"/>
              </a:rPr>
              <a:t>Data Analyzing Process</a:t>
            </a:r>
            <a:endParaRPr lang="ko-KR" altLang="en-US" sz="1600" dirty="0"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84" name="AutoShape 5" descr="python matplotlib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1153033"/>
            <a:ext cx="1800200" cy="46522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>
            <a:off x="683568" y="980728"/>
            <a:ext cx="1116268" cy="34461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데이터수</a:t>
            </a:r>
            <a:r>
              <a:rPr lang="ko-KR" altLang="en-US" sz="1400" dirty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집</a:t>
            </a:r>
            <a:endParaRPr lang="ko-KR" altLang="en-US" dirty="0">
              <a:solidFill>
                <a:sysClr val="windowText" lastClr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55776" y="1153033"/>
            <a:ext cx="1800200" cy="46522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88024" y="1153033"/>
            <a:ext cx="1800200" cy="46522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44329" y="1153033"/>
            <a:ext cx="1800200" cy="46522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467544" y="1876713"/>
            <a:ext cx="1512168" cy="735687"/>
            <a:chOff x="467544" y="1774557"/>
            <a:chExt cx="1512168" cy="768628"/>
          </a:xfrm>
        </p:grpSpPr>
        <p:sp>
          <p:nvSpPr>
            <p:cNvPr id="10" name="직사각형 9"/>
            <p:cNvSpPr/>
            <p:nvPr/>
          </p:nvSpPr>
          <p:spPr>
            <a:xfrm>
              <a:off x="467544" y="1959224"/>
              <a:ext cx="1512168" cy="56329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6" y="1774557"/>
              <a:ext cx="9361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오픈 </a:t>
              </a:r>
              <a:r>
                <a:rPr lang="en-US" altLang="ko-KR" sz="1400" dirty="0" smtClean="0">
                  <a:latin typeface="현대하모니 M" pitchFamily="18" charset="-127"/>
                  <a:ea typeface="현대하모니 M" pitchFamily="18" charset="-127"/>
                </a:rPr>
                <a:t>API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2060849"/>
              <a:ext cx="1368152" cy="48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Edmunds.com</a:t>
              </a:r>
            </a:p>
            <a:p>
              <a:pPr algn="ctr"/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차량 </a:t>
              </a:r>
              <a:r>
                <a:rPr lang="ko-KR" altLang="en-US" sz="1200" dirty="0" err="1" smtClean="0">
                  <a:latin typeface="현대하모니 L" pitchFamily="18" charset="-127"/>
                  <a:ea typeface="현대하모니 L" pitchFamily="18" charset="-127"/>
                </a:rPr>
                <a:t>스펙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 데이터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)</a:t>
              </a:r>
              <a:endParaRPr lang="ko-KR" altLang="en-US" sz="14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sp>
        <p:nvSpPr>
          <p:cNvPr id="38" name="오각형 37"/>
          <p:cNvSpPr/>
          <p:nvPr/>
        </p:nvSpPr>
        <p:spPr>
          <a:xfrm>
            <a:off x="2951676" y="980728"/>
            <a:ext cx="1116268" cy="34461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전처</a:t>
            </a:r>
            <a:r>
              <a:rPr lang="ko-KR" altLang="en-US" sz="1400" dirty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리</a:t>
            </a:r>
            <a:endParaRPr lang="ko-KR" altLang="en-US" dirty="0">
              <a:solidFill>
                <a:sysClr val="windowText" lastClr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9" name="오각형 38"/>
          <p:cNvSpPr/>
          <p:nvPr/>
        </p:nvSpPr>
        <p:spPr>
          <a:xfrm>
            <a:off x="5148064" y="980728"/>
            <a:ext cx="1116268" cy="34461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데이터 분석</a:t>
            </a:r>
            <a:endParaRPr lang="ko-KR" altLang="en-US" dirty="0">
              <a:solidFill>
                <a:sysClr val="windowText" lastClr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오각형 39"/>
          <p:cNvSpPr/>
          <p:nvPr/>
        </p:nvSpPr>
        <p:spPr>
          <a:xfrm>
            <a:off x="7497611" y="980728"/>
            <a:ext cx="1116268" cy="34461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시각</a:t>
            </a:r>
            <a:r>
              <a:rPr lang="ko-KR" altLang="en-US" sz="1400" dirty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화</a:t>
            </a:r>
            <a:endParaRPr lang="ko-KR" altLang="en-US" dirty="0">
              <a:solidFill>
                <a:sysClr val="windowText" lastClr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67544" y="2772698"/>
            <a:ext cx="1512168" cy="878774"/>
            <a:chOff x="467544" y="2596262"/>
            <a:chExt cx="1512168" cy="760730"/>
          </a:xfrm>
        </p:grpSpPr>
        <p:sp>
          <p:nvSpPr>
            <p:cNvPr id="41" name="직사각형 40"/>
            <p:cNvSpPr/>
            <p:nvPr/>
          </p:nvSpPr>
          <p:spPr>
            <a:xfrm>
              <a:off x="467544" y="2793702"/>
              <a:ext cx="1512168" cy="56329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5576" y="2596262"/>
              <a:ext cx="9361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현대하모니 M" pitchFamily="18" charset="-127"/>
                  <a:ea typeface="현대하모니 M" pitchFamily="18" charset="-127"/>
                </a:rPr>
                <a:t>CSV </a:t>
              </a:r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파일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9552" y="2895327"/>
              <a:ext cx="1368152" cy="39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err="1" smtClean="0">
                  <a:latin typeface="현대하모니 L" pitchFamily="18" charset="-127"/>
                  <a:ea typeface="현대하모니 L" pitchFamily="18" charset="-127"/>
                </a:rPr>
                <a:t>현차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 공식 </a:t>
              </a:r>
              <a:endParaRPr lang="en-US" altLang="ko-KR" sz="1200" dirty="0" smtClean="0">
                <a:latin typeface="현대하모니 L" pitchFamily="18" charset="-127"/>
                <a:ea typeface="현대하모니 L" pitchFamily="18" charset="-127"/>
              </a:endParaRPr>
            </a:p>
            <a:p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북미판매량 데이터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58696" y="3827093"/>
            <a:ext cx="1728192" cy="1426796"/>
            <a:chOff x="358696" y="4170566"/>
            <a:chExt cx="1728192" cy="1490682"/>
          </a:xfrm>
        </p:grpSpPr>
        <p:sp>
          <p:nvSpPr>
            <p:cNvPr id="37" name="직사각형 36"/>
            <p:cNvSpPr/>
            <p:nvPr/>
          </p:nvSpPr>
          <p:spPr>
            <a:xfrm>
              <a:off x="467544" y="4369750"/>
              <a:ext cx="1512168" cy="1291498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4" y="4170566"/>
              <a:ext cx="77651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>
                  <a:latin typeface="현대하모니 M" pitchFamily="18" charset="-127"/>
                  <a:ea typeface="현대하모니 M" pitchFamily="18" charset="-127"/>
                </a:rPr>
                <a:t>크롤</a:t>
              </a:r>
              <a:r>
                <a:rPr lang="ko-KR" altLang="en-US" sz="1600" dirty="0" err="1">
                  <a:latin typeface="현대하모니 M" pitchFamily="18" charset="-127"/>
                  <a:ea typeface="현대하모니 M" pitchFamily="18" charset="-127"/>
                </a:rPr>
                <a:t>링</a:t>
              </a:r>
              <a:endParaRPr lang="ko-KR" altLang="en-US" sz="16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7208" y="4520153"/>
              <a:ext cx="1656184" cy="48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Carcomplaint.com</a:t>
              </a:r>
            </a:p>
            <a:p>
              <a:pPr algn="ctr"/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불만사항 데이터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)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696" y="5072698"/>
              <a:ext cx="1728192" cy="482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CarandDrive.com</a:t>
              </a:r>
            </a:p>
            <a:p>
              <a:pPr algn="ctr"/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차량사이즈 데이터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)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2708757" y="3927682"/>
            <a:ext cx="1512168" cy="163847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212813" y="3768229"/>
            <a:ext cx="567099" cy="2945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현대하모니 M" pitchFamily="18" charset="-127"/>
                <a:ea typeface="현대하모니 M" pitchFamily="18" charset="-127"/>
              </a:rPr>
              <a:t>리</a:t>
            </a:r>
            <a:r>
              <a:rPr lang="ko-KR" altLang="en-US" sz="1400" dirty="0">
                <a:latin typeface="현대하모니 M" pitchFamily="18" charset="-127"/>
                <a:ea typeface="현대하모니 M" pitchFamily="18" charset="-127"/>
              </a:rPr>
              <a:t>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35551" y="405043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감성 분석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긍정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or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부정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)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09325"/>
            <a:ext cx="415224" cy="41882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04" y="1473845"/>
            <a:ext cx="778992" cy="28978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239852" y="1444283"/>
            <a:ext cx="540060" cy="29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latin typeface="현대하모니 M" pitchFamily="18" charset="-127"/>
                <a:ea typeface="현대하모니 M" pitchFamily="18" charset="-127"/>
              </a:rPr>
              <a:t>NLTK</a:t>
            </a:r>
            <a:endParaRPr lang="ko-KR" altLang="en-US" sz="1400" spc="-150" dirty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28367" y="4614858"/>
            <a:ext cx="1512168" cy="26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형태소 분석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17376" y="499471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목표 단어 포함 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리뷰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문장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)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추출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40" y="1409325"/>
            <a:ext cx="415224" cy="41882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72" y="1409325"/>
            <a:ext cx="415224" cy="418826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5328084" y="1444283"/>
            <a:ext cx="540060" cy="29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latin typeface="현대하모니 M" pitchFamily="18" charset="-127"/>
                <a:ea typeface="현대하모니 M" pitchFamily="18" charset="-127"/>
              </a:rPr>
              <a:t>NLTK</a:t>
            </a:r>
            <a:endParaRPr lang="ko-KR" altLang="en-US" sz="1400" spc="-150" dirty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32040" y="2053465"/>
            <a:ext cx="1512168" cy="39178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274150" y="1885294"/>
            <a:ext cx="864096" cy="2945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현대하모니 M" pitchFamily="18" charset="-127"/>
                <a:ea typeface="현대하모니 M" pitchFamily="18" charset="-127"/>
              </a:rPr>
              <a:t>상관분석</a:t>
            </a:r>
            <a:endParaRPr lang="ko-KR" altLang="en-US" sz="1400" dirty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04048" y="2150735"/>
            <a:ext cx="1368152" cy="26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OS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패키지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89" y="1317565"/>
            <a:ext cx="558119" cy="534200"/>
          </a:xfrm>
          <a:prstGeom prst="rect">
            <a:avLst/>
          </a:prstGeom>
        </p:spPr>
      </p:pic>
      <p:grpSp>
        <p:nvGrpSpPr>
          <p:cNvPr id="85" name="그룹 84"/>
          <p:cNvGrpSpPr/>
          <p:nvPr/>
        </p:nvGrpSpPr>
        <p:grpSpPr>
          <a:xfrm>
            <a:off x="4932040" y="2588168"/>
            <a:ext cx="1512168" cy="1651620"/>
            <a:chOff x="4932040" y="2132856"/>
            <a:chExt cx="1512168" cy="1154497"/>
          </a:xfrm>
        </p:grpSpPr>
        <p:sp>
          <p:nvSpPr>
            <p:cNvPr id="86" name="직사각형 85"/>
            <p:cNvSpPr/>
            <p:nvPr/>
          </p:nvSpPr>
          <p:spPr>
            <a:xfrm>
              <a:off x="4932040" y="2317522"/>
              <a:ext cx="1512168" cy="747955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74150" y="2132856"/>
              <a:ext cx="8640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회귀분</a:t>
              </a:r>
              <a:r>
                <a:rPr lang="ko-KR" altLang="en-US" sz="1400" dirty="0">
                  <a:latin typeface="현대하모니 M" pitchFamily="18" charset="-127"/>
                  <a:ea typeface="현대하모니 M" pitchFamily="18" charset="-127"/>
                </a:rPr>
                <a:t>석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04048" y="2419147"/>
              <a:ext cx="1368152" cy="86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§"/>
              </a:pPr>
              <a:r>
                <a:rPr lang="en-US" altLang="ko-KR" sz="1200" dirty="0" err="1" smtClean="0">
                  <a:latin typeface="현대하모니 L" pitchFamily="18" charset="-127"/>
                  <a:ea typeface="현대하모니 L" pitchFamily="18" charset="-127"/>
                </a:rPr>
                <a:t>Scikit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-learn</a:t>
              </a:r>
            </a:p>
            <a:p>
              <a:pPr marL="171450" indent="-171450">
                <a:buFont typeface="Wingdings" pitchFamily="2" charset="2"/>
                <a:buChar char="§"/>
              </a:pP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OLS</a:t>
              </a:r>
            </a:p>
            <a:p>
              <a:pPr algn="ctr"/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  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다중선형회귀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시뮬레이션</a:t>
              </a:r>
              <a:endParaRPr lang="en-US" altLang="ko-KR" sz="1200" dirty="0" smtClean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4932040" y="4239789"/>
            <a:ext cx="1512168" cy="1014101"/>
            <a:chOff x="4932040" y="2132856"/>
            <a:chExt cx="1512168" cy="1059508"/>
          </a:xfrm>
        </p:grpSpPr>
        <p:sp>
          <p:nvSpPr>
            <p:cNvPr id="90" name="직사각형 89"/>
            <p:cNvSpPr/>
            <p:nvPr/>
          </p:nvSpPr>
          <p:spPr>
            <a:xfrm>
              <a:off x="4932040" y="2317522"/>
              <a:ext cx="1512168" cy="87484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274150" y="2132856"/>
              <a:ext cx="8640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리뷰분석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04048" y="2419147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§"/>
              </a:pP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지역별선호도</a:t>
              </a:r>
              <a:endParaRPr lang="en-US" altLang="ko-KR" sz="1200" dirty="0" smtClean="0">
                <a:latin typeface="현대하모니 L" pitchFamily="18" charset="-127"/>
                <a:ea typeface="현대하모니 L" pitchFamily="18" charset="-127"/>
              </a:endParaRPr>
            </a:p>
            <a:p>
              <a:pPr marL="171450" indent="-171450">
                <a:buFont typeface="Wingdings" pitchFamily="2" charset="2"/>
                <a:buChar char="§"/>
              </a:pP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지역별 핵심단어</a:t>
              </a:r>
              <a:endParaRPr lang="en-US" altLang="ko-KR" sz="1200" dirty="0" smtClean="0">
                <a:latin typeface="현대하모니 L" pitchFamily="18" charset="-127"/>
                <a:ea typeface="현대하모니 L" pitchFamily="18" charset="-127"/>
              </a:endParaRPr>
            </a:p>
            <a:p>
              <a:pPr marL="171450" indent="-171450">
                <a:buFont typeface="Wingdings" pitchFamily="2" charset="2"/>
                <a:buChar char="§"/>
              </a:pP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경쟁우의 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&amp; 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단점</a:t>
              </a:r>
              <a:endParaRPr lang="en-US" altLang="ko-KR" sz="1200" dirty="0" smtClean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28" y="1409325"/>
            <a:ext cx="415224" cy="418826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857" y="1497591"/>
            <a:ext cx="948875" cy="2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7222066" y="1945635"/>
            <a:ext cx="1512168" cy="1229111"/>
            <a:chOff x="4932040" y="2132856"/>
            <a:chExt cx="1512168" cy="1284146"/>
          </a:xfrm>
        </p:grpSpPr>
        <p:sp>
          <p:nvSpPr>
            <p:cNvPr id="98" name="직사각형 97"/>
            <p:cNvSpPr/>
            <p:nvPr/>
          </p:nvSpPr>
          <p:spPr>
            <a:xfrm>
              <a:off x="4932040" y="2317521"/>
              <a:ext cx="1512168" cy="1099481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74150" y="2132856"/>
              <a:ext cx="8640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latin typeface="현대하모니 M" pitchFamily="18" charset="-127"/>
                  <a:ea typeface="현대하모니 M" pitchFamily="18" charset="-127"/>
                </a:rPr>
                <a:t>판매</a:t>
              </a:r>
              <a:r>
                <a:rPr lang="ko-KR" altLang="en-US" sz="1400">
                  <a:latin typeface="현대하모니 M" pitchFamily="18" charset="-127"/>
                  <a:ea typeface="현대하모니 M" pitchFamily="18" charset="-127"/>
                </a:rPr>
                <a:t>량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04048" y="2419147"/>
              <a:ext cx="1440160" cy="675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모든 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chart, plot 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등은 전처리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, </a:t>
              </a:r>
              <a:r>
                <a:rPr lang="ko-KR" altLang="en-US" sz="1200" dirty="0" smtClean="0">
                  <a:latin typeface="현대하모니 L" pitchFamily="18" charset="-127"/>
                  <a:ea typeface="현대하모니 L" pitchFamily="18" charset="-127"/>
                </a:rPr>
                <a:t>코딩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 programming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7222066" y="3380767"/>
            <a:ext cx="1512168" cy="1873122"/>
            <a:chOff x="4932040" y="2132856"/>
            <a:chExt cx="1512168" cy="2042076"/>
          </a:xfrm>
        </p:grpSpPr>
        <p:sp>
          <p:nvSpPr>
            <p:cNvPr id="104" name="직사각형 103"/>
            <p:cNvSpPr/>
            <p:nvPr/>
          </p:nvSpPr>
          <p:spPr>
            <a:xfrm>
              <a:off x="4932040" y="2317522"/>
              <a:ext cx="1512168" cy="51499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62294" y="2132856"/>
              <a:ext cx="111612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현대하모니 M" pitchFamily="18" charset="-127"/>
                  <a:ea typeface="현대하모니 M" pitchFamily="18" charset="-127"/>
                </a:rPr>
                <a:t>WordCloud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32040" y="3426977"/>
              <a:ext cx="1512168" cy="747955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62294" y="3242311"/>
              <a:ext cx="1116124" cy="3355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현대하모니 M" pitchFamily="18" charset="-127"/>
                  <a:ea typeface="현대하모니 M" pitchFamily="18" charset="-127"/>
                </a:rPr>
                <a:t>K-means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</p:grpSp>
      <p:cxnSp>
        <p:nvCxnSpPr>
          <p:cNvPr id="68" name="직선 연결선 67"/>
          <p:cNvCxnSpPr/>
          <p:nvPr/>
        </p:nvCxnSpPr>
        <p:spPr>
          <a:xfrm>
            <a:off x="251520" y="5949280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234928" y="6193012"/>
            <a:ext cx="288032" cy="350749"/>
          </a:xfrm>
          <a:prstGeom prst="rightArrow">
            <a:avLst>
              <a:gd name="adj1" fmla="val 50000"/>
              <a:gd name="adj2" fmla="val 4679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39552" y="5949280"/>
            <a:ext cx="819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분석 시작 전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큰 그림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＂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을 그리는 것이 중요하다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특히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</a:t>
            </a: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종속변수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 (</a:t>
            </a:r>
            <a:r>
              <a:rPr lang="ko-KR" altLang="en-US" sz="1200" dirty="0" err="1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예측치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를 설정하고 이를 맞출 수 있는 독립 변수들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200" dirty="0" err="1" smtClean="0">
                <a:latin typeface="현대하모니 L" pitchFamily="18" charset="-127"/>
                <a:ea typeface="현대하모니 L" pitchFamily="18" charset="-127"/>
              </a:rPr>
              <a:t>머신러닝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or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분석 기술들을 간략하게 선정하고 시작하는 것이 가장 중요하다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결국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</a:t>
            </a: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수치적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”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으로 보여주는 것이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데이터 분석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＂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의 목적이다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. 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61" y="6479316"/>
            <a:ext cx="1533702" cy="320283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2743036" y="2110501"/>
            <a:ext cx="1512168" cy="83692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834843" y="1863109"/>
            <a:ext cx="131407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현대하모니 M" pitchFamily="18" charset="-127"/>
                <a:ea typeface="현대하모니 M" pitchFamily="18" charset="-127"/>
              </a:rPr>
              <a:t>Feature</a:t>
            </a:r>
            <a:endParaRPr lang="en-US" altLang="ko-KR" sz="1400" dirty="0">
              <a:latin typeface="현대하모니 M" pitchFamily="18" charset="-127"/>
              <a:ea typeface="현대하모니 M" pitchFamily="18" charset="-127"/>
            </a:endParaRPr>
          </a:p>
          <a:p>
            <a:pPr algn="ctr"/>
            <a:r>
              <a:rPr lang="en-US" altLang="ko-KR" sz="1400" dirty="0" smtClean="0">
                <a:latin typeface="현대하모니 M" pitchFamily="18" charset="-127"/>
                <a:ea typeface="현대하모니 M" pitchFamily="18" charset="-127"/>
              </a:rPr>
              <a:t>Engineering</a:t>
            </a:r>
            <a:endParaRPr lang="ko-KR" altLang="en-US" sz="1400" dirty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25734" y="24028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200" dirty="0" err="1" smtClean="0">
                <a:latin typeface="현대하모니 L" pitchFamily="18" charset="-127"/>
                <a:ea typeface="현대하모니 L" pitchFamily="18" charset="-127"/>
              </a:rPr>
              <a:t>NaN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처리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수치화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183196" y="3922373"/>
            <a:ext cx="748844" cy="494168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183196" y="5253889"/>
            <a:ext cx="748844" cy="312268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4265894" y="2053465"/>
            <a:ext cx="666146" cy="68921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255204" y="2939417"/>
            <a:ext cx="676836" cy="98826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94074" y="36670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배경 이미지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292588" y="473020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200" dirty="0" err="1" smtClean="0">
                <a:latin typeface="현대하모니 L" pitchFamily="18" charset="-127"/>
                <a:ea typeface="현대하모니 L" pitchFamily="18" charset="-127"/>
              </a:rPr>
              <a:t>Scratter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50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528" y="179348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현대하모니 B" pitchFamily="18" charset="-127"/>
                <a:ea typeface="현대하모니 B" pitchFamily="18" charset="-127"/>
              </a:rPr>
              <a:t>Skills</a:t>
            </a:r>
            <a:endParaRPr lang="ko-KR" altLang="en-US" sz="1600" dirty="0">
              <a:latin typeface="현대하모니 B" pitchFamily="18" charset="-127"/>
              <a:ea typeface="현대하모니 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172400" y="5486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8172400" y="68306"/>
            <a:ext cx="818892" cy="476492"/>
            <a:chOff x="8172400" y="68306"/>
            <a:chExt cx="818892" cy="476492"/>
          </a:xfrm>
        </p:grpSpPr>
        <p:sp>
          <p:nvSpPr>
            <p:cNvPr id="15" name="TextBox 14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0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sp>
        <p:nvSpPr>
          <p:cNvPr id="20" name="오각형 19"/>
          <p:cNvSpPr/>
          <p:nvPr/>
        </p:nvSpPr>
        <p:spPr>
          <a:xfrm>
            <a:off x="458308" y="1854060"/>
            <a:ext cx="1116268" cy="36004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현대하모니 M" pitchFamily="18" charset="-127"/>
                <a:ea typeface="현대하모니 M" pitchFamily="18" charset="-127"/>
              </a:rPr>
              <a:t>리뷰분</a:t>
            </a:r>
            <a:r>
              <a:rPr lang="ko-KR" altLang="en-US" sz="1400" dirty="0">
                <a:solidFill>
                  <a:sysClr val="windowText" lastClr="000000"/>
                </a:solidFill>
                <a:latin typeface="현대하모니 M" pitchFamily="18" charset="-127"/>
                <a:ea typeface="현대하모니 M" pitchFamily="18" charset="-127"/>
              </a:rPr>
              <a:t>석</a:t>
            </a:r>
          </a:p>
        </p:txBody>
      </p:sp>
      <p:sp>
        <p:nvSpPr>
          <p:cNvPr id="21" name="오각형 20"/>
          <p:cNvSpPr/>
          <p:nvPr/>
        </p:nvSpPr>
        <p:spPr>
          <a:xfrm>
            <a:off x="504488" y="5039004"/>
            <a:ext cx="1116268" cy="36004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  <a:latin typeface="현대하모니 M" pitchFamily="18" charset="-127"/>
                <a:ea typeface="현대하모니 M" pitchFamily="18" charset="-127"/>
              </a:rPr>
              <a:t>스펙분석</a:t>
            </a:r>
            <a:endParaRPr lang="ko-KR" altLang="en-US" sz="1400" dirty="0">
              <a:solidFill>
                <a:sysClr val="windowText" lastClr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806" y="750475"/>
            <a:ext cx="819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종속변수를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판매량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”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으로 설정하고 상품성 상승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판매량 상승 을 목적으로 분석을 진행한다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독립변수는 크게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리뷰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and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평점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”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과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스펙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and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사이즈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”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로 선정한다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소비자들에게 평이 안좋은 차량 선정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lang="ko-KR" altLang="en-US" sz="1200" dirty="0" err="1" smtClean="0">
                <a:latin typeface="현대하모니 L" pitchFamily="18" charset="-127"/>
                <a:ea typeface="현대하모니 L" pitchFamily="18" charset="-127"/>
              </a:rPr>
              <a:t>경쟁차량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or Segment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차량 비교 분석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결과 시각화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234928" y="892297"/>
            <a:ext cx="288032" cy="350749"/>
          </a:xfrm>
          <a:prstGeom prst="rightArrow">
            <a:avLst>
              <a:gd name="adj1" fmla="val 50000"/>
              <a:gd name="adj2" fmla="val 4679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723518" y="1711569"/>
            <a:ext cx="728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수치화 할 수 있는 부분을 정량화 하여 평점이 가장 낮은 차량을 선정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정성적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리뷰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요소는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＂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감성 분석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”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을 통해 단점인 문장을 추출하고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＂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형태소 분석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“(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명사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-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전처리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를 통해 단어 조합을 만든다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4420" y="2516428"/>
            <a:ext cx="8621040" cy="2053585"/>
            <a:chOff x="522960" y="2599552"/>
            <a:chExt cx="8621040" cy="2053585"/>
          </a:xfrm>
        </p:grpSpPr>
        <p:sp>
          <p:nvSpPr>
            <p:cNvPr id="3" name="타원 2"/>
            <p:cNvSpPr/>
            <p:nvPr/>
          </p:nvSpPr>
          <p:spPr>
            <a:xfrm>
              <a:off x="3555224" y="2924944"/>
              <a:ext cx="2024888" cy="1728193"/>
            </a:xfrm>
            <a:prstGeom prst="ellipse">
              <a:avLst/>
            </a:prstGeom>
            <a:noFill/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11208" y="2599552"/>
              <a:ext cx="237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mtClean="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리뷰 분석기 </a:t>
              </a:r>
              <a:r>
                <a:rPr lang="en-US" altLang="ko-KR" sz="1600" smtClean="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MODEL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355216" y="2965984"/>
              <a:ext cx="1115596" cy="557594"/>
              <a:chOff x="1872228" y="2644349"/>
              <a:chExt cx="1115596" cy="557594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051720" y="2644349"/>
                <a:ext cx="7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smtClean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INPUT</a:t>
                </a:r>
                <a:endParaRPr lang="ko-KR" altLang="en-US" sz="14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72228" y="2924944"/>
                <a:ext cx="11155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>
                    <a:latin typeface="현대하모니 L" pitchFamily="18" charset="-127"/>
                    <a:ea typeface="현대하모니 L" pitchFamily="18" charset="-127"/>
                  </a:rPr>
                  <a:t>Raw Review</a:t>
                </a:r>
                <a:endParaRPr lang="ko-KR" altLang="en-US" sz="1200" dirty="0">
                  <a:latin typeface="현대하모니 L" pitchFamily="18" charset="-127"/>
                  <a:ea typeface="현대하모니 L" pitchFamily="18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019055" y="3034967"/>
              <a:ext cx="1206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PROCESSING</a:t>
              </a:r>
              <a:endPara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07904" y="3615407"/>
              <a:ext cx="601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부정</a:t>
              </a:r>
              <a:endParaRPr lang="en-US" altLang="ko-KR" sz="1200" smtClean="0">
                <a:latin typeface="현대하모니 L" pitchFamily="18" charset="-127"/>
                <a:ea typeface="현대하모니 L" pitchFamily="18" charset="-127"/>
              </a:endParaRPr>
            </a:p>
            <a:p>
              <a:pPr algn="ctr"/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문장</a:t>
              </a:r>
              <a:endParaRPr lang="en-US" altLang="ko-KR" sz="1200" smtClean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46740" y="3442645"/>
              <a:ext cx="1305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Cargosapace</a:t>
              </a:r>
            </a:p>
            <a:p>
              <a:pPr algn="ctr"/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 (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명사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)</a:t>
              </a:r>
            </a:p>
            <a:p>
              <a:pPr algn="ctr"/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Smaller</a:t>
              </a:r>
            </a:p>
            <a:p>
              <a:pPr algn="ctr"/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비교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)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960" y="3615407"/>
              <a:ext cx="3112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“I think Maxcruz`s cargospace is </a:t>
              </a:r>
              <a:r>
                <a:rPr lang="en-US" altLang="ko-KR" sz="1200" b="1" smtClean="0">
                  <a:solidFill>
                    <a:schemeClr val="accent1">
                      <a:lumMod val="75000"/>
                    </a:schemeClr>
                  </a:solidFill>
                  <a:latin typeface="현대하모니 L" pitchFamily="18" charset="-127"/>
                  <a:ea typeface="현대하모니 L" pitchFamily="18" charset="-127"/>
                </a:rPr>
                <a:t>little smaller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 than other competiton cars”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4353762" y="3754204"/>
              <a:ext cx="107836" cy="151144"/>
            </a:xfrm>
            <a:prstGeom prst="rightArrow">
              <a:avLst>
                <a:gd name="adj1" fmla="val 50000"/>
                <a:gd name="adj2" fmla="val 4679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4524" y="3007985"/>
              <a:ext cx="1205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OUTPUT</a:t>
              </a:r>
              <a:endPara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97892" y="3269041"/>
              <a:ext cx="1907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Word combination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31544" y="3663413"/>
              <a:ext cx="3112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현대하모니 L" pitchFamily="18" charset="-127"/>
                  <a:ea typeface="현대하모니 L" pitchFamily="18" charset="-127"/>
                </a:rPr>
                <a:t>Maxcruz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 -&gt; “Smaller </a:t>
              </a:r>
              <a:r>
                <a:rPr lang="en-US" altLang="ko-KR" sz="1200" dirty="0" err="1" smtClean="0">
                  <a:latin typeface="현대하모니 L" pitchFamily="18" charset="-127"/>
                  <a:ea typeface="현대하모니 L" pitchFamily="18" charset="-127"/>
                </a:rPr>
                <a:t>cargospace</a:t>
              </a:r>
              <a:r>
                <a:rPr lang="en-US" altLang="ko-KR" sz="1200" dirty="0" smtClean="0">
                  <a:latin typeface="현대하모니 L" pitchFamily="18" charset="-127"/>
                  <a:ea typeface="현대하모니 L" pitchFamily="18" charset="-127"/>
                </a:rPr>
                <a:t>”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723518" y="4813808"/>
            <a:ext cx="728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크기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가격을 기준으로 군집화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en-US" altLang="ko-KR" sz="1200" dirty="0" err="1" smtClean="0">
                <a:latin typeface="현대하모니 L" pitchFamily="18" charset="-127"/>
                <a:ea typeface="현대하모니 L" pitchFamily="18" charset="-127"/>
              </a:rPr>
              <a:t>Kmeans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) :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소비자 </a:t>
            </a:r>
            <a:r>
              <a:rPr lang="ko-KR" altLang="en-US" sz="1200" dirty="0" err="1" smtClean="0">
                <a:latin typeface="현대하모니 L" pitchFamily="18" charset="-127"/>
                <a:ea typeface="현대하모니 L" pitchFamily="18" charset="-127"/>
              </a:rPr>
              <a:t>차량구매의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 기본 준거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경쟁 차량 기준 스펙 상세 비교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 -&gt;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개선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point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생각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point 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에 유의미한 변수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회귀분석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(OLS)”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를 통해 도출</a:t>
            </a:r>
            <a:endParaRPr lang="en-US" altLang="ko-KR" sz="12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회귀분석을 통한 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판매량</a:t>
            </a:r>
            <a:r>
              <a:rPr lang="en-US" altLang="ko-KR" sz="1200" dirty="0" smtClean="0">
                <a:latin typeface="현대하모니 L" pitchFamily="18" charset="-127"/>
                <a:ea typeface="현대하모니 L" pitchFamily="18" charset="-127"/>
              </a:rPr>
              <a:t>＂</a:t>
            </a:r>
            <a:r>
              <a:rPr lang="ko-KR" altLang="en-US" sz="1200" dirty="0" smtClean="0">
                <a:latin typeface="현대하모니 L" pitchFamily="18" charset="-127"/>
                <a:ea typeface="현대하모니 L" pitchFamily="18" charset="-127"/>
              </a:rPr>
              <a:t>예측 모델링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1436" y="5733256"/>
            <a:ext cx="9100372" cy="573047"/>
            <a:chOff x="271436" y="5820561"/>
            <a:chExt cx="9100372" cy="573047"/>
          </a:xfrm>
        </p:grpSpPr>
        <p:sp>
          <p:nvSpPr>
            <p:cNvPr id="35" name="TextBox 34"/>
            <p:cNvSpPr txBox="1"/>
            <p:nvPr/>
          </p:nvSpPr>
          <p:spPr>
            <a:xfrm>
              <a:off x="3272668" y="5820561"/>
              <a:ext cx="237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OLS </a:t>
              </a:r>
              <a:r>
                <a:rPr lang="ko-KR" altLang="en-US" sz="1600" smtClean="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판매량 예측 </a:t>
              </a:r>
              <a:r>
                <a:rPr lang="en-US" altLang="ko-KR" sz="1600" smtClean="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MODEL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1436" y="5932925"/>
              <a:ext cx="3112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전장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, 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전고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, 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마력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, 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연비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,  ··</a:t>
              </a:r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·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259352" y="5914133"/>
                  <a:ext cx="31124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smtClean="0">
                      <a:latin typeface="현대하모니 L" pitchFamily="18" charset="-127"/>
                      <a:ea typeface="현대하모니 L" pitchFamily="18" charset="-127"/>
                    </a:rPr>
                    <a:t>판매량 </a:t>
                  </a:r>
                  <a:r>
                    <a:rPr lang="en-US" altLang="ko-KR" sz="1200" smtClean="0">
                      <a:latin typeface="현대하모니 L" pitchFamily="18" charset="-127"/>
                      <a:ea typeface="현대하모니 L" pitchFamily="18" charset="-127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𝐴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𝐵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𝐶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𝐷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+</m:t>
                      </m:r>
                      <m:r>
                        <a:rPr lang="ko-KR" altLang="en-US" sz="1200" b="0" i="1" smtClean="0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𝛼</m:t>
                      </m:r>
                    </m:oMath>
                  </a14:m>
                  <a:endParaRPr lang="ko-KR" altLang="en-US" sz="1200" dirty="0">
                    <a:latin typeface="현대하모니 L" pitchFamily="18" charset="-127"/>
                    <a:ea typeface="현대하모니 L" pitchFamily="18" charset="-127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9352" y="5914133"/>
                  <a:ext cx="311245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96" t="-2222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3496876" y="6116609"/>
              <a:ext cx="2265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유의미한 변수 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: 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전장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, </a:t>
              </a:r>
              <a:r>
                <a:rPr lang="ko-KR" altLang="en-US" sz="1200" smtClean="0">
                  <a:latin typeface="현대하모니 L" pitchFamily="18" charset="-127"/>
                  <a:ea typeface="현대하모니 L" pitchFamily="18" charset="-127"/>
                </a:rPr>
                <a:t>전고 </a:t>
              </a:r>
              <a:r>
                <a:rPr lang="en-US" altLang="ko-KR" sz="1200" smtClean="0">
                  <a:latin typeface="현대하모니 L" pitchFamily="18" charset="-127"/>
                  <a:ea typeface="현대하모니 L" pitchFamily="18" charset="-127"/>
                </a:rPr>
                <a:t>···</a:t>
              </a:r>
              <a:endParaRPr lang="ko-KR" altLang="en-US" sz="120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39" name="오른쪽 화살표 38"/>
            <p:cNvSpPr/>
            <p:nvPr/>
          </p:nvSpPr>
          <p:spPr>
            <a:xfrm>
              <a:off x="2787130" y="5985503"/>
              <a:ext cx="107836" cy="151144"/>
            </a:xfrm>
            <a:prstGeom prst="rightArrow">
              <a:avLst>
                <a:gd name="adj1" fmla="val 50000"/>
                <a:gd name="adj2" fmla="val 4679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5904324" y="5964577"/>
              <a:ext cx="107836" cy="151144"/>
            </a:xfrm>
            <a:prstGeom prst="rightArrow">
              <a:avLst>
                <a:gd name="adj1" fmla="val 50000"/>
                <a:gd name="adj2" fmla="val 4679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251520" y="1556792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51520" y="4706672"/>
            <a:ext cx="856988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61" y="6479316"/>
            <a:ext cx="1533702" cy="32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8076" y="1242591"/>
            <a:ext cx="12792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/>
              <a:t>&lt; </a:t>
            </a:r>
            <a:r>
              <a:rPr lang="ko-KR" altLang="en-US" sz="1500" b="1"/>
              <a:t>목차 </a:t>
            </a:r>
            <a:r>
              <a:rPr lang="en-US" altLang="ko-KR" sz="1500" b="1"/>
              <a:t>&gt;</a:t>
            </a:r>
            <a:endParaRPr lang="ko-KR" altLang="en-US" sz="1500" b="1"/>
          </a:p>
        </p:txBody>
      </p:sp>
      <p:sp>
        <p:nvSpPr>
          <p:cNvPr id="5" name="TextBox 4"/>
          <p:cNvSpPr txBox="1"/>
          <p:nvPr/>
        </p:nvSpPr>
        <p:spPr>
          <a:xfrm>
            <a:off x="5073765" y="2276872"/>
            <a:ext cx="39037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시장현황</a:t>
            </a: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경쟁차량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선정</a:t>
            </a: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개선점 도출</a:t>
            </a: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최종결론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7472" y="1628800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172400" y="5486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8172400" y="68306"/>
            <a:ext cx="818892" cy="476492"/>
            <a:chOff x="8172400" y="68306"/>
            <a:chExt cx="818892" cy="476492"/>
          </a:xfrm>
        </p:grpSpPr>
        <p:sp>
          <p:nvSpPr>
            <p:cNvPr id="13" name="TextBox 12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0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276872"/>
            <a:ext cx="2518761" cy="266429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37131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데이터 수집 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to </a:t>
            </a:r>
            <a:r>
              <a:rPr lang="ko-KR" altLang="en-US" sz="16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크롤링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172400" y="5486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8172400" y="68306"/>
            <a:ext cx="818892" cy="476492"/>
            <a:chOff x="8172400" y="68306"/>
            <a:chExt cx="818892" cy="476492"/>
          </a:xfrm>
        </p:grpSpPr>
        <p:sp>
          <p:nvSpPr>
            <p:cNvPr id="31" name="TextBox 30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0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38" name="직선 연결선 37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4" y="6509567"/>
            <a:ext cx="670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Data_collecting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Data_Crawling_Complain.ipynb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630331"/>
            <a:ext cx="4752528" cy="24851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64" y="3347775"/>
            <a:ext cx="4784924" cy="27831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613" y="3517662"/>
            <a:ext cx="2190750" cy="17145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18524" y="4192131"/>
            <a:ext cx="52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∙∙∙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16116" y="150846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크롤링을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할 사이트의 </a:t>
            </a: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읽고 원하는 정보가 포함된 </a:t>
            </a: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정해주는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code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6441" y="5669257"/>
            <a:ext cx="342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Get_post_link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읽은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따라 원하는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 전처리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수집하는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code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5225609" y="1575857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오른쪽 화살표 26"/>
          <p:cNvSpPr/>
          <p:nvPr/>
        </p:nvSpPr>
        <p:spPr>
          <a:xfrm>
            <a:off x="5225608" y="5751554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6653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37131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현황 분석 전처리 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&amp;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시각화 알고리즘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172400" y="5486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8172400" y="68306"/>
            <a:ext cx="818892" cy="476492"/>
            <a:chOff x="8172400" y="68306"/>
            <a:chExt cx="818892" cy="476492"/>
          </a:xfrm>
        </p:grpSpPr>
        <p:sp>
          <p:nvSpPr>
            <p:cNvPr id="31" name="TextBox 30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0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38" name="직선 연결선 37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92696"/>
            <a:ext cx="5162554" cy="3240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708920"/>
            <a:ext cx="4896544" cy="3604944"/>
          </a:xfrm>
          <a:prstGeom prst="rect">
            <a:avLst/>
          </a:prstGeom>
        </p:spPr>
      </p:pic>
      <p:sp>
        <p:nvSpPr>
          <p:cNvPr id="44" name="오른쪽 화살표 43"/>
          <p:cNvSpPr/>
          <p:nvPr/>
        </p:nvSpPr>
        <p:spPr>
          <a:xfrm>
            <a:off x="5652120" y="1965336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5" name="오른쪽 화살표 44"/>
          <p:cNvSpPr/>
          <p:nvPr/>
        </p:nvSpPr>
        <p:spPr>
          <a:xfrm flipH="1">
            <a:off x="3059832" y="4826390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6084168" y="1965030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각각의 </a:t>
            </a: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barplot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labeling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하는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code 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2632" y="461660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Text()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사용하여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축에 따른 세부 </a:t>
            </a: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barplot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labeling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범례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축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타이틀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세부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color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지정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22980"/>
          <a:stretch/>
        </p:blipFill>
        <p:spPr>
          <a:xfrm>
            <a:off x="5580112" y="980727"/>
            <a:ext cx="3240360" cy="84248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4" y="6509567"/>
            <a:ext cx="5915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US_market_analyzing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ko-KR" altLang="en-US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시장현황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9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3713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현대하모니 B" panose="02020603020101020101" pitchFamily="18" charset="-127"/>
                <a:ea typeface="현대하모니 B" panose="02020603020101020101" pitchFamily="18" charset="-127"/>
              </a:rPr>
              <a:t>1. </a:t>
            </a:r>
            <a:r>
              <a:rPr lang="ko-KR" altLang="en-US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시장현황</a:t>
            </a:r>
            <a:endParaRPr lang="ko-KR" altLang="en-US" sz="160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6479976"/>
            <a:ext cx="693856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자료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현대자동차 공식 북미 판매량 </a:t>
            </a:r>
            <a:r>
              <a:rPr lang="en-US" altLang="ko-KR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DataSet</a:t>
            </a:r>
            <a:endParaRPr lang="en-US" altLang="ko-KR" sz="825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주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Segment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기준은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현대자동차 공식 판매량 </a:t>
            </a:r>
            <a:r>
              <a:rPr lang="en-US" altLang="ko-KR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DataSet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GLOBAL_SEGMENT</a:t>
            </a:r>
            <a:endParaRPr lang="ko-KR" altLang="en-US" sz="825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225" y="2375302"/>
            <a:ext cx="410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북미 판매량 및 주요 </a:t>
            </a:r>
            <a:r>
              <a:rPr lang="en-US" altLang="ko-KR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Segment</a:t>
            </a:r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성장 추이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9971" y="928578"/>
            <a:ext cx="814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SUV </a:t>
            </a:r>
            <a:r>
              <a:rPr lang="ko-KR" altLang="en-US" sz="1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시장의 성장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7130" y="1231151"/>
            <a:ext cx="81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SUV Market Share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17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년도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Sedan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시장을 앞지를 것이라 예측된다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572001" y="3045503"/>
            <a:ext cx="0" cy="244448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7704" y="251595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Sedan / SUV / Pick-up 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트럭 현황</a:t>
            </a: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5064369" y="2972278"/>
            <a:ext cx="0" cy="2367029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2" t="13385" r="12594" b="4311"/>
          <a:stretch/>
        </p:blipFill>
        <p:spPr>
          <a:xfrm>
            <a:off x="5123645" y="3055959"/>
            <a:ext cx="3490234" cy="296605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r="13271"/>
          <a:stretch/>
        </p:blipFill>
        <p:spPr>
          <a:xfrm>
            <a:off x="683569" y="2917297"/>
            <a:ext cx="3600400" cy="3019713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172400" y="5486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8172400" y="68306"/>
            <a:ext cx="818892" cy="476492"/>
            <a:chOff x="8172400" y="68306"/>
            <a:chExt cx="818892" cy="476492"/>
          </a:xfrm>
        </p:grpSpPr>
        <p:sp>
          <p:nvSpPr>
            <p:cNvPr id="31" name="TextBox 30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현대하모니 B" pitchFamily="18" charset="-127"/>
                  <a:ea typeface="현대하모니 B" pitchFamily="18" charset="-127"/>
                </a:rPr>
                <a:t>1</a:t>
              </a:r>
              <a:endParaRPr lang="en-US" altLang="ko-KR" sz="1600" dirty="0" smtClean="0"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38" name="직선 연결선 37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87059" y="2636912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43347" r="96787" b="40437"/>
          <a:stretch/>
        </p:blipFill>
        <p:spPr>
          <a:xfrm>
            <a:off x="531866" y="4287118"/>
            <a:ext cx="144015" cy="43100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09" t="2607" r="40963" b="93081"/>
          <a:stretch/>
        </p:blipFill>
        <p:spPr>
          <a:xfrm>
            <a:off x="6354348" y="2862466"/>
            <a:ext cx="1028828" cy="20576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45651" r="90085" b="43571"/>
          <a:stretch/>
        </p:blipFill>
        <p:spPr>
          <a:xfrm>
            <a:off x="4864340" y="4219634"/>
            <a:ext cx="209085" cy="52271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574883" y="3833140"/>
            <a:ext cx="1011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6,649,901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0034" y="4921973"/>
            <a:ext cx="1182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2,692,555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74883" y="3358255"/>
            <a:ext cx="1011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6,921,697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7" t="94730" r="28173" b="958"/>
          <a:stretch/>
        </p:blipFill>
        <p:spPr>
          <a:xfrm>
            <a:off x="1043608" y="5937010"/>
            <a:ext cx="2938930" cy="20992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7" t="94730" r="28173" b="958"/>
          <a:stretch/>
        </p:blipFill>
        <p:spPr>
          <a:xfrm>
            <a:off x="5377486" y="5957790"/>
            <a:ext cx="2938930" cy="20992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3920" y="289531"/>
            <a:ext cx="6904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생략</a:t>
            </a:r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]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시장현황 분석 시각화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9552" y="1412776"/>
            <a:ext cx="7285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북미 판매량 변화 추이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, Segment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별 추이</a:t>
            </a:r>
            <a:endParaRPr lang="en-US" altLang="ko-KR" sz="14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lnSpc>
                <a:spcPct val="300000"/>
              </a:lnSpc>
              <a:buFontTx/>
              <a:buChar char="-"/>
            </a:pP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현대자동차 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SUV </a:t>
            </a: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차량 점유율 변화</a:t>
            </a:r>
            <a:endParaRPr lang="en-US" altLang="ko-KR" sz="14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경쟁업체 비교</a:t>
            </a:r>
            <a:endParaRPr lang="en-US" altLang="ko-KR" sz="14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ko-KR" altLang="en-US" sz="1400" dirty="0" smtClean="0">
                <a:latin typeface="현대하모니 L" pitchFamily="18" charset="-127"/>
                <a:ea typeface="현대하모니 L" pitchFamily="18" charset="-127"/>
              </a:rPr>
              <a:t>등등</a:t>
            </a:r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…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2208" y="299483"/>
            <a:ext cx="447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군집화 알고리즘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03920" y="7010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8324800" y="220706"/>
            <a:ext cx="818892" cy="476492"/>
            <a:chOff x="8172400" y="68306"/>
            <a:chExt cx="818892" cy="476492"/>
          </a:xfrm>
        </p:grpSpPr>
        <p:sp>
          <p:nvSpPr>
            <p:cNvPr id="53" name="TextBox 52"/>
            <p:cNvSpPr txBox="1"/>
            <p:nvPr/>
          </p:nvSpPr>
          <p:spPr>
            <a:xfrm>
              <a:off x="8172400" y="683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25847" y="14708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현대하모니 B" pitchFamily="18" charset="-127"/>
                  <a:ea typeface="현대하모니 B" pitchFamily="18" charset="-127"/>
                </a:rPr>
                <a:t>/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06354" y="237021"/>
              <a:ext cx="584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현대하모니 B" pitchFamily="18" charset="-127"/>
                  <a:ea typeface="현대하모니 B" pitchFamily="18" charset="-127"/>
                </a:rPr>
                <a:t>99</a:t>
              </a:r>
            </a:p>
          </p:txBody>
        </p:sp>
      </p:grpSp>
      <p:cxnSp>
        <p:nvCxnSpPr>
          <p:cNvPr id="56" name="직선 연결선 55"/>
          <p:cNvCxnSpPr/>
          <p:nvPr/>
        </p:nvCxnSpPr>
        <p:spPr>
          <a:xfrm>
            <a:off x="8324800" y="701080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1010941"/>
            <a:ext cx="5688632" cy="4990714"/>
          </a:xfrm>
          <a:prstGeom prst="rect">
            <a:avLst/>
          </a:prstGeom>
        </p:spPr>
      </p:pic>
      <p:sp>
        <p:nvSpPr>
          <p:cNvPr id="29" name="오른쪽 화살표 28"/>
          <p:cNvSpPr/>
          <p:nvPr/>
        </p:nvSpPr>
        <p:spPr>
          <a:xfrm>
            <a:off x="6324149" y="3248617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2780928"/>
            <a:ext cx="2339445" cy="40957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701673" y="3268687"/>
            <a:ext cx="2370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Sklearn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Kmeans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모듈을 사용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Discreate_scatter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모듈을 사용하여 군집 시각화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Pyplot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내부 </a:t>
            </a:r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tool 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</a:t>
            </a:r>
            <a:endParaRPr lang="en-US" altLang="ko-KR" sz="12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88" y="6517902"/>
            <a:ext cx="1097943" cy="2769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1064" y="6509567"/>
            <a:ext cx="656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Segment_clustering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/Segment-</a:t>
            </a:r>
            <a:r>
              <a:rPr lang="en-US" altLang="ko-KR" sz="12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clustering.ipynb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4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1925</Words>
  <Application>Microsoft Office PowerPoint</Application>
  <PresentationFormat>화면 슬라이드 쇼(4:3)</PresentationFormat>
  <Paragraphs>285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현대하모니 B</vt:lpstr>
      <vt:lpstr>현대하모니 L</vt:lpstr>
      <vt:lpstr>현대하모니 M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</dc:creator>
  <cp:lastModifiedBy>Windows 사용자</cp:lastModifiedBy>
  <cp:revision>52</cp:revision>
  <dcterms:created xsi:type="dcterms:W3CDTF">2017-08-23T06:50:24Z</dcterms:created>
  <dcterms:modified xsi:type="dcterms:W3CDTF">2017-09-16T12:53:33Z</dcterms:modified>
</cp:coreProperties>
</file>