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57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3" r:id="rId18"/>
    <p:sldId id="274" r:id="rId19"/>
    <p:sldId id="276" r:id="rId20"/>
    <p:sldId id="278" r:id="rId21"/>
    <p:sldId id="277" r:id="rId22"/>
    <p:sldId id="279" r:id="rId23"/>
    <p:sldId id="280" r:id="rId24"/>
    <p:sldId id="281" r:id="rId25"/>
    <p:sldId id="283" r:id="rId26"/>
    <p:sldId id="282" r:id="rId27"/>
    <p:sldId id="275" r:id="rId28"/>
    <p:sldId id="284" r:id="rId29"/>
    <p:sldId id="285" r:id="rId30"/>
    <p:sldId id="286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300" r:id="rId39"/>
    <p:sldId id="294" r:id="rId40"/>
    <p:sldId id="295" r:id="rId41"/>
    <p:sldId id="296" r:id="rId42"/>
    <p:sldId id="297" r:id="rId43"/>
    <p:sldId id="299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 varScale="1">
        <p:scale>
          <a:sx n="133" d="100"/>
          <a:sy n="133" d="100"/>
        </p:scale>
        <p:origin x="13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93</a:t>
            </a:r>
            <a:r>
              <a:rPr lang="ko-KR" altLang="en-US" dirty="0"/>
              <a:t>년 </a:t>
            </a:r>
            <a:r>
              <a:rPr lang="ko-KR" altLang="en-US" dirty="0" err="1"/>
              <a:t>모자이크브라우저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4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4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“” </a:t>
            </a:r>
            <a:r>
              <a:rPr lang="ko-KR" altLang="en-US" dirty="0"/>
              <a:t>가 맞음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3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Stirngift</a:t>
            </a:r>
            <a:r>
              <a:rPr lang="ko-KR" altLang="en-US" dirty="0"/>
              <a:t>는 함수 ㄴ</a:t>
            </a:r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시 </a:t>
            </a:r>
            <a:r>
              <a:rPr lang="en-US" altLang="ko-KR" dirty="0"/>
              <a:t>“” </a:t>
            </a:r>
            <a:r>
              <a:rPr lang="ko-KR" altLang="en-US" dirty="0"/>
              <a:t>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0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가독성 높임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8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01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95</a:t>
            </a:r>
            <a:r>
              <a:rPr lang="ko-KR" altLang="en-US" dirty="0"/>
              <a:t>년 라이브스크립트</a:t>
            </a:r>
            <a:endParaRPr lang="en-US" altLang="ko-KR" dirty="0"/>
          </a:p>
          <a:p>
            <a:r>
              <a:rPr lang="ko-KR" altLang="en-US" dirty="0"/>
              <a:t>자바가 너무 인기였음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8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6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00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16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4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56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51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 err="1"/>
              <a:t>ECMAInternational</a:t>
            </a:r>
            <a:r>
              <a:rPr lang="en-US" altLang="ko-KR" dirty="0"/>
              <a:t> </a:t>
            </a:r>
            <a:r>
              <a:rPr lang="ko-KR" altLang="en-US" dirty="0"/>
              <a:t>정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보 통신 시스템을 위한 국제적 표준화 기구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1~4 2000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년까지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1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3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6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7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91050"/>
            <a:ext cx="10515600" cy="1500187"/>
          </a:xfrm>
        </p:spPr>
        <p:txBody>
          <a:bodyPr/>
          <a:lstStyle/>
          <a:p>
            <a:r>
              <a:rPr lang="en-US" altLang="ko-KR" dirty="0"/>
              <a:t>Variable, Hoisting, IF, Loop, Array, String, JSON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071BEF-56A3-4B11-8B11-F44730F1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3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 (~ES5)</a:t>
            </a:r>
          </a:p>
          <a:p>
            <a:pPr lvl="1"/>
            <a:r>
              <a:rPr lang="en-US" altLang="ko-KR" dirty="0"/>
              <a:t>var a = 5; var b = “hello”; var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Let, const (ES6~)</a:t>
            </a:r>
          </a:p>
          <a:p>
            <a:pPr lvl="1"/>
            <a:r>
              <a:rPr lang="en-US" altLang="ko-KR" dirty="0"/>
              <a:t>let a = 5; const b = “hello”; const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Type</a:t>
            </a:r>
          </a:p>
          <a:p>
            <a:pPr lvl="1"/>
            <a:r>
              <a:rPr lang="en-US" altLang="ko-KR" dirty="0" err="1"/>
              <a:t>Undefiend</a:t>
            </a:r>
            <a:r>
              <a:rPr lang="en-US" altLang="ko-KR" dirty="0"/>
              <a:t>, Boolean, Number, String, ..</a:t>
            </a:r>
          </a:p>
          <a:p>
            <a:pPr lvl="1"/>
            <a:r>
              <a:rPr lang="en-US" altLang="ko-KR" b="1" dirty="0">
                <a:solidFill>
                  <a:srgbClr val="1B1B1B"/>
                </a:solidFill>
                <a:latin typeface="arial" panose="020B0604020202020204" pitchFamily="34" charset="0"/>
              </a:rPr>
              <a:t>L</a:t>
            </a:r>
            <a:r>
              <a:rPr lang="en-US" altLang="ko-KR" b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oosely typed and Dynamic</a:t>
            </a:r>
          </a:p>
          <a:p>
            <a:pPr lvl="1"/>
            <a:r>
              <a:rPr lang="ko-KR" altLang="en-US" dirty="0"/>
              <a:t>타입에 크게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E2F6B-E157-4FFA-A273-B3D9D3FD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(hoisting)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이란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인터프리터가 변수와 함수의 메모리 공간을 선언 전에 미리 할당하는 것을 의미합니다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호이스팅을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설명할 땐 주로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변수의 선언과 초기화를 분리한 후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선언만 코드의 최상단으로 옮기는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것으로 말하곤 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따라서 변수를 정의하는 코드보다 사용하는 코드가 앞서 등장할 수 있습니다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altLang="ko-KR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https://developer.mozilla.org/ko/docs/Glossary/Hoisting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8A7F0-6B8F-4CB9-A51F-1BA8AB7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9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035235"/>
            <a:ext cx="6192114" cy="36866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AD360C-75E6-4363-A34D-D86578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2004755"/>
            <a:ext cx="6192114" cy="3686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9B0F8E-9FF1-4ABC-816B-C18BEBB3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99" y="3228920"/>
            <a:ext cx="4862498" cy="9316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55FFF0-E6DF-4A2E-A33E-352F23E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2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14B9A2F-6EF1-4DB2-A053-D59D8380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40" y="2045728"/>
            <a:ext cx="4927140" cy="34320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33A01D-1FF7-403D-B5A6-7666A590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3" y="2045728"/>
            <a:ext cx="5831637" cy="347206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824D3E-2FA7-4B52-8496-1594320714A9}"/>
              </a:ext>
            </a:extLst>
          </p:cNvPr>
          <p:cNvCxnSpPr>
            <a:cxnSpLocks/>
          </p:cNvCxnSpPr>
          <p:nvPr/>
        </p:nvCxnSpPr>
        <p:spPr>
          <a:xfrm flipV="1">
            <a:off x="2849880" y="2548180"/>
            <a:ext cx="4671060" cy="21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C5E886-90AA-430F-8E0C-3F77EFF78F76}"/>
              </a:ext>
            </a:extLst>
          </p:cNvPr>
          <p:cNvCxnSpPr>
            <a:cxnSpLocks/>
          </p:cNvCxnSpPr>
          <p:nvPr/>
        </p:nvCxnSpPr>
        <p:spPr>
          <a:xfrm flipV="1">
            <a:off x="4191000" y="2842260"/>
            <a:ext cx="332994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2AED0F-4DB0-4644-B236-9C8DD15DA312}"/>
              </a:ext>
            </a:extLst>
          </p:cNvPr>
          <p:cNvCxnSpPr>
            <a:cxnSpLocks/>
          </p:cNvCxnSpPr>
          <p:nvPr/>
        </p:nvCxnSpPr>
        <p:spPr>
          <a:xfrm>
            <a:off x="3652317" y="2982520"/>
            <a:ext cx="3868623" cy="1109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5520E5-CE16-4CE9-AE30-538CB02E6D00}"/>
              </a:ext>
            </a:extLst>
          </p:cNvPr>
          <p:cNvSpPr/>
          <p:nvPr/>
        </p:nvSpPr>
        <p:spPr>
          <a:xfrm>
            <a:off x="7627620" y="2354580"/>
            <a:ext cx="288798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6FC2AE-B66A-49FB-BDD6-D1C47CBF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3FB88D-C62B-41A8-8590-021AC429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82" y="2362968"/>
            <a:ext cx="5449397" cy="2619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9E89A-9122-4369-B352-DFB34A8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969"/>
            <a:ext cx="4182059" cy="26197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A9837B-512B-41D3-A2DE-A14ED01EB25A}"/>
              </a:ext>
            </a:extLst>
          </p:cNvPr>
          <p:cNvCxnSpPr>
            <a:cxnSpLocks/>
          </p:cNvCxnSpPr>
          <p:nvPr/>
        </p:nvCxnSpPr>
        <p:spPr>
          <a:xfrm flipV="1">
            <a:off x="2186940" y="2715794"/>
            <a:ext cx="4406952" cy="156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DEFF5-D71A-4CBE-A2BD-44F4DC3332F5}"/>
              </a:ext>
            </a:extLst>
          </p:cNvPr>
          <p:cNvCxnSpPr>
            <a:cxnSpLocks/>
          </p:cNvCxnSpPr>
          <p:nvPr/>
        </p:nvCxnSpPr>
        <p:spPr>
          <a:xfrm>
            <a:off x="3371901" y="3090620"/>
            <a:ext cx="3316899" cy="1243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8553C9-D48E-4AC0-87DC-E86BC2CAD953}"/>
              </a:ext>
            </a:extLst>
          </p:cNvPr>
          <p:cNvSpPr/>
          <p:nvPr/>
        </p:nvSpPr>
        <p:spPr>
          <a:xfrm>
            <a:off x="6593892" y="2560320"/>
            <a:ext cx="286512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442AED-4BC0-4E50-B4D6-6BDF78F6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DEFF7-387A-4F33-9002-1A0C08B0CCD2}"/>
              </a:ext>
            </a:extLst>
          </p:cNvPr>
          <p:cNvCxnSpPr>
            <a:cxnSpLocks/>
          </p:cNvCxnSpPr>
          <p:nvPr/>
        </p:nvCxnSpPr>
        <p:spPr>
          <a:xfrm flipV="1">
            <a:off x="3700800" y="2966400"/>
            <a:ext cx="2893092" cy="578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2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const a = 15;</a:t>
            </a:r>
          </a:p>
          <a:p>
            <a:pPr marL="0" indent="0">
              <a:buNone/>
            </a:pPr>
            <a:r>
              <a:rPr lang="en-US" altLang="ko-KR" dirty="0"/>
              <a:t>If(a == 15){</a:t>
            </a:r>
          </a:p>
          <a:p>
            <a:pPr marL="0" indent="0">
              <a:buNone/>
            </a:pPr>
            <a:r>
              <a:rPr lang="en-US" altLang="ko-KR" dirty="0"/>
              <a:t>	console.log(“a is 15”);</a:t>
            </a:r>
          </a:p>
          <a:p>
            <a:pPr marL="0" indent="0">
              <a:buNone/>
            </a:pPr>
            <a:r>
              <a:rPr lang="en-US" altLang="ko-KR" dirty="0"/>
              <a:t>} else if(a&gt;15){</a:t>
            </a:r>
          </a:p>
          <a:p>
            <a:pPr marL="0" indent="0">
              <a:buNone/>
            </a:pPr>
            <a:r>
              <a:rPr lang="en-US" altLang="ko-KR" dirty="0"/>
              <a:t>	console.log(“a is more then 15”);</a:t>
            </a:r>
          </a:p>
          <a:p>
            <a:pPr marL="0" indent="0">
              <a:buNone/>
            </a:pPr>
            <a:r>
              <a:rPr lang="en-US" altLang="ko-KR" dirty="0"/>
              <a:t>} else {</a:t>
            </a:r>
          </a:p>
          <a:p>
            <a:pPr marL="0" indent="0">
              <a:buNone/>
            </a:pPr>
            <a:r>
              <a:rPr lang="en-US" altLang="ko-KR" dirty="0"/>
              <a:t>	console.log(“otherwise”);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0AA6-FA10-4810-B359-B0B3130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85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let a = 10;</a:t>
            </a:r>
          </a:p>
          <a:p>
            <a:pPr marL="0" indent="0">
              <a:buNone/>
            </a:pPr>
            <a:r>
              <a:rPr lang="en-US" altLang="ko-KR" dirty="0"/>
              <a:t>while(a&lt;20){</a:t>
            </a:r>
          </a:p>
          <a:p>
            <a:pPr marL="0" indent="0">
              <a:buNone/>
            </a:pPr>
            <a:r>
              <a:rPr lang="en-US" altLang="ko-KR" dirty="0"/>
              <a:t>	a++;</a:t>
            </a:r>
          </a:p>
          <a:p>
            <a:pPr marL="0" indent="0">
              <a:buNone/>
            </a:pPr>
            <a:r>
              <a:rPr lang="en-US" altLang="ko-KR" dirty="0"/>
              <a:t>	console.log(a)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17AF6A-7BC9-47BF-81CC-980E30D6B612}"/>
              </a:ext>
            </a:extLst>
          </p:cNvPr>
          <p:cNvSpPr txBox="1">
            <a:spLocks/>
          </p:cNvSpPr>
          <p:nvPr/>
        </p:nvSpPr>
        <p:spPr>
          <a:xfrm>
            <a:off x="6160770" y="1757045"/>
            <a:ext cx="5086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for(let a = 10; a&lt;20; a++)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console.log(a);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391C-4331-4A5D-8C8D-DEF7368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arr</a:t>
            </a:r>
            <a:r>
              <a:rPr lang="en-US" altLang="ko-KR" dirty="0"/>
              <a:t> = [];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("hello1");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(2);</a:t>
            </a:r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[10] = "possible";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0, "mid1", "mid2");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1);</a:t>
            </a:r>
          </a:p>
          <a:p>
            <a:pPr marL="0" indent="0">
              <a:buNone/>
            </a:pPr>
            <a:r>
              <a:rPr lang="en-US" altLang="ko-KR" dirty="0" err="1"/>
              <a:t>arr.shift</a:t>
            </a:r>
            <a:r>
              <a:rPr lang="en-US" altLang="ko-KR" dirty="0"/>
              <a:t>(10)</a:t>
            </a:r>
          </a:p>
          <a:p>
            <a:pPr marL="0" indent="0">
              <a:buNone/>
            </a:pPr>
            <a:r>
              <a:rPr lang="en-US" altLang="ko-KR" dirty="0" err="1"/>
              <a:t>arr.unshift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AAC99-15DF-4175-AB5E-7964EEA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arr1 = [“a”, “b”, “c”];</a:t>
            </a:r>
          </a:p>
          <a:p>
            <a:pPr marL="0" indent="0">
              <a:buNone/>
            </a:pPr>
            <a:r>
              <a:rPr lang="en-US" altLang="ko-KR" dirty="0"/>
              <a:t>const arr2 = [arr1,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console.log(arr2.length);</a:t>
            </a:r>
          </a:p>
          <a:p>
            <a:pPr marL="0" indent="0">
              <a:buNone/>
            </a:pPr>
            <a:r>
              <a:rPr lang="en-US" altLang="ko-KR" dirty="0"/>
              <a:t>const arr3 = […arr1,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console.log(arr3.length);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7DF7A-AF92-4698-8DA2-02ED12BF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‘</a:t>
            </a:r>
            <a:r>
              <a:rPr lang="en-US" altLang="ko-KR" dirty="0" err="1"/>
              <a:t>abc</a:t>
            </a:r>
            <a:r>
              <a:rPr lang="en-US" altLang="ko-KR" dirty="0"/>
              <a:t>’;</a:t>
            </a:r>
          </a:p>
          <a:p>
            <a:pPr marL="0" indent="0">
              <a:buNone/>
            </a:pPr>
            <a:r>
              <a:rPr lang="en-US" altLang="ko-KR" dirty="0"/>
              <a:t>let b =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C22C5-D462-4B83-81E5-D267B19F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0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“</a:t>
            </a:r>
            <a:r>
              <a:rPr lang="en-US" altLang="ko-KR" dirty="0" err="1"/>
              <a:t>kkc</a:t>
            </a:r>
            <a:r>
              <a:rPr lang="en-US" altLang="ko-KR" dirty="0"/>
              <a:t>: “hello””; // error</a:t>
            </a:r>
          </a:p>
          <a:p>
            <a:pPr marL="0" indent="0">
              <a:buNone/>
            </a:pPr>
            <a:r>
              <a:rPr lang="en-US" altLang="ko-KR" dirty="0"/>
              <a:t>let b = ‘</a:t>
            </a:r>
            <a:r>
              <a:rPr lang="en-US" altLang="ko-KR" dirty="0" err="1"/>
              <a:t>kkc</a:t>
            </a:r>
            <a:r>
              <a:rPr lang="en-US" altLang="ko-KR" dirty="0"/>
              <a:t>: “hello”’;</a:t>
            </a:r>
          </a:p>
          <a:p>
            <a:pPr marL="0" indent="0">
              <a:buNone/>
            </a:pPr>
            <a:r>
              <a:rPr lang="en-US" altLang="ko-KR" dirty="0"/>
              <a:t>let c = “</a:t>
            </a:r>
            <a:r>
              <a:rPr lang="en-US" altLang="ko-KR" dirty="0" err="1"/>
              <a:t>kkc</a:t>
            </a:r>
            <a:r>
              <a:rPr lang="en-US" altLang="ko-KR" dirty="0"/>
              <a:t>: ‘hello’”;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0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“Hi. I’m “ + name + “ from “ + group + “!”;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0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`Hi. I’m ${name} from ${group}`;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9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kkc</a:t>
            </a:r>
            <a:r>
              <a:rPr lang="en-US" altLang="ko-KR" dirty="0"/>
              <a:t> = { name: “</a:t>
            </a:r>
            <a:r>
              <a:rPr lang="en-US" altLang="ko-KR" dirty="0" err="1"/>
              <a:t>kkc</a:t>
            </a:r>
            <a:r>
              <a:rPr lang="en-US" altLang="ko-KR" dirty="0"/>
              <a:t>”, group: “</a:t>
            </a:r>
            <a:r>
              <a:rPr lang="en-US" altLang="ko-KR" dirty="0" err="1"/>
              <a:t>mju</a:t>
            </a:r>
            <a:r>
              <a:rPr lang="en-US" altLang="ko-KR" dirty="0"/>
              <a:t>“ 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5734;</a:t>
            </a:r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kkc.age</a:t>
            </a:r>
            <a:r>
              <a:rPr lang="en-US" altLang="ko-KR" dirty="0"/>
              <a:t> = 28;</a:t>
            </a:r>
          </a:p>
          <a:p>
            <a:pPr marL="0" indent="0">
              <a:buNone/>
            </a:pPr>
            <a:r>
              <a:rPr lang="en-US" altLang="ko-KR" dirty="0" err="1"/>
              <a:t>kkc</a:t>
            </a:r>
            <a:r>
              <a:rPr lang="en-US" altLang="ko-KR" dirty="0"/>
              <a:t>[“My name”]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kkc.func</a:t>
            </a:r>
            <a:r>
              <a:rPr lang="en-US" altLang="ko-KR" dirty="0"/>
              <a:t> = function (){</a:t>
            </a:r>
          </a:p>
          <a:p>
            <a:pPr marL="0" indent="0">
              <a:buNone/>
            </a:pPr>
            <a:r>
              <a:rPr lang="en-US" altLang="ko-KR" dirty="0"/>
              <a:t>		  console.log(“hello”);</a:t>
            </a:r>
          </a:p>
          <a:p>
            <a:pPr marL="0" indent="0">
              <a:buNone/>
            </a:pPr>
            <a:r>
              <a:rPr lang="en-US" altLang="ko-KR" dirty="0"/>
              <a:t>	 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kkc.age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</a:t>
            </a:r>
            <a:r>
              <a:rPr lang="en-US" altLang="ko-KR" dirty="0"/>
              <a:t>[“My name”]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0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JSON.stringify</a:t>
            </a:r>
            <a:r>
              <a:rPr lang="en-US" altLang="ko-KR" dirty="0"/>
              <a:t>(</a:t>
            </a:r>
            <a:r>
              <a:rPr lang="en-US" altLang="ko-KR" dirty="0" err="1"/>
              <a:t>kkc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 test = </a:t>
            </a:r>
            <a:r>
              <a:rPr lang="en-US" altLang="ko-KR" dirty="0" err="1"/>
              <a:t>JSON.parse</a:t>
            </a:r>
            <a:r>
              <a:rPr lang="en-US" altLang="ko-KR" dirty="0"/>
              <a:t>(‘{ “name”: “</a:t>
            </a:r>
            <a:r>
              <a:rPr lang="en-US" altLang="ko-KR" dirty="0" err="1"/>
              <a:t>kkc</a:t>
            </a:r>
            <a:r>
              <a:rPr lang="en-US" altLang="ko-KR" dirty="0"/>
              <a:t>”, “group”: “</a:t>
            </a:r>
            <a:r>
              <a:rPr lang="en-US" altLang="ko-KR" dirty="0" err="1"/>
              <a:t>mju</a:t>
            </a:r>
            <a:r>
              <a:rPr lang="en-US" altLang="ko-KR" dirty="0"/>
              <a:t>“ }’)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Arrow Function, Higher-order function, Asynchronous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90420C-77A9-455A-B1AC-3A66950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- 1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249E54-F579-4C4B-A642-CB4C3FB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30" y="2760027"/>
            <a:ext cx="4163006" cy="1638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B21B2-2935-4426-B886-81C23AF5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23" y="2907685"/>
            <a:ext cx="37057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–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C95A7-303B-47EF-9057-C44827A1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06" y="2500183"/>
            <a:ext cx="600158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1026" name="Picture 2" descr="NCSA Mosaic Internet Web Browser">
            <a:extLst>
              <a:ext uri="{FF2B5EF4-FFF2-40B4-BE49-F238E27FC236}">
                <a16:creationId xmlns:a16="http://schemas.microsoft.com/office/drawing/2014/main" id="{43C3F600-7E10-4C60-B1B0-0ACA5FA9C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7" y="1458770"/>
            <a:ext cx="3865798" cy="35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C0E17C-1711-46C1-8939-7EE73C33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65" y="1430351"/>
            <a:ext cx="3865798" cy="3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9B0BA-82EA-453C-AE21-3A0A1255A49E}"/>
              </a:ext>
            </a:extLst>
          </p:cNvPr>
          <p:cNvSpPr txBox="1"/>
          <p:nvPr/>
        </p:nvSpPr>
        <p:spPr>
          <a:xfrm>
            <a:off x="3212575" y="52145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Mosaic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1C2C0-B135-42CA-AF9E-55ED64DD42B9}"/>
              </a:ext>
            </a:extLst>
          </p:cNvPr>
          <p:cNvSpPr txBox="1"/>
          <p:nvPr/>
        </p:nvSpPr>
        <p:spPr>
          <a:xfrm>
            <a:off x="8034048" y="5242983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Netscape Navigator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C68E4-E80F-48BE-97E1-BF5E5A30DA33}"/>
              </a:ext>
            </a:extLst>
          </p:cNvPr>
          <p:cNvSpPr txBox="1"/>
          <p:nvPr/>
        </p:nvSpPr>
        <p:spPr>
          <a:xfrm>
            <a:off x="4131416" y="5902478"/>
            <a:ext cx="420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It's too static and boring</a:t>
            </a:r>
            <a:endParaRPr lang="ko-KR" altLang="en-US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고차함수</a:t>
            </a:r>
            <a:endParaRPr lang="en-US" altLang="ko-KR" dirty="0"/>
          </a:p>
          <a:p>
            <a:r>
              <a:rPr lang="ko-KR" altLang="en-US" dirty="0"/>
              <a:t>함수를 인자로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087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filter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원하는 값을 추출</a:t>
            </a:r>
            <a:endParaRPr lang="en-US" altLang="ko-KR" dirty="0"/>
          </a:p>
          <a:p>
            <a:r>
              <a:rPr lang="ko-KR" altLang="en-US" dirty="0" err="1"/>
              <a:t>홀수값만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94020-8D30-459A-89B0-4693221C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06" y="3045615"/>
            <a:ext cx="6338787" cy="27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</a:t>
            </a:r>
            <a:r>
              <a:rPr lang="en-US" altLang="ko-KR" dirty="0" err="1"/>
              <a:t>forEach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대신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Undefined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2E7F0-0529-4E9B-9D20-A96CA7D0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65" y="4001294"/>
            <a:ext cx="6526268" cy="18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map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배열을 가공할 때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가공된 배열이 반환됨</a:t>
            </a:r>
            <a:endParaRPr lang="en-US" altLang="ko-KR" dirty="0"/>
          </a:p>
          <a:p>
            <a:r>
              <a:rPr lang="ko-KR" altLang="en-US" dirty="0"/>
              <a:t>배열에 </a:t>
            </a:r>
            <a:r>
              <a:rPr lang="en-US" altLang="ko-KR" dirty="0"/>
              <a:t>2</a:t>
            </a:r>
            <a:r>
              <a:rPr lang="ko-KR" altLang="en-US" dirty="0"/>
              <a:t>를 곱함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9088E-89ED-4910-AAF6-EAE81616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60" y="3893545"/>
            <a:ext cx="4840677" cy="23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흩어진 값을 하나의 값으로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배열의 모든 값을 더함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33C56-5717-4D1B-8D45-445548E3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10" y="3429000"/>
            <a:ext cx="6236979" cy="23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7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만들 때 적절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9E68F-1F6B-4FFB-ACC0-6E6DDF4F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6" y="2499800"/>
            <a:ext cx="8707065" cy="3677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46CD6-B9CA-47BD-B994-30AD54FA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85" y="2763261"/>
            <a:ext cx="3467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4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some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조건에 맞는 값이 </a:t>
            </a:r>
            <a:r>
              <a:rPr lang="en-US" altLang="ko-KR" dirty="0"/>
              <a:t>1</a:t>
            </a:r>
            <a:r>
              <a:rPr lang="ko-KR" altLang="en-US" dirty="0"/>
              <a:t>개라도 있는지 판단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CF75D-B8C9-4E7D-BF57-8F5050A8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09" y="3128227"/>
            <a:ext cx="5405582" cy="2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 함수를 여러 개 이어서 사용 가능</a:t>
            </a:r>
            <a:endParaRPr lang="en-US" altLang="ko-KR" dirty="0"/>
          </a:p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곱하기</a:t>
            </a:r>
            <a:endParaRPr lang="en-US" altLang="ko-KR" dirty="0"/>
          </a:p>
          <a:p>
            <a:r>
              <a:rPr lang="ko-KR" altLang="en-US" dirty="0"/>
              <a:t>가독성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8175AD-CC8E-4630-8BC1-AE6145CD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87" y="4193658"/>
            <a:ext cx="7239713" cy="1337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FE91A8-3BF9-46A6-B596-7BA95131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4523409" cy="31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 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곱하고 그 값 다 더하기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545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순차적으로 코드가 실행되지 않는 프로그램</a:t>
            </a:r>
          </a:p>
          <a:p>
            <a:pPr>
              <a:defRPr/>
            </a:pPr>
            <a:r>
              <a:rPr lang="en-US" altLang="ko-KR" dirty="0"/>
              <a:t>=</a:t>
            </a:r>
            <a:r>
              <a:rPr lang="ko-KR" altLang="en-US" dirty="0"/>
              <a:t> 동시에 여러 코드가 실행 되는 것처럼 보임</a:t>
            </a:r>
          </a:p>
          <a:p>
            <a:pPr>
              <a:defRPr/>
            </a:pPr>
            <a:r>
              <a:rPr lang="en-US" altLang="ko-KR" dirty="0"/>
              <a:t>= multi</a:t>
            </a:r>
            <a:r>
              <a:rPr lang="ko-KR" altLang="en-US" dirty="0"/>
              <a:t> </a:t>
            </a:r>
            <a:r>
              <a:rPr lang="en-US" altLang="ko-KR" dirty="0"/>
              <a:t>thread ...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 역시 비동기 프로그래밍 언어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가 실행되는 동안 웹 브라우저를 멈출 수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2E002-687C-4D55-8A3A-6B50704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2" name="Picture 4" descr="LIVESCRIPT Trademark of High Point Software Inc. Serial Number: 86380303 ::  Trademarkia Trademarks">
            <a:extLst>
              <a:ext uri="{FF2B5EF4-FFF2-40B4-BE49-F238E27FC236}">
                <a16:creationId xmlns:a16="http://schemas.microsoft.com/office/drawing/2014/main" id="{67928BB5-4E2F-44C1-9240-704B585A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24" y="2899682"/>
            <a:ext cx="4343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31" y="277585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FD3748-9F31-4D05-85E6-BB1598039F2E}"/>
              </a:ext>
            </a:extLst>
          </p:cNvPr>
          <p:cNvSpPr/>
          <p:nvPr/>
        </p:nvSpPr>
        <p:spPr>
          <a:xfrm>
            <a:off x="5878286" y="342900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8A48B00-4AD3-4FDB-9BF3-BE7248A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위의 코드의 결과를 예상해보자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문제점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5BD72-B6CA-4F5E-B918-2C8A2156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39" y="2167847"/>
            <a:ext cx="6720121" cy="11753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4DB0-72F9-4D66-82E8-960FAFE6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966" y="1900868"/>
            <a:ext cx="10972798" cy="474199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r>
              <a:rPr lang="en-US" altLang="ko-KR" sz="2300" dirty="0" err="1"/>
              <a:t>getDataProm</a:t>
            </a:r>
            <a:r>
              <a:rPr lang="en-US" altLang="ko-KR" sz="2300" dirty="0"/>
              <a:t>(15)</a:t>
            </a:r>
          </a:p>
          <a:p>
            <a:pPr marL="0" indent="0">
              <a:buNone/>
              <a:defRPr/>
            </a:pPr>
            <a:r>
              <a:rPr lang="en-US" altLang="ko-KR" sz="2300" dirty="0"/>
              <a:t>  .then((data)=&gt;{</a:t>
            </a:r>
            <a:r>
              <a:rPr lang="ko-KR" altLang="en-US" sz="2300" dirty="0" err="1"/>
              <a:t>성공시</a:t>
            </a:r>
            <a:r>
              <a:rPr lang="en-US" altLang="ko-KR" sz="2300" dirty="0"/>
              <a:t>})</a:t>
            </a:r>
          </a:p>
          <a:p>
            <a:pPr marL="0" indent="0">
              <a:buNone/>
              <a:defRPr/>
            </a:pPr>
            <a:r>
              <a:rPr lang="ko-KR" altLang="en-US" sz="2300" dirty="0"/>
              <a:t>  </a:t>
            </a:r>
            <a:r>
              <a:rPr lang="en-US" altLang="ko-KR" sz="2300" dirty="0"/>
              <a:t>.catch((error)=&gt;{</a:t>
            </a:r>
            <a:r>
              <a:rPr lang="ko-KR" altLang="en-US" sz="2300" dirty="0" err="1"/>
              <a:t>오류시</a:t>
            </a:r>
            <a:r>
              <a:rPr lang="en-US" altLang="ko-KR" sz="2300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966" y="1967061"/>
            <a:ext cx="107840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/>
              <a:t>const </a:t>
            </a:r>
            <a:r>
              <a:rPr lang="en-US" altLang="ko-KR" sz="2300" dirty="0" err="1"/>
              <a:t>getDataProm</a:t>
            </a:r>
            <a:r>
              <a:rPr lang="en-US" altLang="ko-KR" sz="2300" dirty="0"/>
              <a:t> = 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)=&gt;{</a:t>
            </a:r>
          </a:p>
          <a:p>
            <a:pPr>
              <a:defRPr/>
            </a:pPr>
            <a:r>
              <a:rPr lang="en-US" altLang="ko-KR" sz="2300" dirty="0"/>
              <a:t>  return new Promise((resolve, reject)=&gt;{</a:t>
            </a:r>
          </a:p>
          <a:p>
            <a:pPr>
              <a:defRPr/>
            </a:pPr>
            <a:r>
              <a:rPr lang="en-US" altLang="ko-KR" sz="2300" dirty="0"/>
              <a:t>    if(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 &gt; 10)</a:t>
            </a:r>
          </a:p>
          <a:p>
            <a:pPr>
              <a:defRPr/>
            </a:pPr>
            <a:r>
              <a:rPr lang="en-US" altLang="ko-KR" sz="2300" dirty="0"/>
              <a:t>        resolve("</a:t>
            </a:r>
            <a:r>
              <a:rPr lang="en-US" altLang="ko-KR" sz="2300" u="sng" dirty="0"/>
              <a:t>hello</a:t>
            </a:r>
            <a:r>
              <a:rPr lang="en-US" altLang="ko-KR" sz="2300" dirty="0"/>
              <a:t>");// </a:t>
            </a:r>
            <a:r>
              <a:rPr lang="ko-KR" altLang="en-US" sz="2300" dirty="0"/>
              <a:t>성공할 때</a:t>
            </a:r>
            <a:endParaRPr lang="en-US" altLang="ko-KR" sz="2300" dirty="0"/>
          </a:p>
          <a:p>
            <a:pPr>
              <a:defRPr/>
            </a:pPr>
            <a:r>
              <a:rPr lang="en-US" altLang="ko-KR" sz="2300" dirty="0"/>
              <a:t>    else</a:t>
            </a:r>
          </a:p>
          <a:p>
            <a:pPr>
              <a:defRPr/>
            </a:pPr>
            <a:r>
              <a:rPr lang="en-US" altLang="ko-KR" sz="2300" dirty="0"/>
              <a:t>        reject(</a:t>
            </a:r>
            <a:r>
              <a:rPr lang="en-US" altLang="ko-KR" sz="2300" u="sng" dirty="0"/>
              <a:t>"error"</a:t>
            </a:r>
            <a:r>
              <a:rPr lang="en-US" altLang="ko-KR" sz="2300" dirty="0"/>
              <a:t>) // </a:t>
            </a:r>
            <a:r>
              <a:rPr lang="ko-KR" altLang="en-US" sz="2300" dirty="0"/>
              <a:t>실패할 때 </a:t>
            </a:r>
          </a:p>
          <a:p>
            <a:pPr>
              <a:defRPr/>
            </a:pPr>
            <a:r>
              <a:rPr lang="en-US" altLang="ko-KR" sz="2300" dirty="0"/>
              <a:t>  })</a:t>
            </a:r>
          </a:p>
          <a:p>
            <a:pPr>
              <a:defRPr/>
            </a:pPr>
            <a:r>
              <a:rPr lang="en-US" altLang="ko-KR" sz="23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133798" y="3429000"/>
            <a:ext cx="825160" cy="19957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342508" y="4109663"/>
            <a:ext cx="616450" cy="1859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DB6E11C-16F9-4CE3-9684-B20A0FE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C1DA50-13C8-42F5-A46C-CF1757CA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7" y="1406493"/>
            <a:ext cx="5433726" cy="5175722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B4C0FE0-0AAD-4245-965C-FEC8F34E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1656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014958"/>
            <a:ext cx="10972798" cy="474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r>
              <a:rPr lang="en-US" altLang="ko-KR" sz="2500" u="sng" dirty="0"/>
              <a:t>async</a:t>
            </a:r>
            <a:r>
              <a:rPr lang="en-US" altLang="ko-KR" sz="2500" dirty="0"/>
              <a:t> function() 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try{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  let result = </a:t>
            </a:r>
            <a:r>
              <a:rPr lang="en-US" altLang="ko-KR" sz="2500" u="sng" dirty="0"/>
              <a:t>await</a:t>
            </a:r>
            <a:r>
              <a:rPr lang="en-US" altLang="ko-KR" sz="2500" dirty="0"/>
              <a:t> </a:t>
            </a:r>
            <a:r>
              <a:rPr lang="en-US" altLang="ko-KR" sz="2800" dirty="0" err="1"/>
              <a:t>getDataProm</a:t>
            </a:r>
            <a:r>
              <a:rPr lang="en-US" altLang="ko-KR" sz="2500" dirty="0"/>
              <a:t>(15);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} catch(error){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  console.log(error)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}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71852"/>
            <a:ext cx="107840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dirty="0"/>
              <a:t>const </a:t>
            </a:r>
            <a:r>
              <a:rPr lang="en-US" altLang="ko-KR" sz="1900" dirty="0" err="1"/>
              <a:t>getDataProm</a:t>
            </a:r>
            <a:r>
              <a:rPr lang="en-US" altLang="ko-KR" sz="1900" dirty="0"/>
              <a:t> = 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)=&gt;{</a:t>
            </a:r>
          </a:p>
          <a:p>
            <a:pPr>
              <a:defRPr/>
            </a:pPr>
            <a:r>
              <a:rPr lang="en-US" altLang="ko-KR" sz="1900" dirty="0"/>
              <a:t>  return new Promise((resolve, reject)=&gt;{</a:t>
            </a:r>
          </a:p>
          <a:p>
            <a:pPr>
              <a:defRPr/>
            </a:pPr>
            <a:r>
              <a:rPr lang="en-US" altLang="ko-KR" sz="1900" dirty="0"/>
              <a:t>    if(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 &gt; 10)</a:t>
            </a:r>
          </a:p>
          <a:p>
            <a:pPr>
              <a:defRPr/>
            </a:pPr>
            <a:r>
              <a:rPr lang="en-US" altLang="ko-KR" sz="1900" dirty="0"/>
              <a:t>        resolve("</a:t>
            </a:r>
            <a:r>
              <a:rPr lang="en-US" altLang="ko-KR" sz="1900" u="sng" dirty="0"/>
              <a:t>hello</a:t>
            </a:r>
            <a:r>
              <a:rPr lang="en-US" altLang="ko-KR" sz="1900" dirty="0"/>
              <a:t>");// </a:t>
            </a:r>
            <a:r>
              <a:rPr lang="ko-KR" altLang="en-US" sz="1900" dirty="0"/>
              <a:t>성공할 때</a:t>
            </a: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    else</a:t>
            </a:r>
          </a:p>
          <a:p>
            <a:pPr>
              <a:defRPr/>
            </a:pPr>
            <a:r>
              <a:rPr lang="en-US" altLang="ko-KR" sz="1900" dirty="0"/>
              <a:t>        reject(</a:t>
            </a:r>
            <a:r>
              <a:rPr lang="en-US" altLang="ko-KR" sz="1900" u="sng" dirty="0"/>
              <a:t>"error"</a:t>
            </a:r>
            <a:r>
              <a:rPr lang="en-US" altLang="ko-KR" sz="1900" dirty="0"/>
              <a:t>) // </a:t>
            </a:r>
            <a:r>
              <a:rPr lang="ko-KR" altLang="en-US" sz="1900" dirty="0"/>
              <a:t>실패할 때 </a:t>
            </a:r>
          </a:p>
          <a:p>
            <a:pPr>
              <a:defRPr/>
            </a:pPr>
            <a:r>
              <a:rPr lang="en-US" altLang="ko-KR" sz="1900" dirty="0"/>
              <a:t>  })</a:t>
            </a:r>
          </a:p>
          <a:p>
            <a:pPr>
              <a:defRPr/>
            </a:pPr>
            <a:r>
              <a:rPr lang="en-US" altLang="ko-KR" sz="19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030400" y="2954178"/>
            <a:ext cx="728770" cy="1862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462400" y="3531128"/>
            <a:ext cx="391138" cy="16888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289B4-4E52-4D4B-BA44-BEBC380B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62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9F9139-FB62-4782-A215-FB4B155F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389" y="1690688"/>
            <a:ext cx="5653222" cy="495998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48CC1-858F-4A1E-BF26-39784BC5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215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0" y="2152080"/>
            <a:ext cx="3179249" cy="26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S] ECMAScript 버전별 명칭 정리. 혼란스러운 ECMAScript의 버전 | by sundev | Medium">
            <a:extLst>
              <a:ext uri="{FF2B5EF4-FFF2-40B4-BE49-F238E27FC236}">
                <a16:creationId xmlns:a16="http://schemas.microsoft.com/office/drawing/2014/main" id="{035D31A4-89CB-4B76-AA5B-6DF35A04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72" y="2459364"/>
            <a:ext cx="3304398" cy="198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D1717DE-8B9A-43FC-AFDA-A940E3AA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BF09E3-3004-40A6-AC0F-FF2BD3924B69}"/>
              </a:ext>
            </a:extLst>
          </p:cNvPr>
          <p:cNvSpPr/>
          <p:nvPr/>
        </p:nvSpPr>
        <p:spPr>
          <a:xfrm>
            <a:off x="5517502" y="327971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3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3074" name="Picture 2" descr="Best Viewed with Internet Explorer&amp;quot; Kids T-Shirt by ijko | Redbubble">
            <a:extLst>
              <a:ext uri="{FF2B5EF4-FFF2-40B4-BE49-F238E27FC236}">
                <a16:creationId xmlns:a16="http://schemas.microsoft.com/office/drawing/2014/main" id="{115A5227-F805-4C35-8D1F-C8FE17EB9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3" b="46599"/>
          <a:stretch/>
        </p:blipFill>
        <p:spPr bwMode="auto">
          <a:xfrm>
            <a:off x="838200" y="4603426"/>
            <a:ext cx="3945299" cy="188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C85794-97B5-4BAE-8FAD-C99A59FB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50" y="2254574"/>
            <a:ext cx="2724530" cy="1695687"/>
          </a:xfrm>
          <a:prstGeom prst="rect">
            <a:avLst/>
          </a:prstGeom>
        </p:spPr>
      </p:pic>
      <p:pic>
        <p:nvPicPr>
          <p:cNvPr id="3076" name="Picture 4" descr="ActionScript 3.0 for Adobe Flash - Digiscape Gallery">
            <a:extLst>
              <a:ext uri="{FF2B5EF4-FFF2-40B4-BE49-F238E27FC236}">
                <a16:creationId xmlns:a16="http://schemas.microsoft.com/office/drawing/2014/main" id="{5B8709FF-8B2A-4AF6-9374-EC13C7A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6" y="1898157"/>
            <a:ext cx="2408519" cy="240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llery">
            <a:extLst>
              <a:ext uri="{FF2B5EF4-FFF2-40B4-BE49-F238E27FC236}">
                <a16:creationId xmlns:a16="http://schemas.microsoft.com/office/drawing/2014/main" id="{A08C0135-7623-4C85-9EC3-8016152E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37" y="4558785"/>
            <a:ext cx="18573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A0A72-0830-4BCA-B1AD-A6CF06EE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485" y="5099611"/>
            <a:ext cx="2524175" cy="1133854"/>
          </a:xfrm>
          <a:prstGeom prst="rect">
            <a:avLst/>
          </a:prstGeom>
        </p:spPr>
      </p:pic>
      <p:pic>
        <p:nvPicPr>
          <p:cNvPr id="15" name="Picture 6" descr="JavaScript의 정의,개념 : 네이버 블로그">
            <a:extLst>
              <a:ext uri="{FF2B5EF4-FFF2-40B4-BE49-F238E27FC236}">
                <a16:creationId xmlns:a16="http://schemas.microsoft.com/office/drawing/2014/main" id="{CACC95F2-3246-4F3E-8E64-CB2BD986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72" y="2287231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2B8DD4-EC49-4603-B853-386BD37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68" y="1985866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643400D-FDA5-4158-B3E1-9D440076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97" y="1940930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BC700F-A2DF-4541-9D77-7F515BC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083"/>
            <a:ext cx="1774369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8F6A252-78DD-417D-9DDF-F39B68A5D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6"/>
          <a:stretch/>
        </p:blipFill>
        <p:spPr bwMode="auto">
          <a:xfrm>
            <a:off x="3323667" y="1825083"/>
            <a:ext cx="1938411" cy="18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401D1FF-92E2-41C6-B50D-76D154B6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73" y="4319237"/>
            <a:ext cx="1768877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74BE629-877C-414D-A92C-DEB4926C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9666"/>
            <a:ext cx="1806406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D3A707-8D18-43E7-B121-C6514450D6E3}"/>
              </a:ext>
            </a:extLst>
          </p:cNvPr>
          <p:cNvSpPr/>
          <p:nvPr/>
        </p:nvSpPr>
        <p:spPr>
          <a:xfrm>
            <a:off x="5394228" y="3391677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Web programming with JavaScript (ECMA-5) | BITM Training">
            <a:extLst>
              <a:ext uri="{FF2B5EF4-FFF2-40B4-BE49-F238E27FC236}">
                <a16:creationId xmlns:a16="http://schemas.microsoft.com/office/drawing/2014/main" id="{A48B9363-8E0E-4E79-9944-F7DC84256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21251" r="12015" b="33136"/>
          <a:stretch/>
        </p:blipFill>
        <p:spPr bwMode="auto">
          <a:xfrm>
            <a:off x="6981954" y="2749986"/>
            <a:ext cx="4646645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6F8978-A34B-4240-9F2A-F5A8099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9" name="Picture 2" descr="ES6의 변화: Var, 이젠 안녕">
            <a:extLst>
              <a:ext uri="{FF2B5EF4-FFF2-40B4-BE49-F238E27FC236}">
                <a16:creationId xmlns:a16="http://schemas.microsoft.com/office/drawing/2014/main" id="{5FA7C9D0-EB83-47BA-A3D2-A32EC306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49" y="2207565"/>
            <a:ext cx="4201741" cy="29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Nodejs 개념 이해하기(Nodejs 란?)">
            <a:extLst>
              <a:ext uri="{FF2B5EF4-FFF2-40B4-BE49-F238E27FC236}">
                <a16:creationId xmlns:a16="http://schemas.microsoft.com/office/drawing/2014/main" id="{6935B882-530D-434B-B709-A1888065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12" y="1262698"/>
            <a:ext cx="4655820" cy="2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React, Angular, Vue">
            <a:extLst>
              <a:ext uri="{FF2B5EF4-FFF2-40B4-BE49-F238E27FC236}">
                <a16:creationId xmlns:a16="http://schemas.microsoft.com/office/drawing/2014/main" id="{739C6F25-1A66-4FF5-B6E2-0B37E778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92" y="3590608"/>
            <a:ext cx="4930140" cy="24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6EC09F-79F9-4C1C-8536-035C36A4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1419</Words>
  <Application>Microsoft Office PowerPoint</Application>
  <PresentationFormat>와이드스크린</PresentationFormat>
  <Paragraphs>341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Apple SD Gothic Neo</vt:lpstr>
      <vt:lpstr>맑은 고딕</vt:lpstr>
      <vt:lpstr>Arial</vt:lpstr>
      <vt:lpstr>Arial</vt:lpstr>
      <vt:lpstr>Consolas</vt:lpstr>
      <vt:lpstr>Office 테마</vt:lpstr>
      <vt:lpstr>Node Web Seminar  1.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Basic Javascript</vt:lpstr>
      <vt:lpstr>Variable</vt:lpstr>
      <vt:lpstr>Hoisting</vt:lpstr>
      <vt:lpstr>Hoisting</vt:lpstr>
      <vt:lpstr>Hoisting</vt:lpstr>
      <vt:lpstr>Hoisting</vt:lpstr>
      <vt:lpstr>Hoisting</vt:lpstr>
      <vt:lpstr>IF</vt:lpstr>
      <vt:lpstr>Loop</vt:lpstr>
      <vt:lpstr>Array – Amazing ES6 Method 1</vt:lpstr>
      <vt:lpstr>Array – Amazing ES6 Method 2</vt:lpstr>
      <vt:lpstr>String - quote, double quote 1</vt:lpstr>
      <vt:lpstr>String - quote, double quote 2</vt:lpstr>
      <vt:lpstr>String - backtick</vt:lpstr>
      <vt:lpstr>String - backtick</vt:lpstr>
      <vt:lpstr>JSON (JavaScript Object Notation) 1</vt:lpstr>
      <vt:lpstr>JSON (JavaScript Object Notation) 2</vt:lpstr>
      <vt:lpstr>Advanced Javascript</vt:lpstr>
      <vt:lpstr>Arrow Function (lambda) - 1</vt:lpstr>
      <vt:lpstr>Arrow Function (lambda) – 실습</vt:lpstr>
      <vt:lpstr>Higher-order function</vt:lpstr>
      <vt:lpstr>Higher-order function - filter</vt:lpstr>
      <vt:lpstr>Higher-order function - forEach</vt:lpstr>
      <vt:lpstr>Higher-order function - map</vt:lpstr>
      <vt:lpstr>Higher-order function - reduce</vt:lpstr>
      <vt:lpstr>Higher-order function - reduce</vt:lpstr>
      <vt:lpstr>Higher-order function - some</vt:lpstr>
      <vt:lpstr>Higher-order function – method chaining</vt:lpstr>
      <vt:lpstr>Higher-order function – method chaining (실습)</vt:lpstr>
      <vt:lpstr>Asynchronous</vt:lpstr>
      <vt:lpstr>Asynchronous</vt:lpstr>
      <vt:lpstr>Asynchronous – Promise (ECMAScript2015)</vt:lpstr>
      <vt:lpstr>Asynchronous – Promise (ECMAScript2015)</vt:lpstr>
      <vt:lpstr>Asynchronous – async/await (ECMAScript2017)</vt:lpstr>
      <vt:lpstr>Asynchronous – async/await (ECMAScript2017)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88</cp:revision>
  <dcterms:created xsi:type="dcterms:W3CDTF">2022-01-03T04:58:21Z</dcterms:created>
  <dcterms:modified xsi:type="dcterms:W3CDTF">2022-01-04T02:34:36Z</dcterms:modified>
</cp:coreProperties>
</file>