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59" r:id="rId7"/>
    <p:sldId id="260" r:id="rId8"/>
    <p:sldId id="261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1" r:id="rId20"/>
    <p:sldId id="278" r:id="rId21"/>
    <p:sldId id="275" r:id="rId22"/>
    <p:sldId id="274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1EEC9-7355-4E1E-B457-2E63D54017E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8982-BB62-407A-9F54-6CC652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ㄴ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ㄴ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3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AACF-B1A9-4329-BCBE-18A735D6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BA9FA-5DA0-4519-B0A8-D281EA06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4B0A-7CE9-401B-89CC-20FFD951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14094-6772-4140-A788-FB65F85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801E7-5BA7-408A-BF70-714909E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780C-7E2F-48D7-92BB-90AB616D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2A485-59F3-4B6C-9AC8-7570DD79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911BD-9AB5-46B8-B61F-9A1A63E0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C3B2C-562B-4900-8A79-DE10C462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30A60-2B81-4FFD-B8E1-1A841B1A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D22C22-AA56-4315-8725-ED0323120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A84DF-3D0C-46DC-BE5C-9A350A90E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D33BD-F953-4F51-9552-D3B95A12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31CA7-3458-40F5-8101-4D36883D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4082-63A6-42DA-9008-CCBCECD8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AB-B422-4C33-948E-F8241377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8858B-B6C9-4B05-AB8B-E688D0B7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C4189-2BC0-4DDC-A64A-8F21389E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6A35D-8157-41D0-ACC2-E64645BB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A077C-DFF0-49BC-BAD3-63BC81D0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4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11E1-DA6E-4CFF-B572-1703BBD4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72C4E-3F11-47FA-A5CA-70F32E62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CFE4-EA8E-4759-9C21-9FBC98E6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42885-25FB-48A2-8496-C532645A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E5760-25C0-40A0-A568-74C1879F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0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48DE-73E0-4068-B38A-3F51FE9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D7C21-95A6-4610-B0DE-D26270E1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8F673-5DDF-49AE-BDCA-7145C242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6481D-3B0B-4237-A9DB-8DB0BA96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6DC58-90F9-4F0A-BB95-D42DD28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78C93-C57F-447D-89C8-CAF2765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BE137-3312-4124-824E-974D305C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3B0B5-8299-441C-887F-6ABC921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5D151-BBD4-4BF9-8EA9-52D0C102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999BC-D2F2-4019-BCCC-572D38DFA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3EFC3-8348-4FB8-A4E0-E5EDEE189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9A893A-E189-4567-AB52-DBFBE695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482F8-DC21-44B6-983F-AD2626F9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A83D80-8BE5-46A0-890E-6270EF8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7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E109F-779C-4B3F-ADFF-93EEF051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61D37-931E-4040-9CCE-D79414B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1613C9-812E-487B-8317-B35E1BFE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B5F8-D111-4DD0-93FE-A747B3CC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D29DC-26BD-4193-B1A0-36ED2009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F487-4D1A-4692-9C76-6D260B03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0B9F8-3873-4F6D-86C8-F058398D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C110-97DC-4314-8615-94446529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DBE0B-06CD-46DD-8B23-8FECF0E3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36182-6525-4490-B9FE-64D4490B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18C06-6B96-4437-97F6-D1A8A74C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F14DC-F49B-4CB5-87BA-9BDDC29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EB432-F811-4E3E-9BCD-78D44D4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8C8E-D54F-46EC-81A8-E62F8FAD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32BD0-D07D-45DE-AF8C-39A39C4DA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BB817-F848-4802-9CA4-9034A1CB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85D1A-0D59-4F0A-8CFB-4818D60D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78202-6613-4F72-90F3-F28428D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BF760-200E-4FE8-A43F-E8C23CD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7CC80-AE29-4C59-AA35-D7B1786F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15D40-015A-40D1-A820-2895F6A0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C3DB5-600D-4D6D-B1E4-71F71E4BD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9FF6A-38A0-4D40-B8AA-70B1AE59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E7CC-41C1-49F1-A17A-56EEEEF8F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39B6-1A3C-4547-84B6-B446FE881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Vue</a:t>
            </a:r>
            <a:r>
              <a:rPr lang="en-US" altLang="ko-KR" dirty="0">
                <a:solidFill>
                  <a:srgbClr val="202020"/>
                </a:solidFill>
                <a:latin typeface="-apple-system"/>
              </a:rPr>
              <a:t> I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ntroduction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B7B63-7F80-42C1-B06E-EB4EC8F59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그래서 왜</a:t>
            </a:r>
            <a:r>
              <a:rPr lang="en-US" altLang="ko-KR" dirty="0"/>
              <a:t> CSR(Vue)</a:t>
            </a:r>
            <a:r>
              <a:rPr lang="ko-KR" altLang="en-US" dirty="0"/>
              <a:t>을 </a:t>
            </a:r>
            <a:r>
              <a:rPr lang="ko-KR" altLang="en-US" dirty="0" err="1"/>
              <a:t>쓰는건데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필요한 부분만 바꿔주니 </a:t>
            </a:r>
            <a:r>
              <a:rPr lang="en-US" altLang="ko-KR" dirty="0"/>
              <a:t>PC</a:t>
            </a:r>
            <a:r>
              <a:rPr lang="ko-KR" altLang="en-US" dirty="0"/>
              <a:t>의 부담이 줄어든다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서버가 페이지를 그릴필요가 없으니 부담이 줄어든다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UX</a:t>
            </a:r>
            <a:r>
              <a:rPr lang="ko-KR" altLang="en-US" dirty="0"/>
              <a:t>가 좋아진다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서비스 로직이 확실히 구분된다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 dirty="0">
                <a:solidFill>
                  <a:srgbClr val="000000"/>
                </a:solidFill>
                <a:ea typeface="맑은 고딕"/>
                <a:cs typeface="맑은 고딕"/>
              </a:rPr>
              <a:t>SSR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862044" y="1600200"/>
            <a:ext cx="1914819" cy="14163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WAS</a:t>
            </a:r>
            <a:r>
              <a:rPr lang="ko-KR" altLang="en-US" dirty="0"/>
              <a:t> 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87640" y="1600200"/>
            <a:ext cx="1914819" cy="141637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API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2765" y="4746943"/>
            <a:ext cx="1993376" cy="17064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사용자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rot="16200000">
            <a:off x="4229219" y="3881760"/>
            <a:ext cx="173036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94402" y="3701737"/>
            <a:ext cx="1559763" cy="363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페이지 요청</a:t>
            </a: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5776864" y="2308388"/>
            <a:ext cx="201077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79412" y="2465501"/>
            <a:ext cx="1608202" cy="36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요청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5731586" y="1946242"/>
            <a:ext cx="2056054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81935" y="1600200"/>
            <a:ext cx="1605679" cy="36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응답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1116" y="2125272"/>
            <a:ext cx="1560412" cy="36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페이지 생성</a:t>
            </a:r>
          </a:p>
        </p:txBody>
      </p:sp>
      <p:sp>
        <p:nvSpPr>
          <p:cNvPr id="19" name="화살표: 오른쪽으로 구부러짐 18"/>
          <p:cNvSpPr/>
          <p:nvPr/>
        </p:nvSpPr>
        <p:spPr>
          <a:xfrm>
            <a:off x="2801528" y="1946242"/>
            <a:ext cx="873943" cy="1048692"/>
          </a:xfrm>
          <a:prstGeom prst="curvedRightArrow">
            <a:avLst>
              <a:gd name="adj1" fmla="val 62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3639114" y="3887605"/>
            <a:ext cx="174205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1528" y="3681415"/>
            <a:ext cx="1557112" cy="64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페이지 응답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page.html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/>
              <a:t>CSR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787640" y="1600200"/>
            <a:ext cx="1914819" cy="141637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API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2765" y="4746943"/>
            <a:ext cx="1993376" cy="17064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0649" y="3198495"/>
            <a:ext cx="1182789" cy="90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index.html</a:t>
            </a:r>
          </a:p>
          <a:p>
            <a:pPr>
              <a:defRPr/>
            </a:pPr>
            <a:r>
              <a:rPr lang="en-US" altLang="ko-KR"/>
              <a:t>app.js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5914338" y="3016577"/>
            <a:ext cx="2543273" cy="212103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2"/>
          </p:cNvCxnSpPr>
          <p:nvPr/>
        </p:nvCxnSpPr>
        <p:spPr>
          <a:xfrm rot="10800000" flipV="1">
            <a:off x="6096000" y="3016579"/>
            <a:ext cx="2649052" cy="2307601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36254" y="3713559"/>
            <a:ext cx="1560760" cy="637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페이지 요청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최초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1873" y="3245884"/>
            <a:ext cx="1608203" cy="36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20526" y="4170380"/>
            <a:ext cx="1605680" cy="36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응답</a:t>
            </a:r>
          </a:p>
        </p:txBody>
      </p:sp>
      <p:cxnSp>
        <p:nvCxnSpPr>
          <p:cNvPr id="31" name="연결선: 꺾임 30"/>
          <p:cNvCxnSpPr>
            <a:endCxn id="5" idx="1"/>
          </p:cNvCxnSpPr>
          <p:nvPr/>
        </p:nvCxnSpPr>
        <p:spPr>
          <a:xfrm flipV="1">
            <a:off x="5036254" y="2308388"/>
            <a:ext cx="2751386" cy="2438555"/>
          </a:xfrm>
          <a:prstGeom prst="bentConnector3">
            <a:avLst>
              <a:gd name="adj1" fmla="val 846"/>
            </a:avLst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/>
          <p:cNvCxnSpPr>
            <a:endCxn id="7" idx="0"/>
          </p:cNvCxnSpPr>
          <p:nvPr/>
        </p:nvCxnSpPr>
        <p:spPr>
          <a:xfrm rot="10800000" flipV="1">
            <a:off x="4819454" y="2044451"/>
            <a:ext cx="2968192" cy="2702491"/>
          </a:xfrm>
          <a:prstGeom prst="bentConnector2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SEO</a:t>
            </a:r>
            <a:r>
              <a:rPr lang="ko-KR" altLang="en-US" dirty="0"/>
              <a:t>가 힘들다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초기 로딩시간이 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최신 브라우저에서만 이용 가능 </a:t>
            </a:r>
            <a:r>
              <a:rPr lang="en-US" altLang="ko-KR" dirty="0"/>
              <a:t>(IE8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CE573B-24A1-411A-A382-7EF666E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개발환경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1D2ADA-977B-413F-B1F6-2601B53F8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0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000" dirty="0"/>
              <a:t>MEVN Stack (Isomorphic </a:t>
            </a:r>
            <a:r>
              <a:rPr lang="en-US" altLang="ko-KR" sz="3000" dirty="0" err="1"/>
              <a:t>Javascript</a:t>
            </a:r>
            <a:r>
              <a:rPr lang="en-US" altLang="ko-KR" sz="3000" dirty="0"/>
              <a:t>)</a:t>
            </a:r>
          </a:p>
          <a:p>
            <a:pPr lvl="1">
              <a:defRPr/>
            </a:pPr>
            <a:r>
              <a:rPr lang="en-US" altLang="ko-KR" sz="2600" b="1" dirty="0"/>
              <a:t>M</a:t>
            </a:r>
            <a:r>
              <a:rPr lang="en-US" altLang="ko-KR" sz="2600" dirty="0"/>
              <a:t>ongoDB, </a:t>
            </a:r>
            <a:r>
              <a:rPr lang="en-US" altLang="ko-KR" sz="2600" b="1" dirty="0"/>
              <a:t>E</a:t>
            </a:r>
            <a:r>
              <a:rPr lang="en-US" altLang="ko-KR" sz="2600" dirty="0"/>
              <a:t>xpress, </a:t>
            </a:r>
            <a:r>
              <a:rPr lang="en-US" altLang="ko-KR" sz="2600" b="1" dirty="0"/>
              <a:t>V</a:t>
            </a:r>
            <a:r>
              <a:rPr lang="en-US" altLang="ko-KR" sz="2600" dirty="0"/>
              <a:t>ue,</a:t>
            </a:r>
            <a:r>
              <a:rPr lang="ko-KR" altLang="en-US" sz="2600" dirty="0"/>
              <a:t> </a:t>
            </a:r>
            <a:r>
              <a:rPr lang="en-US" altLang="ko-KR" sz="2600" b="1" dirty="0"/>
              <a:t>N</a:t>
            </a:r>
            <a:r>
              <a:rPr lang="en-US" altLang="ko-KR" sz="2600" dirty="0"/>
              <a:t>ode</a:t>
            </a:r>
            <a:endParaRPr lang="ko-KR" altLang="en-US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4891" y="4711151"/>
            <a:ext cx="1064472" cy="923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6925" y="5486895"/>
            <a:ext cx="1317227" cy="806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58735" y="4006056"/>
            <a:ext cx="1953607" cy="7050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14835" y="4177629"/>
            <a:ext cx="2569000" cy="17126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84538" y="3619500"/>
            <a:ext cx="5860593" cy="2966357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1272885" y="3636157"/>
            <a:ext cx="2608485" cy="2966357"/>
          </a:xfrm>
          <a:prstGeom prst="rect">
            <a:avLst/>
          </a:prstGeom>
          <a:noFill/>
          <a:ln w="2540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3465" y="3246936"/>
            <a:ext cx="687326" cy="364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Front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1172" y="3246936"/>
            <a:ext cx="622203" cy="36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Back</a:t>
            </a:r>
          </a:p>
        </p:txBody>
      </p:sp>
      <p:sp>
        <p:nvSpPr>
          <p:cNvPr id="20" name="화살표: 왼쪽/오른쪽 19"/>
          <p:cNvSpPr/>
          <p:nvPr/>
        </p:nvSpPr>
        <p:spPr>
          <a:xfrm>
            <a:off x="4113439" y="4905269"/>
            <a:ext cx="864271" cy="322811"/>
          </a:xfrm>
          <a:prstGeom prst="left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Vue Project</a:t>
            </a:r>
            <a:r>
              <a:rPr lang="ko-KR" altLang="en-US"/>
              <a:t> 생성 및 </a:t>
            </a:r>
            <a:r>
              <a:rPr lang="en-US" altLang="ko-KR"/>
              <a:t>Vuetify </a:t>
            </a:r>
            <a:r>
              <a:rPr lang="ko-KR" altLang="en-US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</a:t>
            </a:r>
            <a:r>
              <a:rPr lang="ko-KR" altLang="en-US" dirty="0" err="1"/>
              <a:t>g</a:t>
            </a:r>
            <a:r>
              <a:rPr lang="ko-KR" altLang="en-US" dirty="0"/>
              <a:t> @vue/cli</a:t>
            </a:r>
          </a:p>
          <a:p>
            <a:pPr lvl="0">
              <a:defRPr/>
            </a:pPr>
            <a:r>
              <a:rPr lang="ko-KR" altLang="en-US" dirty="0" err="1"/>
              <a:t>vue</a:t>
            </a:r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프로젝트명</a:t>
            </a:r>
            <a:r>
              <a:rPr lang="en-US" altLang="ko-KR" dirty="0"/>
              <a:t>]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vue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 err="1"/>
              <a:t>vuetify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B2DEA-B517-4474-B369-1B8DB835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5" y="3033609"/>
            <a:ext cx="7630590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29AAB-FA1C-40BD-8638-AA9F0FE6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497" y="5100546"/>
            <a:ext cx="4525006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Vue Project</a:t>
            </a:r>
            <a:r>
              <a:rPr lang="ko-KR" altLang="en-US" dirty="0"/>
              <a:t> 생성 및 </a:t>
            </a:r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Babel</a:t>
            </a:r>
          </a:p>
          <a:p>
            <a:pPr lvl="0">
              <a:defRPr/>
            </a:pPr>
            <a:r>
              <a:rPr lang="en-US" altLang="ko-KR" dirty="0"/>
              <a:t>Router</a:t>
            </a:r>
          </a:p>
          <a:p>
            <a:pPr lvl="0">
              <a:defRPr/>
            </a:pPr>
            <a:r>
              <a:rPr lang="en-US" altLang="ko-KR" dirty="0" err="1"/>
              <a:t>Vuex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Linter</a:t>
            </a:r>
          </a:p>
          <a:p>
            <a:pPr lvl="0">
              <a:defRPr/>
            </a:pPr>
            <a:r>
              <a:rPr lang="en-US" altLang="ko-KR" dirty="0"/>
              <a:t>Prettier</a:t>
            </a:r>
          </a:p>
          <a:p>
            <a:pPr lvl="0">
              <a:defRPr/>
            </a:pPr>
            <a:r>
              <a:rPr lang="en-US" altLang="ko-KR" dirty="0" err="1"/>
              <a:t>Vuetify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0206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Prettier EOL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1573097"/>
            <a:ext cx="5145464" cy="411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/>
              <a:t>.eslintrc.js</a:t>
            </a:r>
            <a:r>
              <a:rPr lang="ko-KR" altLang="en-US" sz="3300"/>
              <a:t> 파일</a:t>
            </a:r>
          </a:p>
          <a:p>
            <a:pPr>
              <a:defRPr/>
            </a:pPr>
            <a:endParaRPr lang="ko-KR" altLang="en-US" sz="3300"/>
          </a:p>
          <a:p>
            <a:pPr>
              <a:defRPr/>
            </a:pPr>
            <a:r>
              <a:rPr lang="en-US" altLang="ko-KR" sz="3300"/>
              <a:t>"prettier/prettier": [</a:t>
            </a:r>
          </a:p>
          <a:p>
            <a:pPr>
              <a:defRPr/>
            </a:pPr>
            <a:r>
              <a:rPr lang="en-US" altLang="ko-KR" sz="3300"/>
              <a:t>      "error",</a:t>
            </a:r>
          </a:p>
          <a:p>
            <a:pPr>
              <a:defRPr/>
            </a:pPr>
            <a:r>
              <a:rPr lang="en-US" altLang="ko-KR" sz="3300"/>
              <a:t>      {</a:t>
            </a:r>
          </a:p>
          <a:p>
            <a:pPr>
              <a:defRPr/>
            </a:pPr>
            <a:r>
              <a:rPr lang="en-US" altLang="ko-KR" sz="3300"/>
              <a:t>          endOfLine: "auto",</a:t>
            </a:r>
          </a:p>
          <a:p>
            <a:pPr>
              <a:defRPr/>
            </a:pPr>
            <a:r>
              <a:rPr lang="en-US" altLang="ko-KR" sz="3300"/>
              <a:t>      },</a:t>
            </a:r>
          </a:p>
          <a:p>
            <a:pPr>
              <a:defRPr/>
            </a:pPr>
            <a:r>
              <a:rPr lang="en-US" altLang="ko-KR" sz="3300"/>
              <a:t>    ],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Hello world.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Vue-router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Vuetify</a:t>
            </a:r>
            <a:r>
              <a:rPr lang="en-US" altLang="ko-KR" dirty="0"/>
              <a:t> Component</a:t>
            </a:r>
          </a:p>
          <a:p>
            <a:pPr lvl="1">
              <a:defRPr/>
            </a:pPr>
            <a:r>
              <a:rPr lang="en-US" altLang="ko-KR" dirty="0"/>
              <a:t>v-</a:t>
            </a:r>
            <a:r>
              <a:rPr lang="en-US" altLang="ko-KR" dirty="0" err="1"/>
              <a:t>btn</a:t>
            </a:r>
            <a:r>
              <a:rPr lang="en-US" altLang="ko-KR" dirty="0"/>
              <a:t>, v-text-field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Vue </a:t>
            </a:r>
            <a:r>
              <a:rPr lang="ko-KR" altLang="en-US" dirty="0" err="1"/>
              <a:t>디렉티브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v-on(@)</a:t>
            </a:r>
          </a:p>
          <a:p>
            <a:pPr lvl="1">
              <a:defRPr/>
            </a:pPr>
            <a:r>
              <a:rPr lang="en-US" altLang="ko-KR" dirty="0"/>
              <a:t>v-bind(:)</a:t>
            </a:r>
          </a:p>
          <a:p>
            <a:pPr lvl="1">
              <a:defRPr/>
            </a:pPr>
            <a:r>
              <a:rPr lang="en-US" altLang="ko-KR" dirty="0"/>
              <a:t>v-model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5EAD72-63D9-41E5-9DE5-6C706694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38" y="1956799"/>
            <a:ext cx="5001323" cy="4220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CE573B-24A1-411A-A382-7EF666E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이론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1D2ADA-977B-413F-B1F6-2601B53F8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6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DE611-65A1-47F5-8E8F-6CD86B5B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ED107-6CFC-4B16-A1A4-D1047926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506"/>
            <a:ext cx="10515600" cy="4351338"/>
          </a:xfrm>
        </p:spPr>
        <p:txBody>
          <a:bodyPr/>
          <a:lstStyle/>
          <a:p>
            <a:r>
              <a:rPr lang="ko-KR" altLang="en-US" dirty="0"/>
              <a:t>회원가입 페이지 만들기</a:t>
            </a:r>
            <a:endParaRPr lang="en-US" altLang="ko-KR" dirty="0"/>
          </a:p>
          <a:p>
            <a:pPr lvl="1"/>
            <a:r>
              <a:rPr lang="ko-KR" altLang="en-US" dirty="0"/>
              <a:t>버튼클릭 시 입력내용 출력기능 추가</a:t>
            </a:r>
            <a:endParaRPr lang="en-US" altLang="ko-KR" dirty="0"/>
          </a:p>
          <a:p>
            <a:pPr lvl="1"/>
            <a:r>
              <a:rPr lang="en-US" altLang="ko-KR" dirty="0"/>
              <a:t>v-</a:t>
            </a:r>
            <a:r>
              <a:rPr lang="en-US" altLang="ko-KR" dirty="0" err="1"/>
              <a:t>textarea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0D124-F975-48D4-BEB3-4178D131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60" y="2885719"/>
            <a:ext cx="3794418" cy="3972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6659-21AD-44F9-82EC-CC935E80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37" y="2506662"/>
            <a:ext cx="3462063" cy="435133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7BADCD-9FB2-42E4-B379-141AEB76689E}"/>
              </a:ext>
            </a:extLst>
          </p:cNvPr>
          <p:cNvCxnSpPr/>
          <p:nvPr/>
        </p:nvCxnSpPr>
        <p:spPr>
          <a:xfrm flipV="1">
            <a:off x="2609850" y="4552950"/>
            <a:ext cx="455295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7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MVC?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  <a:p>
            <a:pPr lvl="1">
              <a:defRPr/>
            </a:pPr>
            <a:r>
              <a:rPr lang="ko-KR" altLang="en-US" dirty="0"/>
              <a:t>데이터를 관리 </a:t>
            </a:r>
            <a:r>
              <a:rPr lang="en-US" altLang="ko-KR" dirty="0"/>
              <a:t>(DB</a:t>
            </a:r>
            <a:r>
              <a:rPr lang="ko-KR" altLang="en-US" dirty="0"/>
              <a:t>와 연결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View</a:t>
            </a:r>
          </a:p>
          <a:p>
            <a:pPr lvl="1">
              <a:defRPr/>
            </a:pPr>
            <a:r>
              <a:rPr lang="en-US" altLang="ko-KR" dirty="0"/>
              <a:t>HTML, JS, CSS</a:t>
            </a:r>
            <a:r>
              <a:rPr lang="ko-KR" altLang="en-US" dirty="0"/>
              <a:t>로 화면을 보여줌</a:t>
            </a:r>
          </a:p>
          <a:p>
            <a:pPr>
              <a:defRPr/>
            </a:pPr>
            <a:r>
              <a:rPr lang="en-US" altLang="ko-KR" dirty="0"/>
              <a:t>Controller</a:t>
            </a:r>
          </a:p>
          <a:p>
            <a:pPr lvl="1">
              <a:defRPr/>
            </a:pPr>
            <a:r>
              <a:rPr lang="ko-KR" altLang="en-US" dirty="0"/>
              <a:t>함수 등을 실행시켜 제어 작업을 함</a:t>
            </a:r>
          </a:p>
          <a:p>
            <a:pPr lvl="1">
              <a:defRPr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을 제어</a:t>
            </a:r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Laravel, Ruby on rails, Spring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https://www.mju.ac.kr/mjukr/211/subview.do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17121" y="1793853"/>
            <a:ext cx="4394636" cy="3270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17202" y="3114734"/>
            <a:ext cx="2748816" cy="3785652"/>
          </a:xfrm>
          <a:prstGeom prst="rect">
            <a:avLst/>
          </a:prstGeom>
          <a:solidFill>
            <a:srgbClr val="B2B2B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과선택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()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{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과버튼색상 변경</a:t>
            </a:r>
            <a:b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과소개화면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보여주기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교수소개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(){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교수진정보 가져오기</a:t>
            </a:r>
            <a:endParaRPr lang="en-US" altLang="ko-KR" sz="160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교수소개 보여주기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홈페이지버튼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()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{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과홈페이지 띄우기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426" y="139167"/>
            <a:ext cx="646314" cy="3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View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9070158" y="2647025"/>
            <a:ext cx="935414" cy="3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6810359" y="1230401"/>
            <a:ext cx="120684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216915" y="4303082"/>
            <a:ext cx="857251" cy="1678521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User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Action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10766018" y="5142342"/>
            <a:ext cx="45089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41708" y="4626322"/>
            <a:ext cx="299517" cy="36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27381" y="2465590"/>
            <a:ext cx="301383" cy="36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63088" y="6889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D006FE-F687-4C56-8156-1A2F95B5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1" y="688919"/>
            <a:ext cx="5852204" cy="5627599"/>
          </a:xfrm>
          <a:prstGeom prst="rect">
            <a:avLst/>
          </a:prstGeom>
        </p:spPr>
      </p:pic>
      <p:graphicFrame>
        <p:nvGraphicFramePr>
          <p:cNvPr id="17" name="표 22">
            <a:extLst>
              <a:ext uri="{FF2B5EF4-FFF2-40B4-BE49-F238E27FC236}">
                <a16:creationId xmlns:a16="http://schemas.microsoft.com/office/drawing/2014/main" id="{D6C07DB0-51FC-4DFF-B0E7-3DAA064E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27967"/>
              </p:ext>
            </p:extLst>
          </p:nvPr>
        </p:nvGraphicFramePr>
        <p:xfrm>
          <a:off x="8158890" y="668768"/>
          <a:ext cx="3915276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92">
                  <a:extLst>
                    <a:ext uri="{9D8B030D-6E8A-4147-A177-3AD203B41FA5}">
                      <a16:colId xmlns:a16="http://schemas.microsoft.com/office/drawing/2014/main" val="919124546"/>
                    </a:ext>
                  </a:extLst>
                </a:gridCol>
                <a:gridCol w="1305092">
                  <a:extLst>
                    <a:ext uri="{9D8B030D-6E8A-4147-A177-3AD203B41FA5}">
                      <a16:colId xmlns:a16="http://schemas.microsoft.com/office/drawing/2014/main" val="2811070625"/>
                    </a:ext>
                  </a:extLst>
                </a:gridCol>
                <a:gridCol w="1305092">
                  <a:extLst>
                    <a:ext uri="{9D8B030D-6E8A-4147-A177-3AD203B41FA5}">
                      <a16:colId xmlns:a16="http://schemas.microsoft.com/office/drawing/2014/main" val="252359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과이름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명지대학교 전기공학과에서는 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031-330-6971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전자공학과는 차세대 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031-330-6975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7529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DCECC-E2CD-4354-B19D-0DEB9036967C}"/>
              </a:ext>
            </a:extLst>
          </p:cNvPr>
          <p:cNvCxnSpPr/>
          <p:nvPr/>
        </p:nvCxnSpPr>
        <p:spPr>
          <a:xfrm rot="10800000" flipV="1">
            <a:off x="6810359" y="4626322"/>
            <a:ext cx="120684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8DA109-AA73-465E-B5F9-69FAF727D72E}"/>
              </a:ext>
            </a:extLst>
          </p:cNvPr>
          <p:cNvSpPr txBox="1"/>
          <p:nvPr/>
        </p:nvSpPr>
        <p:spPr>
          <a:xfrm>
            <a:off x="7263088" y="40848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D9FB7B-7D56-44F9-8F40-CE0EF3D85810}"/>
              </a:ext>
            </a:extLst>
          </p:cNvPr>
          <p:cNvSpPr txBox="1"/>
          <p:nvPr/>
        </p:nvSpPr>
        <p:spPr>
          <a:xfrm>
            <a:off x="9689968" y="29499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DBB80C-53F7-4DED-A0D6-DEAB8799984A}"/>
              </a:ext>
            </a:extLst>
          </p:cNvPr>
          <p:cNvSpPr txBox="1"/>
          <p:nvPr/>
        </p:nvSpPr>
        <p:spPr>
          <a:xfrm>
            <a:off x="6640464" y="4798473"/>
            <a:ext cx="1338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정적요소만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화면제작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BFAF5-A2D3-4D78-9D1F-E539AEEAC51D}"/>
              </a:ext>
            </a:extLst>
          </p:cNvPr>
          <p:cNvSpPr txBox="1"/>
          <p:nvPr/>
        </p:nvSpPr>
        <p:spPr>
          <a:xfrm>
            <a:off x="7901230" y="2179319"/>
            <a:ext cx="1479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요청</a:t>
            </a:r>
            <a:endParaRPr lang="en-US" altLang="ko-KR" dirty="0"/>
          </a:p>
          <a:p>
            <a:pPr algn="r">
              <a:defRPr/>
            </a:pPr>
            <a:r>
              <a:rPr lang="en-US" altLang="ko-KR" dirty="0"/>
              <a:t>(</a:t>
            </a:r>
            <a:r>
              <a:rPr lang="ko-KR" altLang="en-US" dirty="0"/>
              <a:t>전기공학과</a:t>
            </a:r>
            <a:r>
              <a:rPr lang="en-US" altLang="ko-KR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E821B-B02B-4696-A31E-1C55BD58634E}"/>
              </a:ext>
            </a:extLst>
          </p:cNvPr>
          <p:cNvSpPr txBox="1"/>
          <p:nvPr/>
        </p:nvSpPr>
        <p:spPr>
          <a:xfrm>
            <a:off x="6698694" y="1402552"/>
            <a:ext cx="1338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dirty="0"/>
              <a:t>3</a:t>
            </a:r>
            <a:r>
              <a:rPr lang="ko-KR" altLang="en-US" dirty="0"/>
              <a:t>의 화면에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동적요소를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전달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MVVM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  <a:p>
            <a:pPr lvl="1">
              <a:defRPr/>
            </a:pPr>
            <a:r>
              <a:rPr lang="ko-KR" altLang="en-US" dirty="0"/>
              <a:t>데이터를 관리 </a:t>
            </a:r>
            <a:r>
              <a:rPr lang="en-US" altLang="ko-KR" dirty="0"/>
              <a:t>(DB</a:t>
            </a:r>
            <a:r>
              <a:rPr lang="ko-KR" altLang="en-US" dirty="0"/>
              <a:t>와 연결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View</a:t>
            </a:r>
          </a:p>
          <a:p>
            <a:pPr lvl="1">
              <a:defRPr/>
            </a:pPr>
            <a:r>
              <a:rPr lang="en-US" altLang="ko-KR" dirty="0"/>
              <a:t>HTML, JS, CSS</a:t>
            </a:r>
            <a:r>
              <a:rPr lang="ko-KR" altLang="en-US" dirty="0"/>
              <a:t>로 화면을 보여줌</a:t>
            </a:r>
          </a:p>
          <a:p>
            <a:pPr lvl="1">
              <a:defRPr/>
            </a:pPr>
            <a:r>
              <a:rPr lang="en-US" altLang="ko-KR" dirty="0"/>
              <a:t>VM</a:t>
            </a:r>
            <a:r>
              <a:rPr lang="ko-KR" altLang="en-US" dirty="0"/>
              <a:t>이 </a:t>
            </a:r>
            <a:r>
              <a:rPr lang="ko-KR" altLang="en-US" dirty="0" err="1"/>
              <a:t>변화하는걸</a:t>
            </a:r>
            <a:r>
              <a:rPr lang="ko-KR" altLang="en-US" dirty="0"/>
              <a:t> 계속 </a:t>
            </a:r>
            <a:r>
              <a:rPr lang="ko-KR" altLang="en-US" dirty="0" err="1"/>
              <a:t>지켜봄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VM</a:t>
            </a:r>
            <a:r>
              <a:rPr lang="ko-KR" altLang="en-US" dirty="0"/>
              <a:t>을 제어</a:t>
            </a:r>
          </a:p>
          <a:p>
            <a:pPr>
              <a:defRPr/>
            </a:pPr>
            <a:r>
              <a:rPr lang="en-US" altLang="ko-KR" dirty="0"/>
              <a:t>View Model (VM)</a:t>
            </a:r>
          </a:p>
          <a:p>
            <a:pPr lvl="1">
              <a:defRPr/>
            </a:pPr>
            <a:r>
              <a:rPr lang="en-US" altLang="ko-KR" dirty="0"/>
              <a:t>View</a:t>
            </a:r>
            <a:r>
              <a:rPr lang="ko-KR" altLang="en-US" dirty="0"/>
              <a:t>에서 보여줄 데이터를 가공해서 </a:t>
            </a:r>
            <a:r>
              <a:rPr lang="ko-KR" altLang="en-US" dirty="0" err="1"/>
              <a:t>가지고있음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Vue.js, React.js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https://lib.mju.ac.kr/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01134" y="1853890"/>
            <a:ext cx="4249772" cy="3150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45AA1415-E963-4814-82AC-0E2D21A9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4" y="621777"/>
            <a:ext cx="5163434" cy="26878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17202" y="139166"/>
            <a:ext cx="3536708" cy="181588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/>
              <a:t>ViewModel</a:t>
            </a:r>
            <a:r>
              <a:rPr lang="en-US" altLang="ko-KR" sz="1600" dirty="0"/>
              <a:t>(DB)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600" dirty="0"/>
              <a:t>{</a:t>
            </a:r>
          </a:p>
          <a:p>
            <a:pPr>
              <a:defRPr/>
            </a:pPr>
            <a:r>
              <a:rPr lang="ko-KR" altLang="en-US" sz="1600" dirty="0"/>
              <a:t>  이용대상</a:t>
            </a:r>
            <a:r>
              <a:rPr lang="en-US" altLang="ko-KR" sz="1600" dirty="0"/>
              <a:t>: “</a:t>
            </a:r>
            <a:r>
              <a:rPr lang="ko-KR" altLang="en-US" sz="1600" dirty="0"/>
              <a:t>전임교원</a:t>
            </a:r>
            <a:r>
              <a:rPr lang="en-US" altLang="ko-KR" sz="1600" dirty="0"/>
              <a:t>”,</a:t>
            </a:r>
          </a:p>
          <a:p>
            <a:pPr>
              <a:defRPr/>
            </a:pPr>
            <a:r>
              <a:rPr lang="ko-KR" altLang="en-US" sz="1600" dirty="0"/>
              <a:t>  설명</a:t>
            </a:r>
            <a:r>
              <a:rPr lang="en-US" altLang="ko-KR" sz="1600" dirty="0"/>
              <a:t>: [ “</a:t>
            </a:r>
            <a:r>
              <a:rPr lang="ko-KR" altLang="en-US" sz="1600" dirty="0"/>
              <a:t>본교 재직중인 전임교원</a:t>
            </a:r>
            <a:r>
              <a:rPr lang="en-US" altLang="ko-KR" sz="1600" dirty="0"/>
              <a:t>“,</a:t>
            </a:r>
          </a:p>
          <a:p>
            <a:pPr>
              <a:defRPr/>
            </a:pPr>
            <a:r>
              <a:rPr lang="en-US" altLang="ko-KR" sz="1600" dirty="0"/>
              <a:t>           “</a:t>
            </a:r>
            <a:r>
              <a:rPr lang="ko-KR" altLang="en-US" sz="1600" dirty="0"/>
              <a:t>전임교원은 </a:t>
            </a:r>
            <a:r>
              <a:rPr lang="ko-KR" altLang="en-US" sz="1600" dirty="0" err="1"/>
              <a:t>퇴직후</a:t>
            </a:r>
            <a:r>
              <a:rPr lang="ko-KR" altLang="en-US" sz="1600" dirty="0"/>
              <a:t> </a:t>
            </a:r>
            <a:r>
              <a:rPr lang="en-US" altLang="ko-KR" sz="1600" dirty="0"/>
              <a:t>…” ]</a:t>
            </a:r>
          </a:p>
          <a:p>
            <a:pPr>
              <a:defRPr/>
            </a:pPr>
            <a:r>
              <a:rPr lang="en-US" altLang="ko-KR" sz="16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426" y="139167"/>
            <a:ext cx="646314" cy="3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View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67174" y="1030017"/>
            <a:ext cx="803398" cy="905708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User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Action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3916278" y="1506404"/>
            <a:ext cx="45089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E40D66-0D5B-446C-A0AF-50536ED572A8}"/>
              </a:ext>
            </a:extLst>
          </p:cNvPr>
          <p:cNvCxnSpPr/>
          <p:nvPr/>
        </p:nvCxnSpPr>
        <p:spPr>
          <a:xfrm>
            <a:off x="6543413" y="1031846"/>
            <a:ext cx="1073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818D39-1B0C-4843-AF9C-AAE51B0FEEAC}"/>
              </a:ext>
            </a:extLst>
          </p:cNvPr>
          <p:cNvSpPr txBox="1"/>
          <p:nvPr/>
        </p:nvSpPr>
        <p:spPr>
          <a:xfrm>
            <a:off x="6509208" y="11136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명령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모니터링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7F912-BDC3-4E57-B0C1-28013A6682C7}"/>
              </a:ext>
            </a:extLst>
          </p:cNvPr>
          <p:cNvSpPr txBox="1"/>
          <p:nvPr/>
        </p:nvSpPr>
        <p:spPr>
          <a:xfrm>
            <a:off x="6912514" y="587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graphicFrame>
        <p:nvGraphicFramePr>
          <p:cNvPr id="27" name="표 22">
            <a:extLst>
              <a:ext uri="{FF2B5EF4-FFF2-40B4-BE49-F238E27FC236}">
                <a16:creationId xmlns:a16="http://schemas.microsoft.com/office/drawing/2014/main" id="{FD5E051E-D451-495B-9571-D4CEAF1A4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88401"/>
              </p:ext>
            </p:extLst>
          </p:nvPr>
        </p:nvGraphicFramePr>
        <p:xfrm>
          <a:off x="7693352" y="4326083"/>
          <a:ext cx="4306226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47">
                  <a:extLst>
                    <a:ext uri="{9D8B030D-6E8A-4147-A177-3AD203B41FA5}">
                      <a16:colId xmlns:a16="http://schemas.microsoft.com/office/drawing/2014/main" val="919124546"/>
                    </a:ext>
                  </a:extLst>
                </a:gridCol>
                <a:gridCol w="2835479">
                  <a:extLst>
                    <a:ext uri="{9D8B030D-6E8A-4147-A177-3AD203B41FA5}">
                      <a16:colId xmlns:a16="http://schemas.microsoft.com/office/drawing/2014/main" val="281107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전임교원은 </a:t>
                      </a:r>
                      <a:r>
                        <a:rPr lang="ko-KR" altLang="en-US" sz="1100" dirty="0" err="1"/>
                        <a:t>퇴직후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…”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비전임교원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본교 재직중인 시간강사</a:t>
                      </a:r>
                      <a:r>
                        <a:rPr lang="en-US" altLang="ko-KR" sz="1100" dirty="0"/>
                        <a:t>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75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43C1EF2-FE4C-45DC-927E-9CDD38D104DA}"/>
              </a:ext>
            </a:extLst>
          </p:cNvPr>
          <p:cNvSpPr txBox="1"/>
          <p:nvPr/>
        </p:nvSpPr>
        <p:spPr>
          <a:xfrm>
            <a:off x="9224430" y="395230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0006AE-7EE8-404E-B7A1-136ECF97465B}"/>
              </a:ext>
            </a:extLst>
          </p:cNvPr>
          <p:cNvCxnSpPr/>
          <p:nvPr/>
        </p:nvCxnSpPr>
        <p:spPr>
          <a:xfrm>
            <a:off x="8951053" y="1955048"/>
            <a:ext cx="0" cy="177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6432D4-41EC-4E20-9B76-2FEDCE7FF7BD}"/>
              </a:ext>
            </a:extLst>
          </p:cNvPr>
          <p:cNvSpPr txBox="1"/>
          <p:nvPr/>
        </p:nvSpPr>
        <p:spPr>
          <a:xfrm>
            <a:off x="7424019" y="2673044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요청</a:t>
            </a:r>
            <a:endParaRPr lang="en-US" altLang="ko-KR" dirty="0"/>
          </a:p>
          <a:p>
            <a:pPr algn="r"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591F5-70C8-4765-93E9-7A75B4FF305A}"/>
              </a:ext>
            </a:extLst>
          </p:cNvPr>
          <p:cNvSpPr txBox="1"/>
          <p:nvPr/>
        </p:nvSpPr>
        <p:spPr>
          <a:xfrm>
            <a:off x="8538943" y="2282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D0DE74-26C4-4925-B714-E6A822D15266}"/>
              </a:ext>
            </a:extLst>
          </p:cNvPr>
          <p:cNvCxnSpPr/>
          <p:nvPr/>
        </p:nvCxnSpPr>
        <p:spPr>
          <a:xfrm flipV="1">
            <a:off x="10782300" y="2038350"/>
            <a:ext cx="0" cy="17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EC410D-87F2-4A7B-9412-C60A8062578C}"/>
              </a:ext>
            </a:extLst>
          </p:cNvPr>
          <p:cNvSpPr txBox="1"/>
          <p:nvPr/>
        </p:nvSpPr>
        <p:spPr>
          <a:xfrm>
            <a:off x="10782300" y="2597006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전달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2FDCD-F3A0-46CB-9487-19295777BD49}"/>
              </a:ext>
            </a:extLst>
          </p:cNvPr>
          <p:cNvSpPr txBox="1"/>
          <p:nvPr/>
        </p:nvSpPr>
        <p:spPr>
          <a:xfrm>
            <a:off x="10835476" y="2255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1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17202" y="139166"/>
            <a:ext cx="3536708" cy="181588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/>
              <a:t>ViewModel</a:t>
            </a:r>
            <a:r>
              <a:rPr lang="en-US" altLang="ko-KR" sz="1600" dirty="0"/>
              <a:t>(DB)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600" dirty="0"/>
              <a:t>{</a:t>
            </a:r>
          </a:p>
          <a:p>
            <a:pPr>
              <a:defRPr/>
            </a:pPr>
            <a:r>
              <a:rPr lang="ko-KR" altLang="en-US" sz="1600" dirty="0"/>
              <a:t>  이용대상</a:t>
            </a:r>
            <a:r>
              <a:rPr lang="en-US" altLang="ko-KR" sz="1600" dirty="0"/>
              <a:t>: “</a:t>
            </a:r>
            <a:r>
              <a:rPr lang="ko-KR" altLang="en-US" sz="1600" dirty="0"/>
              <a:t>비전임교원</a:t>
            </a:r>
            <a:r>
              <a:rPr lang="en-US" altLang="ko-KR" sz="1600" dirty="0"/>
              <a:t>”,</a:t>
            </a:r>
          </a:p>
          <a:p>
            <a:pPr>
              <a:defRPr/>
            </a:pPr>
            <a:r>
              <a:rPr lang="ko-KR" altLang="en-US" sz="1600" dirty="0"/>
              <a:t>  설명</a:t>
            </a:r>
            <a:r>
              <a:rPr lang="en-US" altLang="ko-KR" sz="1600" dirty="0"/>
              <a:t>: [ “</a:t>
            </a:r>
            <a:r>
              <a:rPr lang="ko-KR" altLang="en-US" sz="1600" dirty="0"/>
              <a:t>본교 재직중인 비전임교원</a:t>
            </a:r>
            <a:r>
              <a:rPr lang="en-US" altLang="ko-KR" sz="1600" dirty="0"/>
              <a:t>“,</a:t>
            </a:r>
          </a:p>
          <a:p>
            <a:pPr>
              <a:defRPr/>
            </a:pPr>
            <a:r>
              <a:rPr lang="en-US" altLang="ko-KR" sz="1600" dirty="0"/>
              <a:t>           “</a:t>
            </a:r>
            <a:r>
              <a:rPr lang="ko-KR" altLang="en-US" sz="1600" dirty="0"/>
              <a:t>본교 재직중인 시간강사</a:t>
            </a:r>
            <a:r>
              <a:rPr lang="en-US" altLang="ko-KR" sz="1600" dirty="0"/>
              <a:t>”]</a:t>
            </a:r>
          </a:p>
          <a:p>
            <a:pPr>
              <a:defRPr/>
            </a:pPr>
            <a:r>
              <a:rPr lang="en-US" altLang="ko-KR" sz="16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426" y="139167"/>
            <a:ext cx="646314" cy="3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View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E40D66-0D5B-446C-A0AF-50536ED572A8}"/>
              </a:ext>
            </a:extLst>
          </p:cNvPr>
          <p:cNvCxnSpPr/>
          <p:nvPr/>
        </p:nvCxnSpPr>
        <p:spPr>
          <a:xfrm>
            <a:off x="6543413" y="1031846"/>
            <a:ext cx="1073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818D39-1B0C-4843-AF9C-AAE51B0FEEAC}"/>
              </a:ext>
            </a:extLst>
          </p:cNvPr>
          <p:cNvSpPr txBox="1"/>
          <p:nvPr/>
        </p:nvSpPr>
        <p:spPr>
          <a:xfrm>
            <a:off x="6509208" y="11136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명령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모니터링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7F912-BDC3-4E57-B0C1-28013A6682C7}"/>
              </a:ext>
            </a:extLst>
          </p:cNvPr>
          <p:cNvSpPr txBox="1"/>
          <p:nvPr/>
        </p:nvSpPr>
        <p:spPr>
          <a:xfrm>
            <a:off x="6912514" y="587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graphicFrame>
        <p:nvGraphicFramePr>
          <p:cNvPr id="27" name="표 22">
            <a:extLst>
              <a:ext uri="{FF2B5EF4-FFF2-40B4-BE49-F238E27FC236}">
                <a16:creationId xmlns:a16="http://schemas.microsoft.com/office/drawing/2014/main" id="{FD5E051E-D451-495B-9571-D4CEAF1A4497}"/>
              </a:ext>
            </a:extLst>
          </p:cNvPr>
          <p:cNvGraphicFramePr>
            <a:graphicFrameLocks noGrp="1"/>
          </p:cNvGraphicFramePr>
          <p:nvPr/>
        </p:nvGraphicFramePr>
        <p:xfrm>
          <a:off x="7693352" y="4326083"/>
          <a:ext cx="4306226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47">
                  <a:extLst>
                    <a:ext uri="{9D8B030D-6E8A-4147-A177-3AD203B41FA5}">
                      <a16:colId xmlns:a16="http://schemas.microsoft.com/office/drawing/2014/main" val="919124546"/>
                    </a:ext>
                  </a:extLst>
                </a:gridCol>
                <a:gridCol w="2835479">
                  <a:extLst>
                    <a:ext uri="{9D8B030D-6E8A-4147-A177-3AD203B41FA5}">
                      <a16:colId xmlns:a16="http://schemas.microsoft.com/office/drawing/2014/main" val="281107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전임교원은 </a:t>
                      </a:r>
                      <a:r>
                        <a:rPr lang="ko-KR" altLang="en-US" sz="1100" dirty="0" err="1"/>
                        <a:t>퇴직후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…”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비전임교원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본교 재직중인 시간강사</a:t>
                      </a:r>
                      <a:r>
                        <a:rPr lang="en-US" altLang="ko-KR" sz="1100" dirty="0"/>
                        <a:t>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75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43C1EF2-FE4C-45DC-927E-9CDD38D104DA}"/>
              </a:ext>
            </a:extLst>
          </p:cNvPr>
          <p:cNvSpPr txBox="1"/>
          <p:nvPr/>
        </p:nvSpPr>
        <p:spPr>
          <a:xfrm>
            <a:off x="9224430" y="395230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0006AE-7EE8-404E-B7A1-136ECF97465B}"/>
              </a:ext>
            </a:extLst>
          </p:cNvPr>
          <p:cNvCxnSpPr/>
          <p:nvPr/>
        </p:nvCxnSpPr>
        <p:spPr>
          <a:xfrm>
            <a:off x="8951053" y="1955048"/>
            <a:ext cx="0" cy="177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6432D4-41EC-4E20-9B76-2FEDCE7FF7BD}"/>
              </a:ext>
            </a:extLst>
          </p:cNvPr>
          <p:cNvSpPr txBox="1"/>
          <p:nvPr/>
        </p:nvSpPr>
        <p:spPr>
          <a:xfrm>
            <a:off x="7424019" y="2673044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요청</a:t>
            </a:r>
            <a:endParaRPr lang="en-US" altLang="ko-KR" dirty="0"/>
          </a:p>
          <a:p>
            <a:pPr algn="r"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591F5-70C8-4765-93E9-7A75B4FF305A}"/>
              </a:ext>
            </a:extLst>
          </p:cNvPr>
          <p:cNvSpPr txBox="1"/>
          <p:nvPr/>
        </p:nvSpPr>
        <p:spPr>
          <a:xfrm>
            <a:off x="8538943" y="2282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D0DE74-26C4-4925-B714-E6A822D15266}"/>
              </a:ext>
            </a:extLst>
          </p:cNvPr>
          <p:cNvCxnSpPr/>
          <p:nvPr/>
        </p:nvCxnSpPr>
        <p:spPr>
          <a:xfrm flipV="1">
            <a:off x="10782300" y="2038350"/>
            <a:ext cx="0" cy="17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EC410D-87F2-4A7B-9412-C60A8062578C}"/>
              </a:ext>
            </a:extLst>
          </p:cNvPr>
          <p:cNvSpPr txBox="1"/>
          <p:nvPr/>
        </p:nvSpPr>
        <p:spPr>
          <a:xfrm>
            <a:off x="10782300" y="2597006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전달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2FDCD-F3A0-46CB-9487-19295777BD49}"/>
              </a:ext>
            </a:extLst>
          </p:cNvPr>
          <p:cNvSpPr txBox="1"/>
          <p:nvPr/>
        </p:nvSpPr>
        <p:spPr>
          <a:xfrm>
            <a:off x="10835476" y="2255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576F0D-DD5E-4DD8-A905-70C64F57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7" y="668020"/>
            <a:ext cx="5315306" cy="21767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DD1877-EFDA-4886-AF7F-B3FF4F49B190}"/>
              </a:ext>
            </a:extLst>
          </p:cNvPr>
          <p:cNvSpPr/>
          <p:nvPr/>
        </p:nvSpPr>
        <p:spPr>
          <a:xfrm>
            <a:off x="1771650" y="1228725"/>
            <a:ext cx="3911143" cy="1781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926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SSR? CSR?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SSR (Server Side Rendering)</a:t>
            </a:r>
          </a:p>
          <a:p>
            <a:pPr lvl="1">
              <a:defRPr/>
            </a:pPr>
            <a:r>
              <a:rPr lang="ko-KR" altLang="en-US"/>
              <a:t>서버에서 사용자에게 보여줄 화면을 만들어 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전체화면이 변경 됨</a:t>
            </a:r>
          </a:p>
          <a:p>
            <a:pPr lvl="1">
              <a:defRPr/>
            </a:pPr>
            <a:r>
              <a:rPr lang="ko-KR" altLang="en-US"/>
              <a:t>기존의 웹</a:t>
            </a:r>
          </a:p>
          <a:p>
            <a:pPr lvl="1">
              <a:defRPr/>
            </a:pPr>
            <a:r>
              <a:rPr lang="en-US" altLang="ko-KR"/>
              <a:t>MVC *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CSR (Client Side Rendering)</a:t>
            </a:r>
          </a:p>
          <a:p>
            <a:pPr lvl="1">
              <a:defRPr/>
            </a:pPr>
            <a:r>
              <a:rPr lang="ko-KR" altLang="en-US"/>
              <a:t>사용자의 화면에서 화면을 만들어준다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필요한 부분만 변경 됨</a:t>
            </a:r>
          </a:p>
          <a:p>
            <a:pPr lvl="1">
              <a:defRPr/>
            </a:pPr>
            <a:r>
              <a:rPr lang="ko-KR" altLang="en-US"/>
              <a:t>최신 모던 웹</a:t>
            </a:r>
          </a:p>
          <a:p>
            <a:pPr lvl="1">
              <a:defRPr/>
            </a:pPr>
            <a:r>
              <a:rPr lang="en-US" altLang="ko-KR"/>
              <a:t>MVVM *</a:t>
            </a:r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594"/>
              <a:t>*</a:t>
            </a:r>
            <a:r>
              <a:rPr lang="ko-KR" altLang="en-US" sz="2594"/>
              <a:t> 예외가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SSR? CSR?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SSR (Server Side Rendering)</a:t>
            </a:r>
          </a:p>
          <a:p>
            <a:pPr lvl="1">
              <a:defRPr/>
            </a:pPr>
            <a:r>
              <a:rPr lang="ko-KR" altLang="en-US"/>
              <a:t>서버에서 사용자에게 보여줄 화면을 만들어 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전체화면이 변경 됨</a:t>
            </a:r>
          </a:p>
          <a:p>
            <a:pPr lvl="1">
              <a:defRPr/>
            </a:pPr>
            <a:r>
              <a:rPr lang="ko-KR" altLang="en-US"/>
              <a:t>기존의 웹</a:t>
            </a:r>
          </a:p>
          <a:p>
            <a:pPr lvl="1">
              <a:defRPr/>
            </a:pPr>
            <a:r>
              <a:rPr lang="en-US" altLang="ko-KR"/>
              <a:t>MVC *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CSR (Client Side Rendering)</a:t>
            </a:r>
          </a:p>
          <a:p>
            <a:pPr lvl="1">
              <a:defRPr/>
            </a:pPr>
            <a:r>
              <a:rPr lang="ko-KR" altLang="en-US"/>
              <a:t>사용자의 화면에서 화면을 만들어준다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필요한 부분만 변경 됨</a:t>
            </a:r>
          </a:p>
          <a:p>
            <a:pPr lvl="1">
              <a:defRPr/>
            </a:pPr>
            <a:r>
              <a:rPr lang="ko-KR" altLang="en-US"/>
              <a:t>최신 모던 웹</a:t>
            </a:r>
          </a:p>
          <a:p>
            <a:pPr lvl="1">
              <a:defRPr/>
            </a:pPr>
            <a:r>
              <a:rPr lang="en-US" altLang="ko-KR"/>
              <a:t>MVVM *</a:t>
            </a:r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594"/>
              <a:t>*</a:t>
            </a:r>
            <a:r>
              <a:rPr lang="ko-KR" altLang="en-US" sz="2594"/>
              <a:t> 예외가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748C34CE9EC894798118DDDE64934D5" ma:contentTypeVersion="2" ma:contentTypeDescription="새 문서를 만듭니다." ma:contentTypeScope="" ma:versionID="f5d311593b5f4bc0657af75ef82503c3">
  <xsd:schema xmlns:xsd="http://www.w3.org/2001/XMLSchema" xmlns:xs="http://www.w3.org/2001/XMLSchema" xmlns:p="http://schemas.microsoft.com/office/2006/metadata/properties" xmlns:ns3="2f2fe972-0320-478b-8b8a-f8d2452bc217" targetNamespace="http://schemas.microsoft.com/office/2006/metadata/properties" ma:root="true" ma:fieldsID="c68ce00f2429750bcd826791ad0ee278" ns3:_="">
    <xsd:import namespace="2f2fe972-0320-478b-8b8a-f8d2452bc2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fe972-0320-478b-8b8a-f8d2452bc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3068E-D1A4-4BC5-8890-7C70A6CF3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fe972-0320-478b-8b8a-f8d2452bc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7480E1-E1A5-4144-99AF-4DBFB80C7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0AA9D8-93A3-4F59-8D1F-925B78531DFD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2f2fe972-0320-478b-8b8a-f8d2452bc21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656</Words>
  <Application>Microsoft Office PowerPoint</Application>
  <PresentationFormat>와이드스크린</PresentationFormat>
  <Paragraphs>229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Calibri</vt:lpstr>
      <vt:lpstr>Office 테마</vt:lpstr>
      <vt:lpstr>Node Web Seminar  3. Vue Introduction</vt:lpstr>
      <vt:lpstr>Vue 이론</vt:lpstr>
      <vt:lpstr>MVC?</vt:lpstr>
      <vt:lpstr>PowerPoint 프레젠테이션</vt:lpstr>
      <vt:lpstr>MVVM</vt:lpstr>
      <vt:lpstr>PowerPoint 프레젠테이션</vt:lpstr>
      <vt:lpstr>PowerPoint 프레젠테이션</vt:lpstr>
      <vt:lpstr>SSR? CSR?</vt:lpstr>
      <vt:lpstr>SSR? CSR?</vt:lpstr>
      <vt:lpstr>그래서 왜 CSR(Vue)을 쓰는건데?</vt:lpstr>
      <vt:lpstr>SSR</vt:lpstr>
      <vt:lpstr>CSR</vt:lpstr>
      <vt:lpstr>단점</vt:lpstr>
      <vt:lpstr>Vue 개발환경</vt:lpstr>
      <vt:lpstr>프로젝트</vt:lpstr>
      <vt:lpstr>Vue Project 생성 및 Vuetify 추가</vt:lpstr>
      <vt:lpstr>Vue Project 생성 및 Vuetify 추가</vt:lpstr>
      <vt:lpstr>Prettier EOL error</vt:lpstr>
      <vt:lpstr>Hello world.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3. Vue Introduction</dc:title>
  <dc:creator>김경찬</dc:creator>
  <cp:lastModifiedBy>김경찬</cp:lastModifiedBy>
  <cp:revision>41</cp:revision>
  <dcterms:created xsi:type="dcterms:W3CDTF">2022-01-19T15:35:05Z</dcterms:created>
  <dcterms:modified xsi:type="dcterms:W3CDTF">2022-01-19T22:42:51Z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0x0101004748C34CE9EC894798118DDDE64934D5</vt:lpwstr>
  </property>
</Properties>
</file>