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57" r:id="rId4"/>
    <p:sldId id="271" r:id="rId5"/>
    <p:sldId id="274" r:id="rId6"/>
    <p:sldId id="273" r:id="rId7"/>
    <p:sldId id="275" r:id="rId8"/>
    <p:sldId id="270" r:id="rId9"/>
    <p:sldId id="272" r:id="rId10"/>
    <p:sldId id="276" r:id="rId11"/>
    <p:sldId id="277" r:id="rId12"/>
    <p:sldId id="278" r:id="rId13"/>
    <p:sldId id="279" r:id="rId14"/>
    <p:sldId id="283" r:id="rId15"/>
    <p:sldId id="284" r:id="rId16"/>
    <p:sldId id="286" r:id="rId17"/>
    <p:sldId id="285" r:id="rId18"/>
    <p:sldId id="280" r:id="rId19"/>
    <p:sldId id="28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1148" autoAdjust="0"/>
  </p:normalViewPr>
  <p:slideViewPr>
    <p:cSldViewPr snapToGrid="0">
      <p:cViewPr>
        <p:scale>
          <a:sx n="100" d="100"/>
          <a:sy n="100" d="100"/>
        </p:scale>
        <p:origin x="252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E1329-9CD5-48F0-A353-D61118725AF5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7DFBD-B454-46C2-83C6-51420D6E4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87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최고에요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박미선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너무 좋아요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abcd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댓글 달았습니다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eeee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이민자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asdf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7DFBD-B454-46C2-83C6-51420D6E405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0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BE9D7-56CD-42DB-9854-B55646BD2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FB6417-392A-4482-96BB-E36761299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76A61-DD9C-49C4-B446-011BBC3F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6911-285B-42CA-8C62-0A89986EF2C5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74EEF-5951-4D08-A857-D4EF0681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FEC03-649F-4B48-A26F-B9A241D3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1CD-EBF5-4C77-A1C8-63C30F16D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2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97BC1-A154-4BA5-9439-8B5D2DB2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6D509B-5908-442B-938E-A9352E692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36E22-5439-4A65-A29F-38C031B2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6911-285B-42CA-8C62-0A89986EF2C5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077D8-7FD0-4120-9F68-22AC1105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5E4E7-910F-40BC-8C15-B51CC935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1CD-EBF5-4C77-A1C8-63C30F16D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EED2B5-7CB1-4256-8416-8051ECFE0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0F168-623D-45BF-BB23-8D7A43F1A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E4623-996A-4ECB-89A2-CF4ECE5F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6911-285B-42CA-8C62-0A89986EF2C5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C5657-60B0-4589-9E5D-388D6200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18A2B0-22E9-4AD0-91CE-ECE543D8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1CD-EBF5-4C77-A1C8-63C30F16D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07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D7257-6407-4E41-82A4-516F8A6E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246FC-AFDF-44B6-A6AC-B00CA53AB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C934C-4583-44DE-907A-90CB5374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6911-285B-42CA-8C62-0A89986EF2C5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5BAC5-7C03-466F-80F3-00998813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7509B-E8DC-47F5-8401-B0D8B10B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1CD-EBF5-4C77-A1C8-63C30F16D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68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D4EE2-F768-47A8-B39F-AF0334BF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4148B0-4210-4C69-9C93-F6B630F02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C8623-DEC4-4BD2-83AA-B31CFE8C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6911-285B-42CA-8C62-0A89986EF2C5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06BDD-AB1B-4937-87E8-D687CF30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71975-0BA1-4217-B8D9-3314E2F5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1CD-EBF5-4C77-A1C8-63C30F16D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4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8D31B-2D29-4F83-AF73-6AEAE224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11C1B-D9D2-401E-999E-29A43C5A7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E6FC6-A793-4D59-AC81-C4D76B554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79FE09-4C07-4496-B43D-CE38A009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6911-285B-42CA-8C62-0A89986EF2C5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1B43B8-7B63-4D28-92F7-62676E4A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08869-F3F7-4878-AADB-7AEE17C4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1CD-EBF5-4C77-A1C8-63C30F16D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4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34E45-F10A-4359-BEB5-3EFFD536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BD1F28-21DF-45FF-8FC3-3E13E1DF9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B9D0DE-3809-466B-B7BA-C8EEEEB06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A0A8FC-94BE-45C1-97B2-A5955F290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28FFAF-B79F-4E00-8FC8-9CDD193D6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E54FBE-C4AF-49BC-94AE-952D66F9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6911-285B-42CA-8C62-0A89986EF2C5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47D5ED-57AC-4E83-A708-B644C75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EDB118-7B61-4606-BEF7-B0FF0E95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1CD-EBF5-4C77-A1C8-63C30F16D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34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47DB0-45CD-4864-8E63-D0743C27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EE42DE-F79E-4BFC-8917-B7D9352F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6911-285B-42CA-8C62-0A89986EF2C5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3D89E1-F96B-457F-87A5-78DDAFC4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F8856E-97CB-4706-B8F9-CF3231B9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1CD-EBF5-4C77-A1C8-63C30F16D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65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0B84BF-1919-4FCA-A812-6852D273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6911-285B-42CA-8C62-0A89986EF2C5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AE3FB9-3395-4AFC-BFD0-7E52004E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8EEA09-11A4-427E-B5AA-5A6A1020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1CD-EBF5-4C77-A1C8-63C30F16D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9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9DDF0-3A28-481C-97D6-2E9FF921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22195-4D42-48A0-9BE5-91EA3554E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CAAAEA-59D1-497B-9A20-D43AD3E01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45C28-DC38-499B-842E-C2BD9BB3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6911-285B-42CA-8C62-0A89986EF2C5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477225-E7C3-4A5E-8AE9-331CA3FC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B640FC-345E-44DA-B611-6F5E30BB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1CD-EBF5-4C77-A1C8-63C30F16D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4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4CFAE-DFDC-489E-878B-4B216172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7D8359-662F-4F06-A6F5-E689A6357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526DCF-A9E5-4608-9726-AD2A30EDB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0DCF1E-4FA2-4DD9-91BB-0662A9FB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6911-285B-42CA-8C62-0A89986EF2C5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0C2E64-0275-4A78-B9FD-4F71EC0F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E072F7-F418-4DB8-9053-345B4046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1CD-EBF5-4C77-A1C8-63C30F16D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9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A3397-78BF-4102-8AE7-9FB35CE6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F9B0F5-189F-4F6A-8B08-B3357FC03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678A2-7732-4887-A6AE-FCF20FA5E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66911-285B-42CA-8C62-0A89986EF2C5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BD82A-D314-4152-A092-3EB7731D9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0A6A8-9508-4DA7-A001-E1CE1F20D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F1CD-EBF5-4C77-A1C8-63C30F16D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79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FC7EF-F387-4BCF-9FA1-C18C55F5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Node Web Seminar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4. Vue</a:t>
            </a:r>
            <a:r>
              <a:rPr lang="en-US" altLang="ko-KR" dirty="0">
                <a:solidFill>
                  <a:srgbClr val="202020"/>
                </a:solidFill>
                <a:latin typeface="-apple-system"/>
              </a:rPr>
              <a:t> Frontend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6D30F0-9966-4E62-943C-736663008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Kim </a:t>
            </a:r>
            <a:r>
              <a:rPr lang="en-US" altLang="ko-KR" dirty="0" err="1"/>
              <a:t>KyungChan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07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4FFF1-D5B5-45EF-B492-1A41B883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Vuetify</a:t>
            </a:r>
            <a:r>
              <a:rPr lang="en-US" altLang="ko-KR" dirty="0"/>
              <a:t> helper classes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EF6DD-BD09-4767-8B34-85A098B3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m?-#, p?-#</a:t>
            </a:r>
          </a:p>
          <a:p>
            <a:r>
              <a:rPr lang="en-US" altLang="ko-KR" dirty="0"/>
              <a:t>margin, padding</a:t>
            </a:r>
          </a:p>
          <a:p>
            <a:r>
              <a:rPr lang="en-US" altLang="ko-KR" dirty="0"/>
              <a:t>all, top, right, bottom, left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E3147A-1406-489F-BF48-1AE60C26D8FB}"/>
              </a:ext>
            </a:extLst>
          </p:cNvPr>
          <p:cNvSpPr/>
          <p:nvPr/>
        </p:nvSpPr>
        <p:spPr>
          <a:xfrm>
            <a:off x="6721174" y="3290505"/>
            <a:ext cx="2502919" cy="1475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9F4C3-463E-4731-A5E4-C8686B87CBA3}"/>
              </a:ext>
            </a:extLst>
          </p:cNvPr>
          <p:cNvSpPr txBox="1"/>
          <p:nvPr/>
        </p:nvSpPr>
        <p:spPr>
          <a:xfrm>
            <a:off x="7648087" y="2921173"/>
            <a:ext cx="64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737BF-DC83-4E2A-BC18-C216D75523B2}"/>
              </a:ext>
            </a:extLst>
          </p:cNvPr>
          <p:cNvSpPr txBox="1"/>
          <p:nvPr/>
        </p:nvSpPr>
        <p:spPr>
          <a:xfrm>
            <a:off x="9162076" y="3816628"/>
            <a:ext cx="836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8EC8B-9571-440E-8ADE-A1B8A8EF6E89}"/>
              </a:ext>
            </a:extLst>
          </p:cNvPr>
          <p:cNvSpPr txBox="1"/>
          <p:nvPr/>
        </p:nvSpPr>
        <p:spPr>
          <a:xfrm>
            <a:off x="6085569" y="3843366"/>
            <a:ext cx="64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114A6-58E0-4922-9065-FB14CD21CC86}"/>
              </a:ext>
            </a:extLst>
          </p:cNvPr>
          <p:cNvSpPr txBox="1"/>
          <p:nvPr/>
        </p:nvSpPr>
        <p:spPr>
          <a:xfrm>
            <a:off x="7401968" y="4765559"/>
            <a:ext cx="1141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Bottom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80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70AE66D-24E7-4309-B3B0-43A0146E6F56}"/>
              </a:ext>
            </a:extLst>
          </p:cNvPr>
          <p:cNvSpPr/>
          <p:nvPr/>
        </p:nvSpPr>
        <p:spPr>
          <a:xfrm>
            <a:off x="4563099" y="3130318"/>
            <a:ext cx="2959010" cy="19556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84FFF1-D5B5-45EF-B492-1A41B883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Vuetify</a:t>
            </a:r>
            <a:r>
              <a:rPr lang="en-US" altLang="ko-KR" dirty="0"/>
              <a:t> helper classes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EF6DD-BD09-4767-8B34-85A098B3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&lt;div class=“ma-5”&gt;&lt;/div&gt;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E3147A-1406-489F-BF48-1AE60C26D8FB}"/>
              </a:ext>
            </a:extLst>
          </p:cNvPr>
          <p:cNvSpPr/>
          <p:nvPr/>
        </p:nvSpPr>
        <p:spPr>
          <a:xfrm>
            <a:off x="4791144" y="3370598"/>
            <a:ext cx="2502919" cy="1475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7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8393EFC-F911-4133-96F5-607FAF3C2E9E}"/>
              </a:ext>
            </a:extLst>
          </p:cNvPr>
          <p:cNvSpPr/>
          <p:nvPr/>
        </p:nvSpPr>
        <p:spPr>
          <a:xfrm>
            <a:off x="4791144" y="3370598"/>
            <a:ext cx="2724290" cy="14750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84FFF1-D5B5-45EF-B492-1A41B883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Vuetify</a:t>
            </a:r>
            <a:r>
              <a:rPr lang="en-US" altLang="ko-KR" dirty="0"/>
              <a:t> helper classes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EF6DD-BD09-4767-8B34-85A098B3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&lt;div class=“mr-5”&gt;&lt;/div&gt;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E3147A-1406-489F-BF48-1AE60C26D8FB}"/>
              </a:ext>
            </a:extLst>
          </p:cNvPr>
          <p:cNvSpPr/>
          <p:nvPr/>
        </p:nvSpPr>
        <p:spPr>
          <a:xfrm>
            <a:off x="4791144" y="3370598"/>
            <a:ext cx="2502919" cy="1475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71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4FFF1-D5B5-45EF-B492-1A41B883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Vuetify</a:t>
            </a:r>
            <a:r>
              <a:rPr lang="en-US" altLang="ko-KR" dirty="0"/>
              <a:t> application structure 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FCB17BC-37A9-4179-A695-88DF2C0BF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038" y="2272630"/>
            <a:ext cx="4953408" cy="3052767"/>
          </a:xfr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DEBAF9-E283-461A-9B51-C334CA53DA20}"/>
              </a:ext>
            </a:extLst>
          </p:cNvPr>
          <p:cNvSpPr/>
          <p:nvPr/>
        </p:nvSpPr>
        <p:spPr>
          <a:xfrm>
            <a:off x="6587684" y="1942266"/>
            <a:ext cx="4932421" cy="353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E9F2C2-C905-497D-9BA7-0D8539A7555B}"/>
              </a:ext>
            </a:extLst>
          </p:cNvPr>
          <p:cNvSpPr txBox="1"/>
          <p:nvPr/>
        </p:nvSpPr>
        <p:spPr>
          <a:xfrm>
            <a:off x="10962660" y="5907340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v-app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A6E750-5340-4763-8326-4959AD79F412}"/>
              </a:ext>
            </a:extLst>
          </p:cNvPr>
          <p:cNvSpPr/>
          <p:nvPr/>
        </p:nvSpPr>
        <p:spPr>
          <a:xfrm>
            <a:off x="6587682" y="1942266"/>
            <a:ext cx="4932421" cy="28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6289C3-CC96-4900-80AC-118968A90AED}"/>
              </a:ext>
            </a:extLst>
          </p:cNvPr>
          <p:cNvSpPr txBox="1"/>
          <p:nvPr/>
        </p:nvSpPr>
        <p:spPr>
          <a:xfrm>
            <a:off x="6611162" y="1922603"/>
            <a:ext cx="990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v-app-bar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6749C3-2886-4EA5-9194-6F51E12FCB6A}"/>
              </a:ext>
            </a:extLst>
          </p:cNvPr>
          <p:cNvSpPr/>
          <p:nvPr/>
        </p:nvSpPr>
        <p:spPr>
          <a:xfrm>
            <a:off x="6587682" y="2230380"/>
            <a:ext cx="1214754" cy="3249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7DA21B-19C5-49B8-8154-C74FD1F1D6B0}"/>
              </a:ext>
            </a:extLst>
          </p:cNvPr>
          <p:cNvSpPr txBox="1"/>
          <p:nvPr/>
        </p:nvSpPr>
        <p:spPr>
          <a:xfrm>
            <a:off x="6596978" y="3626503"/>
            <a:ext cx="1196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v-navigation</a:t>
            </a:r>
          </a:p>
          <a:p>
            <a:pPr algn="ctr"/>
            <a:r>
              <a:rPr lang="en-US" altLang="ko-KR" sz="1400" dirty="0"/>
              <a:t>-drawer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5E71A-D8D6-4C3B-8BFE-20D267FBBDA5}"/>
              </a:ext>
            </a:extLst>
          </p:cNvPr>
          <p:cNvSpPr txBox="1"/>
          <p:nvPr/>
        </p:nvSpPr>
        <p:spPr>
          <a:xfrm>
            <a:off x="9169695" y="3701164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v-main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870685-5EBC-4BFD-A775-69620DFEC575}"/>
              </a:ext>
            </a:extLst>
          </p:cNvPr>
          <p:cNvSpPr/>
          <p:nvPr/>
        </p:nvSpPr>
        <p:spPr>
          <a:xfrm>
            <a:off x="6587681" y="5476450"/>
            <a:ext cx="4932421" cy="430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50CE69-1AB1-4389-8179-948BF7295701}"/>
              </a:ext>
            </a:extLst>
          </p:cNvPr>
          <p:cNvSpPr txBox="1"/>
          <p:nvPr/>
        </p:nvSpPr>
        <p:spPr>
          <a:xfrm>
            <a:off x="8634484" y="5538006"/>
            <a:ext cx="838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v-footer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489FF5-F50E-4FA4-AE87-EDF031D0D75D}"/>
              </a:ext>
            </a:extLst>
          </p:cNvPr>
          <p:cNvSpPr txBox="1"/>
          <p:nvPr/>
        </p:nvSpPr>
        <p:spPr>
          <a:xfrm>
            <a:off x="2349407" y="535334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Semantic tag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681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4FFF1-D5B5-45EF-B492-1A41B883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Vuex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0CC0BD-7B8E-4C66-8E03-2844B2C24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서비스 전역에서 사용하는 전역 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페이지에서 접근 가능</a:t>
            </a:r>
          </a:p>
        </p:txBody>
      </p:sp>
    </p:spTree>
    <p:extLst>
      <p:ext uri="{BB962C8B-B14F-4D97-AF65-F5344CB8AC3E}">
        <p14:creationId xmlns:p14="http://schemas.microsoft.com/office/powerpoint/2010/main" val="148086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4FFF1-D5B5-45EF-B492-1A41B883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v-if, v-for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0CC0BD-7B8E-4C66-8E03-2844B2C24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&lt;div v-if=“flag != true” 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&lt;ul&gt;</a:t>
            </a:r>
            <a:br>
              <a:rPr lang="en-US" altLang="ko-KR" dirty="0"/>
            </a:br>
            <a:r>
              <a:rPr lang="en-US" altLang="ko-KR" dirty="0"/>
              <a:t>	&lt;li v-for=“item in items”&gt;{{ item}} &lt;/li&gt;</a:t>
            </a:r>
            <a:br>
              <a:rPr lang="en-US" altLang="ko-KR" dirty="0"/>
            </a:br>
            <a:r>
              <a:rPr lang="en-US" altLang="ko-KR" dirty="0"/>
              <a:t>&lt;/ul&gt;</a:t>
            </a:r>
          </a:p>
          <a:p>
            <a:r>
              <a:rPr lang="en-US" altLang="ko-KR" dirty="0"/>
              <a:t>&lt;ul&gt;</a:t>
            </a:r>
            <a:br>
              <a:rPr lang="en-US" altLang="ko-KR" dirty="0"/>
            </a:br>
            <a:r>
              <a:rPr lang="en-US" altLang="ko-KR" dirty="0"/>
              <a:t>	&lt;li&gt;a&lt;/li&gt;</a:t>
            </a:r>
            <a:br>
              <a:rPr lang="en-US" altLang="ko-KR" dirty="0"/>
            </a:br>
            <a:r>
              <a:rPr lang="en-US" altLang="ko-KR" dirty="0"/>
              <a:t>	&lt;li&gt;b&lt;/li&gt;</a:t>
            </a:r>
            <a:br>
              <a:rPr lang="en-US" altLang="ko-KR" dirty="0"/>
            </a:br>
            <a:r>
              <a:rPr lang="en-US" altLang="ko-KR" dirty="0"/>
              <a:t>	&lt;li&gt;c&lt;/li&gt;</a:t>
            </a:r>
            <a:br>
              <a:rPr lang="en-US" altLang="ko-KR" dirty="0"/>
            </a:br>
            <a:r>
              <a:rPr lang="en-US" altLang="ko-KR" dirty="0"/>
              <a:t>&lt;/ul&gt;</a:t>
            </a:r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5A029-4E6E-4C67-9929-AB31927076CB}"/>
              </a:ext>
            </a:extLst>
          </p:cNvPr>
          <p:cNvSpPr txBox="1"/>
          <p:nvPr/>
        </p:nvSpPr>
        <p:spPr>
          <a:xfrm>
            <a:off x="8734425" y="1825625"/>
            <a:ext cx="2619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</a:t>
            </a:r>
          </a:p>
          <a:p>
            <a:r>
              <a:rPr lang="en-US" altLang="ko-KR" sz="2400" dirty="0"/>
              <a:t>    flag: false,</a:t>
            </a:r>
          </a:p>
          <a:p>
            <a:r>
              <a:rPr lang="en-US" altLang="ko-KR" sz="2400" dirty="0"/>
              <a:t>    items: [</a:t>
            </a:r>
          </a:p>
          <a:p>
            <a:r>
              <a:rPr lang="en-US" altLang="ko-KR" sz="2400" dirty="0"/>
              <a:t>        “a”,</a:t>
            </a:r>
          </a:p>
          <a:p>
            <a:r>
              <a:rPr lang="en-US" altLang="ko-KR" sz="2400" dirty="0"/>
              <a:t>        “b”,</a:t>
            </a:r>
          </a:p>
          <a:p>
            <a:r>
              <a:rPr lang="en-US" altLang="ko-KR" sz="2400" dirty="0"/>
              <a:t>        “c”,</a:t>
            </a:r>
          </a:p>
          <a:p>
            <a:r>
              <a:rPr lang="en-US" altLang="ko-KR" sz="2400" dirty="0"/>
              <a:t>    ]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0147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4FFF1-D5B5-45EF-B492-1A41B883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Routing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0CC0BD-7B8E-4C66-8E03-2844B2C24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test.com/article/:id</a:t>
            </a:r>
          </a:p>
          <a:p>
            <a:endParaRPr lang="en-US" altLang="ko-KR" dirty="0"/>
          </a:p>
          <a:p>
            <a:r>
              <a:rPr lang="en-US" altLang="ko-KR" dirty="0"/>
              <a:t>test.com/article/123  =&gt; id: 123</a:t>
            </a:r>
          </a:p>
          <a:p>
            <a:r>
              <a:rPr lang="en-US" altLang="ko-KR" dirty="0"/>
              <a:t>test.com/article/456  =&gt; id: 456</a:t>
            </a:r>
          </a:p>
          <a:p>
            <a:r>
              <a:rPr lang="en-US" altLang="ko-KR" dirty="0"/>
              <a:t>test.com/article/12    =&gt; id: 12</a:t>
            </a:r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B00139-BF54-4A92-8C1D-BA6976FDF632}"/>
              </a:ext>
            </a:extLst>
          </p:cNvPr>
          <p:cNvSpPr/>
          <p:nvPr/>
        </p:nvSpPr>
        <p:spPr>
          <a:xfrm>
            <a:off x="3667125" y="1825624"/>
            <a:ext cx="828675" cy="2593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0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BCE573B-24A1-411A-A382-7EF666E7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81D2ADA-977B-413F-B1F6-2601B53F8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866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4FFF1-D5B5-45EF-B492-1A41B883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748012-E79E-46B0-B637-196AA097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Appbar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홈 화면 </a:t>
            </a:r>
            <a:r>
              <a:rPr lang="en-US" altLang="ko-KR" dirty="0"/>
              <a:t>(Responsive)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게시판 화면 </a:t>
            </a:r>
            <a:r>
              <a:rPr lang="en-US" altLang="ko-KR" dirty="0"/>
              <a:t>(Conventional vs </a:t>
            </a:r>
            <a:r>
              <a:rPr lang="en-US" altLang="ko-KR" dirty="0" err="1"/>
              <a:t>Vuetify</a:t>
            </a:r>
            <a:r>
              <a:rPr lang="en-US" altLang="ko-KR" dirty="0"/>
              <a:t>, v-for)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게시글 화면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글 작성 화면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v-route (Dynamic routing)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01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4FFF1-D5B5-45EF-B492-1A41B883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748012-E79E-46B0-B637-196AA097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400" dirty="0"/>
              <a:t>댓글 </a:t>
            </a:r>
            <a:r>
              <a:rPr lang="ko-KR" altLang="en-US" sz="2400"/>
              <a:t>목록 만들기</a:t>
            </a:r>
            <a:endParaRPr lang="en-US" altLang="ko-KR" sz="2400" dirty="0"/>
          </a:p>
          <a:p>
            <a:r>
              <a:rPr lang="ko-KR" altLang="en-US" sz="2400" dirty="0"/>
              <a:t>다음 세미나까지</a:t>
            </a:r>
            <a:endParaRPr lang="en-US" altLang="ko-KR" sz="2400" dirty="0"/>
          </a:p>
          <a:p>
            <a:r>
              <a:rPr lang="ko-KR" altLang="en-US" sz="2400" dirty="0"/>
              <a:t>기능구현</a:t>
            </a:r>
            <a:r>
              <a:rPr lang="en-US" altLang="ko-KR" sz="2400" dirty="0"/>
              <a:t>X </a:t>
            </a:r>
            <a:r>
              <a:rPr lang="ko-KR" altLang="en-US" sz="2400" dirty="0"/>
              <a:t>보여주기만</a:t>
            </a:r>
            <a:r>
              <a:rPr lang="en-US" altLang="ko-KR" sz="2400" dirty="0"/>
              <a:t>O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댓글쓴이</a:t>
            </a:r>
            <a:r>
              <a:rPr lang="ko-KR" altLang="en-US" sz="2400" dirty="0"/>
              <a:t> 입력 창</a:t>
            </a:r>
            <a:r>
              <a:rPr lang="en-US" altLang="ko-KR" sz="2400" dirty="0"/>
              <a:t>, </a:t>
            </a:r>
            <a:r>
              <a:rPr lang="ko-KR" altLang="en-US" sz="2400" dirty="0"/>
              <a:t>댓글내용 입력 창</a:t>
            </a:r>
            <a:r>
              <a:rPr lang="en-US" altLang="ko-KR" sz="2400" dirty="0"/>
              <a:t>, </a:t>
            </a:r>
            <a:r>
              <a:rPr lang="ko-KR" altLang="en-US" sz="2400" dirty="0"/>
              <a:t>비밀번호 입력 창</a:t>
            </a:r>
            <a:r>
              <a:rPr lang="en-US" altLang="ko-KR" sz="2400" dirty="0"/>
              <a:t>, </a:t>
            </a:r>
            <a:r>
              <a:rPr lang="ko-KR" altLang="en-US" sz="2400" dirty="0"/>
              <a:t>작성버튼</a:t>
            </a:r>
            <a:r>
              <a:rPr lang="en-US" altLang="ko-KR" sz="2400" dirty="0"/>
              <a:t>, </a:t>
            </a:r>
            <a:r>
              <a:rPr lang="ko-KR" altLang="en-US" sz="2400" dirty="0"/>
              <a:t>삭제버튼</a:t>
            </a:r>
            <a:br>
              <a:rPr lang="en-US" altLang="ko-KR" sz="2400" dirty="0"/>
            </a:br>
            <a:r>
              <a:rPr lang="ko-KR" altLang="en-US" sz="2400" dirty="0"/>
              <a:t>등 알아서 </a:t>
            </a:r>
            <a:endParaRPr lang="en-US" altLang="ko-KR" sz="2400" dirty="0"/>
          </a:p>
          <a:p>
            <a:r>
              <a:rPr lang="en-US" altLang="ko-KR" sz="2400" dirty="0"/>
              <a:t>v-for</a:t>
            </a:r>
            <a:r>
              <a:rPr lang="ko-KR" altLang="en-US" sz="2400" dirty="0"/>
              <a:t>등 활용</a:t>
            </a:r>
            <a:endParaRPr lang="en-US" altLang="ko-KR" sz="2400" dirty="0"/>
          </a:p>
          <a:p>
            <a:r>
              <a:rPr lang="ko-KR" altLang="en-US" sz="2400" dirty="0"/>
              <a:t>슬라이드노트의 </a:t>
            </a:r>
            <a:r>
              <a:rPr lang="en-US" altLang="ko-KR" sz="2400" dirty="0"/>
              <a:t>comment </a:t>
            </a:r>
            <a:r>
              <a:rPr lang="ko-KR" altLang="en-US" sz="2400" dirty="0"/>
              <a:t>배열을 댓글 목록에 보여줄 것</a:t>
            </a:r>
            <a:endParaRPr lang="en-US" altLang="ko-KR" sz="2400" dirty="0"/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comment: [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  { id: 1, author: "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", comment: "</a:t>
            </a:r>
            <a:r>
              <a:rPr lang="ko-KR" altLang="en-US" sz="1100" b="0" dirty="0" err="1">
                <a:effectLst/>
                <a:latin typeface="Consolas" panose="020B0609020204030204" pitchFamily="49" charset="0"/>
              </a:rPr>
              <a:t>최고에요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", password: "1234" },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  { id: 2, author: "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박미선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", comment: "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너무 좋아요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", password: "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abcd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" },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  { id: 3, author: "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", comment: "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댓글 달았습니다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.", password: "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eeee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" },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  { id: 4, author: "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이민자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", comment: "Hello", password: "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asdf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" },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],</a:t>
            </a:r>
          </a:p>
          <a:p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E5C176-CEE8-48F2-9A65-9E1E3A99E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424" y="211439"/>
            <a:ext cx="4491701" cy="295849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131E19A-3533-47BB-A814-D0D8D036DCCB}"/>
              </a:ext>
            </a:extLst>
          </p:cNvPr>
          <p:cNvSpPr/>
          <p:nvPr/>
        </p:nvSpPr>
        <p:spPr>
          <a:xfrm>
            <a:off x="7467600" y="1537002"/>
            <a:ext cx="3885659" cy="135998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2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BCE573B-24A1-411A-A382-7EF666E7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81D2ADA-977B-413F-B1F6-2601B53F8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86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0FE56-7464-43A1-8672-6CFA6734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Responsive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1B40D-746C-480C-80B6-248C77B20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반응형 웹</a:t>
            </a:r>
            <a:endParaRPr lang="en-US" altLang="ko-KR" dirty="0"/>
          </a:p>
          <a:p>
            <a:r>
              <a:rPr lang="en-US" altLang="ko-KR" dirty="0"/>
              <a:t>www.a-ha.io</a:t>
            </a:r>
          </a:p>
          <a:p>
            <a:endParaRPr lang="ko-KR" altLang="en-US" b="1" dirty="0"/>
          </a:p>
        </p:txBody>
      </p:sp>
      <p:pic>
        <p:nvPicPr>
          <p:cNvPr id="1026" name="Picture 2" descr="각 기기별 Responsive Grid를 적용하는 방법 | 아카룸">
            <a:extLst>
              <a:ext uri="{FF2B5EF4-FFF2-40B4-BE49-F238E27FC236}">
                <a16:creationId xmlns:a16="http://schemas.microsoft.com/office/drawing/2014/main" id="{CFF64636-F529-4C8E-834A-F0A8B86BF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398" y="3189552"/>
            <a:ext cx="7029203" cy="298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11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9C007-5775-4617-987C-593DB094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Vuetify</a:t>
            </a:r>
            <a:r>
              <a:rPr lang="en-US" altLang="ko-KR" dirty="0"/>
              <a:t> grid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50C03-CFE9-4CB7-8AF5-D99BC9BF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Responsive</a:t>
            </a:r>
            <a:r>
              <a:rPr lang="ko-KR" altLang="en-US" dirty="0"/>
              <a:t>한 웹을 제작하도록 도움을 줌</a:t>
            </a:r>
            <a:endParaRPr lang="en-US" altLang="ko-KR" dirty="0"/>
          </a:p>
          <a:p>
            <a:r>
              <a:rPr lang="ko-KR" altLang="en-US" dirty="0"/>
              <a:t>페이지를 표처럼 구성</a:t>
            </a:r>
            <a:endParaRPr lang="en-US" altLang="ko-KR" dirty="0"/>
          </a:p>
          <a:p>
            <a:r>
              <a:rPr lang="en-US" altLang="ko-KR" dirty="0"/>
              <a:t>v-row</a:t>
            </a:r>
          </a:p>
          <a:p>
            <a:pPr lvl="1"/>
            <a:r>
              <a:rPr lang="ko-KR" altLang="en-US" dirty="0"/>
              <a:t>행 생성</a:t>
            </a:r>
            <a:endParaRPr lang="en-US" altLang="ko-KR" dirty="0"/>
          </a:p>
          <a:p>
            <a:r>
              <a:rPr lang="en-US" altLang="ko-KR" dirty="0"/>
              <a:t>v-col</a:t>
            </a:r>
          </a:p>
          <a:p>
            <a:pPr lvl="1"/>
            <a:r>
              <a:rPr lang="ko-KR" altLang="en-US" dirty="0"/>
              <a:t>열 생성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48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33385-AB85-4905-80ED-9A5F2B5F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Vuetify</a:t>
            </a:r>
            <a:r>
              <a:rPr lang="en-US" altLang="ko-KR" dirty="0"/>
              <a:t> grid system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5E8FB-D9D1-4EDD-A9F7-9D616F619E6A}"/>
              </a:ext>
            </a:extLst>
          </p:cNvPr>
          <p:cNvSpPr txBox="1"/>
          <p:nvPr/>
        </p:nvSpPr>
        <p:spPr>
          <a:xfrm>
            <a:off x="629478" y="247232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&lt;v-row&gt;</a:t>
            </a:r>
          </a:p>
          <a:p>
            <a:pPr marL="0" indent="0">
              <a:buNone/>
            </a:pPr>
            <a:r>
              <a:rPr lang="en-US" altLang="ko-KR" dirty="0"/>
              <a:t>    &lt;v-col md=2&gt;&lt;v-col&gt;</a:t>
            </a:r>
          </a:p>
          <a:p>
            <a:pPr marL="0" indent="0">
              <a:buNone/>
            </a:pPr>
            <a:r>
              <a:rPr lang="en-US" altLang="ko-KR" dirty="0"/>
              <a:t>    &lt;v-col md=10&gt;&lt;v-col&gt;</a:t>
            </a:r>
          </a:p>
          <a:p>
            <a:pPr marL="0" indent="0">
              <a:buNone/>
            </a:pPr>
            <a:r>
              <a:rPr lang="en-US" altLang="ko-KR" dirty="0"/>
              <a:t>&lt;/v-row&gt;</a:t>
            </a:r>
          </a:p>
          <a:p>
            <a:pPr marL="0" indent="0">
              <a:buNone/>
            </a:pPr>
            <a:r>
              <a:rPr lang="en-US" altLang="ko-KR" dirty="0"/>
              <a:t>&lt;v-row&gt;</a:t>
            </a:r>
          </a:p>
          <a:p>
            <a:pPr marL="0" indent="0">
              <a:buNone/>
            </a:pPr>
            <a:r>
              <a:rPr lang="en-US" altLang="ko-KR" dirty="0"/>
              <a:t>    &lt;v-col md=4&gt;&lt;v-col&gt;</a:t>
            </a:r>
          </a:p>
          <a:p>
            <a:pPr marL="0" indent="0">
              <a:buNone/>
            </a:pPr>
            <a:r>
              <a:rPr lang="en-US" altLang="ko-KR" dirty="0"/>
              <a:t>    &lt;v-col md=4&gt;&lt;v-col&gt;</a:t>
            </a:r>
          </a:p>
          <a:p>
            <a:pPr marL="0" indent="0">
              <a:buNone/>
            </a:pPr>
            <a:r>
              <a:rPr lang="en-US" altLang="ko-KR" dirty="0"/>
              <a:t>    &lt;v-col md=4&gt;&lt;v-col&gt;</a:t>
            </a:r>
          </a:p>
          <a:p>
            <a:pPr marL="0" indent="0">
              <a:buNone/>
            </a:pPr>
            <a:r>
              <a:rPr lang="en-US" altLang="ko-KR" dirty="0"/>
              <a:t>&lt;/v-row&gt;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66B073EB-5959-495E-BA5D-9B6BDC9CC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242215"/>
              </p:ext>
            </p:extLst>
          </p:nvPr>
        </p:nvGraphicFramePr>
        <p:xfrm>
          <a:off x="5195690" y="2882189"/>
          <a:ext cx="6491274" cy="1916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79">
                  <a:extLst>
                    <a:ext uri="{9D8B030D-6E8A-4147-A177-3AD203B41FA5}">
                      <a16:colId xmlns:a16="http://schemas.microsoft.com/office/drawing/2014/main" val="1193459752"/>
                    </a:ext>
                  </a:extLst>
                </a:gridCol>
                <a:gridCol w="1081879">
                  <a:extLst>
                    <a:ext uri="{9D8B030D-6E8A-4147-A177-3AD203B41FA5}">
                      <a16:colId xmlns:a16="http://schemas.microsoft.com/office/drawing/2014/main" val="89749711"/>
                    </a:ext>
                  </a:extLst>
                </a:gridCol>
                <a:gridCol w="2163758">
                  <a:extLst>
                    <a:ext uri="{9D8B030D-6E8A-4147-A177-3AD203B41FA5}">
                      <a16:colId xmlns:a16="http://schemas.microsoft.com/office/drawing/2014/main" val="1632258977"/>
                    </a:ext>
                  </a:extLst>
                </a:gridCol>
                <a:gridCol w="2163758">
                  <a:extLst>
                    <a:ext uri="{9D8B030D-6E8A-4147-A177-3AD203B41FA5}">
                      <a16:colId xmlns:a16="http://schemas.microsoft.com/office/drawing/2014/main" val="552564579"/>
                    </a:ext>
                  </a:extLst>
                </a:gridCol>
              </a:tblGrid>
              <a:tr h="958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98752"/>
                  </a:ext>
                </a:extLst>
              </a:tr>
              <a:tr h="9583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23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02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22829-8B4F-4C13-807B-FED33421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Vuetify</a:t>
            </a:r>
            <a:r>
              <a:rPr lang="en-US" altLang="ko-KR" dirty="0"/>
              <a:t> grid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16106-AE59-4119-8D3B-1408626A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Breakpoints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148D28-0473-4BE7-B680-AC395045E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382" y="2918815"/>
            <a:ext cx="6144482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33385-AB85-4905-80ED-9A5F2B5F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Vuetify</a:t>
            </a:r>
            <a:r>
              <a:rPr lang="en-US" altLang="ko-KR" dirty="0"/>
              <a:t> grid system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5E8FB-D9D1-4EDD-A9F7-9D616F619E6A}"/>
              </a:ext>
            </a:extLst>
          </p:cNvPr>
          <p:cNvSpPr txBox="1"/>
          <p:nvPr/>
        </p:nvSpPr>
        <p:spPr>
          <a:xfrm>
            <a:off x="629478" y="247232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&lt;v-row&gt;</a:t>
            </a:r>
          </a:p>
          <a:p>
            <a:pPr marL="0" indent="0">
              <a:buNone/>
            </a:pPr>
            <a:r>
              <a:rPr lang="en-US" altLang="ko-KR" dirty="0"/>
              <a:t>    &lt;v-col </a:t>
            </a:r>
            <a:r>
              <a:rPr lang="en-US" altLang="ko-KR" dirty="0" err="1"/>
              <a:t>sm</a:t>
            </a:r>
            <a:r>
              <a:rPr lang="en-US" altLang="ko-KR" dirty="0"/>
              <a:t>=4 md=2&gt;&lt;v-col&gt;</a:t>
            </a:r>
          </a:p>
          <a:p>
            <a:pPr marL="0" indent="0">
              <a:buNone/>
            </a:pPr>
            <a:r>
              <a:rPr lang="en-US" altLang="ko-KR" dirty="0"/>
              <a:t>    &lt;v-col </a:t>
            </a:r>
            <a:r>
              <a:rPr lang="en-US" altLang="ko-KR" dirty="0" err="1"/>
              <a:t>sm</a:t>
            </a:r>
            <a:r>
              <a:rPr lang="en-US" altLang="ko-KR" dirty="0"/>
              <a:t>=8 md=10&gt;&lt;v-col&gt;</a:t>
            </a:r>
          </a:p>
          <a:p>
            <a:pPr marL="0" indent="0">
              <a:buNone/>
            </a:pPr>
            <a:r>
              <a:rPr lang="en-US" altLang="ko-KR" dirty="0"/>
              <a:t>&lt;/v-row&gt;</a:t>
            </a:r>
          </a:p>
          <a:p>
            <a:pPr marL="0" indent="0">
              <a:buNone/>
            </a:pPr>
            <a:r>
              <a:rPr lang="en-US" altLang="ko-KR" dirty="0"/>
              <a:t>&lt;v-row&gt;</a:t>
            </a:r>
          </a:p>
          <a:p>
            <a:pPr marL="0" indent="0">
              <a:buNone/>
            </a:pPr>
            <a:r>
              <a:rPr lang="en-US" altLang="ko-KR" dirty="0"/>
              <a:t>    &lt;v-col </a:t>
            </a:r>
            <a:r>
              <a:rPr lang="en-US" altLang="ko-KR" dirty="0" err="1"/>
              <a:t>sm</a:t>
            </a:r>
            <a:r>
              <a:rPr lang="en-US" altLang="ko-KR" dirty="0"/>
              <a:t>=12 md=4&gt;&lt;v-col&gt;</a:t>
            </a:r>
          </a:p>
          <a:p>
            <a:pPr marL="0" indent="0">
              <a:buNone/>
            </a:pPr>
            <a:r>
              <a:rPr lang="en-US" altLang="ko-KR" dirty="0"/>
              <a:t>    &lt;v-col </a:t>
            </a:r>
            <a:r>
              <a:rPr lang="en-US" altLang="ko-KR" dirty="0" err="1"/>
              <a:t>sm</a:t>
            </a:r>
            <a:r>
              <a:rPr lang="en-US" altLang="ko-KR" dirty="0"/>
              <a:t>=12 md=4&gt;&lt;v-col&gt;</a:t>
            </a:r>
          </a:p>
          <a:p>
            <a:pPr marL="0" indent="0">
              <a:buNone/>
            </a:pPr>
            <a:r>
              <a:rPr lang="en-US" altLang="ko-KR" dirty="0"/>
              <a:t>    &lt;v-col </a:t>
            </a:r>
            <a:r>
              <a:rPr lang="en-US" altLang="ko-KR" dirty="0" err="1"/>
              <a:t>sm</a:t>
            </a:r>
            <a:r>
              <a:rPr lang="en-US" altLang="ko-KR" dirty="0"/>
              <a:t>=12 md=4&gt;&lt;v-col&gt;</a:t>
            </a:r>
          </a:p>
          <a:p>
            <a:pPr marL="0" indent="0">
              <a:buNone/>
            </a:pPr>
            <a:r>
              <a:rPr lang="en-US" altLang="ko-KR" dirty="0"/>
              <a:t>&lt;/v-row&gt;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66B073EB-5959-495E-BA5D-9B6BDC9CC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92748"/>
              </p:ext>
            </p:extLst>
          </p:nvPr>
        </p:nvGraphicFramePr>
        <p:xfrm>
          <a:off x="5315830" y="1690688"/>
          <a:ext cx="6491274" cy="1895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79">
                  <a:extLst>
                    <a:ext uri="{9D8B030D-6E8A-4147-A177-3AD203B41FA5}">
                      <a16:colId xmlns:a16="http://schemas.microsoft.com/office/drawing/2014/main" val="1193459752"/>
                    </a:ext>
                  </a:extLst>
                </a:gridCol>
                <a:gridCol w="1081879">
                  <a:extLst>
                    <a:ext uri="{9D8B030D-6E8A-4147-A177-3AD203B41FA5}">
                      <a16:colId xmlns:a16="http://schemas.microsoft.com/office/drawing/2014/main" val="89749711"/>
                    </a:ext>
                  </a:extLst>
                </a:gridCol>
                <a:gridCol w="2163758">
                  <a:extLst>
                    <a:ext uri="{9D8B030D-6E8A-4147-A177-3AD203B41FA5}">
                      <a16:colId xmlns:a16="http://schemas.microsoft.com/office/drawing/2014/main" val="1632258977"/>
                    </a:ext>
                  </a:extLst>
                </a:gridCol>
                <a:gridCol w="2163758">
                  <a:extLst>
                    <a:ext uri="{9D8B030D-6E8A-4147-A177-3AD203B41FA5}">
                      <a16:colId xmlns:a16="http://schemas.microsoft.com/office/drawing/2014/main" val="552564579"/>
                    </a:ext>
                  </a:extLst>
                </a:gridCol>
              </a:tblGrid>
              <a:tr h="937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98752"/>
                  </a:ext>
                </a:extLst>
              </a:tr>
              <a:tr h="9583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23758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7B2AC48-7120-416D-A845-C4F753D30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43822"/>
              </p:ext>
            </p:extLst>
          </p:nvPr>
        </p:nvGraphicFramePr>
        <p:xfrm>
          <a:off x="7021151" y="4272977"/>
          <a:ext cx="3080631" cy="18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877">
                  <a:extLst>
                    <a:ext uri="{9D8B030D-6E8A-4147-A177-3AD203B41FA5}">
                      <a16:colId xmlns:a16="http://schemas.microsoft.com/office/drawing/2014/main" val="3949678565"/>
                    </a:ext>
                  </a:extLst>
                </a:gridCol>
                <a:gridCol w="2053754">
                  <a:extLst>
                    <a:ext uri="{9D8B030D-6E8A-4147-A177-3AD203B41FA5}">
                      <a16:colId xmlns:a16="http://schemas.microsoft.com/office/drawing/2014/main" val="1519434626"/>
                    </a:ext>
                  </a:extLst>
                </a:gridCol>
              </a:tblGrid>
              <a:tr h="470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758214"/>
                  </a:ext>
                </a:extLst>
              </a:tr>
              <a:tr h="4707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03557"/>
                  </a:ext>
                </a:extLst>
              </a:tr>
              <a:tr h="4707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0869"/>
                  </a:ext>
                </a:extLst>
              </a:tr>
              <a:tr h="4707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174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11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9C007-5775-4617-987C-593DB094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Vuetify</a:t>
            </a:r>
            <a:r>
              <a:rPr lang="en-US" altLang="ko-KR" dirty="0"/>
              <a:t> grid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50C03-CFE9-4CB7-8AF5-D99BC9BF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것을 </a:t>
            </a:r>
            <a:r>
              <a:rPr lang="en-US" altLang="ko-KR" dirty="0"/>
              <a:t>12</a:t>
            </a:r>
            <a:r>
              <a:rPr lang="ko-KR" altLang="en-US" dirty="0"/>
              <a:t>등분해서 보는 능력이 필요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28A265-198F-418D-88CB-AB54DCD0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08" y="2390595"/>
            <a:ext cx="8180983" cy="404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1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9C007-5775-4617-987C-593DB094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Vuetify</a:t>
            </a:r>
            <a:r>
              <a:rPr lang="en-US" altLang="ko-KR" dirty="0"/>
              <a:t> grid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50C03-CFE9-4CB7-8AF5-D99BC9BF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것을 </a:t>
            </a:r>
            <a:r>
              <a:rPr lang="en-US" altLang="ko-KR" dirty="0"/>
              <a:t>12</a:t>
            </a:r>
            <a:r>
              <a:rPr lang="ko-KR" altLang="en-US" dirty="0"/>
              <a:t>등분해서 보는 능력이 필요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28A265-198F-418D-88CB-AB54DCD0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08" y="2390595"/>
            <a:ext cx="8180983" cy="4042198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305DD01-A1DD-4B63-B415-4DF2E1839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74876"/>
              </p:ext>
            </p:extLst>
          </p:nvPr>
        </p:nvGraphicFramePr>
        <p:xfrm>
          <a:off x="2005508" y="2390596"/>
          <a:ext cx="8180976" cy="4575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748">
                  <a:extLst>
                    <a:ext uri="{9D8B030D-6E8A-4147-A177-3AD203B41FA5}">
                      <a16:colId xmlns:a16="http://schemas.microsoft.com/office/drawing/2014/main" val="3080422924"/>
                    </a:ext>
                  </a:extLst>
                </a:gridCol>
                <a:gridCol w="681748">
                  <a:extLst>
                    <a:ext uri="{9D8B030D-6E8A-4147-A177-3AD203B41FA5}">
                      <a16:colId xmlns:a16="http://schemas.microsoft.com/office/drawing/2014/main" val="2460990708"/>
                    </a:ext>
                  </a:extLst>
                </a:gridCol>
                <a:gridCol w="681748">
                  <a:extLst>
                    <a:ext uri="{9D8B030D-6E8A-4147-A177-3AD203B41FA5}">
                      <a16:colId xmlns:a16="http://schemas.microsoft.com/office/drawing/2014/main" val="4289265429"/>
                    </a:ext>
                  </a:extLst>
                </a:gridCol>
                <a:gridCol w="681748">
                  <a:extLst>
                    <a:ext uri="{9D8B030D-6E8A-4147-A177-3AD203B41FA5}">
                      <a16:colId xmlns:a16="http://schemas.microsoft.com/office/drawing/2014/main" val="1681102030"/>
                    </a:ext>
                  </a:extLst>
                </a:gridCol>
                <a:gridCol w="681748">
                  <a:extLst>
                    <a:ext uri="{9D8B030D-6E8A-4147-A177-3AD203B41FA5}">
                      <a16:colId xmlns:a16="http://schemas.microsoft.com/office/drawing/2014/main" val="3961819418"/>
                    </a:ext>
                  </a:extLst>
                </a:gridCol>
                <a:gridCol w="681748">
                  <a:extLst>
                    <a:ext uri="{9D8B030D-6E8A-4147-A177-3AD203B41FA5}">
                      <a16:colId xmlns:a16="http://schemas.microsoft.com/office/drawing/2014/main" val="3745428621"/>
                    </a:ext>
                  </a:extLst>
                </a:gridCol>
                <a:gridCol w="681748">
                  <a:extLst>
                    <a:ext uri="{9D8B030D-6E8A-4147-A177-3AD203B41FA5}">
                      <a16:colId xmlns:a16="http://schemas.microsoft.com/office/drawing/2014/main" val="1411920666"/>
                    </a:ext>
                  </a:extLst>
                </a:gridCol>
                <a:gridCol w="681748">
                  <a:extLst>
                    <a:ext uri="{9D8B030D-6E8A-4147-A177-3AD203B41FA5}">
                      <a16:colId xmlns:a16="http://schemas.microsoft.com/office/drawing/2014/main" val="1086127024"/>
                    </a:ext>
                  </a:extLst>
                </a:gridCol>
                <a:gridCol w="681748">
                  <a:extLst>
                    <a:ext uri="{9D8B030D-6E8A-4147-A177-3AD203B41FA5}">
                      <a16:colId xmlns:a16="http://schemas.microsoft.com/office/drawing/2014/main" val="4062932516"/>
                    </a:ext>
                  </a:extLst>
                </a:gridCol>
                <a:gridCol w="681748">
                  <a:extLst>
                    <a:ext uri="{9D8B030D-6E8A-4147-A177-3AD203B41FA5}">
                      <a16:colId xmlns:a16="http://schemas.microsoft.com/office/drawing/2014/main" val="1365818634"/>
                    </a:ext>
                  </a:extLst>
                </a:gridCol>
                <a:gridCol w="681748">
                  <a:extLst>
                    <a:ext uri="{9D8B030D-6E8A-4147-A177-3AD203B41FA5}">
                      <a16:colId xmlns:a16="http://schemas.microsoft.com/office/drawing/2014/main" val="862261495"/>
                    </a:ext>
                  </a:extLst>
                </a:gridCol>
                <a:gridCol w="681748">
                  <a:extLst>
                    <a:ext uri="{9D8B030D-6E8A-4147-A177-3AD203B41FA5}">
                      <a16:colId xmlns:a16="http://schemas.microsoft.com/office/drawing/2014/main" val="2637947160"/>
                    </a:ext>
                  </a:extLst>
                </a:gridCol>
              </a:tblGrid>
              <a:tr h="2731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2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7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861231"/>
                  </a:ext>
                </a:extLst>
              </a:tr>
              <a:tr h="374241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8</a:t>
                      </a:r>
                      <a:endParaRPr lang="ko-KR" altLang="en-US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271436"/>
                  </a:ext>
                </a:extLst>
              </a:tr>
              <a:tr h="558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59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47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692</Words>
  <Application>Microsoft Office PowerPoint</Application>
  <PresentationFormat>와이드스크린</PresentationFormat>
  <Paragraphs>151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-apple-system</vt:lpstr>
      <vt:lpstr>맑은 고딕</vt:lpstr>
      <vt:lpstr>Arial</vt:lpstr>
      <vt:lpstr>Consolas</vt:lpstr>
      <vt:lpstr>Office 테마</vt:lpstr>
      <vt:lpstr>Node Web Seminar  4. Vue Frontend</vt:lpstr>
      <vt:lpstr>이론</vt:lpstr>
      <vt:lpstr>Responsive</vt:lpstr>
      <vt:lpstr>Vuetify grid system</vt:lpstr>
      <vt:lpstr>Vuetify grid system</vt:lpstr>
      <vt:lpstr>Vuetify grid system</vt:lpstr>
      <vt:lpstr>Vuetify grid system</vt:lpstr>
      <vt:lpstr>Vuetify grid system</vt:lpstr>
      <vt:lpstr>Vuetify grid system</vt:lpstr>
      <vt:lpstr>Vuetify helper classes</vt:lpstr>
      <vt:lpstr>Vuetify helper classes</vt:lpstr>
      <vt:lpstr>Vuetify helper classes</vt:lpstr>
      <vt:lpstr>Vuetify application structure </vt:lpstr>
      <vt:lpstr>Vuex</vt:lpstr>
      <vt:lpstr>v-if, v-for</vt:lpstr>
      <vt:lpstr>Dynamic Routing</vt:lpstr>
      <vt:lpstr>실습</vt:lpstr>
      <vt:lpstr>실습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Web Seminar  3. Vue Introduction</dc:title>
  <dc:creator>김경찬</dc:creator>
  <cp:lastModifiedBy>김경찬</cp:lastModifiedBy>
  <cp:revision>50</cp:revision>
  <dcterms:created xsi:type="dcterms:W3CDTF">2022-01-25T11:32:30Z</dcterms:created>
  <dcterms:modified xsi:type="dcterms:W3CDTF">2022-01-25T18:47:14Z</dcterms:modified>
</cp:coreProperties>
</file>