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3" r:id="rId3"/>
    <p:sldId id="257" r:id="rId4"/>
    <p:sldId id="259" r:id="rId5"/>
    <p:sldId id="262" r:id="rId6"/>
    <p:sldId id="260" r:id="rId7"/>
    <p:sldId id="261" r:id="rId8"/>
    <p:sldId id="264" r:id="rId9"/>
    <p:sldId id="265" r:id="rId10"/>
    <p:sldId id="266" r:id="rId11"/>
    <p:sldId id="267" r:id="rId12"/>
    <p:sldId id="258" r:id="rId13"/>
    <p:sldId id="268" r:id="rId14"/>
    <p:sldId id="270" r:id="rId15"/>
    <p:sldId id="269" r:id="rId16"/>
    <p:sldId id="271" r:id="rId17"/>
    <p:sldId id="273" r:id="rId18"/>
    <p:sldId id="274" r:id="rId19"/>
    <p:sldId id="276" r:id="rId20"/>
    <p:sldId id="278" r:id="rId21"/>
    <p:sldId id="277" r:id="rId22"/>
    <p:sldId id="279" r:id="rId23"/>
    <p:sldId id="280" r:id="rId24"/>
    <p:sldId id="281" r:id="rId25"/>
    <p:sldId id="283" r:id="rId26"/>
    <p:sldId id="282" r:id="rId27"/>
    <p:sldId id="275" r:id="rId28"/>
    <p:sldId id="284" r:id="rId29"/>
    <p:sldId id="285" r:id="rId30"/>
    <p:sldId id="286" r:id="rId31"/>
    <p:sldId id="289" r:id="rId32"/>
    <p:sldId id="287" r:id="rId33"/>
    <p:sldId id="288" r:id="rId34"/>
    <p:sldId id="290" r:id="rId35"/>
    <p:sldId id="291" r:id="rId36"/>
    <p:sldId id="292" r:id="rId37"/>
    <p:sldId id="293" r:id="rId38"/>
    <p:sldId id="300" r:id="rId39"/>
    <p:sldId id="294" r:id="rId40"/>
    <p:sldId id="295" r:id="rId41"/>
    <p:sldId id="296" r:id="rId42"/>
    <p:sldId id="297" r:id="rId43"/>
    <p:sldId id="299" r:id="rId44"/>
    <p:sldId id="298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81733" autoAdjust="0"/>
  </p:normalViewPr>
  <p:slideViewPr>
    <p:cSldViewPr snapToGrid="0">
      <p:cViewPr varScale="1">
        <p:scale>
          <a:sx n="93" d="100"/>
          <a:sy n="93" d="100"/>
        </p:scale>
        <p:origin x="12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F6867-733B-4116-BBE9-9B76CD4AD19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9ADDB-0586-426C-BFD8-3BE534C7F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2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93</a:t>
            </a:r>
            <a:r>
              <a:rPr lang="ko-KR" altLang="en-US" dirty="0"/>
              <a:t>년 </a:t>
            </a:r>
            <a:r>
              <a:rPr lang="ko-KR" altLang="en-US" dirty="0" err="1"/>
              <a:t>모자이크브라우저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48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541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ES6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540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모두 </a:t>
            </a:r>
            <a:r>
              <a:rPr lang="en-US" altLang="ko-KR" dirty="0"/>
              <a:t>ES6</a:t>
            </a:r>
            <a:r>
              <a:rPr lang="ko-KR" altLang="en-US" dirty="0"/>
              <a:t>의 기능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711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원래 </a:t>
            </a:r>
            <a:r>
              <a:rPr lang="en-US" altLang="ko-KR" dirty="0"/>
              <a:t>“” </a:t>
            </a:r>
            <a:r>
              <a:rPr lang="ko-KR" altLang="en-US" dirty="0"/>
              <a:t>가 맞음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835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Stirngift</a:t>
            </a:r>
            <a:r>
              <a:rPr lang="ko-KR" altLang="en-US" dirty="0"/>
              <a:t>는 함수 ㄴ</a:t>
            </a:r>
            <a:endParaRPr lang="en-US" altLang="ko-KR" dirty="0"/>
          </a:p>
          <a:p>
            <a:r>
              <a:rPr lang="en-US" altLang="ko-KR" dirty="0"/>
              <a:t>Parse</a:t>
            </a:r>
            <a:r>
              <a:rPr lang="ko-KR" altLang="en-US" dirty="0"/>
              <a:t>시 </a:t>
            </a:r>
            <a:r>
              <a:rPr lang="en-US" altLang="ko-KR" dirty="0"/>
              <a:t>“” </a:t>
            </a:r>
            <a:r>
              <a:rPr lang="ko-KR" altLang="en-US" dirty="0"/>
              <a:t>필수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009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47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가독성 높임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884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529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고차함수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301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고차함수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3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95</a:t>
            </a:r>
            <a:r>
              <a:rPr lang="ko-KR" altLang="en-US" dirty="0"/>
              <a:t>년 라이브스크립트</a:t>
            </a:r>
            <a:endParaRPr lang="en-US" altLang="ko-KR" dirty="0"/>
          </a:p>
          <a:p>
            <a:r>
              <a:rPr lang="ko-KR" altLang="en-US" dirty="0"/>
              <a:t>자바가 너무 인기였음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67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고차함수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88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고차함수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769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고차함수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600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고차함수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8161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고차함수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4467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고차함수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208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고차함수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456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7511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promiseExam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"timeout is too long"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"timeout end"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promiseExam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promiseExam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67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promiseExam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"timeout is too long"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"timeout end"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promiseExam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promiseExam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215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1997</a:t>
            </a:r>
            <a:r>
              <a:rPr lang="ko-KR" altLang="en-US" dirty="0"/>
              <a:t>년 </a:t>
            </a:r>
            <a:r>
              <a:rPr lang="en-US" altLang="ko-KR" dirty="0" err="1"/>
              <a:t>ECMAInternational</a:t>
            </a:r>
            <a:r>
              <a:rPr lang="en-US" altLang="ko-KR" dirty="0"/>
              <a:t> </a:t>
            </a:r>
            <a:r>
              <a:rPr lang="ko-KR" altLang="en-US" dirty="0"/>
              <a:t>정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보 통신 시스템을 위한 국제적 표준화 기구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1~4 2000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년까지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788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2008 </a:t>
            </a:r>
            <a:r>
              <a:rPr lang="ko-KR" altLang="en-US" dirty="0"/>
              <a:t>크롬과 </a:t>
            </a:r>
            <a:r>
              <a:rPr lang="en-US" altLang="ko-KR" dirty="0"/>
              <a:t>V8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39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2008 </a:t>
            </a:r>
            <a:r>
              <a:rPr lang="ko-KR" altLang="en-US" dirty="0"/>
              <a:t>크롬과 </a:t>
            </a:r>
            <a:r>
              <a:rPr lang="en-US" altLang="ko-KR" dirty="0"/>
              <a:t>V8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063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2008 </a:t>
            </a:r>
            <a:r>
              <a:rPr lang="ko-KR" altLang="en-US" dirty="0"/>
              <a:t>크롬과 </a:t>
            </a:r>
            <a:r>
              <a:rPr lang="en-US" altLang="ko-KR" dirty="0"/>
              <a:t>V8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1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모두 </a:t>
            </a:r>
            <a:r>
              <a:rPr lang="en-US" altLang="ko-KR" dirty="0"/>
              <a:t>ES6</a:t>
            </a:r>
            <a:r>
              <a:rPr lang="ko-KR" altLang="en-US" dirty="0"/>
              <a:t>의 기능 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76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모두 </a:t>
            </a:r>
            <a:r>
              <a:rPr lang="en-US" altLang="ko-KR" dirty="0"/>
              <a:t>ES6</a:t>
            </a:r>
            <a:r>
              <a:rPr lang="ko-KR" altLang="en-US" dirty="0"/>
              <a:t>의 기능 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66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ES4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08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77CA3-535A-4B39-9EFD-6EAA84775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5BCCEB-4301-4A43-92B3-EEA9B6891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655EA-5120-48F1-9C90-1523E78E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0945-416F-4790-B949-C03E1AA17BFE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EB2161-9CC3-405C-9DF7-7EBEB6A4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802B4-63E1-4C70-AB41-81D7DB26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10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31C8B-773C-4741-A5C3-1BD5C901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860F4-8D37-4B5A-9A4B-3B6A7573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83957-0054-4C58-8F34-01D46460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46CD-12F4-464E-A4EA-B3DAC134AB23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0D71D-6EF2-4F4B-A95E-9938065D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FA571-FF63-42FD-92C2-B4E9EC91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40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3C7E24-F687-4347-ADCE-E2975BFC7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B85230-6C98-4573-9E84-85B8F0B4E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B42E9-15FC-47D2-A6E6-9A0F3164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C48-2F72-4240-B489-3EDA16471ED2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DE847-C711-4FE1-8FCB-1C41636F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B1D61-C6AB-4427-ADFE-AAF86E87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33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09F9F-1389-460D-AC8F-36268564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0E42F-331E-4485-AF3C-DF28B2EEB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68C0F-D5E5-4708-824A-BAC1E5AD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173D-1872-4061-BB0E-AB457C7650B3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99B7E0-F0F7-4E2E-8E0D-8A78F077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CA5FE-B3B5-4CEF-8F6C-3568985A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13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B6FEC-FD64-4AB2-83B6-06F03D81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CB8B98-2A55-4B3C-BDBA-D233640BB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79911-38F5-42F9-9389-2D313E5D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E639-CC2F-4DE3-8CFC-8A58A461428A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E9BB3-02A1-4136-97D8-12CBA72D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0B698-168D-43F1-8CD5-1A2A344B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54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5281D-7046-4230-9F71-B3BE53BD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183B4-B1DF-426B-9711-4C677C702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5D58E8-5D1D-4671-823D-BBC028FC9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A6DA3-C0BE-4BBD-B06B-3EB6C1B8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AE5-AD41-42AF-9567-8D954C827091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7AB68-B20F-4024-B734-A7837A39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0D092D-FDB0-48A0-9601-C480DE9C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95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C5A3F-63C4-4F5F-AE9E-4A51348C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8CCBB-97F2-464D-93C9-3ADE06088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2615A4-FC89-4B87-860F-60F9EA208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2BFF26-BE34-47B5-90A8-3B21FDB21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00DC0F-19DB-41EC-8E4D-C13E2468B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348410-B0DE-4433-BA97-D12FBB39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1A9B-4B1D-4418-930F-F73A0A83D507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5741EE-B11F-4347-819C-84DA3BC0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2A5AFF-35FE-4987-BCDB-8770F1CB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23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26E7B-A6B2-4F61-B34C-EA9B6AA8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386957-5677-45F9-A50B-1B0C17F6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1630-1459-4B6E-948D-8457F7DD2F35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2FBF16-DEAB-48D1-A0A6-A23F3DA6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4A691C-AD80-4ED2-9EEB-6A1C4123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34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54631E-19B2-4EF9-A166-5720BB1C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BEC1-B2C2-42CB-8654-599CD29403F4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B33ECC-1F3D-46C2-8831-4843883C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F4F6A9-8406-46C2-B315-CEF40E14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2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A6974-8910-4FDB-8656-A5F409C8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B7F33-70ED-491C-864E-D32837EA6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4768A1-C06C-4193-9D4B-80F6F578A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FD6D8D-6DFA-4BD4-913F-F86CB23F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78E-C7D2-4940-A2F0-7A00045E4018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0A297D-0ED6-4256-9BFF-35D20A9E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C7B053-5C06-47A0-9B3F-D0D5817C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8C504-90CF-489A-A4A7-D0AEB9AC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477E2C-6DC4-44A4-B204-AB9301138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7CB46-760E-44E1-9733-45E94192C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6F6241-94AF-4787-882A-856CD2BC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CCE1-C258-4A8B-A85D-36728391FD62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B6CB1E-D065-4EEB-ADC4-9E629704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BC2923-59C2-45DC-9C56-2D2194C0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93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3D29FD-5A7D-41E1-8A00-B2C3D201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EAF14-D787-4CB5-BDF1-AF6D3234F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D7F6F-69D8-47EA-AA1C-EDE683193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3AD64-05A4-4461-816B-3BF7C37522FD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AC0DA-0EE3-46D2-9EED-674F5089C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E7043-D6F2-4370-A712-F900AE49F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22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1690F-B87C-4ECA-B857-1DA8EF2CC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Node Web Seminar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1. JAVASCRIPT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46FB35-129F-4801-8D28-3EDD9A0AF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21-22FW</a:t>
            </a:r>
          </a:p>
          <a:p>
            <a:r>
              <a:rPr lang="en-US" altLang="ko-KR" dirty="0"/>
              <a:t>Kim </a:t>
            </a:r>
            <a:r>
              <a:rPr lang="en-US" altLang="ko-KR" dirty="0" err="1"/>
              <a:t>KyungChan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636B48-5AC5-455D-9C7C-ADFA00CB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0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18F998C-9456-480F-81C3-BE2EE669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</a:t>
            </a:r>
            <a:r>
              <a:rPr lang="ko-KR" altLang="en-US" dirty="0"/>
              <a:t>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3A049F-BE1A-4D6C-BCEB-65FE1C711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91050"/>
            <a:ext cx="10515600" cy="1500187"/>
          </a:xfrm>
        </p:spPr>
        <p:txBody>
          <a:bodyPr/>
          <a:lstStyle/>
          <a:p>
            <a:r>
              <a:rPr lang="en-US" altLang="ko-KR" dirty="0"/>
              <a:t>Variable, Hoisting, IF, Loop, Array, String, JSON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071BEF-56A3-4B11-8B11-F44730F1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43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D7234-DDB3-4477-8F63-286F1D6F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8D102-3920-4794-90FC-E8614595B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Var (~ES5)</a:t>
            </a:r>
          </a:p>
          <a:p>
            <a:pPr lvl="1"/>
            <a:r>
              <a:rPr lang="en-US" altLang="ko-KR" dirty="0"/>
              <a:t>var a = 5; var b = “hello”; var c = { name: “</a:t>
            </a:r>
            <a:r>
              <a:rPr lang="en-US" altLang="ko-KR" dirty="0" err="1"/>
              <a:t>kkc</a:t>
            </a:r>
            <a:r>
              <a:rPr lang="en-US" altLang="ko-KR" dirty="0"/>
              <a:t>”; lab: “</a:t>
            </a:r>
            <a:r>
              <a:rPr lang="en-US" altLang="ko-KR" dirty="0" err="1"/>
              <a:t>aslab</a:t>
            </a:r>
            <a:r>
              <a:rPr lang="en-US" altLang="ko-KR" dirty="0"/>
              <a:t>” }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Let, const (ES6~)</a:t>
            </a:r>
          </a:p>
          <a:p>
            <a:pPr lvl="1"/>
            <a:r>
              <a:rPr lang="en-US" altLang="ko-KR" dirty="0"/>
              <a:t>let a = 5; const b = “hello”; const c = { name: “</a:t>
            </a:r>
            <a:r>
              <a:rPr lang="en-US" altLang="ko-KR" dirty="0" err="1"/>
              <a:t>kkc</a:t>
            </a:r>
            <a:r>
              <a:rPr lang="en-US" altLang="ko-KR" dirty="0"/>
              <a:t>”; lab: “</a:t>
            </a:r>
            <a:r>
              <a:rPr lang="en-US" altLang="ko-KR" dirty="0" err="1"/>
              <a:t>aslab</a:t>
            </a:r>
            <a:r>
              <a:rPr lang="en-US" altLang="ko-KR" dirty="0"/>
              <a:t>” }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Type</a:t>
            </a:r>
          </a:p>
          <a:p>
            <a:pPr lvl="1"/>
            <a:r>
              <a:rPr lang="en-US" altLang="ko-KR" dirty="0" err="1"/>
              <a:t>Undefiend</a:t>
            </a:r>
            <a:r>
              <a:rPr lang="en-US" altLang="ko-KR" dirty="0"/>
              <a:t>, Boolean, Number, String, ..</a:t>
            </a:r>
          </a:p>
          <a:p>
            <a:pPr lvl="1"/>
            <a:r>
              <a:rPr lang="en-US" altLang="ko-KR" dirty="0">
                <a:solidFill>
                  <a:srgbClr val="1B1B1B"/>
                </a:solidFill>
                <a:latin typeface="arial" panose="020B0604020202020204" pitchFamily="34" charset="0"/>
              </a:rPr>
              <a:t>L</a:t>
            </a:r>
            <a:r>
              <a:rPr lang="en-US" altLang="ko-KR" b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oosely typed and Dynamic</a:t>
            </a:r>
          </a:p>
          <a:p>
            <a:pPr lvl="1"/>
            <a:r>
              <a:rPr lang="ko-KR" altLang="en-US" dirty="0"/>
              <a:t>타입에 크게 신경 쓰지 않아도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E2F6B-E157-4FFA-A273-B3D9D3FD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86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D7234-DDB3-4477-8F63-286F1D6F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Hoisting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8D102-3920-4794-90FC-E8614595B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에서 </a:t>
            </a:r>
            <a:r>
              <a:rPr lang="ko-KR" altLang="en-US" b="1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호이스팅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(hoisting)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이란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인터프리터가 변수와 함수의 메모리 공간을 선언 전에 미리 할당하는 것을 의미합니다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ko-KR" altLang="en-US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호이스팅을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설명할 땐 주로 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변수의 선언과 초기화를 분리한 후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1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선언만 코드의 최상단으로 옮기는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"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것으로 말하곤 합니다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따라서 변수를 정의하는 코드보다 사용하는 코드가 앞서 등장할 수 있습니다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endParaRPr lang="en-US" altLang="ko-KR" dirty="0">
              <a:solidFill>
                <a:srgbClr val="1B1B1B"/>
              </a:solidFill>
              <a:latin typeface="arial" panose="020B0604020202020204" pitchFamily="34" charset="0"/>
            </a:endParaRPr>
          </a:p>
          <a:p>
            <a:r>
              <a:rPr lang="en-US" altLang="ko-KR" dirty="0"/>
              <a:t>https://developer.mozilla.org/ko/docs/Glossary/Hoisting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48A7F0-6B8F-4CB9-A51F-1BA8AB73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998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D7234-DDB3-4477-8F63-286F1D6F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Hoisting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60C96F6-3791-4AD0-9E48-A1711B603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943" y="2035235"/>
            <a:ext cx="6192114" cy="368668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AD360C-75E6-4363-A34D-D86578E4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639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D7234-DDB3-4477-8F63-286F1D6F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Hoisting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60C96F6-3791-4AD0-9E48-A1711B603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3" y="2004755"/>
            <a:ext cx="6192114" cy="36866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79B0F8E-9FF1-4ABC-816B-C18BEBB3D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499" y="3228920"/>
            <a:ext cx="4862498" cy="9316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055FFF0-E6DF-4A2E-A33E-352F23E7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626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814B9A2F-6EF1-4DB2-A053-D59D83806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540" y="2045728"/>
            <a:ext cx="4927140" cy="34320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7D7234-DDB3-4477-8F63-286F1D6F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Hoisting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033A01D-1FF7-403D-B5A6-7666A5902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23" y="2045728"/>
            <a:ext cx="5831637" cy="3472067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8824D3E-2FA7-4B52-8496-1594320714A9}"/>
              </a:ext>
            </a:extLst>
          </p:cNvPr>
          <p:cNvCxnSpPr>
            <a:cxnSpLocks/>
          </p:cNvCxnSpPr>
          <p:nvPr/>
        </p:nvCxnSpPr>
        <p:spPr>
          <a:xfrm flipV="1">
            <a:off x="2849880" y="2548180"/>
            <a:ext cx="4671060" cy="217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6C5E886-90AA-430F-8E0C-3F77EFF78F76}"/>
              </a:ext>
            </a:extLst>
          </p:cNvPr>
          <p:cNvCxnSpPr>
            <a:cxnSpLocks/>
          </p:cNvCxnSpPr>
          <p:nvPr/>
        </p:nvCxnSpPr>
        <p:spPr>
          <a:xfrm flipV="1">
            <a:off x="4191000" y="2842260"/>
            <a:ext cx="3329940" cy="792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82AED0F-4DB0-4644-B236-9C8DD15DA312}"/>
              </a:ext>
            </a:extLst>
          </p:cNvPr>
          <p:cNvCxnSpPr>
            <a:cxnSpLocks/>
          </p:cNvCxnSpPr>
          <p:nvPr/>
        </p:nvCxnSpPr>
        <p:spPr>
          <a:xfrm>
            <a:off x="3652317" y="2982520"/>
            <a:ext cx="3868623" cy="11094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5520E5-CE16-4CE9-AE30-538CB02E6D00}"/>
              </a:ext>
            </a:extLst>
          </p:cNvPr>
          <p:cNvSpPr/>
          <p:nvPr/>
        </p:nvSpPr>
        <p:spPr>
          <a:xfrm>
            <a:off x="7627620" y="2354580"/>
            <a:ext cx="2887980" cy="3124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6FC2AE-B66A-49FB-BDD6-D1C47CBF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426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5110E111-B9D2-4B7C-9695-95F2A3FD5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846" y="1690688"/>
            <a:ext cx="6182588" cy="42011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7D7234-DDB3-4477-8F63-286F1D6F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Hoisting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99E89A-9122-4369-B352-DFB34A8E8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2969"/>
            <a:ext cx="4182059" cy="2619741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DA9837B-512B-41D3-A2DE-A14ED01EB25A}"/>
              </a:ext>
            </a:extLst>
          </p:cNvPr>
          <p:cNvCxnSpPr>
            <a:cxnSpLocks/>
          </p:cNvCxnSpPr>
          <p:nvPr/>
        </p:nvCxnSpPr>
        <p:spPr>
          <a:xfrm flipV="1">
            <a:off x="2186940" y="2156460"/>
            <a:ext cx="3863340" cy="716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70DEFF5-D71A-4CBE-A2BD-44F4DC3332F5}"/>
              </a:ext>
            </a:extLst>
          </p:cNvPr>
          <p:cNvCxnSpPr>
            <a:cxnSpLocks/>
          </p:cNvCxnSpPr>
          <p:nvPr/>
        </p:nvCxnSpPr>
        <p:spPr>
          <a:xfrm>
            <a:off x="3371901" y="3090620"/>
            <a:ext cx="2785059" cy="8081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65DEFF7-387A-4F33-9002-1A0C08B0CCD2}"/>
              </a:ext>
            </a:extLst>
          </p:cNvPr>
          <p:cNvCxnSpPr>
            <a:cxnSpLocks/>
          </p:cNvCxnSpPr>
          <p:nvPr/>
        </p:nvCxnSpPr>
        <p:spPr>
          <a:xfrm flipV="1">
            <a:off x="2624988" y="2396340"/>
            <a:ext cx="3425292" cy="9701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8553C9-D48E-4AC0-87DC-E86BC2CAD953}"/>
              </a:ext>
            </a:extLst>
          </p:cNvPr>
          <p:cNvSpPr/>
          <p:nvPr/>
        </p:nvSpPr>
        <p:spPr>
          <a:xfrm>
            <a:off x="6050280" y="1930568"/>
            <a:ext cx="2865120" cy="3124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E442AED-4BC0-4E50-B4D6-6BDF78F6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624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const a = 15;</a:t>
            </a:r>
          </a:p>
          <a:p>
            <a:pPr marL="0" indent="0">
              <a:buNone/>
            </a:pPr>
            <a:r>
              <a:rPr lang="en-US" altLang="ko-KR" dirty="0"/>
              <a:t>If(a == 15){</a:t>
            </a:r>
          </a:p>
          <a:p>
            <a:pPr marL="0" indent="0">
              <a:buNone/>
            </a:pPr>
            <a:r>
              <a:rPr lang="en-US" altLang="ko-KR" dirty="0"/>
              <a:t>	console.log(“a is 15”);</a:t>
            </a:r>
          </a:p>
          <a:p>
            <a:pPr marL="0" indent="0">
              <a:buNone/>
            </a:pPr>
            <a:r>
              <a:rPr lang="en-US" altLang="ko-KR" dirty="0"/>
              <a:t>} else if(a&gt;15){</a:t>
            </a:r>
          </a:p>
          <a:p>
            <a:pPr marL="0" indent="0">
              <a:buNone/>
            </a:pPr>
            <a:r>
              <a:rPr lang="en-US" altLang="ko-KR" dirty="0"/>
              <a:t>	console.log(“a is more then 15”);</a:t>
            </a:r>
          </a:p>
          <a:p>
            <a:pPr marL="0" indent="0">
              <a:buNone/>
            </a:pPr>
            <a:r>
              <a:rPr lang="en-US" altLang="ko-KR" dirty="0"/>
              <a:t>} else {</a:t>
            </a:r>
          </a:p>
          <a:p>
            <a:pPr marL="0" indent="0">
              <a:buNone/>
            </a:pPr>
            <a:r>
              <a:rPr lang="en-US" altLang="ko-KR" dirty="0"/>
              <a:t>	console.log(“otherwise”);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270AA6-FA10-4810-B359-B0B31309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662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5854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let a = 10;</a:t>
            </a:r>
          </a:p>
          <a:p>
            <a:pPr marL="0" indent="0">
              <a:buNone/>
            </a:pPr>
            <a:r>
              <a:rPr lang="en-US" altLang="ko-KR" dirty="0"/>
              <a:t>while(a&lt;20){</a:t>
            </a:r>
          </a:p>
          <a:p>
            <a:pPr marL="0" indent="0">
              <a:buNone/>
            </a:pPr>
            <a:r>
              <a:rPr lang="en-US" altLang="ko-KR" dirty="0"/>
              <a:t>	a++;</a:t>
            </a:r>
          </a:p>
          <a:p>
            <a:pPr marL="0" indent="0">
              <a:buNone/>
            </a:pPr>
            <a:r>
              <a:rPr lang="en-US" altLang="ko-KR" dirty="0"/>
              <a:t>	console.log(a)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817AF6A-7BC9-47BF-81CC-980E30D6B612}"/>
              </a:ext>
            </a:extLst>
          </p:cNvPr>
          <p:cNvSpPr txBox="1">
            <a:spLocks/>
          </p:cNvSpPr>
          <p:nvPr/>
        </p:nvSpPr>
        <p:spPr>
          <a:xfrm>
            <a:off x="6160770" y="1757045"/>
            <a:ext cx="5086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for(let a = 10; a&lt;20; a++)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	console.log(a);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7F391C-4331-4A5D-8C8D-DEF73680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399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– Amazing ES6 Method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const </a:t>
            </a:r>
            <a:r>
              <a:rPr lang="en-US" altLang="ko-KR" dirty="0" err="1"/>
              <a:t>arr</a:t>
            </a:r>
            <a:r>
              <a:rPr lang="en-US" altLang="ko-KR" dirty="0"/>
              <a:t> = [];</a:t>
            </a:r>
          </a:p>
          <a:p>
            <a:pPr marL="0" indent="0">
              <a:buNone/>
            </a:pPr>
            <a:r>
              <a:rPr lang="en-US" altLang="ko-KR" dirty="0" err="1"/>
              <a:t>arr.push</a:t>
            </a:r>
            <a:r>
              <a:rPr lang="en-US" altLang="ko-KR" dirty="0"/>
              <a:t>("hello1");</a:t>
            </a:r>
          </a:p>
          <a:p>
            <a:pPr marL="0" indent="0">
              <a:buNone/>
            </a:pPr>
            <a:r>
              <a:rPr lang="en-US" altLang="ko-KR" dirty="0" err="1"/>
              <a:t>arr.push</a:t>
            </a:r>
            <a:r>
              <a:rPr lang="en-US" altLang="ko-KR" dirty="0"/>
              <a:t>(2);</a:t>
            </a:r>
          </a:p>
          <a:p>
            <a:pPr marL="0" indent="0">
              <a:buNone/>
            </a:pPr>
            <a:r>
              <a:rPr lang="en-US" altLang="ko-KR" dirty="0" err="1"/>
              <a:t>arr</a:t>
            </a:r>
            <a:r>
              <a:rPr lang="en-US" altLang="ko-KR" dirty="0"/>
              <a:t>[10] = "possible";</a:t>
            </a:r>
          </a:p>
          <a:p>
            <a:pPr marL="0" indent="0">
              <a:buNone/>
            </a:pPr>
            <a:r>
              <a:rPr lang="en-US" altLang="ko-KR" dirty="0" err="1"/>
              <a:t>arr.splice</a:t>
            </a:r>
            <a:r>
              <a:rPr lang="en-US" altLang="ko-KR" dirty="0"/>
              <a:t>(5, 0, "mid1", "mid2");</a:t>
            </a:r>
          </a:p>
          <a:p>
            <a:pPr marL="0" indent="0">
              <a:buNone/>
            </a:pPr>
            <a:r>
              <a:rPr lang="en-US" altLang="ko-KR" dirty="0" err="1"/>
              <a:t>arr.splice</a:t>
            </a:r>
            <a:r>
              <a:rPr lang="en-US" altLang="ko-KR" dirty="0"/>
              <a:t>(5, 1);</a:t>
            </a:r>
          </a:p>
          <a:p>
            <a:pPr marL="0" indent="0">
              <a:buNone/>
            </a:pPr>
            <a:r>
              <a:rPr lang="en-US" altLang="ko-KR" dirty="0" err="1"/>
              <a:t>arr.shift</a:t>
            </a:r>
            <a:r>
              <a:rPr lang="en-US" altLang="ko-KR" dirty="0"/>
              <a:t>(10)</a:t>
            </a:r>
          </a:p>
          <a:p>
            <a:pPr marL="0" indent="0">
              <a:buNone/>
            </a:pPr>
            <a:r>
              <a:rPr lang="en-US" altLang="ko-KR" dirty="0" err="1"/>
              <a:t>arr.unshift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DAAC99-15DF-4175-AB5E-7964EEA6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18F998C-9456-480F-81C3-BE2EE669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3A049F-BE1A-4D6C-BCEB-65FE1C711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6506F8-A8FF-4EB2-8612-5583C9E4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088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– Amazing ES6 Method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const arr1 = [“a”, “b”, “c”];</a:t>
            </a:r>
          </a:p>
          <a:p>
            <a:pPr marL="0" indent="0">
              <a:buNone/>
            </a:pPr>
            <a:r>
              <a:rPr lang="en-US" altLang="ko-KR" dirty="0"/>
              <a:t>const arr2 = [arr1, “d”, “e”];</a:t>
            </a:r>
          </a:p>
          <a:p>
            <a:pPr marL="0" indent="0">
              <a:buNone/>
            </a:pPr>
            <a:r>
              <a:rPr lang="en-US" altLang="ko-KR" dirty="0"/>
              <a:t>console.log(arr2.length);</a:t>
            </a:r>
          </a:p>
          <a:p>
            <a:pPr marL="0" indent="0">
              <a:buNone/>
            </a:pPr>
            <a:r>
              <a:rPr lang="en-US" altLang="ko-KR" dirty="0"/>
              <a:t>const arr3 = […arr1, “d”, “e”];</a:t>
            </a:r>
          </a:p>
          <a:p>
            <a:pPr marL="0" indent="0">
              <a:buNone/>
            </a:pPr>
            <a:r>
              <a:rPr lang="en-US" altLang="ko-KR" dirty="0"/>
              <a:t>console.log(arr3.length);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17DF7A-AF92-4698-8DA2-02ED12BF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682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- quote, double quote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let a = ‘</a:t>
            </a:r>
            <a:r>
              <a:rPr lang="en-US" altLang="ko-KR" dirty="0" err="1"/>
              <a:t>abc</a:t>
            </a:r>
            <a:r>
              <a:rPr lang="en-US" altLang="ko-KR" dirty="0"/>
              <a:t>’;</a:t>
            </a:r>
          </a:p>
          <a:p>
            <a:pPr marL="0" indent="0">
              <a:buNone/>
            </a:pPr>
            <a:r>
              <a:rPr lang="en-US" altLang="ko-KR" dirty="0"/>
              <a:t>let b = “</a:t>
            </a:r>
            <a:r>
              <a:rPr lang="en-US" altLang="ko-KR" dirty="0" err="1"/>
              <a:t>abc</a:t>
            </a:r>
            <a:r>
              <a:rPr lang="en-US" altLang="ko-KR" dirty="0"/>
              <a:t>”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FC22C5-D462-4B83-81E5-D267B19F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207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- quote, double quote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let a = “</a:t>
            </a:r>
            <a:r>
              <a:rPr lang="en-US" altLang="ko-KR" dirty="0" err="1"/>
              <a:t>kkc</a:t>
            </a:r>
            <a:r>
              <a:rPr lang="en-US" altLang="ko-KR" dirty="0"/>
              <a:t>: “hello””; // error</a:t>
            </a:r>
          </a:p>
          <a:p>
            <a:pPr marL="0" indent="0">
              <a:buNone/>
            </a:pPr>
            <a:r>
              <a:rPr lang="en-US" altLang="ko-KR" dirty="0"/>
              <a:t>let b = ‘</a:t>
            </a:r>
            <a:r>
              <a:rPr lang="en-US" altLang="ko-KR" dirty="0" err="1"/>
              <a:t>kkc</a:t>
            </a:r>
            <a:r>
              <a:rPr lang="en-US" altLang="ko-KR" dirty="0"/>
              <a:t>: “hello”’;</a:t>
            </a:r>
          </a:p>
          <a:p>
            <a:pPr marL="0" indent="0">
              <a:buNone/>
            </a:pPr>
            <a:r>
              <a:rPr lang="en-US" altLang="ko-KR" dirty="0"/>
              <a:t>let c = “</a:t>
            </a:r>
            <a:r>
              <a:rPr lang="en-US" altLang="ko-KR" dirty="0" err="1"/>
              <a:t>kkc</a:t>
            </a:r>
            <a:r>
              <a:rPr lang="en-US" altLang="ko-KR" dirty="0"/>
              <a:t>: ‘hello’”;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100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- backtick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let name = “</a:t>
            </a:r>
            <a:r>
              <a:rPr lang="en-US" altLang="ko-KR" dirty="0" err="1"/>
              <a:t>kkc</a:t>
            </a:r>
            <a:r>
              <a:rPr lang="en-US" altLang="ko-KR" dirty="0"/>
              <a:t>”;</a:t>
            </a:r>
          </a:p>
          <a:p>
            <a:pPr marL="0" indent="0">
              <a:buNone/>
            </a:pPr>
            <a:r>
              <a:rPr lang="en-US" altLang="ko-KR" dirty="0"/>
              <a:t>let group = “</a:t>
            </a:r>
            <a:r>
              <a:rPr lang="en-US" altLang="ko-KR" dirty="0" err="1"/>
              <a:t>aslab</a:t>
            </a:r>
            <a:r>
              <a:rPr lang="en-US" altLang="ko-KR" dirty="0"/>
              <a:t>”;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let msg = “Hi. I’m “ + name + “ from “ + group + “!”;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701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- backtick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let name = “</a:t>
            </a:r>
            <a:r>
              <a:rPr lang="en-US" altLang="ko-KR" dirty="0" err="1"/>
              <a:t>kkc</a:t>
            </a:r>
            <a:r>
              <a:rPr lang="en-US" altLang="ko-KR" dirty="0"/>
              <a:t>”;</a:t>
            </a:r>
          </a:p>
          <a:p>
            <a:pPr marL="0" indent="0">
              <a:buNone/>
            </a:pPr>
            <a:r>
              <a:rPr lang="en-US" altLang="ko-KR" dirty="0"/>
              <a:t>let group = “</a:t>
            </a:r>
            <a:r>
              <a:rPr lang="en-US" altLang="ko-KR" dirty="0" err="1"/>
              <a:t>aslab</a:t>
            </a:r>
            <a:r>
              <a:rPr lang="en-US" altLang="ko-KR" dirty="0"/>
              <a:t>”;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let msg = `Hi. I’m ${name} from ${group}`;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498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(JavaScript Object Notation)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const </a:t>
            </a:r>
            <a:r>
              <a:rPr lang="en-US" altLang="ko-KR" dirty="0" err="1"/>
              <a:t>kkc</a:t>
            </a:r>
            <a:r>
              <a:rPr lang="en-US" altLang="ko-KR" dirty="0"/>
              <a:t> = { name: “</a:t>
            </a:r>
            <a:r>
              <a:rPr lang="en-US" altLang="ko-KR" dirty="0" err="1"/>
              <a:t>kkc</a:t>
            </a:r>
            <a:r>
              <a:rPr lang="en-US" altLang="ko-KR" dirty="0"/>
              <a:t>”, group: “</a:t>
            </a:r>
            <a:r>
              <a:rPr lang="en-US" altLang="ko-KR" dirty="0" err="1"/>
              <a:t>mju</a:t>
            </a:r>
            <a:r>
              <a:rPr lang="en-US" altLang="ko-KR" dirty="0"/>
              <a:t>“ };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kkc.group</a:t>
            </a:r>
            <a:r>
              <a:rPr lang="en-US" altLang="ko-KR" dirty="0"/>
              <a:t> = 5734;</a:t>
            </a:r>
          </a:p>
          <a:p>
            <a:pPr marL="0" indent="0">
              <a:buNone/>
            </a:pPr>
            <a:r>
              <a:rPr lang="en-US" altLang="ko-KR" dirty="0" err="1"/>
              <a:t>kkc.group</a:t>
            </a:r>
            <a:r>
              <a:rPr lang="en-US" altLang="ko-KR" dirty="0"/>
              <a:t> = “</a:t>
            </a:r>
            <a:r>
              <a:rPr lang="en-US" altLang="ko-KR" dirty="0" err="1"/>
              <a:t>aslab</a:t>
            </a:r>
            <a:r>
              <a:rPr lang="en-US" altLang="ko-KR" dirty="0"/>
              <a:t>”;</a:t>
            </a:r>
          </a:p>
          <a:p>
            <a:pPr marL="0" indent="0">
              <a:buNone/>
            </a:pPr>
            <a:r>
              <a:rPr lang="en-US" altLang="ko-KR" dirty="0" err="1"/>
              <a:t>kkc.age</a:t>
            </a:r>
            <a:r>
              <a:rPr lang="en-US" altLang="ko-KR" dirty="0"/>
              <a:t> = 28;</a:t>
            </a:r>
          </a:p>
          <a:p>
            <a:pPr marL="0" indent="0">
              <a:buNone/>
            </a:pPr>
            <a:r>
              <a:rPr lang="en-US" altLang="ko-KR" dirty="0" err="1"/>
              <a:t>kkc</a:t>
            </a:r>
            <a:r>
              <a:rPr lang="en-US" altLang="ko-KR" dirty="0"/>
              <a:t>[“My name”] = “</a:t>
            </a:r>
            <a:r>
              <a:rPr lang="en-US" altLang="ko-KR" dirty="0" err="1"/>
              <a:t>kkc</a:t>
            </a:r>
            <a:r>
              <a:rPr lang="en-US" altLang="ko-KR" dirty="0"/>
              <a:t>”;</a:t>
            </a:r>
          </a:p>
          <a:p>
            <a:pPr marL="0" indent="0">
              <a:buNone/>
            </a:pPr>
            <a:r>
              <a:rPr lang="en-US" altLang="ko-KR" dirty="0" err="1"/>
              <a:t>kkc.func</a:t>
            </a:r>
            <a:r>
              <a:rPr lang="en-US" altLang="ko-KR" dirty="0"/>
              <a:t> = function (){</a:t>
            </a:r>
          </a:p>
          <a:p>
            <a:pPr marL="0" indent="0">
              <a:buNone/>
            </a:pPr>
            <a:r>
              <a:rPr lang="en-US" altLang="ko-KR" dirty="0"/>
              <a:t>		  console.log(“hello”);</a:t>
            </a:r>
          </a:p>
          <a:p>
            <a:pPr marL="0" indent="0">
              <a:buNone/>
            </a:pPr>
            <a:r>
              <a:rPr lang="en-US" altLang="ko-KR" dirty="0"/>
              <a:t>	     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delete </a:t>
            </a:r>
            <a:r>
              <a:rPr lang="en-US" altLang="ko-KR" dirty="0" err="1"/>
              <a:t>kkc.age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delete </a:t>
            </a:r>
            <a:r>
              <a:rPr lang="en-US" altLang="ko-KR" dirty="0" err="1"/>
              <a:t>kkc</a:t>
            </a:r>
            <a:r>
              <a:rPr lang="en-US" altLang="ko-KR" dirty="0"/>
              <a:t>[“My name”]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05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(JavaScript Object Notation)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JSON.stringify</a:t>
            </a:r>
            <a:r>
              <a:rPr lang="en-US" altLang="ko-KR" dirty="0"/>
              <a:t>(</a:t>
            </a:r>
            <a:r>
              <a:rPr lang="en-US" altLang="ko-KR" dirty="0" err="1"/>
              <a:t>kkc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const test = </a:t>
            </a:r>
            <a:r>
              <a:rPr lang="en-US" altLang="ko-KR" dirty="0" err="1"/>
              <a:t>JSON.parse</a:t>
            </a:r>
            <a:r>
              <a:rPr lang="en-US" altLang="ko-KR" dirty="0"/>
              <a:t>(‘{ “name”: “</a:t>
            </a:r>
            <a:r>
              <a:rPr lang="en-US" altLang="ko-KR" dirty="0" err="1"/>
              <a:t>kkc</a:t>
            </a:r>
            <a:r>
              <a:rPr lang="en-US" altLang="ko-KR" dirty="0"/>
              <a:t>”, “group”: “</a:t>
            </a:r>
            <a:r>
              <a:rPr lang="en-US" altLang="ko-KR" dirty="0" err="1"/>
              <a:t>mju</a:t>
            </a:r>
            <a:r>
              <a:rPr lang="en-US" altLang="ko-KR" dirty="0"/>
              <a:t>“ }’)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7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18F998C-9456-480F-81C3-BE2EE669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</a:t>
            </a:r>
            <a:r>
              <a:rPr lang="ko-KR" altLang="en-US" dirty="0"/>
              <a:t>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3A049F-BE1A-4D6C-BCEB-65FE1C711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Arrow Function, Higher-order function, Asynchronous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90420C-77A9-455A-B1AC-3A669503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135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Arrow Function (lambda) - 1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249E54-F579-4C4B-A642-CB4C3FBDF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730" y="2760027"/>
            <a:ext cx="4163006" cy="16385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4B21B2-2935-4426-B886-81C23AF5C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223" y="2907685"/>
            <a:ext cx="3705742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93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Arrow Function (lambda) – </a:t>
            </a:r>
            <a:r>
              <a:rPr lang="ko-KR" altLang="en-US" dirty="0"/>
              <a:t>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9C95A7-303B-47EF-9057-C44827A1C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206" y="2500183"/>
            <a:ext cx="6001588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1026" name="Picture 2" descr="NCSA Mosaic Internet Web Browser">
            <a:extLst>
              <a:ext uri="{FF2B5EF4-FFF2-40B4-BE49-F238E27FC236}">
                <a16:creationId xmlns:a16="http://schemas.microsoft.com/office/drawing/2014/main" id="{43C3F600-7E10-4C60-B1B0-0ACA5FA9CE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097" y="1458770"/>
            <a:ext cx="3865798" cy="358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8C0E17C-1711-46C1-8939-7EE73C33B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465" y="1430351"/>
            <a:ext cx="3865798" cy="360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E9B0BA-82EA-453C-AE21-3A0A1255A49E}"/>
              </a:ext>
            </a:extLst>
          </p:cNvPr>
          <p:cNvSpPr txBox="1"/>
          <p:nvPr/>
        </p:nvSpPr>
        <p:spPr>
          <a:xfrm>
            <a:off x="3212575" y="5214564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Mosaic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1C2C0-B135-42CA-AF9E-55ED64DD42B9}"/>
              </a:ext>
            </a:extLst>
          </p:cNvPr>
          <p:cNvSpPr txBox="1"/>
          <p:nvPr/>
        </p:nvSpPr>
        <p:spPr>
          <a:xfrm>
            <a:off x="8034048" y="5242983"/>
            <a:ext cx="225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Netscape Navigator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C68E4-E80F-48BE-97E1-BF5E5A30DA33}"/>
              </a:ext>
            </a:extLst>
          </p:cNvPr>
          <p:cNvSpPr txBox="1"/>
          <p:nvPr/>
        </p:nvSpPr>
        <p:spPr>
          <a:xfrm>
            <a:off x="4131416" y="5902478"/>
            <a:ext cx="4207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It's too static and boring</a:t>
            </a:r>
            <a:endParaRPr lang="ko-KR" altLang="en-US" sz="2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C8F756-9A95-469E-B5B4-3CA36430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496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function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D6B2F1-423C-464C-A90F-3FF0F9E9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고차함수</a:t>
            </a:r>
            <a:endParaRPr lang="en-US" altLang="ko-KR" dirty="0"/>
          </a:p>
          <a:p>
            <a:r>
              <a:rPr lang="ko-KR" altLang="en-US" dirty="0"/>
              <a:t>함수를 인자로 받는다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0087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function - filter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D6B2F1-423C-464C-A90F-3FF0F9E9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배열에서 원하는 값을 추출</a:t>
            </a:r>
            <a:endParaRPr lang="en-US" altLang="ko-KR" dirty="0"/>
          </a:p>
          <a:p>
            <a:r>
              <a:rPr lang="ko-KR" altLang="en-US" dirty="0" err="1"/>
              <a:t>홀수값만</a:t>
            </a:r>
            <a:r>
              <a:rPr lang="ko-KR" altLang="en-US" dirty="0"/>
              <a:t> 추출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594020-8D30-459A-89B0-4693221C7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606" y="3045615"/>
            <a:ext cx="6338787" cy="277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77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function - </a:t>
            </a:r>
            <a:r>
              <a:rPr lang="en-US" altLang="ko-KR" dirty="0" err="1"/>
              <a:t>forEach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D6B2F1-423C-464C-A90F-3FF0F9E9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 대신 사용</a:t>
            </a:r>
            <a:endParaRPr lang="en-US" altLang="ko-KR" dirty="0"/>
          </a:p>
          <a:p>
            <a:r>
              <a:rPr lang="ko-KR" altLang="en-US" dirty="0"/>
              <a:t>중간에 </a:t>
            </a:r>
            <a:r>
              <a:rPr lang="en-US" altLang="ko-KR" dirty="0"/>
              <a:t>Break </a:t>
            </a:r>
            <a:r>
              <a:rPr lang="ko-KR" altLang="en-US" dirty="0"/>
              <a:t>불가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Undefined </a:t>
            </a:r>
            <a:r>
              <a:rPr lang="ko-KR" altLang="en-US" dirty="0"/>
              <a:t>반환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62E7F0-0529-4E9B-9D20-A96CA7D04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865" y="4001294"/>
            <a:ext cx="6526268" cy="185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2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function - map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D6B2F1-423C-464C-A90F-3FF0F9E9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배열을 가공할 때 사용</a:t>
            </a:r>
            <a:endParaRPr lang="en-US" altLang="ko-KR" dirty="0"/>
          </a:p>
          <a:p>
            <a:r>
              <a:rPr lang="ko-KR" altLang="en-US" dirty="0"/>
              <a:t>중간에 </a:t>
            </a:r>
            <a:r>
              <a:rPr lang="en-US" altLang="ko-KR" dirty="0"/>
              <a:t>Break </a:t>
            </a:r>
            <a:r>
              <a:rPr lang="ko-KR" altLang="en-US" dirty="0"/>
              <a:t>불가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가공된 배열이 반환됨</a:t>
            </a:r>
            <a:endParaRPr lang="en-US" altLang="ko-KR" dirty="0"/>
          </a:p>
          <a:p>
            <a:r>
              <a:rPr lang="ko-KR" altLang="en-US" dirty="0"/>
              <a:t>배열에 </a:t>
            </a:r>
            <a:r>
              <a:rPr lang="en-US" altLang="ko-KR" dirty="0"/>
              <a:t>2</a:t>
            </a:r>
            <a:r>
              <a:rPr lang="ko-KR" altLang="en-US" dirty="0"/>
              <a:t>를 곱함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E9088E-89ED-4910-AAF6-EAE816161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660" y="3893545"/>
            <a:ext cx="4840677" cy="237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04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function - reduce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D6B2F1-423C-464C-A90F-3FF0F9E9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흩어진 값을 하나의 값으로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r>
              <a:rPr lang="ko-KR" altLang="en-US" dirty="0"/>
              <a:t>배열의 모든 값을 더함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033C56-5717-4D1B-8D45-445548E35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510" y="3429000"/>
            <a:ext cx="6236979" cy="235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67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function - reduce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D6B2F1-423C-464C-A90F-3FF0F9E9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만들 때 적절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69E68F-1F6B-4FFB-ACC0-6E6DDF4F2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466" y="2499800"/>
            <a:ext cx="8707065" cy="36771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546CD6-B9CA-47BD-B994-30AD54FAF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685" y="2763261"/>
            <a:ext cx="3467584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14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function - some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D6B2F1-423C-464C-A90F-3FF0F9E9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배열에서 조건에 맞는 값이 </a:t>
            </a:r>
            <a:r>
              <a:rPr lang="en-US" altLang="ko-KR" dirty="0"/>
              <a:t>1</a:t>
            </a:r>
            <a:r>
              <a:rPr lang="ko-KR" altLang="en-US" dirty="0"/>
              <a:t>개라도 있는지 판단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2CF75D-B8C9-4E7D-BF57-8F5050A8B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209" y="3128227"/>
            <a:ext cx="5405582" cy="261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855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function – method chaining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D6B2F1-423C-464C-A90F-3FF0F9E9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고차 함수를 여러 개 이어서 사용 가능</a:t>
            </a:r>
            <a:endParaRPr lang="en-US" altLang="ko-KR" dirty="0"/>
          </a:p>
          <a:p>
            <a:r>
              <a:rPr lang="ko-KR" altLang="en-US" dirty="0"/>
              <a:t>배열에서 홀수만 남겨서 </a:t>
            </a:r>
            <a:r>
              <a:rPr lang="en-US" altLang="ko-KR" dirty="0"/>
              <a:t>2</a:t>
            </a:r>
            <a:r>
              <a:rPr lang="ko-KR" altLang="en-US" dirty="0"/>
              <a:t>곱하기</a:t>
            </a:r>
            <a:endParaRPr lang="en-US" altLang="ko-KR" dirty="0"/>
          </a:p>
          <a:p>
            <a:r>
              <a:rPr lang="ko-KR" altLang="en-US" dirty="0"/>
              <a:t>가독성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8175AD-CC8E-4630-8BC1-AE6145CDD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287" y="4193658"/>
            <a:ext cx="7239713" cy="13374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FE91A8-3BF9-46A6-B596-7BA95131C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429000"/>
            <a:ext cx="4523409" cy="318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811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function – method chaining (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D6B2F1-423C-464C-A90F-3FF0F9E9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배열에서 홀수만 남겨서 </a:t>
            </a:r>
            <a:r>
              <a:rPr lang="en-US" altLang="ko-KR" dirty="0"/>
              <a:t>2</a:t>
            </a:r>
            <a:r>
              <a:rPr lang="ko-KR" altLang="en-US" dirty="0"/>
              <a:t>곱하고 그 값 다 더하기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65453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Asynchronous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순차적으로 코드가 실행되지 않는 프로그램</a:t>
            </a:r>
          </a:p>
          <a:p>
            <a:pPr>
              <a:defRPr/>
            </a:pPr>
            <a:r>
              <a:rPr lang="en-US" altLang="ko-KR" dirty="0"/>
              <a:t>=</a:t>
            </a:r>
            <a:r>
              <a:rPr lang="ko-KR" altLang="en-US" dirty="0"/>
              <a:t> 동시에 여러 코드가 실행 되는 것처럼 보임</a:t>
            </a:r>
          </a:p>
          <a:p>
            <a:pPr>
              <a:defRPr/>
            </a:pPr>
            <a:r>
              <a:rPr lang="en-US" altLang="ko-KR" dirty="0"/>
              <a:t>= multi</a:t>
            </a:r>
            <a:r>
              <a:rPr lang="ko-KR" altLang="en-US" dirty="0"/>
              <a:t> </a:t>
            </a:r>
            <a:r>
              <a:rPr lang="en-US" altLang="ko-KR" dirty="0"/>
              <a:t>thread ...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JavaScript</a:t>
            </a:r>
            <a:r>
              <a:rPr lang="ko-KR" altLang="en-US" dirty="0"/>
              <a:t> 역시 비동기 프로그래밍 언어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JavaScript</a:t>
            </a:r>
            <a:r>
              <a:rPr lang="ko-KR" altLang="en-US" dirty="0"/>
              <a:t>가 실행되는 동안 웹 브라우저를 멈출 수 없음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D2E002-687C-4D55-8A3A-6B507042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39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2052" name="Picture 4" descr="LIVESCRIPT Trademark of High Point Software Inc. Serial Number: 86380303 ::  Trademarkia Trademarks">
            <a:extLst>
              <a:ext uri="{FF2B5EF4-FFF2-40B4-BE49-F238E27FC236}">
                <a16:creationId xmlns:a16="http://schemas.microsoft.com/office/drawing/2014/main" id="{67928BB5-4E2F-44C1-9240-704B585AE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24" y="2899682"/>
            <a:ext cx="43434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vaScript의 정의,개념 : 네이버 블로그">
            <a:extLst>
              <a:ext uri="{FF2B5EF4-FFF2-40B4-BE49-F238E27FC236}">
                <a16:creationId xmlns:a16="http://schemas.microsoft.com/office/drawing/2014/main" id="{8A385C07-CE5F-4CF3-AF48-92FAB20DB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631" y="2775857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CFD3748-9F31-4D05-85E6-BB1598039F2E}"/>
              </a:ext>
            </a:extLst>
          </p:cNvPr>
          <p:cNvSpPr/>
          <p:nvPr/>
        </p:nvSpPr>
        <p:spPr>
          <a:xfrm>
            <a:off x="5878286" y="3429000"/>
            <a:ext cx="1455576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48A48B00-4AD3-4FDB-9BF3-BE7248A82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621" y="5257431"/>
            <a:ext cx="3954625" cy="107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938880-9758-47A8-8157-58F7E8B3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2842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Asynchronous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위의 코드의 결과를 예상해보자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문제점</a:t>
            </a:r>
            <a:r>
              <a:rPr lang="en-US" altLang="ko-KR" dirty="0"/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75BD72-B6CA-4F5E-B918-2C8A21560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939" y="2167847"/>
            <a:ext cx="6720121" cy="1175382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1D4DB0-72F9-4D66-82E8-960FAFE6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40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3387" cy="1325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Asynchronous – Promise (ECMAScript2015)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3966" y="1900868"/>
            <a:ext cx="10972798" cy="4741994"/>
          </a:xfrm>
        </p:spPr>
        <p:txBody>
          <a:bodyPr>
            <a:normAutofit/>
          </a:bodyPr>
          <a:lstStyle/>
          <a:p>
            <a:pPr>
              <a:defRPr/>
            </a:pPr>
            <a:endParaRPr lang="en-US" altLang="ko-KR" sz="2300" dirty="0"/>
          </a:p>
          <a:p>
            <a:pPr marL="0" indent="0">
              <a:buNone/>
              <a:defRPr/>
            </a:pPr>
            <a:endParaRPr lang="en-US" altLang="ko-KR" sz="2300" dirty="0"/>
          </a:p>
          <a:p>
            <a:pPr marL="0" indent="0">
              <a:buNone/>
              <a:defRPr/>
            </a:pPr>
            <a:endParaRPr lang="en-US" altLang="ko-KR" sz="2300" dirty="0"/>
          </a:p>
          <a:p>
            <a:pPr marL="0" indent="0">
              <a:buNone/>
              <a:defRPr/>
            </a:pPr>
            <a:endParaRPr lang="en-US" altLang="ko-KR" sz="2300" dirty="0"/>
          </a:p>
          <a:p>
            <a:pPr marL="0" indent="0">
              <a:buNone/>
              <a:defRPr/>
            </a:pPr>
            <a:endParaRPr lang="en-US" altLang="ko-KR" sz="2300" dirty="0"/>
          </a:p>
          <a:p>
            <a:pPr marL="0" indent="0">
              <a:buNone/>
              <a:defRPr/>
            </a:pPr>
            <a:endParaRPr lang="en-US" altLang="ko-KR" sz="2300" dirty="0"/>
          </a:p>
          <a:p>
            <a:pPr marL="0" indent="0">
              <a:buNone/>
              <a:defRPr/>
            </a:pPr>
            <a:endParaRPr lang="en-US" altLang="ko-KR" sz="2300" dirty="0"/>
          </a:p>
          <a:p>
            <a:pPr marL="0" indent="0">
              <a:buNone/>
              <a:defRPr/>
            </a:pPr>
            <a:r>
              <a:rPr lang="en-US" altLang="ko-KR" sz="2300" dirty="0" err="1"/>
              <a:t>getDataProm</a:t>
            </a:r>
            <a:r>
              <a:rPr lang="en-US" altLang="ko-KR" sz="2300" dirty="0"/>
              <a:t>(15)</a:t>
            </a:r>
          </a:p>
          <a:p>
            <a:pPr marL="0" indent="0">
              <a:buNone/>
              <a:defRPr/>
            </a:pPr>
            <a:r>
              <a:rPr lang="ko-KR" altLang="en-US" sz="2300" dirty="0"/>
              <a:t> </a:t>
            </a:r>
            <a:r>
              <a:rPr lang="en-US" altLang="ko-KR" sz="2300" dirty="0"/>
              <a:t>.then((data)=&gt;{</a:t>
            </a:r>
            <a:r>
              <a:rPr lang="ko-KR" altLang="en-US" sz="2300" dirty="0" err="1"/>
              <a:t>성공시</a:t>
            </a:r>
            <a:r>
              <a:rPr lang="en-US" altLang="ko-KR" sz="2300" dirty="0"/>
              <a:t>})</a:t>
            </a:r>
          </a:p>
          <a:p>
            <a:pPr marL="0" indent="0">
              <a:buNone/>
              <a:defRPr/>
            </a:pPr>
            <a:r>
              <a:rPr lang="ko-KR" altLang="en-US" sz="2300" dirty="0"/>
              <a:t> </a:t>
            </a:r>
            <a:r>
              <a:rPr lang="en-US" altLang="ko-KR" sz="2300" dirty="0"/>
              <a:t>.catch((error)=&gt;{</a:t>
            </a:r>
            <a:r>
              <a:rPr lang="ko-KR" altLang="en-US" sz="2300" dirty="0" err="1"/>
              <a:t>오류시</a:t>
            </a:r>
            <a:r>
              <a:rPr lang="en-US" altLang="ko-KR" sz="2300" dirty="0"/>
              <a:t>});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3966" y="1967061"/>
            <a:ext cx="1078406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300" dirty="0"/>
              <a:t>const </a:t>
            </a:r>
            <a:r>
              <a:rPr lang="en-US" altLang="ko-KR" sz="2300" dirty="0" err="1"/>
              <a:t>getDataProm</a:t>
            </a:r>
            <a:r>
              <a:rPr lang="en-US" altLang="ko-KR" sz="2300" dirty="0"/>
              <a:t> = (</a:t>
            </a:r>
            <a:r>
              <a:rPr lang="en-US" altLang="ko-KR" sz="2300" dirty="0" err="1"/>
              <a:t>arg</a:t>
            </a:r>
            <a:r>
              <a:rPr lang="en-US" altLang="ko-KR" sz="2300" dirty="0"/>
              <a:t>)=&gt;{</a:t>
            </a:r>
          </a:p>
          <a:p>
            <a:pPr>
              <a:defRPr/>
            </a:pPr>
            <a:r>
              <a:rPr lang="en-US" altLang="ko-KR" sz="2300" dirty="0"/>
              <a:t>  return new Promise((resolve, reject)=&gt;{</a:t>
            </a:r>
          </a:p>
          <a:p>
            <a:pPr>
              <a:defRPr/>
            </a:pPr>
            <a:r>
              <a:rPr lang="en-US" altLang="ko-KR" sz="2300" dirty="0"/>
              <a:t>    if(</a:t>
            </a:r>
            <a:r>
              <a:rPr lang="en-US" altLang="ko-KR" sz="2300" dirty="0" err="1"/>
              <a:t>arg</a:t>
            </a:r>
            <a:r>
              <a:rPr lang="en-US" altLang="ko-KR" sz="2300" dirty="0"/>
              <a:t> &gt; 10)</a:t>
            </a:r>
          </a:p>
          <a:p>
            <a:pPr>
              <a:defRPr/>
            </a:pPr>
            <a:r>
              <a:rPr lang="en-US" altLang="ko-KR" sz="2300" dirty="0"/>
              <a:t>        resolve("</a:t>
            </a:r>
            <a:r>
              <a:rPr lang="en-US" altLang="ko-KR" sz="2300" u="sng" dirty="0"/>
              <a:t>hello</a:t>
            </a:r>
            <a:r>
              <a:rPr lang="en-US" altLang="ko-KR" sz="2300" dirty="0"/>
              <a:t>");// </a:t>
            </a:r>
            <a:r>
              <a:rPr lang="ko-KR" altLang="en-US" sz="2300" dirty="0"/>
              <a:t>성공할 때</a:t>
            </a:r>
            <a:endParaRPr lang="en-US" altLang="ko-KR" sz="2300" dirty="0"/>
          </a:p>
          <a:p>
            <a:pPr>
              <a:defRPr/>
            </a:pPr>
            <a:r>
              <a:rPr lang="en-US" altLang="ko-KR" sz="2300" dirty="0"/>
              <a:t>    else</a:t>
            </a:r>
          </a:p>
          <a:p>
            <a:pPr>
              <a:defRPr/>
            </a:pPr>
            <a:r>
              <a:rPr lang="en-US" altLang="ko-KR" sz="2300" dirty="0"/>
              <a:t>        reject(</a:t>
            </a:r>
            <a:r>
              <a:rPr lang="en-US" altLang="ko-KR" sz="2300" u="sng" dirty="0"/>
              <a:t>"error"</a:t>
            </a:r>
            <a:r>
              <a:rPr lang="en-US" altLang="ko-KR" sz="2300" dirty="0"/>
              <a:t>) // </a:t>
            </a:r>
            <a:r>
              <a:rPr lang="ko-KR" altLang="en-US" sz="2300" dirty="0"/>
              <a:t>실패할 때 </a:t>
            </a:r>
          </a:p>
          <a:p>
            <a:pPr>
              <a:defRPr/>
            </a:pPr>
            <a:r>
              <a:rPr lang="en-US" altLang="ko-KR" sz="2300" dirty="0"/>
              <a:t>  })</a:t>
            </a:r>
          </a:p>
          <a:p>
            <a:pPr>
              <a:defRPr/>
            </a:pPr>
            <a:r>
              <a:rPr lang="en-US" altLang="ko-KR" sz="2300" dirty="0"/>
              <a:t>}</a:t>
            </a:r>
          </a:p>
        </p:txBody>
      </p:sp>
      <p:cxnSp>
        <p:nvCxnSpPr>
          <p:cNvPr id="6" name="직선 화살표 연결선 5"/>
          <p:cNvCxnSpPr>
            <a:cxnSpLocks/>
          </p:cNvCxnSpPr>
          <p:nvPr/>
        </p:nvCxnSpPr>
        <p:spPr>
          <a:xfrm flipH="1">
            <a:off x="2133798" y="3429000"/>
            <a:ext cx="825160" cy="199575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cxnSpLocks/>
          </p:cNvCxnSpPr>
          <p:nvPr/>
        </p:nvCxnSpPr>
        <p:spPr>
          <a:xfrm flipH="1">
            <a:off x="2342508" y="4109663"/>
            <a:ext cx="616450" cy="18596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DB6E11C-16F9-4CE3-9684-B20A0FE2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41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3387" cy="1325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Asynchronous – Promise (ECMAScript2015)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7C1DA50-13C8-42F5-A46C-CF1757CAD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137" y="1406493"/>
            <a:ext cx="5433726" cy="5175722"/>
          </a:xfrm>
          <a:prstGeom prst="rect">
            <a:avLst/>
          </a:prstGeom>
        </p:spPr>
      </p:pic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1B4C0FE0-0AAD-4245-965C-FEC8F34E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81656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3387" cy="1325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Asynchronous – async/await (ECMAScript2017)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014958"/>
            <a:ext cx="10972798" cy="47419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endParaRPr lang="en-US" altLang="ko-KR" sz="2500" dirty="0"/>
          </a:p>
          <a:p>
            <a:pPr marL="0" indent="0">
              <a:buNone/>
              <a:defRPr/>
            </a:pPr>
            <a:endParaRPr lang="en-US" altLang="ko-KR" sz="2500" dirty="0"/>
          </a:p>
          <a:p>
            <a:pPr marL="0" indent="0">
              <a:buNone/>
              <a:defRPr/>
            </a:pPr>
            <a:endParaRPr lang="en-US" altLang="ko-KR" sz="2500" dirty="0"/>
          </a:p>
          <a:p>
            <a:pPr marL="0" indent="0">
              <a:buNone/>
              <a:defRPr/>
            </a:pPr>
            <a:endParaRPr lang="en-US" altLang="ko-KR" sz="2500" dirty="0"/>
          </a:p>
          <a:p>
            <a:pPr marL="0" indent="0">
              <a:buNone/>
              <a:defRPr/>
            </a:pPr>
            <a:endParaRPr lang="en-US" altLang="ko-KR" sz="2500" dirty="0"/>
          </a:p>
          <a:p>
            <a:pPr marL="0" indent="0">
              <a:buNone/>
              <a:defRPr/>
            </a:pPr>
            <a:endParaRPr lang="en-US" altLang="ko-KR" sz="2500" dirty="0"/>
          </a:p>
          <a:p>
            <a:pPr marL="0" indent="0">
              <a:buNone/>
              <a:defRPr/>
            </a:pPr>
            <a:r>
              <a:rPr lang="en-US" altLang="ko-KR" sz="2500" dirty="0"/>
              <a:t>async function() {</a:t>
            </a:r>
          </a:p>
          <a:p>
            <a:pPr marL="0" indent="0">
              <a:buNone/>
              <a:defRPr/>
            </a:pPr>
            <a:r>
              <a:rPr lang="en-US" altLang="ko-KR" sz="2500" dirty="0"/>
              <a:t>	try{</a:t>
            </a:r>
          </a:p>
          <a:p>
            <a:pPr marL="0" indent="0">
              <a:buNone/>
              <a:defRPr/>
            </a:pPr>
            <a:r>
              <a:rPr lang="en-US" altLang="ko-KR" sz="2500" dirty="0"/>
              <a:t>		let result = await </a:t>
            </a:r>
            <a:r>
              <a:rPr lang="en-US" altLang="ko-KR" sz="2800" dirty="0" err="1"/>
              <a:t>getDataProm</a:t>
            </a:r>
            <a:r>
              <a:rPr lang="en-US" altLang="ko-KR" sz="2500" dirty="0"/>
              <a:t>(15);</a:t>
            </a:r>
          </a:p>
          <a:p>
            <a:pPr marL="0" indent="0">
              <a:buNone/>
              <a:defRPr/>
            </a:pPr>
            <a:r>
              <a:rPr lang="en-US" altLang="ko-KR" sz="2500" dirty="0"/>
              <a:t>	} catch(error){</a:t>
            </a:r>
          </a:p>
          <a:p>
            <a:pPr marL="0" indent="0">
              <a:buNone/>
              <a:defRPr/>
            </a:pPr>
            <a:r>
              <a:rPr lang="en-US" altLang="ko-KR" sz="2500" dirty="0"/>
              <a:t>		console.log(error)</a:t>
            </a:r>
          </a:p>
          <a:p>
            <a:pPr marL="0" indent="0">
              <a:buNone/>
              <a:defRPr/>
            </a:pPr>
            <a:r>
              <a:rPr lang="en-US" altLang="ko-KR" sz="2500" dirty="0"/>
              <a:t>	}</a:t>
            </a:r>
          </a:p>
          <a:p>
            <a:pPr marL="0" indent="0">
              <a:buNone/>
              <a:defRPr/>
            </a:pPr>
            <a:r>
              <a:rPr lang="en-US" altLang="ko-KR" sz="25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1771852"/>
            <a:ext cx="1078406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 dirty="0"/>
              <a:t>const </a:t>
            </a:r>
            <a:r>
              <a:rPr lang="en-US" altLang="ko-KR" sz="1900" dirty="0" err="1"/>
              <a:t>getDataProm</a:t>
            </a:r>
            <a:r>
              <a:rPr lang="en-US" altLang="ko-KR" sz="1900" dirty="0"/>
              <a:t> = (</a:t>
            </a:r>
            <a:r>
              <a:rPr lang="en-US" altLang="ko-KR" sz="1900" dirty="0" err="1"/>
              <a:t>arg</a:t>
            </a:r>
            <a:r>
              <a:rPr lang="en-US" altLang="ko-KR" sz="1900" dirty="0"/>
              <a:t>)=&gt;{</a:t>
            </a:r>
          </a:p>
          <a:p>
            <a:pPr>
              <a:defRPr/>
            </a:pPr>
            <a:r>
              <a:rPr lang="en-US" altLang="ko-KR" sz="1900" dirty="0"/>
              <a:t>  return new Promise((resolve, reject)=&gt;{</a:t>
            </a:r>
          </a:p>
          <a:p>
            <a:pPr>
              <a:defRPr/>
            </a:pPr>
            <a:r>
              <a:rPr lang="en-US" altLang="ko-KR" sz="1900" dirty="0"/>
              <a:t>    if(</a:t>
            </a:r>
            <a:r>
              <a:rPr lang="en-US" altLang="ko-KR" sz="1900" dirty="0" err="1"/>
              <a:t>arg</a:t>
            </a:r>
            <a:r>
              <a:rPr lang="en-US" altLang="ko-KR" sz="1900" dirty="0"/>
              <a:t> &gt; 10)</a:t>
            </a:r>
          </a:p>
          <a:p>
            <a:pPr>
              <a:defRPr/>
            </a:pPr>
            <a:r>
              <a:rPr lang="en-US" altLang="ko-KR" sz="1900" dirty="0"/>
              <a:t>        resolve("</a:t>
            </a:r>
            <a:r>
              <a:rPr lang="en-US" altLang="ko-KR" sz="1900" u="sng" dirty="0"/>
              <a:t>hello</a:t>
            </a:r>
            <a:r>
              <a:rPr lang="en-US" altLang="ko-KR" sz="1900" dirty="0"/>
              <a:t>");// </a:t>
            </a:r>
            <a:r>
              <a:rPr lang="ko-KR" altLang="en-US" sz="1900" dirty="0"/>
              <a:t>성공할 때</a:t>
            </a:r>
            <a:endParaRPr lang="en-US" altLang="ko-KR" sz="1900" dirty="0"/>
          </a:p>
          <a:p>
            <a:pPr>
              <a:defRPr/>
            </a:pPr>
            <a:r>
              <a:rPr lang="en-US" altLang="ko-KR" sz="1900" dirty="0"/>
              <a:t>    else</a:t>
            </a:r>
          </a:p>
          <a:p>
            <a:pPr>
              <a:defRPr/>
            </a:pPr>
            <a:r>
              <a:rPr lang="en-US" altLang="ko-KR" sz="1900" dirty="0"/>
              <a:t>        reject(</a:t>
            </a:r>
            <a:r>
              <a:rPr lang="en-US" altLang="ko-KR" sz="1900" u="sng" dirty="0"/>
              <a:t>"error"</a:t>
            </a:r>
            <a:r>
              <a:rPr lang="en-US" altLang="ko-KR" sz="1900" dirty="0"/>
              <a:t>) // </a:t>
            </a:r>
            <a:r>
              <a:rPr lang="ko-KR" altLang="en-US" sz="1900" dirty="0"/>
              <a:t>실패할 때 </a:t>
            </a:r>
          </a:p>
          <a:p>
            <a:pPr>
              <a:defRPr/>
            </a:pPr>
            <a:r>
              <a:rPr lang="en-US" altLang="ko-KR" sz="1900" dirty="0"/>
              <a:t>  })</a:t>
            </a:r>
          </a:p>
          <a:p>
            <a:pPr>
              <a:defRPr/>
            </a:pPr>
            <a:r>
              <a:rPr lang="en-US" altLang="ko-KR" sz="1900" dirty="0"/>
              <a:t>}</a:t>
            </a:r>
          </a:p>
        </p:txBody>
      </p:sp>
      <p:cxnSp>
        <p:nvCxnSpPr>
          <p:cNvPr id="6" name="직선 화살표 연결선 5"/>
          <p:cNvCxnSpPr>
            <a:cxnSpLocks/>
          </p:cNvCxnSpPr>
          <p:nvPr/>
        </p:nvCxnSpPr>
        <p:spPr>
          <a:xfrm>
            <a:off x="2759170" y="2954178"/>
            <a:ext cx="600479" cy="18849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cxnSpLocks/>
          </p:cNvCxnSpPr>
          <p:nvPr/>
        </p:nvCxnSpPr>
        <p:spPr>
          <a:xfrm>
            <a:off x="2570437" y="3485710"/>
            <a:ext cx="357698" cy="17438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3289B4-4E52-4D4B-BA44-BEBC380B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629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3387" cy="1325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Asynchronous – async/await (ECMAScript2017)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9F9139-FB62-4782-A215-FB4B155F3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389" y="1690688"/>
            <a:ext cx="5653222" cy="495998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E48CC1-858F-4A1E-BF26-39784BC5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32156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2054" name="Picture 6" descr="JavaScript의 정의,개념 : 네이버 블로그">
            <a:extLst>
              <a:ext uri="{FF2B5EF4-FFF2-40B4-BE49-F238E27FC236}">
                <a16:creationId xmlns:a16="http://schemas.microsoft.com/office/drawing/2014/main" id="{8A385C07-CE5F-4CF3-AF48-92FAB20DB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360" y="2152080"/>
            <a:ext cx="3179249" cy="260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JS] ECMAScript 버전별 명칭 정리. 혼란스러운 ECMAScript의 버전 | by sundev | Medium">
            <a:extLst>
              <a:ext uri="{FF2B5EF4-FFF2-40B4-BE49-F238E27FC236}">
                <a16:creationId xmlns:a16="http://schemas.microsoft.com/office/drawing/2014/main" id="{035D31A4-89CB-4B76-AA5B-6DF35A046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972" y="2459364"/>
            <a:ext cx="3304398" cy="198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CD1717DE-8B9A-43FC-AFDA-A940E3AA2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621" y="5257431"/>
            <a:ext cx="3954625" cy="107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3BF09E3-3004-40A6-AC0F-FF2BD3924B69}"/>
              </a:ext>
            </a:extLst>
          </p:cNvPr>
          <p:cNvSpPr/>
          <p:nvPr/>
        </p:nvSpPr>
        <p:spPr>
          <a:xfrm>
            <a:off x="5517502" y="3279710"/>
            <a:ext cx="1455576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3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3074" name="Picture 2" descr="Best Viewed with Internet Explorer&amp;quot; Kids T-Shirt by ijko | Redbubble">
            <a:extLst>
              <a:ext uri="{FF2B5EF4-FFF2-40B4-BE49-F238E27FC236}">
                <a16:creationId xmlns:a16="http://schemas.microsoft.com/office/drawing/2014/main" id="{115A5227-F805-4C35-8D1F-C8FE17EB9F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3" b="46599"/>
          <a:stretch/>
        </p:blipFill>
        <p:spPr bwMode="auto">
          <a:xfrm>
            <a:off x="838200" y="4603426"/>
            <a:ext cx="3945299" cy="188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C85794-97B5-4BAE-8FAD-C99A59FB8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50" y="2254574"/>
            <a:ext cx="2724530" cy="1695687"/>
          </a:xfrm>
          <a:prstGeom prst="rect">
            <a:avLst/>
          </a:prstGeom>
        </p:spPr>
      </p:pic>
      <p:pic>
        <p:nvPicPr>
          <p:cNvPr id="3076" name="Picture 4" descr="ActionScript 3.0 for Adobe Flash - Digiscape Gallery">
            <a:extLst>
              <a:ext uri="{FF2B5EF4-FFF2-40B4-BE49-F238E27FC236}">
                <a16:creationId xmlns:a16="http://schemas.microsoft.com/office/drawing/2014/main" id="{5B8709FF-8B2A-4AF6-9374-EC13C7A10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166" y="1898157"/>
            <a:ext cx="2408519" cy="240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allery">
            <a:extLst>
              <a:ext uri="{FF2B5EF4-FFF2-40B4-BE49-F238E27FC236}">
                <a16:creationId xmlns:a16="http://schemas.microsoft.com/office/drawing/2014/main" id="{A08C0135-7623-4C85-9EC3-8016152E5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737" y="4558785"/>
            <a:ext cx="18573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BA0A72-0830-4BCA-B1AD-A6CF06EE22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9485" y="5099611"/>
            <a:ext cx="2524175" cy="1133854"/>
          </a:xfrm>
          <a:prstGeom prst="rect">
            <a:avLst/>
          </a:prstGeom>
        </p:spPr>
      </p:pic>
      <p:pic>
        <p:nvPicPr>
          <p:cNvPr id="15" name="Picture 6" descr="JavaScript의 정의,개념 : 네이버 블로그">
            <a:extLst>
              <a:ext uri="{FF2B5EF4-FFF2-40B4-BE49-F238E27FC236}">
                <a16:creationId xmlns:a16="http://schemas.microsoft.com/office/drawing/2014/main" id="{CACC95F2-3246-4F3E-8E64-CB2BD9862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472" y="2287231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2B8DD4-EC49-4603-B853-386BD374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70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4100" name="Picture 4" descr="Level 63: Google | Rolling Sky Fan Wiki | Fandom">
            <a:extLst>
              <a:ext uri="{FF2B5EF4-FFF2-40B4-BE49-F238E27FC236}">
                <a16:creationId xmlns:a16="http://schemas.microsoft.com/office/drawing/2014/main" id="{E1EBACA5-7F78-4D18-8F93-2B74F2AB2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568" y="1985866"/>
            <a:ext cx="3460880" cy="346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E643400D-FDA5-4158-B3E1-9D4400764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597" y="1940930"/>
            <a:ext cx="3460880" cy="346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BC700F-A2DF-4541-9D77-7F515BC1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79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4100" name="Picture 4" descr="Level 63: Google | Rolling Sky Fan Wiki | Fandom">
            <a:extLst>
              <a:ext uri="{FF2B5EF4-FFF2-40B4-BE49-F238E27FC236}">
                <a16:creationId xmlns:a16="http://schemas.microsoft.com/office/drawing/2014/main" id="{E1EBACA5-7F78-4D18-8F93-2B74F2AB2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083"/>
            <a:ext cx="1774369" cy="177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38F6A252-78DD-417D-9DDF-F39B68A5D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26"/>
          <a:stretch/>
        </p:blipFill>
        <p:spPr bwMode="auto">
          <a:xfrm>
            <a:off x="3323667" y="1825083"/>
            <a:ext cx="1938411" cy="186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2401D1FF-92E2-41C6-B50D-76D154B60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673" y="4319237"/>
            <a:ext cx="1768877" cy="187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74BE629-877C-414D-A92C-DEB4926CD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69666"/>
            <a:ext cx="1806406" cy="177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BD3A707-8D18-43E7-B121-C6514450D6E3}"/>
              </a:ext>
            </a:extLst>
          </p:cNvPr>
          <p:cNvSpPr/>
          <p:nvPr/>
        </p:nvSpPr>
        <p:spPr>
          <a:xfrm>
            <a:off x="5394228" y="3391677"/>
            <a:ext cx="1455576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0" name="Picture 6" descr="Web programming with JavaScript (ECMA-5) | BITM Training">
            <a:extLst>
              <a:ext uri="{FF2B5EF4-FFF2-40B4-BE49-F238E27FC236}">
                <a16:creationId xmlns:a16="http://schemas.microsoft.com/office/drawing/2014/main" id="{A48B9363-8E0E-4E79-9944-F7DC84256D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4" t="21251" r="12015" b="33136"/>
          <a:stretch/>
        </p:blipFill>
        <p:spPr bwMode="auto">
          <a:xfrm>
            <a:off x="6981954" y="2749986"/>
            <a:ext cx="4646645" cy="187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6F8978-A34B-4240-9F2A-F5A80999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413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9" name="Picture 2" descr="ES6의 변화: Var, 이젠 안녕">
            <a:extLst>
              <a:ext uri="{FF2B5EF4-FFF2-40B4-BE49-F238E27FC236}">
                <a16:creationId xmlns:a16="http://schemas.microsoft.com/office/drawing/2014/main" id="{5FA7C9D0-EB83-47BA-A3D2-A32EC306F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949" y="2207565"/>
            <a:ext cx="4201741" cy="29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Nodejs 개념 이해하기(Nodejs 란?)">
            <a:extLst>
              <a:ext uri="{FF2B5EF4-FFF2-40B4-BE49-F238E27FC236}">
                <a16:creationId xmlns:a16="http://schemas.microsoft.com/office/drawing/2014/main" id="{6935B882-530D-434B-B709-A1888065B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312" y="1262698"/>
            <a:ext cx="4655820" cy="232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1. React, Angular, Vue">
            <a:extLst>
              <a:ext uri="{FF2B5EF4-FFF2-40B4-BE49-F238E27FC236}">
                <a16:creationId xmlns:a16="http://schemas.microsoft.com/office/drawing/2014/main" id="{739C6F25-1A66-4FF5-B6E2-0B37E7782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992" y="3590608"/>
            <a:ext cx="4930140" cy="241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6EC09F-79F9-4C1C-8536-035C36A4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159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1420</Words>
  <Application>Microsoft Office PowerPoint</Application>
  <PresentationFormat>와이드스크린</PresentationFormat>
  <Paragraphs>340</Paragraphs>
  <Slides>44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Apple SD Gothic Neo</vt:lpstr>
      <vt:lpstr>맑은 고딕</vt:lpstr>
      <vt:lpstr>Arial</vt:lpstr>
      <vt:lpstr>Arial</vt:lpstr>
      <vt:lpstr>Consolas</vt:lpstr>
      <vt:lpstr>Office 테마</vt:lpstr>
      <vt:lpstr>Node Web Seminar  1. JAVASCRIPT</vt:lpstr>
      <vt:lpstr>History of Javascript</vt:lpstr>
      <vt:lpstr>History of Javascript</vt:lpstr>
      <vt:lpstr>History of Javascript</vt:lpstr>
      <vt:lpstr>History of Javascript</vt:lpstr>
      <vt:lpstr>History of Javascript</vt:lpstr>
      <vt:lpstr>History of Javascript</vt:lpstr>
      <vt:lpstr>History of Javascript</vt:lpstr>
      <vt:lpstr>History of Javascript</vt:lpstr>
      <vt:lpstr>Basic Javascript</vt:lpstr>
      <vt:lpstr>Variable</vt:lpstr>
      <vt:lpstr>Hoisting</vt:lpstr>
      <vt:lpstr>Hoisting</vt:lpstr>
      <vt:lpstr>Hoisting</vt:lpstr>
      <vt:lpstr>Hoisting</vt:lpstr>
      <vt:lpstr>Hoisting</vt:lpstr>
      <vt:lpstr>IF</vt:lpstr>
      <vt:lpstr>Loop</vt:lpstr>
      <vt:lpstr>Array – Amazing ES6 Method 1</vt:lpstr>
      <vt:lpstr>Array – Amazing ES6 Method 2</vt:lpstr>
      <vt:lpstr>String - quote, double quote 1</vt:lpstr>
      <vt:lpstr>String - quote, double quote 2</vt:lpstr>
      <vt:lpstr>String - backtick</vt:lpstr>
      <vt:lpstr>String - backtick</vt:lpstr>
      <vt:lpstr>JSON (JavaScript Object Notation) 1</vt:lpstr>
      <vt:lpstr>JSON (JavaScript Object Notation) 2</vt:lpstr>
      <vt:lpstr>Advanced Javascript</vt:lpstr>
      <vt:lpstr>Arrow Function (lambda) - 1</vt:lpstr>
      <vt:lpstr>Arrow Function (lambda) – 실습</vt:lpstr>
      <vt:lpstr>Higher-order function</vt:lpstr>
      <vt:lpstr>Higher-order function - filter</vt:lpstr>
      <vt:lpstr>Higher-order function - forEach</vt:lpstr>
      <vt:lpstr>Higher-order function - map</vt:lpstr>
      <vt:lpstr>Higher-order function - reduce</vt:lpstr>
      <vt:lpstr>Higher-order function - reduce</vt:lpstr>
      <vt:lpstr>Higher-order function - some</vt:lpstr>
      <vt:lpstr>Higher-order function – method chaining</vt:lpstr>
      <vt:lpstr>Higher-order function – method chaining (실습)</vt:lpstr>
      <vt:lpstr>Asynchronous</vt:lpstr>
      <vt:lpstr>Asynchronous</vt:lpstr>
      <vt:lpstr>Asynchronous – Promise (ECMAScript2015)</vt:lpstr>
      <vt:lpstr>Asynchronous – Promise (ECMAScript2015)</vt:lpstr>
      <vt:lpstr>Asynchronous – async/await (ECMAScript2017)</vt:lpstr>
      <vt:lpstr>Asynchronous – async/await (ECMAScript2017)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Web Seminar  1. JAVASCRIPT</dc:title>
  <dc:creator>김경찬</dc:creator>
  <cp:lastModifiedBy>김경찬</cp:lastModifiedBy>
  <cp:revision>83</cp:revision>
  <dcterms:created xsi:type="dcterms:W3CDTF">2022-01-03T04:58:21Z</dcterms:created>
  <dcterms:modified xsi:type="dcterms:W3CDTF">2022-01-03T18:54:01Z</dcterms:modified>
</cp:coreProperties>
</file>