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2" r:id="rId2"/>
    <p:sldId id="263" r:id="rId3"/>
    <p:sldId id="281" r:id="rId4"/>
    <p:sldId id="267" r:id="rId5"/>
    <p:sldId id="264" r:id="rId6"/>
    <p:sldId id="282" r:id="rId7"/>
    <p:sldId id="265" r:id="rId8"/>
    <p:sldId id="280" r:id="rId9"/>
    <p:sldId id="287" r:id="rId10"/>
    <p:sldId id="283" r:id="rId11"/>
    <p:sldId id="268" r:id="rId12"/>
    <p:sldId id="288" r:id="rId13"/>
    <p:sldId id="275" r:id="rId14"/>
    <p:sldId id="269" r:id="rId15"/>
    <p:sldId id="285" r:id="rId16"/>
    <p:sldId id="270" r:id="rId17"/>
    <p:sldId id="286" r:id="rId18"/>
    <p:sldId id="271" r:id="rId19"/>
    <p:sldId id="291" r:id="rId20"/>
    <p:sldId id="290" r:id="rId21"/>
    <p:sldId id="284" r:id="rId22"/>
    <p:sldId id="276" r:id="rId23"/>
    <p:sldId id="278" r:id="rId24"/>
    <p:sldId id="277" r:id="rId25"/>
    <p:sldId id="295" r:id="rId26"/>
    <p:sldId id="274" r:id="rId27"/>
    <p:sldId id="289" r:id="rId28"/>
    <p:sldId id="297" r:id="rId29"/>
    <p:sldId id="298" r:id="rId30"/>
    <p:sldId id="299" r:id="rId31"/>
    <p:sldId id="301" r:id="rId32"/>
    <p:sldId id="300" r:id="rId33"/>
    <p:sldId id="302" r:id="rId34"/>
    <p:sldId id="303" r:id="rId35"/>
    <p:sldId id="305" r:id="rId36"/>
    <p:sldId id="306" r:id="rId37"/>
    <p:sldId id="304" r:id="rId38"/>
    <p:sldId id="307" r:id="rId39"/>
    <p:sldId id="294" r:id="rId40"/>
    <p:sldId id="29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>
        <p:scale>
          <a:sx n="125" d="100"/>
          <a:sy n="125" d="100"/>
        </p:scale>
        <p:origin x="72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3441D7-87F2-E4BF-CFF6-8F7735364C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135B3-F291-A872-B209-EFFEF49BD3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F9110-3469-45C9-8572-60AFB36CAD6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CF12F-B6A3-A553-A439-3407125EF5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A9C63-8680-3332-0814-71F2F666B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C365-C472-4240-B726-09F5C704A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66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05E8F-3476-421F-80D4-2487F07C07E9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F061-4C1F-41C9-8C35-EF4AC02E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10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DC4AD-7FC2-286D-C230-DEBA4565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68CA-BD9A-41C2-3FE2-A8939D69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D345F-2409-C445-5219-9A91C969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0A852-F2A9-0E3B-0580-47DF98E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60109-4FC6-9C92-2BD1-95A2A66C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89F6F-A0F0-1F6B-C5BC-CEB402F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55BB0-A3E8-BE76-331D-8334873C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9CAF4-98C3-4DDF-5282-5B30224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A0EFE-6CA7-90A8-C24D-04DE1E0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A5A91-8E3B-6D6F-D4AE-0A5A6B2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C3986-22C0-DAB4-BFBD-8EFE55EA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6B526-4507-D047-9B7E-23521CF4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60C29-8EA4-2D5D-DB03-5DFF97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DDB21-1432-B413-8245-1B00E9C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A0E87-1E0A-6A4C-68A9-E489FA63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8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1FFBE86B-FCF1-4C3F-B6D0-75BB3F94DA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91846" y="4659313"/>
            <a:ext cx="10668000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7653BB8-E7A1-4769-ADD4-B9272EEC0ADB}"/>
              </a:ext>
            </a:extLst>
          </p:cNvPr>
          <p:cNvSpPr>
            <a:spLocks/>
          </p:cNvSpPr>
          <p:nvPr userDrawn="1"/>
        </p:nvSpPr>
        <p:spPr bwMode="auto">
          <a:xfrm>
            <a:off x="10935678" y="2182816"/>
            <a:ext cx="125632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6CB7"/>
          </a:solidFill>
          <a:ln>
            <a:solidFill>
              <a:srgbClr val="006CB7"/>
            </a:solidFill>
          </a:ln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D991B2A-27A0-4B5F-ABCB-832663B10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846" y="3377630"/>
            <a:ext cx="9253019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E19F4C7-BC27-45B8-8122-606842A68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1846" y="4087805"/>
            <a:ext cx="9253020" cy="46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7F52C78-4069-4EE7-9CB6-0D6D5E02F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4908" y="4944588"/>
            <a:ext cx="2909957" cy="32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날짜 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87E51C-41CB-463B-8843-5F1C326A7D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>
            <a:extLst>
              <a:ext uri="{FF2B5EF4-FFF2-40B4-BE49-F238E27FC236}">
                <a16:creationId xmlns:a16="http://schemas.microsoft.com/office/drawing/2014/main" id="{2E6F49C0-2B51-4202-A7F3-35C0360F03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4539" y="777875"/>
            <a:ext cx="11293231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B54606B-C70E-41D5-B954-0AC197D083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787554" y="7938"/>
            <a:ext cx="404446" cy="1109662"/>
            <a:chOff x="6033" y="5"/>
            <a:chExt cx="207" cy="699"/>
          </a:xfrm>
          <a:solidFill>
            <a:srgbClr val="006CB7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DC11973-C8A6-4381-B12B-3F2F3899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6EA8A92-1DBD-4E37-B33F-254A79832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B292E48-4D19-47AC-AA82-65D411548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7973656-F944-4634-B9CF-322CC8B3A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17" y="182211"/>
            <a:ext cx="4067327" cy="493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83CD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0BA5F-E4C8-477D-8066-35DFD755BEF8}"/>
              </a:ext>
            </a:extLst>
          </p:cNvPr>
          <p:cNvSpPr txBox="1"/>
          <p:nvPr userDrawn="1"/>
        </p:nvSpPr>
        <p:spPr>
          <a:xfrm>
            <a:off x="11220725" y="6315063"/>
            <a:ext cx="718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</a:rPr>
              <a:t>/ 18</a:t>
            </a:r>
            <a:endParaRPr lang="ko-KR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200D9CD5-9DCA-411B-B195-CB398EE2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3394" y="6301779"/>
            <a:ext cx="561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26C2C91-E945-4401-8ABC-192C0C242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17" y="1201371"/>
            <a:ext cx="10458155" cy="1266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6CB7"/>
              </a:buClr>
              <a:buFont typeface="Wingdings" panose="05000000000000000000" pitchFamily="2" charset="2"/>
              <a:buChar char="v"/>
              <a:defRPr>
                <a:latin typeface="+mn-ea"/>
                <a:ea typeface="+mn-ea"/>
              </a:defRPr>
            </a:lvl1pPr>
            <a:lvl2pPr marL="685800" indent="-228600">
              <a:buFont typeface="Calibri" panose="020F0502020204030204" pitchFamily="34" charset="0"/>
              <a:buChar char="○"/>
              <a:defRPr>
                <a:latin typeface="+mn-ea"/>
                <a:ea typeface="+mn-ea"/>
              </a:defRPr>
            </a:lvl2pPr>
            <a:lvl3pPr marL="1143000" indent="-228600">
              <a:buFont typeface="Calibri" panose="020F0502020204030204" pitchFamily="34" charset="0"/>
              <a:buChar char="-"/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개요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27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173-FE0F-ADB6-6327-4DDB6A7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ED5D-2FA6-27BC-889C-C44D255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5C06A-69C7-D0A7-E08E-65C4BA20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7950A-534F-431C-9130-7ADF1F3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8AEA1-6D9A-0751-C6EE-2FC2D7A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4873-3392-CFEA-E16C-FEF404E2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B8B83-71A2-5B4F-02E7-DD0C2F25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273A2-536E-A6EF-FD74-25C8183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CE478-3DC8-BA4C-A312-722B27A7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97DD7-F019-58A4-A04C-728FAF46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3465-8C5D-A3E9-4FD1-72CFD7E1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0326-6BED-7B59-2AE0-4499BF4E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EADEC-265F-92ED-ACFE-EB3D0B79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6851E-3CB4-6C95-6E1D-6784081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F3AE6-9F8A-74E8-3D92-7493E8B0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8C955-ED81-65E8-A283-82F75A0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684F-0E0C-A88B-7F76-3ED65EFD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6382-78A0-F12D-B973-42CB8E44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0CD18-B226-63F6-E777-755D5D6FD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8B0CF-0A83-99B1-D267-7D988D7A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91B47-5A86-EEE5-CB69-CC5C5709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107D0-14EB-24A7-D218-6650DC65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12E7FD-F65F-4585-B154-4E04B03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7CE4BF-A936-132C-891A-F783E0F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9F6-6AF9-7318-3A50-8A37B504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E0BBB-CE67-C1EB-C6A0-A8BF537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15058-84DF-AC84-907D-9B5666D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1A75E-FE6B-3A76-5ADA-3DF6C8B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5235-147A-A40E-C998-F219989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1908E-B7A9-79B4-CAD3-79D6ABC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F8CC-9D05-5B9F-20F0-8A83E8C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8533-1FBE-7BC7-5BA1-3B1F6811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340E-D159-B083-F0FC-2738C7D3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AEAAD-05B9-AD52-A222-0EED404B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580F9-66AE-4C50-2326-E0B3988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48B6F-3528-07D8-B926-44914297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6320D-599B-98C2-D6DF-C18933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2CB2-50D7-2C90-B207-05183794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542B-CAED-D713-951F-CE1665440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0ECE6-39EB-5080-4918-19887821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B7D2D-4A84-DD1E-8BBB-6C8BE631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739D7-23F6-974B-5365-A7EF622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D9006-42E3-50A0-A577-ABCFC39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1CA7C-31A7-25F4-E445-2FBFC32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0E6CF-70EC-EEDE-8DE8-214BB9FE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13645-43BE-D6AE-76D4-D55434EA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1B3E-9E98-ACEE-F0DE-B82ECFC6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DD2B8-AFD0-2414-9DBC-FCA153ABC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4567FD-E036-468E-B0E8-B28C0BE20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1374" y="3157066"/>
            <a:ext cx="7518078" cy="54386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중앙대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LG Aimers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93DEB-6D4C-49E0-A437-EAE44C94D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4095" y="4887523"/>
            <a:ext cx="7518079" cy="1792115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Team_Meeting_01</a:t>
            </a:r>
          </a:p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250203</a:t>
            </a:r>
            <a:endParaRPr lang="ko-KR" altLang="en-US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25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47503-0273-72FE-09E0-681938C5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21CF49-50EB-0B1F-7297-89B3595E36B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3AE8D-4589-6534-D5B3-36FF7F244D15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 분석</a:t>
            </a:r>
          </a:p>
        </p:txBody>
      </p:sp>
    </p:spTree>
    <p:extLst>
      <p:ext uri="{BB962C8B-B14F-4D97-AF65-F5344CB8AC3E}">
        <p14:creationId xmlns:p14="http://schemas.microsoft.com/office/powerpoint/2010/main" val="310748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2D1D-7C2F-8F5D-9428-08DB6449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5EBC25-0FF3-63E8-F8CB-66BCFD8E6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Overview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07D0BE-124A-1B7F-E486-9D047012076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79335B5-4207-0F7F-D3E5-9A60172A2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461564"/>
            <a:ext cx="53948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79C187-2A87-B6B1-6977-66EBB44BEB46}"/>
              </a:ext>
            </a:extLst>
          </p:cNvPr>
          <p:cNvSpPr/>
          <p:nvPr/>
        </p:nvSpPr>
        <p:spPr>
          <a:xfrm>
            <a:off x="5901936" y="4807690"/>
            <a:ext cx="1440000" cy="1080000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5890D-E002-D2B2-3C4E-A476D795F5AE}"/>
              </a:ext>
            </a:extLst>
          </p:cNvPr>
          <p:cNvSpPr txBox="1"/>
          <p:nvPr/>
        </p:nvSpPr>
        <p:spPr>
          <a:xfrm>
            <a:off x="7713995" y="4839858"/>
            <a:ext cx="4102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(0 or 1)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대한</a:t>
            </a:r>
            <a:b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“Binary Classification Problem”</a:t>
            </a:r>
            <a:endParaRPr lang="ko-KR" altLang="en-US" sz="20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55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7506-3110-CAE9-8094-6F511F85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0B4F83-4414-470A-14F0-498A4876F3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규칙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BDD495-A976-897C-8ED2-0EA7C0E2D62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C2C92A7-946F-2BAB-BBEA-F1A9246D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8" y="1967800"/>
            <a:ext cx="9659824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94ED58-52E5-3B5F-F54A-C1C4C3F06C60}"/>
              </a:ext>
            </a:extLst>
          </p:cNvPr>
          <p:cNvCxnSpPr>
            <a:cxnSpLocks/>
          </p:cNvCxnSpPr>
          <p:nvPr/>
        </p:nvCxnSpPr>
        <p:spPr>
          <a:xfrm>
            <a:off x="4994910" y="5008669"/>
            <a:ext cx="58262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A9C899-35DE-A1B0-DBDD-F8B174C61CAE}"/>
              </a:ext>
            </a:extLst>
          </p:cNvPr>
          <p:cNvSpPr txBox="1"/>
          <p:nvPr/>
        </p:nvSpPr>
        <p:spPr>
          <a:xfrm>
            <a:off x="8293749" y="5896617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 </a:t>
            </a:r>
            <a:r>
              <a:rPr lang="ko-KR" altLang="en-US" dirty="0">
                <a:highlight>
                  <a:srgbClr val="FFFF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팀별 하루 제출 횟수 </a:t>
            </a:r>
            <a:r>
              <a:rPr lang="en-US" altLang="ko-KR" dirty="0">
                <a:highlight>
                  <a:srgbClr val="FFFF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dirty="0">
                <a:highlight>
                  <a:srgbClr val="FFFF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 제한</a:t>
            </a:r>
          </a:p>
        </p:txBody>
      </p:sp>
    </p:spTree>
    <p:extLst>
      <p:ext uri="{BB962C8B-B14F-4D97-AF65-F5344CB8AC3E}">
        <p14:creationId xmlns:p14="http://schemas.microsoft.com/office/powerpoint/2010/main" val="150285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283BC-2BC9-4B9C-8EDB-49D8A2DF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A1DF8B-B9E3-196C-188C-283AE0438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규칙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61FA5B-0C49-1310-BAAC-D1F04B1024F8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F55F91-9F74-C8E3-1A1C-2AA4A1DBA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2" y="3336252"/>
            <a:ext cx="11476715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ECAA3-EE60-F22A-DDB5-E09039B0C8C9}"/>
              </a:ext>
            </a:extLst>
          </p:cNvPr>
          <p:cNvSpPr txBox="1"/>
          <p:nvPr/>
        </p:nvSpPr>
        <p:spPr>
          <a:xfrm>
            <a:off x="9776475" y="4917508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?????</a:t>
            </a:r>
            <a:endParaRPr lang="ko-KR" altLang="en-US" sz="36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61C9C1-8884-AA5E-7EFB-FDA4E615647B}"/>
              </a:ext>
            </a:extLst>
          </p:cNvPr>
          <p:cNvCxnSpPr/>
          <p:nvPr/>
        </p:nvCxnSpPr>
        <p:spPr>
          <a:xfrm>
            <a:off x="8128000" y="4074160"/>
            <a:ext cx="518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C8F98-F94B-C608-BC94-B824DAD80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F2C33C-90AC-871D-C122-0B6891A8E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규칙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7D538F-820C-F612-5759-BB74864F905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01F1B00-D4C6-DBE0-9077-F2D8D5CE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96" y="2139836"/>
            <a:ext cx="9659824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9B6B3B-2FEE-4AF6-3A23-B874EC7F16D3}"/>
              </a:ext>
            </a:extLst>
          </p:cNvPr>
          <p:cNvCxnSpPr/>
          <p:nvPr/>
        </p:nvCxnSpPr>
        <p:spPr>
          <a:xfrm>
            <a:off x="1828800" y="2956560"/>
            <a:ext cx="19913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F19240C9-0D04-B599-B8C6-AA794F39868A}"/>
              </a:ext>
            </a:extLst>
          </p:cNvPr>
          <p:cNvSpPr/>
          <p:nvPr/>
        </p:nvSpPr>
        <p:spPr>
          <a:xfrm>
            <a:off x="5455920" y="3698240"/>
            <a:ext cx="3576320" cy="568960"/>
          </a:xfrm>
          <a:prstGeom prst="wedgeRectCallout">
            <a:avLst>
              <a:gd name="adj1" fmla="val -36174"/>
              <a:gd name="adj2" fmla="val -875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Overfitting </a:t>
            </a:r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유의</a:t>
            </a:r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DF4891-7BEB-DC14-8834-3DE9AFE7EF29}"/>
              </a:ext>
            </a:extLst>
          </p:cNvPr>
          <p:cNvCxnSpPr/>
          <p:nvPr/>
        </p:nvCxnSpPr>
        <p:spPr>
          <a:xfrm>
            <a:off x="6268066" y="4151179"/>
            <a:ext cx="19913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4DA80F7-2980-FE6E-D804-A1D67D708A5F}"/>
              </a:ext>
            </a:extLst>
          </p:cNvPr>
          <p:cNvSpPr/>
          <p:nvPr/>
        </p:nvSpPr>
        <p:spPr>
          <a:xfrm>
            <a:off x="1468800" y="242767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FD538DB-6704-D35E-5900-41A5C02929C6}"/>
              </a:ext>
            </a:extLst>
          </p:cNvPr>
          <p:cNvSpPr/>
          <p:nvPr/>
        </p:nvSpPr>
        <p:spPr>
          <a:xfrm>
            <a:off x="6011024" y="359830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87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B8485-C0BC-62DF-8667-98930A9D1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28F41E-2447-731B-58DF-088A034BE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ROC-AUC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AC76D-7F20-AF07-9E83-890E4876DF91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7362041-6072-81D5-FCA4-033596372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642626"/>
            <a:ext cx="4902036" cy="432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3B560-16E2-B870-8F46-483FBB640E57}"/>
              </a:ext>
            </a:extLst>
          </p:cNvPr>
          <p:cNvGrpSpPr/>
          <p:nvPr/>
        </p:nvGrpSpPr>
        <p:grpSpPr>
          <a:xfrm>
            <a:off x="6886352" y="1021238"/>
            <a:ext cx="4680000" cy="5562776"/>
            <a:chOff x="6407425" y="920942"/>
            <a:chExt cx="4680000" cy="5562776"/>
          </a:xfrm>
        </p:grpSpPr>
        <p:pic>
          <p:nvPicPr>
            <p:cNvPr id="8" name="그림 7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7EF1FCC-7674-C271-43BE-3EA27D590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425" y="920942"/>
              <a:ext cx="4680000" cy="3564316"/>
            </a:xfrm>
            <a:prstGeom prst="rect">
              <a:avLst/>
            </a:prstGeom>
          </p:spPr>
        </p:pic>
        <p:pic>
          <p:nvPicPr>
            <p:cNvPr id="11" name="그림 10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30A1D4FA-378B-5A65-AEEA-569D3F61E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425" y="4470385"/>
              <a:ext cx="4680000" cy="2013333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8B1B32-537E-D8D5-2958-B4B9924F6026}"/>
              </a:ext>
            </a:extLst>
          </p:cNvPr>
          <p:cNvSpPr/>
          <p:nvPr/>
        </p:nvSpPr>
        <p:spPr>
          <a:xfrm>
            <a:off x="6886352" y="5021392"/>
            <a:ext cx="2827919" cy="730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571E1D-241E-A2D6-7582-D43E8D9A3FA3}"/>
              </a:ext>
            </a:extLst>
          </p:cNvPr>
          <p:cNvSpPr/>
          <p:nvPr/>
        </p:nvSpPr>
        <p:spPr>
          <a:xfrm>
            <a:off x="625648" y="5212107"/>
            <a:ext cx="2904133" cy="730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6F17AB-480B-02E9-D46F-0A7EF31E507A}"/>
              </a:ext>
            </a:extLst>
          </p:cNvPr>
          <p:cNvCxnSpPr/>
          <p:nvPr/>
        </p:nvCxnSpPr>
        <p:spPr>
          <a:xfrm>
            <a:off x="8101781" y="4560849"/>
            <a:ext cx="2812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3DA7-5285-541B-F739-BC856D1A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FA6588-6751-5C42-F785-91160AA47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ROC-AUC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FC06BB-90B1-4376-FBAA-ED231D1B6888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962563-8F33-FDC0-4AFF-027D06DC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1234140"/>
            <a:ext cx="5391694" cy="51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F9F6F-E43C-4664-1C2D-09BC33182178}"/>
              </a:ext>
            </a:extLst>
          </p:cNvPr>
          <p:cNvSpPr txBox="1"/>
          <p:nvPr/>
        </p:nvSpPr>
        <p:spPr>
          <a:xfrm>
            <a:off x="7285168" y="1737848"/>
            <a:ext cx="38603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[F1-Score]</a:t>
            </a: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Precision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Recall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Harmonic mean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이용한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Classification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평가 지수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But! Threshold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따라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성능이 변하는 문제 있음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Module 3-5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관련 내용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02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B402-381C-87DE-E5AC-BC2BF622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DC28BC-5776-0D26-E6AF-EFFFBE9BE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ROC-AUC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3CF2FF-C422-9227-53DC-02D63EDEBA5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6E4530-E4E0-6C56-CE18-C40F41A4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94" y="1558921"/>
            <a:ext cx="2160000" cy="90606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032B63B-8AC4-826B-6F37-0E1C69C6E040}"/>
              </a:ext>
            </a:extLst>
          </p:cNvPr>
          <p:cNvGrpSpPr/>
          <p:nvPr/>
        </p:nvGrpSpPr>
        <p:grpSpPr>
          <a:xfrm>
            <a:off x="122103" y="1552721"/>
            <a:ext cx="5118491" cy="4872332"/>
            <a:chOff x="131935" y="1269000"/>
            <a:chExt cx="5118491" cy="48723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9A4E8F-5211-7A99-D4E3-D416E88D1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944" y="1269000"/>
              <a:ext cx="4296437" cy="43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3DBBF5-B700-E762-6009-796A6371882F}"/>
                </a:ext>
              </a:extLst>
            </p:cNvPr>
            <p:cNvSpPr txBox="1"/>
            <p:nvPr/>
          </p:nvSpPr>
          <p:spPr>
            <a:xfrm>
              <a:off x="131935" y="2099810"/>
              <a:ext cx="11640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Y</a:t>
              </a:r>
              <a:r>
                <a:rPr lang="ko-KR" altLang="en-US" sz="1800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축</a:t>
              </a:r>
              <a:r>
                <a:rPr lang="en-US" altLang="ko-KR" sz="1800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: TPR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CC3472-660A-D6EC-805F-456BB8CB6E88}"/>
                </a:ext>
              </a:extLst>
            </p:cNvPr>
            <p:cNvSpPr txBox="1"/>
            <p:nvPr/>
          </p:nvSpPr>
          <p:spPr>
            <a:xfrm>
              <a:off x="4091324" y="5318301"/>
              <a:ext cx="1159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X</a:t>
              </a:r>
              <a:r>
                <a:rPr lang="ko-KR" altLang="en-US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축</a:t>
              </a:r>
              <a:r>
                <a:rPr lang="en-US" altLang="ko-KR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: F</a:t>
              </a:r>
              <a:r>
                <a:rPr lang="en-US" altLang="ko-KR" sz="1800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PR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A8D51C-26C9-560F-8C36-64361F3CE88E}"/>
                </a:ext>
              </a:extLst>
            </p:cNvPr>
            <p:cNvSpPr txBox="1"/>
            <p:nvPr/>
          </p:nvSpPr>
          <p:spPr>
            <a:xfrm>
              <a:off x="1259504" y="5772000"/>
              <a:ext cx="32053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[</a:t>
              </a:r>
              <a:r>
                <a:rPr lang="en-US" altLang="ko-KR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ROC-Curve</a:t>
              </a:r>
              <a:r>
                <a:rPr lang="en-US" altLang="ko-KR" sz="1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]</a:t>
              </a: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35A86C0-B390-B4BC-25B2-3ED55A62253C}"/>
              </a:ext>
            </a:extLst>
          </p:cNvPr>
          <p:cNvSpPr/>
          <p:nvPr/>
        </p:nvSpPr>
        <p:spPr>
          <a:xfrm>
            <a:off x="5900576" y="3429000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35F87-5352-A47D-2D65-336B9706702C}"/>
              </a:ext>
            </a:extLst>
          </p:cNvPr>
          <p:cNvSpPr txBox="1"/>
          <p:nvPr/>
        </p:nvSpPr>
        <p:spPr>
          <a:xfrm>
            <a:off x="7191453" y="2953321"/>
            <a:ext cx="43906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ROC Curve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두 평가지수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TPR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FPR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Trade-Off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반영한 그래프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그리고 이러한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Curve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적분값인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AUC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적절한 평가지수가 될 수 있음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96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A8BE3-52F3-7416-1338-1B884008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C08EFF-8F69-9CF2-818C-2BF39EBB4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6325758" cy="4938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Cross Validation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98CE7-D376-3BD6-7B63-5038B27B5600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B65ABE-1905-57D4-BC61-C86503CF4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34681"/>
              </p:ext>
            </p:extLst>
          </p:nvPr>
        </p:nvGraphicFramePr>
        <p:xfrm>
          <a:off x="2032000" y="2009895"/>
          <a:ext cx="8128000" cy="6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084">
                  <a:extLst>
                    <a:ext uri="{9D8B030D-6E8A-4147-A177-3AD203B41FA5}">
                      <a16:colId xmlns:a16="http://schemas.microsoft.com/office/drawing/2014/main" val="401535475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10489717"/>
                    </a:ext>
                  </a:extLst>
                </a:gridCol>
              </a:tblGrid>
              <a:tr h="607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TrainSet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(80%)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TestSet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(20%)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01425"/>
                  </a:ext>
                </a:extLst>
              </a:tr>
            </a:tbl>
          </a:graphicData>
        </a:graphic>
      </p:graphicFrame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9F2A7A8C-1E49-DB35-E300-CBB8E0DA12DF}"/>
              </a:ext>
            </a:extLst>
          </p:cNvPr>
          <p:cNvSpPr/>
          <p:nvPr/>
        </p:nvSpPr>
        <p:spPr>
          <a:xfrm>
            <a:off x="7629832" y="4670322"/>
            <a:ext cx="3515687" cy="924233"/>
          </a:xfrm>
          <a:prstGeom prst="wedgeRectCallout">
            <a:avLst>
              <a:gd name="adj1" fmla="val 3890"/>
              <a:gd name="adj2" fmla="val -251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근데 똑같은 시험문제만을 반복하여</a:t>
            </a:r>
            <a:endParaRPr lang="en-US" altLang="ko-KR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모델을 개선한다고 해서</a:t>
            </a:r>
            <a:endParaRPr lang="en-US" altLang="ko-KR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새로운 시험문제에도 좋은 성능을 낼까</a:t>
            </a:r>
            <a:r>
              <a:rPr lang="en-US" altLang="ko-K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?</a:t>
            </a:r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endParaRPr lang="en-US" altLang="ko-KR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D2DBAF-93FF-C77F-AB89-4D9A284C8029}"/>
              </a:ext>
            </a:extLst>
          </p:cNvPr>
          <p:cNvSpPr txBox="1"/>
          <p:nvPr/>
        </p:nvSpPr>
        <p:spPr>
          <a:xfrm>
            <a:off x="8477893" y="1603619"/>
            <a:ext cx="1819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Public Score</a:t>
            </a:r>
          </a:p>
        </p:txBody>
      </p:sp>
    </p:spTree>
    <p:extLst>
      <p:ext uri="{BB962C8B-B14F-4D97-AF65-F5344CB8AC3E}">
        <p14:creationId xmlns:p14="http://schemas.microsoft.com/office/powerpoint/2010/main" val="92176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97693-F310-C455-96A3-FEE179DD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ED453F-141D-526C-9CE7-FCC1DCDDC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6325758" cy="4938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Cross Validation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B43E3E-7AB1-6B4E-C6FF-895936DD939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7CCD9C-C09F-91E8-CACD-05DB5DACF67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009895"/>
          <a:ext cx="8128000" cy="6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084">
                  <a:extLst>
                    <a:ext uri="{9D8B030D-6E8A-4147-A177-3AD203B41FA5}">
                      <a16:colId xmlns:a16="http://schemas.microsoft.com/office/drawing/2014/main" val="401535475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10489717"/>
                    </a:ext>
                  </a:extLst>
                </a:gridCol>
              </a:tblGrid>
              <a:tr h="607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TrainSet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(80%)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TestSet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(20%)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0142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67FCDE-0EC6-BD99-2404-8D1272F16A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700622"/>
          <a:ext cx="8128000" cy="6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245">
                  <a:extLst>
                    <a:ext uri="{9D8B030D-6E8A-4147-A177-3AD203B41FA5}">
                      <a16:colId xmlns:a16="http://schemas.microsoft.com/office/drawing/2014/main" val="401535475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154670735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10489717"/>
                    </a:ext>
                  </a:extLst>
                </a:gridCol>
              </a:tblGrid>
              <a:tr h="607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TrainSet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(60%)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Validation!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TestSet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(20%)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0142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3281C59-7E0C-4D35-C556-2B264233BD4B}"/>
              </a:ext>
            </a:extLst>
          </p:cNvPr>
          <p:cNvSpPr/>
          <p:nvPr/>
        </p:nvSpPr>
        <p:spPr>
          <a:xfrm rot="5400000">
            <a:off x="5735319" y="3412195"/>
            <a:ext cx="721360" cy="493817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E4C50424-27BB-7715-02F5-7301A33984D4}"/>
              </a:ext>
            </a:extLst>
          </p:cNvPr>
          <p:cNvSpPr/>
          <p:nvPr/>
        </p:nvSpPr>
        <p:spPr>
          <a:xfrm>
            <a:off x="7629833" y="3196987"/>
            <a:ext cx="3515687" cy="924233"/>
          </a:xfrm>
          <a:prstGeom prst="wedgeRectCallout">
            <a:avLst>
              <a:gd name="adj1" fmla="val -41951"/>
              <a:gd name="adj2" fmla="val 9989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이를 통해 학습중단 시기 확인</a:t>
            </a:r>
            <a:r>
              <a:rPr lang="en-US" altLang="ko-K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90285-CBCD-B531-C693-F5697F1E8D7E}"/>
              </a:ext>
            </a:extLst>
          </p:cNvPr>
          <p:cNvSpPr txBox="1"/>
          <p:nvPr/>
        </p:nvSpPr>
        <p:spPr>
          <a:xfrm>
            <a:off x="6951406" y="5409000"/>
            <a:ext cx="1819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middle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9343B-143E-9B4C-DF00-71102FCE41E8}"/>
              </a:ext>
            </a:extLst>
          </p:cNvPr>
          <p:cNvSpPr txBox="1"/>
          <p:nvPr/>
        </p:nvSpPr>
        <p:spPr>
          <a:xfrm>
            <a:off x="8969551" y="5409000"/>
            <a:ext cx="1819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final test</a:t>
            </a:r>
          </a:p>
        </p:txBody>
      </p:sp>
    </p:spTree>
    <p:extLst>
      <p:ext uri="{BB962C8B-B14F-4D97-AF65-F5344CB8AC3E}">
        <p14:creationId xmlns:p14="http://schemas.microsoft.com/office/powerpoint/2010/main" val="170573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3AC1CC-6D87-4C82-B620-5012E51CD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Index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2802C0-8626-6643-3F1F-53EC54647A5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D9119C-216E-48BE-AE31-1A6E551C368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Team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소개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대회 일정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 분석</a:t>
            </a:r>
            <a:endParaRPr lang="en-US" altLang="ko-KR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Data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Baseline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분석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진행상황 공유</a:t>
            </a:r>
          </a:p>
        </p:txBody>
      </p:sp>
    </p:spTree>
    <p:extLst>
      <p:ext uri="{BB962C8B-B14F-4D97-AF65-F5344CB8AC3E}">
        <p14:creationId xmlns:p14="http://schemas.microsoft.com/office/powerpoint/2010/main" val="303424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A0708-6CBD-D86C-F79B-D66F1371B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BB2D2B-3841-8D1B-69DB-DEE2F2F15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6325758" cy="4938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Cross Validation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FC6391-A744-195E-B6CB-4C1122909C4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D96F919-81E8-01C4-A01E-E25E6A9D2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95" y="1629000"/>
            <a:ext cx="7314008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A808E-2ECD-862B-167C-90EEC306B20D}"/>
              </a:ext>
            </a:extLst>
          </p:cNvPr>
          <p:cNvSpPr txBox="1"/>
          <p:nvPr/>
        </p:nvSpPr>
        <p:spPr>
          <a:xfrm>
            <a:off x="4493341" y="5899388"/>
            <a:ext cx="320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[Cross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Validation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E42DC-AD1A-CA92-5D23-58F5EBAC4359}"/>
              </a:ext>
            </a:extLst>
          </p:cNvPr>
          <p:cNvSpPr txBox="1"/>
          <p:nvPr/>
        </p:nvSpPr>
        <p:spPr>
          <a:xfrm>
            <a:off x="8799871" y="5725833"/>
            <a:ext cx="3392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Module 3-2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관련 내용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</a:t>
            </a:r>
            <a:r>
              <a:rPr lang="ko-KR" altLang="en-US" sz="1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사이킷런에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관련 메서드 있음</a:t>
            </a: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26382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09B4-7FCE-45FB-3150-97D5B56C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025D04-A54E-5F2E-4A20-8115986FDE8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72780-7C83-7645-FF40-229739BC5D3C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Data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</a:t>
            </a:r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Baseline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58013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2236-F042-27F4-2236-ED376BA52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BC5E76-676A-6648-A0BE-A5233EF32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Data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A91214-A83A-6040-D02D-F8B1AF120470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03807-4944-0A7E-AA03-AAD25171ADDF}"/>
              </a:ext>
            </a:extLst>
          </p:cNvPr>
          <p:cNvSpPr txBox="1"/>
          <p:nvPr/>
        </p:nvSpPr>
        <p:spPr>
          <a:xfrm>
            <a:off x="625648" y="1234547"/>
            <a:ext cx="8301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= Input + Target</a:t>
            </a:r>
          </a:p>
          <a:p>
            <a:endParaRPr lang="en-US" altLang="ko-KR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Input = Categorical + Non-Categorical(Integer)</a:t>
            </a:r>
            <a:endParaRPr lang="ko-KR" altLang="en-US" sz="2800" dirty="0">
              <a:solidFill>
                <a:schemeClr val="bg2">
                  <a:lumMod val="9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7" name="그림 6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AD119FC5-2D45-5C8F-8529-A68AB645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8" y="3423723"/>
            <a:ext cx="10356103" cy="2035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187D4F-6C06-409E-FE25-97C6B7F7F98B}"/>
              </a:ext>
            </a:extLst>
          </p:cNvPr>
          <p:cNvSpPr txBox="1"/>
          <p:nvPr/>
        </p:nvSpPr>
        <p:spPr>
          <a:xfrm>
            <a:off x="4493341" y="5899388"/>
            <a:ext cx="320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명세 중 일부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1797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BDE93-5D22-9B71-AA9B-720D338E2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8E5350-305E-5003-1ABD-5110B5184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Data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88511D-17F2-0F65-B8D5-C1FF6B92BE1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A030EB-B314-228F-FF43-58176B45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31" y="3250928"/>
            <a:ext cx="7132938" cy="24995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6EA42-1A4B-B2EF-5387-ECF39C4A272E}"/>
              </a:ext>
            </a:extLst>
          </p:cNvPr>
          <p:cNvSpPr txBox="1"/>
          <p:nvPr/>
        </p:nvSpPr>
        <p:spPr>
          <a:xfrm>
            <a:off x="625648" y="1234547"/>
            <a:ext cx="8301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= Input + Target</a:t>
            </a:r>
          </a:p>
          <a:p>
            <a:endParaRPr lang="en-US" altLang="ko-KR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Input = Categorical + Non-Categorical(Integer)</a:t>
            </a:r>
            <a:endParaRPr lang="ko-KR" altLang="en-US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34428-D406-4AED-43A2-C513FB19B59E}"/>
              </a:ext>
            </a:extLst>
          </p:cNvPr>
          <p:cNvSpPr txBox="1"/>
          <p:nvPr/>
        </p:nvSpPr>
        <p:spPr>
          <a:xfrm>
            <a:off x="4493341" y="5899388"/>
            <a:ext cx="320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특수 기호 포함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77802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E969-E199-7FB4-490F-E780E2B2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57C006-93B7-08FB-F5A5-4DC9918E0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Data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70B830-2B46-3BCC-2073-C40B2F1479F3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B4F62-92F3-B74D-5DB4-845917F7FD7E}"/>
              </a:ext>
            </a:extLst>
          </p:cNvPr>
          <p:cNvSpPr txBox="1"/>
          <p:nvPr/>
        </p:nvSpPr>
        <p:spPr>
          <a:xfrm>
            <a:off x="625648" y="1234547"/>
            <a:ext cx="8301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= Input + Target</a:t>
            </a:r>
          </a:p>
          <a:p>
            <a:endParaRPr lang="en-US" altLang="ko-KR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Input = Categorical + </a:t>
            </a:r>
            <a:r>
              <a:rPr lang="en-US" altLang="ko-KR" sz="2800" u="sng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Non-Categorical(Integer)</a:t>
            </a:r>
            <a:endParaRPr lang="ko-KR" altLang="en-US" sz="2800" u="sng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1683F1D-5B6D-439F-40D0-680B59157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98" y="3137421"/>
            <a:ext cx="2313956" cy="3288253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CA0283E-CC34-57A1-7A5B-C6FA9D699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58" y="3137420"/>
            <a:ext cx="2053028" cy="328825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25FA6DE-DB4C-5E29-E43F-990562C53984}"/>
              </a:ext>
            </a:extLst>
          </p:cNvPr>
          <p:cNvSpPr/>
          <p:nvPr/>
        </p:nvSpPr>
        <p:spPr>
          <a:xfrm>
            <a:off x="8016240" y="5129636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213716A-D779-0417-90AA-B02BF2AE29DF}"/>
              </a:ext>
            </a:extLst>
          </p:cNvPr>
          <p:cNvSpPr/>
          <p:nvPr/>
        </p:nvSpPr>
        <p:spPr>
          <a:xfrm flipH="1">
            <a:off x="3545512" y="3438664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36222-8B34-7656-E4B1-B3E059CB5370}"/>
              </a:ext>
            </a:extLst>
          </p:cNvPr>
          <p:cNvSpPr txBox="1"/>
          <p:nvPr/>
        </p:nvSpPr>
        <p:spPr>
          <a:xfrm>
            <a:off x="4635515" y="3531563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다수 분포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6E2D8-5965-7214-B812-43C61FFCE2F5}"/>
              </a:ext>
            </a:extLst>
          </p:cNvPr>
          <p:cNvSpPr txBox="1"/>
          <p:nvPr/>
        </p:nvSpPr>
        <p:spPr>
          <a:xfrm>
            <a:off x="5667207" y="5176489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소수 분포</a:t>
            </a:r>
          </a:p>
        </p:txBody>
      </p:sp>
    </p:spTree>
    <p:extLst>
      <p:ext uri="{BB962C8B-B14F-4D97-AF65-F5344CB8AC3E}">
        <p14:creationId xmlns:p14="http://schemas.microsoft.com/office/powerpoint/2010/main" val="1438725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CC057-C67A-D732-11F6-E60E8892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B1BD5B-A434-154E-A6ED-AFC998E7A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Data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08B010-67CD-00A4-C669-AEBE22BB1090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EC0C0-7A20-02ED-AC52-E2A79413EB1C}"/>
              </a:ext>
            </a:extLst>
          </p:cNvPr>
          <p:cNvSpPr txBox="1"/>
          <p:nvPr/>
        </p:nvSpPr>
        <p:spPr>
          <a:xfrm>
            <a:off x="625648" y="1234547"/>
            <a:ext cx="454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 Data Characteristic</a:t>
            </a:r>
            <a:endParaRPr lang="ko-KR" altLang="en-US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B3D215-CDA9-B670-E9CC-A05DFAB0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2776880"/>
            <a:ext cx="4756055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3EEF43-50BC-B7F9-AAB7-6989F9D56A04}"/>
              </a:ext>
            </a:extLst>
          </p:cNvPr>
          <p:cNvCxnSpPr>
            <a:cxnSpLocks/>
          </p:cNvCxnSpPr>
          <p:nvPr/>
        </p:nvCxnSpPr>
        <p:spPr>
          <a:xfrm>
            <a:off x="3711678" y="3934869"/>
            <a:ext cx="14720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9B5E50-8813-33E4-E83F-C34F9A36C0AB}"/>
              </a:ext>
            </a:extLst>
          </p:cNvPr>
          <p:cNvCxnSpPr>
            <a:cxnSpLocks/>
          </p:cNvCxnSpPr>
          <p:nvPr/>
        </p:nvCxnSpPr>
        <p:spPr>
          <a:xfrm>
            <a:off x="3974259" y="4274081"/>
            <a:ext cx="13735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05ADF7F-9462-0B2D-04AD-CC4B64DA942A}"/>
              </a:ext>
            </a:extLst>
          </p:cNvPr>
          <p:cNvSpPr/>
          <p:nvPr/>
        </p:nvSpPr>
        <p:spPr>
          <a:xfrm>
            <a:off x="6010283" y="3687960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BA400-377C-9E89-0CCE-8D134E70D084}"/>
              </a:ext>
            </a:extLst>
          </p:cNvPr>
          <p:cNvSpPr txBox="1"/>
          <p:nvPr/>
        </p:nvSpPr>
        <p:spPr>
          <a:xfrm>
            <a:off x="7165788" y="2811483"/>
            <a:ext cx="44005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 67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data 25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딥러닝이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필수적인 상황까진 아니므로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ML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이용해 최대한 최적화하는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것이 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좋아보임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여유가 있다면 딥러닝 모델 시도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2268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32BA-F3E3-A421-5525-A45EBF9D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778C61-2F50-436B-7613-3795CDF0F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Baseline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8BE13C-2221-4950-FE3D-3FC7F9B9CD2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F01A3-AD03-0B81-BDB9-40B05B73FFC8}"/>
              </a:ext>
            </a:extLst>
          </p:cNvPr>
          <p:cNvSpPr txBox="1"/>
          <p:nvPr/>
        </p:nvSpPr>
        <p:spPr>
          <a:xfrm>
            <a:off x="2617585" y="3040380"/>
            <a:ext cx="6956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Baseline Code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</a:t>
            </a:r>
            <a:endParaRPr lang="en-US" altLang="ko-KR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4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코드보면서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하겠습니다</a:t>
            </a:r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289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E991-77E8-10B5-3BB2-4B3D3435D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7FB8419-FDBA-3A6F-B0D9-AE03735AE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Baseline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414B45-1E7E-65E8-CB44-A5ACA3B7BC3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2EE4E0-E089-7814-B0B0-A93AECF9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272"/>
          <a:stretch/>
        </p:blipFill>
        <p:spPr>
          <a:xfrm>
            <a:off x="5500077" y="3086845"/>
            <a:ext cx="1191843" cy="1462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4AC336-F4DE-7DA4-2494-7D5A3E0C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89" b="1"/>
          <a:stretch/>
        </p:blipFill>
        <p:spPr>
          <a:xfrm>
            <a:off x="5500077" y="4700686"/>
            <a:ext cx="1190770" cy="13588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C0295C-6668-1E48-A95D-0CB75384E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89446"/>
              </p:ext>
            </p:extLst>
          </p:nvPr>
        </p:nvGraphicFramePr>
        <p:xfrm>
          <a:off x="2032000" y="1477884"/>
          <a:ext cx="8127999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59520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67205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0829283"/>
                    </a:ext>
                  </a:extLst>
                </a:gridCol>
              </a:tblGrid>
              <a:tr h="1560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                       Output    </a:t>
                      </a:r>
                    </a:p>
                    <a:p>
                      <a:pPr algn="l" latinLnBrk="1"/>
                      <a:endParaRPr lang="en-US" altLang="ko-KR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Method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실행결과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ROC-AUC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점수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40063"/>
                  </a:ext>
                </a:extLst>
              </a:tr>
              <a:tr h="15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predict_proba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0.689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634342"/>
                  </a:ext>
                </a:extLst>
              </a:tr>
              <a:tr h="15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predict()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0.563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44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C1073-006F-2EA9-BE9F-1DB2085C6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7DCC7F-AC9E-141D-56CB-35B1259D37C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B853A-8E0E-3059-55AA-80A8554A168D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진행상황 공유</a:t>
            </a:r>
          </a:p>
        </p:txBody>
      </p:sp>
    </p:spTree>
    <p:extLst>
      <p:ext uri="{BB962C8B-B14F-4D97-AF65-F5344CB8AC3E}">
        <p14:creationId xmlns:p14="http://schemas.microsoft.com/office/powerpoint/2010/main" val="3995731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13E5A-12E9-6849-407E-5C545435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B8119D-25EA-5F20-B285-9DC0651F4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51FF8C-8D2B-51B8-7821-0CFECA268E6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197D18-E8CE-A7E5-B02A-89DFAEBDCB34}"/>
              </a:ext>
            </a:extLst>
          </p:cNvPr>
          <p:cNvGrpSpPr/>
          <p:nvPr/>
        </p:nvGrpSpPr>
        <p:grpSpPr>
          <a:xfrm>
            <a:off x="938509" y="1743364"/>
            <a:ext cx="4395201" cy="4014115"/>
            <a:chOff x="3618230" y="1715655"/>
            <a:chExt cx="4395201" cy="4014115"/>
          </a:xfrm>
        </p:grpSpPr>
        <p:pic>
          <p:nvPicPr>
            <p:cNvPr id="8" name="그림 7" descr="텍스트, 스크린샷, 도표, 직사각형이(가) 표시된 사진&#10;&#10;자동 생성된 설명">
              <a:extLst>
                <a:ext uri="{FF2B5EF4-FFF2-40B4-BE49-F238E27FC236}">
                  <a16:creationId xmlns:a16="http://schemas.microsoft.com/office/drawing/2014/main" id="{A82482A3-E2C8-58F8-DEE0-07760CA43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30" y="1715655"/>
              <a:ext cx="4395201" cy="4014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9684B1-6215-9F68-36C8-BEBEECDBE9D2}"/>
                </a:ext>
              </a:extLst>
            </p:cNvPr>
            <p:cNvSpPr txBox="1"/>
            <p:nvPr/>
          </p:nvSpPr>
          <p:spPr>
            <a:xfrm>
              <a:off x="4624339" y="1990498"/>
              <a:ext cx="11914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0.74</a:t>
              </a:r>
              <a:endPara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417B5F-E601-B6DF-0E18-1F32C7D78C8B}"/>
                </a:ext>
              </a:extLst>
            </p:cNvPr>
            <p:cNvSpPr txBox="1"/>
            <p:nvPr/>
          </p:nvSpPr>
          <p:spPr>
            <a:xfrm>
              <a:off x="6411575" y="4119480"/>
              <a:ext cx="11914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0.26</a:t>
              </a:r>
              <a:endPara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E33661-B352-2211-EFFF-9C6BC3B1B1A2}"/>
              </a:ext>
            </a:extLst>
          </p:cNvPr>
          <p:cNvSpPr txBox="1"/>
          <p:nvPr/>
        </p:nvSpPr>
        <p:spPr>
          <a:xfrm>
            <a:off x="6243145" y="2934813"/>
            <a:ext cx="50103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Target Data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분석 결과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여부는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False:True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74:26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으로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불균형 데이터임을 확인 가능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70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586D-4FC4-8352-A98A-98C3D5B6D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801D4-A603-5F08-95F9-6415839BA45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107B3-076C-F65B-ED4B-21B14829BD10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Team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826573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35C4-E2A3-F004-B242-4444CB528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294CBE-C956-07A4-AD36-16EFE3E82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85DD0-D9AA-DF1C-B2CF-164FBAFC7F2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스크린샷, 사각형, 낱말맞추기 퍼즐이(가) 표시된 사진&#10;&#10;자동 생성된 설명">
            <a:extLst>
              <a:ext uri="{FF2B5EF4-FFF2-40B4-BE49-F238E27FC236}">
                <a16:creationId xmlns:a16="http://schemas.microsoft.com/office/drawing/2014/main" id="{0492ABDF-E9B1-DD1C-10F1-EB4B12DDE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1316004"/>
            <a:ext cx="5442353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1C4A4A-0828-778B-70B5-6919CD3B99BF}"/>
              </a:ext>
            </a:extLst>
          </p:cNvPr>
          <p:cNvSpPr txBox="1"/>
          <p:nvPr/>
        </p:nvSpPr>
        <p:spPr>
          <a:xfrm>
            <a:off x="6206199" y="2712619"/>
            <a:ext cx="56945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Target Data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대해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상관계수 계산 후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Heatmap Graph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그렸을 때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Top 20 Feature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상관계수가 전반적으로 낮게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나오는 것을 확인함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734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C2B07-921C-485C-C630-F8439DA6F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3ED391-C2E8-FEF2-470B-FFECFAAA8E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55105A-0F4E-7B2C-4C18-5E7D0A6AF3A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4618E-B502-ABC5-7007-BC5BE7C4BC56}"/>
              </a:ext>
            </a:extLst>
          </p:cNvPr>
          <p:cNvSpPr txBox="1"/>
          <p:nvPr/>
        </p:nvSpPr>
        <p:spPr>
          <a:xfrm>
            <a:off x="6182875" y="3066560"/>
            <a:ext cx="529792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각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별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(Nan)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비율 분석 결과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난자 해동 경과일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|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시도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~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경과 연수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|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배아 해동 경과일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 세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비율이 높게 나타남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그림 4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53EF5C40-06A6-22E5-5C8D-AB4551564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3" y="1835731"/>
            <a:ext cx="5400000" cy="4000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2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EE499-3327-5209-FD14-E7988768A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2819FA-17CF-343E-1243-ABDE49E85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전처리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학습 진행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E43B21-B3BC-6221-F172-0C9470EE096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2F529A-9DE4-35CA-7C74-F008B806E594}"/>
              </a:ext>
            </a:extLst>
          </p:cNvPr>
          <p:cNvGrpSpPr/>
          <p:nvPr/>
        </p:nvGrpSpPr>
        <p:grpSpPr>
          <a:xfrm>
            <a:off x="741102" y="1699501"/>
            <a:ext cx="2059710" cy="3177309"/>
            <a:chOff x="704157" y="2346038"/>
            <a:chExt cx="2059710" cy="317730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E45302-716C-6E48-63E9-E81F9B2ABDC9}"/>
                </a:ext>
              </a:extLst>
            </p:cNvPr>
            <p:cNvSpPr/>
            <p:nvPr/>
          </p:nvSpPr>
          <p:spPr>
            <a:xfrm>
              <a:off x="704157" y="2346038"/>
              <a:ext cx="2059710" cy="31773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상관계수 </a:t>
              </a:r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Best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20 Feature Select </a:t>
              </a:r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후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학습 진행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9E7540-F498-6796-4CD7-1FBC6A46F51E}"/>
                </a:ext>
              </a:extLst>
            </p:cNvPr>
            <p:cNvCxnSpPr/>
            <p:nvPr/>
          </p:nvCxnSpPr>
          <p:spPr>
            <a:xfrm>
              <a:off x="704157" y="4821383"/>
              <a:ext cx="2059710" cy="0"/>
            </a:xfrm>
            <a:prstGeom prst="line">
              <a:avLst/>
            </a:prstGeom>
            <a:ln w="28575"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FE4FF7B-0DB1-EA7A-661B-58BFEB579A1F}"/>
              </a:ext>
            </a:extLst>
          </p:cNvPr>
          <p:cNvGrpSpPr/>
          <p:nvPr/>
        </p:nvGrpSpPr>
        <p:grpSpPr>
          <a:xfrm>
            <a:off x="3599756" y="1699500"/>
            <a:ext cx="2059710" cy="3177309"/>
            <a:chOff x="704157" y="2346038"/>
            <a:chExt cx="2059710" cy="31773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7627264-A6EB-E63E-E267-2DBA93F306ED}"/>
                </a:ext>
              </a:extLst>
            </p:cNvPr>
            <p:cNvSpPr/>
            <p:nvPr/>
          </p:nvSpPr>
          <p:spPr>
            <a:xfrm>
              <a:off x="704157" y="2346038"/>
              <a:ext cx="2059710" cy="31773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상관계수 </a:t>
              </a:r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Worst 20 Feature delete </a:t>
              </a:r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후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학습 진행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891B0AD-45B0-4410-2C4E-8E1313B20796}"/>
                </a:ext>
              </a:extLst>
            </p:cNvPr>
            <p:cNvCxnSpPr/>
            <p:nvPr/>
          </p:nvCxnSpPr>
          <p:spPr>
            <a:xfrm>
              <a:off x="704157" y="4821383"/>
              <a:ext cx="2059710" cy="0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DAA3B1-E668-585C-D617-B1D690CBC625}"/>
              </a:ext>
            </a:extLst>
          </p:cNvPr>
          <p:cNvGrpSpPr/>
          <p:nvPr/>
        </p:nvGrpSpPr>
        <p:grpSpPr>
          <a:xfrm>
            <a:off x="6458410" y="1699500"/>
            <a:ext cx="2059710" cy="3177309"/>
            <a:chOff x="704157" y="2346038"/>
            <a:chExt cx="2059710" cy="31773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859066-9E38-B979-9016-181EBD04CB38}"/>
                </a:ext>
              </a:extLst>
            </p:cNvPr>
            <p:cNvSpPr/>
            <p:nvPr/>
          </p:nvSpPr>
          <p:spPr>
            <a:xfrm>
              <a:off x="704157" y="2346038"/>
              <a:ext cx="2059710" cy="31773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결측치</a:t>
              </a:r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높은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3 Feature 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delete </a:t>
              </a:r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후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학습 진행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23B2615-07D7-A635-C163-265AB9953611}"/>
                </a:ext>
              </a:extLst>
            </p:cNvPr>
            <p:cNvCxnSpPr/>
            <p:nvPr/>
          </p:nvCxnSpPr>
          <p:spPr>
            <a:xfrm>
              <a:off x="704157" y="4821383"/>
              <a:ext cx="2059710" cy="0"/>
            </a:xfrm>
            <a:prstGeom prst="line">
              <a:avLst/>
            </a:prstGeom>
            <a:ln w="28575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DFC79DC-EC84-B6E3-1313-58FC4C32B713}"/>
              </a:ext>
            </a:extLst>
          </p:cNvPr>
          <p:cNvGrpSpPr/>
          <p:nvPr/>
        </p:nvGrpSpPr>
        <p:grpSpPr>
          <a:xfrm>
            <a:off x="9318911" y="1699499"/>
            <a:ext cx="2059710" cy="3177309"/>
            <a:chOff x="565612" y="2353889"/>
            <a:chExt cx="2059710" cy="317730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17F9E9-877C-AE59-F16C-35843711B883}"/>
                </a:ext>
              </a:extLst>
            </p:cNvPr>
            <p:cNvSpPr/>
            <p:nvPr/>
          </p:nvSpPr>
          <p:spPr>
            <a:xfrm>
              <a:off x="565612" y="2353889"/>
              <a:ext cx="2059710" cy="31773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결측치</a:t>
              </a:r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delete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+</a:t>
              </a:r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나머지 </a:t>
              </a:r>
              <a:r>
                <a:rPr lang="ko-KR" altLang="en-US" dirty="0" err="1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결측치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Median </a:t>
              </a:r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대치 후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학습 진행</a:t>
              </a:r>
              <a:endPara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103D883-EEB6-8204-4ECE-00E1B3FCCB0D}"/>
                </a:ext>
              </a:extLst>
            </p:cNvPr>
            <p:cNvCxnSpPr/>
            <p:nvPr/>
          </p:nvCxnSpPr>
          <p:spPr>
            <a:xfrm>
              <a:off x="565612" y="4839856"/>
              <a:ext cx="2059710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432FFF-3391-E64A-D213-320AA554A11C}"/>
              </a:ext>
            </a:extLst>
          </p:cNvPr>
          <p:cNvSpPr txBox="1"/>
          <p:nvPr/>
        </p:nvSpPr>
        <p:spPr>
          <a:xfrm>
            <a:off x="1073913" y="4371940"/>
            <a:ext cx="1392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score: 0.6518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A16C7-7B57-A05C-87F4-CD5A52FCD230}"/>
              </a:ext>
            </a:extLst>
          </p:cNvPr>
          <p:cNvSpPr txBox="1"/>
          <p:nvPr/>
        </p:nvSpPr>
        <p:spPr>
          <a:xfrm>
            <a:off x="3969653" y="4371940"/>
            <a:ext cx="1392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score: 0.6886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F9CA0E-B917-6E0E-4220-61CF2206B9D2}"/>
              </a:ext>
            </a:extLst>
          </p:cNvPr>
          <p:cNvSpPr txBox="1"/>
          <p:nvPr/>
        </p:nvSpPr>
        <p:spPr>
          <a:xfrm>
            <a:off x="6792144" y="4372018"/>
            <a:ext cx="1392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score: 0.6889</a:t>
            </a:r>
            <a:endParaRPr lang="ko-KR" altLang="en-US" sz="14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5E920-E107-B38D-A87F-116DEFD1D3C7}"/>
              </a:ext>
            </a:extLst>
          </p:cNvPr>
          <p:cNvSpPr txBox="1"/>
          <p:nvPr/>
        </p:nvSpPr>
        <p:spPr>
          <a:xfrm>
            <a:off x="9652645" y="4371939"/>
            <a:ext cx="1392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score: 0.6886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B50CBA9-E977-44F3-E17F-9BACD21DA747}"/>
              </a:ext>
            </a:extLst>
          </p:cNvPr>
          <p:cNvSpPr/>
          <p:nvPr/>
        </p:nvSpPr>
        <p:spPr>
          <a:xfrm>
            <a:off x="2929361" y="3091989"/>
            <a:ext cx="540000" cy="360000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1E3CD31-875B-3893-1AE2-AF412E8B3419}"/>
              </a:ext>
            </a:extLst>
          </p:cNvPr>
          <p:cNvSpPr/>
          <p:nvPr/>
        </p:nvSpPr>
        <p:spPr>
          <a:xfrm>
            <a:off x="5788015" y="3091989"/>
            <a:ext cx="540000" cy="360000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B72A418-DCE9-9500-52B7-42559252959A}"/>
              </a:ext>
            </a:extLst>
          </p:cNvPr>
          <p:cNvSpPr/>
          <p:nvPr/>
        </p:nvSpPr>
        <p:spPr>
          <a:xfrm>
            <a:off x="8647476" y="3091989"/>
            <a:ext cx="540000" cy="360000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4747FA9-5C50-8F18-E204-E727F36729BB}"/>
              </a:ext>
            </a:extLst>
          </p:cNvPr>
          <p:cNvSpPr/>
          <p:nvPr/>
        </p:nvSpPr>
        <p:spPr>
          <a:xfrm>
            <a:off x="2532586" y="5577933"/>
            <a:ext cx="7050857" cy="609575"/>
          </a:xfrm>
          <a:prstGeom prst="roundRect">
            <a:avLst>
              <a:gd name="adj" fmla="val 3030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학습 결과가 전부 </a:t>
            </a:r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Baseline </a:t>
            </a:r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 점수 보다 낮음</a:t>
            </a:r>
          </a:p>
        </p:txBody>
      </p:sp>
    </p:spTree>
    <p:extLst>
      <p:ext uri="{BB962C8B-B14F-4D97-AF65-F5344CB8AC3E}">
        <p14:creationId xmlns:p14="http://schemas.microsoft.com/office/powerpoint/2010/main" val="342125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4411F-E129-E7D7-7F62-46747068C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8FF0495-3B1F-BE46-0AB3-57D1325DD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전처리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학습 진행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D31A8C-1903-1A4F-3049-843EBBDEB936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영수증, 폰트, 대수학이(가) 표시된 사진&#10;&#10;자동 생성된 설명">
            <a:extLst>
              <a:ext uri="{FF2B5EF4-FFF2-40B4-BE49-F238E27FC236}">
                <a16:creationId xmlns:a16="http://schemas.microsoft.com/office/drawing/2014/main" id="{B344302A-2369-5A63-FD78-429A51CBE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2202964"/>
            <a:ext cx="10440000" cy="2980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E20A13-B909-F9AF-C676-D6DDA9B5487D}"/>
              </a:ext>
            </a:extLst>
          </p:cNvPr>
          <p:cNvSpPr/>
          <p:nvPr/>
        </p:nvSpPr>
        <p:spPr>
          <a:xfrm>
            <a:off x="9328727" y="3205018"/>
            <a:ext cx="803564" cy="223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06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BB7EF-79AD-6092-C39F-D2566859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4CDED36-7D98-EFC3-5B6E-E947FBD5D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학습 모델 변경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ExtraTreesClassifier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C621F2-3D25-ECF4-9692-FA2822682CC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도표, 라인, 그래프이(가) 표시된 사진&#10;&#10;자동 생성된 설명">
            <a:extLst>
              <a:ext uri="{FF2B5EF4-FFF2-40B4-BE49-F238E27FC236}">
                <a16:creationId xmlns:a16="http://schemas.microsoft.com/office/drawing/2014/main" id="{58F5B741-7C37-37BF-ED20-BA563E378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019300"/>
            <a:ext cx="7200900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D7CA6-1C07-0B14-9B15-746B34AD57C2}"/>
              </a:ext>
            </a:extLst>
          </p:cNvPr>
          <p:cNvSpPr txBox="1"/>
          <p:nvPr/>
        </p:nvSpPr>
        <p:spPr>
          <a:xfrm>
            <a:off x="3176450" y="5433446"/>
            <a:ext cx="5839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Bagging Ensemble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방식인 </a:t>
            </a:r>
            <a:r>
              <a:rPr lang="en-US" altLang="ko-KR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ExtraTreesClassifier</a:t>
            </a:r>
            <a:b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(Random forest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유사한 방식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99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CEF04-BC07-142A-5BC4-3F0F4D852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963A2E5-D596-F0B6-D06E-3AC987527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7" y="222851"/>
            <a:ext cx="9460461" cy="4938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학습 모델 변경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(how about boosting?)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B646ED-0D60-6FA1-28C6-58B31C56FCD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BC7DCD-653F-283D-F7A5-93AE96FE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90" y="1852392"/>
            <a:ext cx="6773220" cy="315321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D8618-321E-5D58-C95E-CB90FCAB4765}"/>
              </a:ext>
            </a:extLst>
          </p:cNvPr>
          <p:cNvCxnSpPr>
            <a:cxnSpLocks/>
          </p:cNvCxnSpPr>
          <p:nvPr/>
        </p:nvCxnSpPr>
        <p:spPr>
          <a:xfrm>
            <a:off x="3108991" y="3170632"/>
            <a:ext cx="22388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A72B3B-77E9-56D7-B0FB-0A7C17B5E255}"/>
              </a:ext>
            </a:extLst>
          </p:cNvPr>
          <p:cNvSpPr txBox="1"/>
          <p:nvPr/>
        </p:nvSpPr>
        <p:spPr>
          <a:xfrm>
            <a:off x="3301974" y="5433446"/>
            <a:ext cx="5588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복잡하다고 판단하여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bagging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대신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boosting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학습 모델로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사용해봄</a:t>
            </a:r>
            <a:endParaRPr lang="ko-KR" altLang="en-US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347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3B9A-7BD5-84E8-404C-B5F71C51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43D12E-888B-B922-2871-02CE73F9AF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학습 모델 변경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lightGBM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725083-F0EB-319E-B7EF-41060F361BC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9110D215-7578-CD66-0B29-3ADDB05A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2349355"/>
            <a:ext cx="57600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A787D-5FAF-7DB0-F30E-B8FC9210817E}"/>
              </a:ext>
            </a:extLst>
          </p:cNvPr>
          <p:cNvSpPr txBox="1"/>
          <p:nvPr/>
        </p:nvSpPr>
        <p:spPr>
          <a:xfrm>
            <a:off x="6754826" y="2982586"/>
            <a:ext cx="47259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boosting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방식 학습 모델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많은 데이터를 빠르게 학습할 수 있음</a:t>
            </a:r>
            <a:b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(25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만개의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처리하기에 </a:t>
            </a:r>
            <a:b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유용하다고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판단함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06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F6BCF-FCB4-9FE8-1AC4-46FA654CE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27D991-22DA-48C3-750D-046F2AE4F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학습 모델 변경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catboost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18E17A-A464-7369-87E5-F7AFD444136A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, 그래픽, 텍스트, 원이(가) 표시된 사진&#10;&#10;자동 생성된 설명">
            <a:extLst>
              <a:ext uri="{FF2B5EF4-FFF2-40B4-BE49-F238E27FC236}">
                <a16:creationId xmlns:a16="http://schemas.microsoft.com/office/drawing/2014/main" id="{45971E1A-9121-F2D3-98C7-3D1CF9A62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2219755"/>
            <a:ext cx="5760000" cy="30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B1027-DC5F-8C5C-FF7C-0E9436459145}"/>
              </a:ext>
            </a:extLst>
          </p:cNvPr>
          <p:cNvSpPr txBox="1"/>
          <p:nvPr/>
        </p:nvSpPr>
        <p:spPr>
          <a:xfrm>
            <a:off x="6754826" y="2982586"/>
            <a:ext cx="47003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boosting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방식 학습 모델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범주형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많을 때 유용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</a:t>
            </a: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1) categorical feature 47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2)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범주 전처리를 안 해줘도 된다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013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D258D-F75C-D76C-71E7-20987DDF2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46B327-675C-A2DA-E60C-4DB105B3D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진행상황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학습 모델 변경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(Result)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876E36-B9CE-4D59-F7F5-422D449B117B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20DE16-E0DF-611D-47EA-79762CDF5E5E}"/>
              </a:ext>
            </a:extLst>
          </p:cNvPr>
          <p:cNvGrpSpPr/>
          <p:nvPr/>
        </p:nvGrpSpPr>
        <p:grpSpPr>
          <a:xfrm>
            <a:off x="1034184" y="2773623"/>
            <a:ext cx="8432800" cy="1310754"/>
            <a:chOff x="3048000" y="2459586"/>
            <a:chExt cx="8432800" cy="1310754"/>
          </a:xfrm>
        </p:grpSpPr>
        <p:pic>
          <p:nvPicPr>
            <p:cNvPr id="5" name="그림 4" descr="텍스트, 스크린샷, 폰트, 영수증이(가) 표시된 사진&#10;&#10;자동 생성된 설명">
              <a:extLst>
                <a:ext uri="{FF2B5EF4-FFF2-40B4-BE49-F238E27FC236}">
                  <a16:creationId xmlns:a16="http://schemas.microsoft.com/office/drawing/2014/main" id="{C86332E4-E080-E161-6813-ED004C87A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44"/>
            <a:stretch/>
          </p:blipFill>
          <p:spPr>
            <a:xfrm>
              <a:off x="4893261" y="2459586"/>
              <a:ext cx="6587539" cy="1310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AE183F-FA51-98A9-22AD-0BCB40A92B2B}"/>
                </a:ext>
              </a:extLst>
            </p:cNvPr>
            <p:cNvSpPr txBox="1"/>
            <p:nvPr/>
          </p:nvSpPr>
          <p:spPr>
            <a:xfrm>
              <a:off x="3048000" y="326511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lightGBM</a:t>
              </a:r>
              <a:r>
                <a:rPr lang="en-US" altLang="ko-KR" sz="1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 </a:t>
              </a:r>
              <a:r>
                <a:rPr lang="en-US" altLang="ko-KR" sz="1800" dirty="0">
                  <a:solidFill>
                    <a:srgbClr val="FF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(0.7402)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DAA4F3-C1ED-1496-91CD-A77CBC04F603}"/>
                </a:ext>
              </a:extLst>
            </p:cNvPr>
            <p:cNvSpPr txBox="1"/>
            <p:nvPr/>
          </p:nvSpPr>
          <p:spPr>
            <a:xfrm>
              <a:off x="3048000" y="2599179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Catboost</a:t>
              </a:r>
              <a:r>
                <a:rPr lang="en-US" altLang="ko-KR" sz="1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 (0.7395)</a:t>
              </a:r>
              <a:endPara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832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297E-1C51-8ADD-87EC-6AD71EB8B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BE588B-8646-C92C-1E13-7F0B31504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+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관련 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423E7A-6434-1DD4-069E-65C0C593F48B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포스터이(가) 표시된 사진&#10;&#10;자동 생성된 설명">
            <a:extLst>
              <a:ext uri="{FF2B5EF4-FFF2-40B4-BE49-F238E27FC236}">
                <a16:creationId xmlns:a16="http://schemas.microsoft.com/office/drawing/2014/main" id="{2A1BDA63-6DE1-FE3F-52FD-485F1405A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61" y="1272256"/>
            <a:ext cx="3658667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3CB51D-8D72-D58B-50E2-3F69205D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874" y="1272256"/>
            <a:ext cx="390066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114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A509-CC0A-13D4-E2C0-BD175BC8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C7FCCB-A1EE-9501-880C-401ED1692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Team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소개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88E771-3D37-4147-B439-D3A154DCF61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EA37A5-7AD1-78FD-9200-25B3DF7CE7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21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김경민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ko-KR" sz="7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2000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년생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전자전기공학부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학년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컴퓨터 직무 희망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인간의 얼굴, 사람, 목, 턱이(가) 표시된 사진&#10;&#10;자동 생성된 설명">
            <a:extLst>
              <a:ext uri="{FF2B5EF4-FFF2-40B4-BE49-F238E27FC236}">
                <a16:creationId xmlns:a16="http://schemas.microsoft.com/office/drawing/2014/main" id="{D34545B7-6C99-1636-7EDD-8D1A821C2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20" y="2201294"/>
            <a:ext cx="2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80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65E5F-8A42-564D-413A-3DC772A4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6E958-ED9A-1C6B-6A5F-ED6655C0B63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E4F00-828B-6B8F-3DB4-0AF9DC6B910D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59198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B1EB-956E-E143-6B00-BF695EC72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AE64D5-0AE7-2A9A-FD58-28B3AA9DD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Team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소개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AD7C23-8E7A-C66F-613B-F1196A86B06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8F8374-6350-A202-C0EF-5F7D1B65C0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21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김경민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22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금상민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박세찬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박정훈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9EDCF-B1BF-2CF9-70FE-F852EEA73167}"/>
              </a:ext>
            </a:extLst>
          </p:cNvPr>
          <p:cNvSpPr txBox="1"/>
          <p:nvPr/>
        </p:nvSpPr>
        <p:spPr>
          <a:xfrm>
            <a:off x="8661049" y="6097508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역할 분담은 추후에 합시다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~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3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5AF95-859D-E477-06B6-5BDDFBF9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5FD82F-5F3A-E518-7601-FAE12147D1B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1913C-8DC2-6B45-52FB-81587F2690D7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대회 일정</a:t>
            </a:r>
          </a:p>
        </p:txBody>
      </p:sp>
    </p:spTree>
    <p:extLst>
      <p:ext uri="{BB962C8B-B14F-4D97-AF65-F5344CB8AC3E}">
        <p14:creationId xmlns:p14="http://schemas.microsoft.com/office/powerpoint/2010/main" val="80854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2A26A-16D1-8E60-E4C1-B492BF64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626DAE-2684-EFAF-E9AD-479CD0BDA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대회 일정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9FBD3D-C2DC-7FCD-C1FF-F0F060341E1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72AC32-6843-EFD7-40B7-A98C81138AF4}"/>
              </a:ext>
            </a:extLst>
          </p:cNvPr>
          <p:cNvGrpSpPr/>
          <p:nvPr/>
        </p:nvGrpSpPr>
        <p:grpSpPr>
          <a:xfrm>
            <a:off x="1418492" y="1480740"/>
            <a:ext cx="9355015" cy="4815840"/>
            <a:chOff x="1418492" y="1706880"/>
            <a:chExt cx="9355015" cy="4815840"/>
          </a:xfrm>
        </p:grpSpPr>
        <p:pic>
          <p:nvPicPr>
            <p:cNvPr id="3" name="그림 2" descr="스크린샷, 블랙, 우주, 천문학이(가) 표시된 사진&#10;&#10;자동 생성된 설명">
              <a:extLst>
                <a:ext uri="{FF2B5EF4-FFF2-40B4-BE49-F238E27FC236}">
                  <a16:creationId xmlns:a16="http://schemas.microsoft.com/office/drawing/2014/main" id="{6D39162D-8AED-9713-6C8F-9150CFC86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00"/>
            <a:stretch/>
          </p:blipFill>
          <p:spPr>
            <a:xfrm>
              <a:off x="1418492" y="1706880"/>
              <a:ext cx="9355015" cy="481584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6B3B2EF-D6D7-0760-7460-F8D9ED6A238A}"/>
                </a:ext>
              </a:extLst>
            </p:cNvPr>
            <p:cNvSpPr/>
            <p:nvPr/>
          </p:nvSpPr>
          <p:spPr>
            <a:xfrm>
              <a:off x="7609840" y="5222240"/>
              <a:ext cx="640080" cy="6400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F436DF2-13D1-F369-389D-49A7BAC4DAE4}"/>
                </a:ext>
              </a:extLst>
            </p:cNvPr>
            <p:cNvSpPr/>
            <p:nvPr/>
          </p:nvSpPr>
          <p:spPr>
            <a:xfrm>
              <a:off x="3657600" y="1899920"/>
              <a:ext cx="640080" cy="6400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96C2A0-410A-AF99-442D-636122FED1F3}"/>
                </a:ext>
              </a:extLst>
            </p:cNvPr>
            <p:cNvSpPr txBox="1"/>
            <p:nvPr/>
          </p:nvSpPr>
          <p:spPr>
            <a:xfrm>
              <a:off x="8036560" y="5972929"/>
              <a:ext cx="8902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D-24!!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78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59C71-7771-5E5C-8247-A0C082A71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903931-75A3-4936-8FF7-127CA2894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7" y="222851"/>
            <a:ext cx="7318817" cy="4938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대회 일정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Aimers2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 평가 방식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51C847-B80F-0D06-7237-3062FB25CFB1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721E6-5E08-970F-1853-A3DA18116B86}"/>
              </a:ext>
            </a:extLst>
          </p:cNvPr>
          <p:cNvGrpSpPr/>
          <p:nvPr/>
        </p:nvGrpSpPr>
        <p:grpSpPr>
          <a:xfrm>
            <a:off x="1185301" y="1739221"/>
            <a:ext cx="9821397" cy="3884829"/>
            <a:chOff x="188527" y="1709724"/>
            <a:chExt cx="9821397" cy="3884829"/>
          </a:xfrm>
        </p:grpSpPr>
        <p:pic>
          <p:nvPicPr>
            <p:cNvPr id="6" name="그림 5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9E8D61B2-32C0-2D96-61FE-8338F196D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076" y="1971747"/>
              <a:ext cx="7827848" cy="362280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F6F037-B20D-3B82-1129-6D07C462AEC8}"/>
                </a:ext>
              </a:extLst>
            </p:cNvPr>
            <p:cNvSpPr/>
            <p:nvPr/>
          </p:nvSpPr>
          <p:spPr>
            <a:xfrm>
              <a:off x="2349910" y="2517058"/>
              <a:ext cx="1602658" cy="8455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840AB1-B0D2-CA46-A45C-3444819D7DEE}"/>
                </a:ext>
              </a:extLst>
            </p:cNvPr>
            <p:cNvSpPr/>
            <p:nvPr/>
          </p:nvSpPr>
          <p:spPr>
            <a:xfrm>
              <a:off x="2349910" y="3387212"/>
              <a:ext cx="1602658" cy="84557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0F52D9D-50DE-AFF1-E2B8-AA0041DD93D6}"/>
                </a:ext>
              </a:extLst>
            </p:cNvPr>
            <p:cNvCxnSpPr/>
            <p:nvPr/>
          </p:nvCxnSpPr>
          <p:spPr>
            <a:xfrm flipH="1" flipV="1">
              <a:off x="1700981" y="2133600"/>
              <a:ext cx="648929" cy="4522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4661F6-7B77-79C8-042A-E8970F144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0981" y="3519948"/>
              <a:ext cx="648929" cy="4522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E0E2D4-E8DA-1872-40E9-3A46F5837BBB}"/>
                </a:ext>
              </a:extLst>
            </p:cNvPr>
            <p:cNvSpPr txBox="1"/>
            <p:nvPr/>
          </p:nvSpPr>
          <p:spPr>
            <a:xfrm>
              <a:off x="188527" y="1709724"/>
              <a:ext cx="2151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2. </a:t>
              </a:r>
              <a:r>
                <a:rPr lang="ko-KR" altLang="en-US" dirty="0">
                  <a:solidFill>
                    <a:srgbClr val="FF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학습 모델 최적화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B303E1-8146-ECCA-9709-974E3D4218E3}"/>
                </a:ext>
              </a:extLst>
            </p:cNvPr>
            <p:cNvSpPr txBox="1"/>
            <p:nvPr/>
          </p:nvSpPr>
          <p:spPr>
            <a:xfrm>
              <a:off x="212764" y="4049848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1. </a:t>
              </a:r>
              <a:r>
                <a:rPr lang="ko-KR" altLang="en-US" dirty="0">
                  <a:solidFill>
                    <a:srgbClr val="0070C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데이터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5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E369-5374-8A77-108D-19A461CE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8753F9F-8BD8-49C5-E310-8D7087E97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대회 일정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104AAB-CCA5-4462-65BD-F95FC563968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2307B-27A6-DF61-C0B8-0BC42A0D8F6B}"/>
              </a:ext>
            </a:extLst>
          </p:cNvPr>
          <p:cNvSpPr/>
          <p:nvPr/>
        </p:nvSpPr>
        <p:spPr>
          <a:xfrm>
            <a:off x="838200" y="2575723"/>
            <a:ext cx="2529840" cy="2529840"/>
          </a:xfrm>
          <a:prstGeom prst="ellipse">
            <a:avLst/>
          </a:prstGeom>
          <a:noFill/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 분석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FFF3F1-A34E-A510-65C8-BED05D801B38}"/>
              </a:ext>
            </a:extLst>
          </p:cNvPr>
          <p:cNvSpPr/>
          <p:nvPr/>
        </p:nvSpPr>
        <p:spPr>
          <a:xfrm>
            <a:off x="4831080" y="2575723"/>
            <a:ext cx="2529840" cy="2529840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42713B-8F78-90F4-57DE-EBA4D3F5BDCD}"/>
              </a:ext>
            </a:extLst>
          </p:cNvPr>
          <p:cNvSpPr/>
          <p:nvPr/>
        </p:nvSpPr>
        <p:spPr>
          <a:xfrm>
            <a:off x="8823960" y="2575723"/>
            <a:ext cx="2529840" cy="252984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 최적화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CD16E30-DD77-621E-9587-F87257762F81}"/>
              </a:ext>
            </a:extLst>
          </p:cNvPr>
          <p:cNvSpPr/>
          <p:nvPr/>
        </p:nvSpPr>
        <p:spPr>
          <a:xfrm>
            <a:off x="3738880" y="3593734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896D88-8523-5A2D-9F5A-D682C9289234}"/>
              </a:ext>
            </a:extLst>
          </p:cNvPr>
          <p:cNvSpPr/>
          <p:nvPr/>
        </p:nvSpPr>
        <p:spPr>
          <a:xfrm>
            <a:off x="7731760" y="3593734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AB30B-D7FD-9471-50D7-C16311430AE2}"/>
              </a:ext>
            </a:extLst>
          </p:cNvPr>
          <p:cNvSpPr txBox="1"/>
          <p:nvPr/>
        </p:nvSpPr>
        <p:spPr>
          <a:xfrm>
            <a:off x="9221468" y="598685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유동적으로 진행 예정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10663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835</Words>
  <Application>Microsoft Office PowerPoint</Application>
  <PresentationFormat>와이드스크린</PresentationFormat>
  <Paragraphs>214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에스코어 드림 6 Bold</vt:lpstr>
      <vt:lpstr>에스코어 드림 9 Black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김경민</dc:creator>
  <cp:lastModifiedBy>김경민</cp:lastModifiedBy>
  <cp:revision>8</cp:revision>
  <dcterms:created xsi:type="dcterms:W3CDTF">2025-02-01T08:11:13Z</dcterms:created>
  <dcterms:modified xsi:type="dcterms:W3CDTF">2025-02-03T07:31:09Z</dcterms:modified>
</cp:coreProperties>
</file>