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62" r:id="rId2"/>
    <p:sldId id="263" r:id="rId3"/>
    <p:sldId id="281" r:id="rId4"/>
    <p:sldId id="267" r:id="rId5"/>
    <p:sldId id="294" r:id="rId6"/>
    <p:sldId id="301" r:id="rId7"/>
    <p:sldId id="295" r:id="rId8"/>
    <p:sldId id="302" r:id="rId9"/>
    <p:sldId id="296" r:id="rId10"/>
    <p:sldId id="297" r:id="rId11"/>
    <p:sldId id="303" r:id="rId12"/>
    <p:sldId id="304" r:id="rId13"/>
    <p:sldId id="298" r:id="rId14"/>
    <p:sldId id="305" r:id="rId15"/>
    <p:sldId id="299" r:id="rId16"/>
    <p:sldId id="306" r:id="rId17"/>
    <p:sldId id="308" r:id="rId18"/>
    <p:sldId id="307" r:id="rId19"/>
    <p:sldId id="310" r:id="rId20"/>
    <p:sldId id="300" r:id="rId21"/>
    <p:sldId id="309" r:id="rId22"/>
    <p:sldId id="311" r:id="rId23"/>
    <p:sldId id="312" r:id="rId24"/>
    <p:sldId id="313" r:id="rId25"/>
    <p:sldId id="314" r:id="rId26"/>
    <p:sldId id="29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94660"/>
  </p:normalViewPr>
  <p:slideViewPr>
    <p:cSldViewPr snapToGrid="0">
      <p:cViewPr>
        <p:scale>
          <a:sx n="25" d="100"/>
          <a:sy n="25" d="100"/>
        </p:scale>
        <p:origin x="2952" y="1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3441D7-87F2-E4BF-CFF6-8F7735364C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135B3-F291-A872-B209-EFFEF49BD3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F9110-3469-45C9-8572-60AFB36CAD6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CF12F-B6A3-A553-A439-3407125EF5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A9C63-8680-3332-0814-71F2F666B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C365-C472-4240-B726-09F5C704A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66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05E8F-3476-421F-80D4-2487F07C07E9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F061-4C1F-41C9-8C35-EF4AC02E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10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DC4AD-7FC2-286D-C230-DEBA4565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68CA-BD9A-41C2-3FE2-A8939D69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D345F-2409-C445-5219-9A91C969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0A852-F2A9-0E3B-0580-47DF98E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60109-4FC6-9C92-2BD1-95A2A66C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89F6F-A0F0-1F6B-C5BC-CEB402F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55BB0-A3E8-BE76-331D-8334873C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9CAF4-98C3-4DDF-5282-5B30224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A0EFE-6CA7-90A8-C24D-04DE1E0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A5A91-8E3B-6D6F-D4AE-0A5A6B2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C3986-22C0-DAB4-BFBD-8EFE55EA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6B526-4507-D047-9B7E-23521CF4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60C29-8EA4-2D5D-DB03-5DFF97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DDB21-1432-B413-8245-1B00E9C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A0E87-1E0A-6A4C-68A9-E489FA63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8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1FFBE86B-FCF1-4C3F-B6D0-75BB3F94DA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91846" y="4659313"/>
            <a:ext cx="10668000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7653BB8-E7A1-4769-ADD4-B9272EEC0ADB}"/>
              </a:ext>
            </a:extLst>
          </p:cNvPr>
          <p:cNvSpPr>
            <a:spLocks/>
          </p:cNvSpPr>
          <p:nvPr userDrawn="1"/>
        </p:nvSpPr>
        <p:spPr bwMode="auto">
          <a:xfrm>
            <a:off x="10935678" y="2182816"/>
            <a:ext cx="125632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6CB7"/>
          </a:solidFill>
          <a:ln>
            <a:solidFill>
              <a:srgbClr val="006CB7"/>
            </a:solidFill>
          </a:ln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D991B2A-27A0-4B5F-ABCB-832663B10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846" y="3377630"/>
            <a:ext cx="9253019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E19F4C7-BC27-45B8-8122-606842A68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1846" y="4087805"/>
            <a:ext cx="9253020" cy="46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7F52C78-4069-4EE7-9CB6-0D6D5E02F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4908" y="4944588"/>
            <a:ext cx="2909957" cy="32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날짜 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87E51C-41CB-463B-8843-5F1C326A7D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>
            <a:extLst>
              <a:ext uri="{FF2B5EF4-FFF2-40B4-BE49-F238E27FC236}">
                <a16:creationId xmlns:a16="http://schemas.microsoft.com/office/drawing/2014/main" id="{2E6F49C0-2B51-4202-A7F3-35C0360F03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4539" y="777875"/>
            <a:ext cx="11293231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B54606B-C70E-41D5-B954-0AC197D083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787554" y="7938"/>
            <a:ext cx="404446" cy="1109662"/>
            <a:chOff x="6033" y="5"/>
            <a:chExt cx="207" cy="699"/>
          </a:xfrm>
          <a:solidFill>
            <a:srgbClr val="006CB7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DC11973-C8A6-4381-B12B-3F2F3899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6EA8A92-1DBD-4E37-B33F-254A79832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B292E48-4D19-47AC-AA82-65D411548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7973656-F944-4634-B9CF-322CC8B3A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17" y="182211"/>
            <a:ext cx="4067327" cy="493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83CD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0BA5F-E4C8-477D-8066-35DFD755BEF8}"/>
              </a:ext>
            </a:extLst>
          </p:cNvPr>
          <p:cNvSpPr txBox="1"/>
          <p:nvPr userDrawn="1"/>
        </p:nvSpPr>
        <p:spPr>
          <a:xfrm>
            <a:off x="11220725" y="6315063"/>
            <a:ext cx="718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</a:rPr>
              <a:t>/ 18</a:t>
            </a:r>
            <a:endParaRPr lang="ko-KR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200D9CD5-9DCA-411B-B195-CB398EE2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3394" y="6301779"/>
            <a:ext cx="561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26C2C91-E945-4401-8ABC-192C0C242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17" y="1201371"/>
            <a:ext cx="10458155" cy="1266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6CB7"/>
              </a:buClr>
              <a:buFont typeface="Wingdings" panose="05000000000000000000" pitchFamily="2" charset="2"/>
              <a:buChar char="v"/>
              <a:defRPr>
                <a:latin typeface="+mn-ea"/>
                <a:ea typeface="+mn-ea"/>
              </a:defRPr>
            </a:lvl1pPr>
            <a:lvl2pPr marL="685800" indent="-228600">
              <a:buFont typeface="Calibri" panose="020F0502020204030204" pitchFamily="34" charset="0"/>
              <a:buChar char="○"/>
              <a:defRPr>
                <a:latin typeface="+mn-ea"/>
                <a:ea typeface="+mn-ea"/>
              </a:defRPr>
            </a:lvl2pPr>
            <a:lvl3pPr marL="1143000" indent="-228600">
              <a:buFont typeface="Calibri" panose="020F0502020204030204" pitchFamily="34" charset="0"/>
              <a:buChar char="-"/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개요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27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173-FE0F-ADB6-6327-4DDB6A7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ED5D-2FA6-27BC-889C-C44D255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5C06A-69C7-D0A7-E08E-65C4BA20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7950A-534F-431C-9130-7ADF1F3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8AEA1-6D9A-0751-C6EE-2FC2D7A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4873-3392-CFEA-E16C-FEF404E2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B8B83-71A2-5B4F-02E7-DD0C2F25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273A2-536E-A6EF-FD74-25C8183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CE478-3DC8-BA4C-A312-722B27A7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97DD7-F019-58A4-A04C-728FAF46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3465-8C5D-A3E9-4FD1-72CFD7E1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0326-6BED-7B59-2AE0-4499BF4E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EADEC-265F-92ED-ACFE-EB3D0B79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6851E-3CB4-6C95-6E1D-6784081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F3AE6-9F8A-74E8-3D92-7493E8B0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8C955-ED81-65E8-A283-82F75A0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684F-0E0C-A88B-7F76-3ED65EFD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6382-78A0-F12D-B973-42CB8E44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0CD18-B226-63F6-E777-755D5D6FD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8B0CF-0A83-99B1-D267-7D988D7A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91B47-5A86-EEE5-CB69-CC5C5709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107D0-14EB-24A7-D218-6650DC65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12E7FD-F65F-4585-B154-4E04B03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7CE4BF-A936-132C-891A-F783E0F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9F6-6AF9-7318-3A50-8A37B504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E0BBB-CE67-C1EB-C6A0-A8BF537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15058-84DF-AC84-907D-9B5666D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1A75E-FE6B-3A76-5ADA-3DF6C8B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5235-147A-A40E-C998-F219989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1908E-B7A9-79B4-CAD3-79D6ABC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F8CC-9D05-5B9F-20F0-8A83E8C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8533-1FBE-7BC7-5BA1-3B1F6811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340E-D159-B083-F0FC-2738C7D3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AEAAD-05B9-AD52-A222-0EED404B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580F9-66AE-4C50-2326-E0B3988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48B6F-3528-07D8-B926-44914297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6320D-599B-98C2-D6DF-C18933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2CB2-50D7-2C90-B207-05183794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542B-CAED-D713-951F-CE1665440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0ECE6-39EB-5080-4918-19887821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B7D2D-4A84-DD1E-8BBB-6C8BE631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739D7-23F6-974B-5365-A7EF622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D9006-42E3-50A0-A577-ABCFC39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1CA7C-31A7-25F4-E445-2FBFC32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0E6CF-70EC-EEDE-8DE8-214BB9FE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13645-43BE-D6AE-76D4-D55434EA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54F4F-2188-4E62-AEDE-04A8F498E9A0}" type="datetimeFigureOut">
              <a:rPr lang="ko-KR" altLang="en-US" smtClean="0"/>
              <a:t>2025-02-18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1B3E-9E98-ACEE-F0DE-B82ECFC6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DD2B8-AFD0-2414-9DBC-FCA153ABC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4567FD-E036-468E-B0E8-B28C0BE20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1374" y="3157066"/>
            <a:ext cx="7518078" cy="54386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중앙대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LG Aimers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93DEB-6D4C-49E0-A437-EAE44C94D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4095" y="4887523"/>
            <a:ext cx="7518079" cy="1792115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Team_Meeting_02</a:t>
            </a:r>
          </a:p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250208</a:t>
            </a:r>
            <a:endParaRPr lang="ko-KR" altLang="en-US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25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2AC46-DEC7-D25E-B47D-47C7B2949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AE6D72-F8B1-4128-3077-E44146B9E3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6A22ED-5EF7-D3C8-36A9-A8D5652CAA3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409F2A24-004D-D17D-7F35-6B0885470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497376"/>
            <a:ext cx="4320000" cy="47713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7739C5-4ADA-A761-0C2A-8A5E7EA379D0}"/>
              </a:ext>
            </a:extLst>
          </p:cNvPr>
          <p:cNvGrpSpPr/>
          <p:nvPr/>
        </p:nvGrpSpPr>
        <p:grpSpPr>
          <a:xfrm>
            <a:off x="6800800" y="1497376"/>
            <a:ext cx="4680000" cy="2760758"/>
            <a:chOff x="6886352" y="1497376"/>
            <a:chExt cx="4680000" cy="2760758"/>
          </a:xfrm>
        </p:grpSpPr>
        <p:pic>
          <p:nvPicPr>
            <p:cNvPr id="6" name="그림 5" descr="라인, 그래프, 영수증이(가) 표시된 사진&#10;&#10;자동 생성된 설명">
              <a:extLst>
                <a:ext uri="{FF2B5EF4-FFF2-40B4-BE49-F238E27FC236}">
                  <a16:creationId xmlns:a16="http://schemas.microsoft.com/office/drawing/2014/main" id="{5D19598E-750F-1866-E53B-867816D1C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6352" y="1497376"/>
              <a:ext cx="4680000" cy="276075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5C0DECE-F5B2-46E2-F492-2C9BB4EE48C1}"/>
                </a:ext>
              </a:extLst>
            </p:cNvPr>
            <p:cNvCxnSpPr>
              <a:cxnSpLocks/>
            </p:cNvCxnSpPr>
            <p:nvPr/>
          </p:nvCxnSpPr>
          <p:spPr>
            <a:xfrm>
              <a:off x="8811491" y="1566505"/>
              <a:ext cx="0" cy="2622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D46809-F34E-6DA7-0F66-E2B0737FC27A}"/>
                </a:ext>
              </a:extLst>
            </p:cNvPr>
            <p:cNvSpPr txBox="1"/>
            <p:nvPr/>
          </p:nvSpPr>
          <p:spPr>
            <a:xfrm>
              <a:off x="9580921" y="1840345"/>
              <a:ext cx="18998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30</a:t>
              </a:r>
              <a:r>
                <a:rPr lang="ko-KR" altLang="en-US" sz="1400" dirty="0">
                  <a:solidFill>
                    <a:srgbClr val="FF0000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대 이후부턴 줄어듦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73D97E7-83BC-2224-C9D6-BAFEFBFE250B}"/>
              </a:ext>
            </a:extLst>
          </p:cNvPr>
          <p:cNvGrpSpPr/>
          <p:nvPr/>
        </p:nvGrpSpPr>
        <p:grpSpPr>
          <a:xfrm>
            <a:off x="6800800" y="4601103"/>
            <a:ext cx="4680000" cy="1715403"/>
            <a:chOff x="6800800" y="4601103"/>
            <a:chExt cx="4680000" cy="1715403"/>
          </a:xfrm>
        </p:grpSpPr>
        <p:pic>
          <p:nvPicPr>
            <p:cNvPr id="14" name="그림 13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AF6280EF-7F64-E446-2591-8EF16B61B1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00800" y="4601103"/>
              <a:ext cx="4680000" cy="1715403"/>
            </a:xfrm>
            <a:prstGeom prst="rect">
              <a:avLst/>
            </a:prstGeom>
          </p:spPr>
        </p:pic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AF414F4-55B0-4DBC-D256-9C3FABC9FD3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111706" y="3556941"/>
              <a:ext cx="0" cy="26225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B729D3-2172-1F72-CB5E-22D56A1C6694}"/>
              </a:ext>
            </a:extLst>
          </p:cNvPr>
          <p:cNvCxnSpPr>
            <a:cxnSpLocks/>
          </p:cNvCxnSpPr>
          <p:nvPr/>
        </p:nvCxnSpPr>
        <p:spPr>
          <a:xfrm>
            <a:off x="1277438" y="1926408"/>
            <a:ext cx="31513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D89412B-8FBF-A67F-84B6-9A36C3B71369}"/>
              </a:ext>
            </a:extLst>
          </p:cNvPr>
          <p:cNvCxnSpPr>
            <a:cxnSpLocks/>
          </p:cNvCxnSpPr>
          <p:nvPr/>
        </p:nvCxnSpPr>
        <p:spPr>
          <a:xfrm>
            <a:off x="1277438" y="2771535"/>
            <a:ext cx="31513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F4A5449-0A8C-2C22-C56D-0FDDE253CC03}"/>
              </a:ext>
            </a:extLst>
          </p:cNvPr>
          <p:cNvCxnSpPr/>
          <p:nvPr/>
        </p:nvCxnSpPr>
        <p:spPr>
          <a:xfrm>
            <a:off x="1616362" y="1926408"/>
            <a:ext cx="0" cy="845127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DB1E6D4-8502-0FEC-D47F-95550DE831AA}"/>
              </a:ext>
            </a:extLst>
          </p:cNvPr>
          <p:cNvSpPr txBox="1"/>
          <p:nvPr/>
        </p:nvSpPr>
        <p:spPr>
          <a:xfrm>
            <a:off x="1700847" y="2227293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8% </a:t>
            </a:r>
            <a:r>
              <a:rPr lang="ko-KR" altLang="en-US" sz="1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차이</a:t>
            </a:r>
            <a:r>
              <a:rPr lang="en-US" altLang="ko-KR" sz="1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  <a:endParaRPr lang="ko-KR" altLang="en-US" sz="14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8557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EC546-D558-58CF-F1DD-C3EA43E5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8125111-156F-5376-5DD9-8A11B16256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413A8A7-06C3-0579-E290-BE11EEF5E85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EAB89F3-782C-BB7A-90F2-348C1B012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497376"/>
            <a:ext cx="4320000" cy="47713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9C71DA3-36E2-423F-5A2E-C2BFE96B7A71}"/>
              </a:ext>
            </a:extLst>
          </p:cNvPr>
          <p:cNvCxnSpPr>
            <a:cxnSpLocks/>
          </p:cNvCxnSpPr>
          <p:nvPr/>
        </p:nvCxnSpPr>
        <p:spPr>
          <a:xfrm>
            <a:off x="1466783" y="2771535"/>
            <a:ext cx="31513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6A90370-DC65-20C1-E65E-B62394BA8E06}"/>
              </a:ext>
            </a:extLst>
          </p:cNvPr>
          <p:cNvSpPr txBox="1">
            <a:spLocks/>
          </p:cNvSpPr>
          <p:nvPr/>
        </p:nvSpPr>
        <p:spPr>
          <a:xfrm>
            <a:off x="5666509" y="3052440"/>
            <a:ext cx="5899843" cy="16612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‘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이하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’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‘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 수 없음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’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성공률이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같으므로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 수 없음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이하로 대치할까 생각했지만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이하는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개수가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294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개로 적음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10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5218F-BC9C-2CEA-4889-ADDDA1D20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D8DD90-0C41-5581-EB23-C12E5C9E19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B4C8BB-61A6-E6C0-10E3-17CF3DFC07C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1C211CF2-D631-6F40-8F8D-EC99D7EB7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497376"/>
            <a:ext cx="4320000" cy="47713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E652B4-9A6F-6042-8B19-18306D0E3B66}"/>
              </a:ext>
            </a:extLst>
          </p:cNvPr>
          <p:cNvCxnSpPr>
            <a:cxnSpLocks/>
          </p:cNvCxnSpPr>
          <p:nvPr/>
        </p:nvCxnSpPr>
        <p:spPr>
          <a:xfrm>
            <a:off x="1476019" y="2817717"/>
            <a:ext cx="31513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0FB0295-D17B-5A31-D808-33B37C9F863A}"/>
              </a:ext>
            </a:extLst>
          </p:cNvPr>
          <p:cNvSpPr txBox="1">
            <a:spLocks/>
          </p:cNvSpPr>
          <p:nvPr/>
        </p:nvSpPr>
        <p:spPr>
          <a:xfrm>
            <a:off x="5666509" y="3089385"/>
            <a:ext cx="5899843" cy="15873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이하의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알 수 없음 과 동일하게 취급하기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일반적으로 생각했을 때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이전에 난자를 기증할 일이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얼마나 될까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1039193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7D74D-6DC0-31F2-C8E4-ABC7A527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9350DE4-5073-2E51-8A39-EEC12C2DB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5C0EC4D-72C9-3CAF-DA50-B6BB244A10D6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DC1F6B50-3CC4-C199-8F8E-9B69BFD91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727811"/>
            <a:ext cx="4320000" cy="4540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4C46971-AA0C-0805-1C5D-CAAFA66851D6}"/>
              </a:ext>
            </a:extLst>
          </p:cNvPr>
          <p:cNvSpPr txBox="1">
            <a:spLocks/>
          </p:cNvSpPr>
          <p:nvPr/>
        </p:nvSpPr>
        <p:spPr>
          <a:xfrm>
            <a:off x="5666509" y="2977200"/>
            <a:ext cx="5899843" cy="2042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정자 기증자 나이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 수 없는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대부분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대부분 본인 정자를 쓰므로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나머지의 경우 개수가 비슷함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528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88E34-F494-E3BB-9F9F-72866CB4B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EB92643-2271-49FD-F754-78BC5310D6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91AE331-DCA3-F1D6-871F-26B5DC30883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B92CF20D-05ED-A471-DD9D-908E2E7F4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497376"/>
            <a:ext cx="4320000" cy="47713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FB22C6-CB2D-A659-4FBB-73FA113C1DEC}"/>
              </a:ext>
            </a:extLst>
          </p:cNvPr>
          <p:cNvSpPr txBox="1">
            <a:spLocks/>
          </p:cNvSpPr>
          <p:nvPr/>
        </p:nvSpPr>
        <p:spPr>
          <a:xfrm>
            <a:off x="5583814" y="3289292"/>
            <a:ext cx="6232266" cy="11875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이하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 &amp; 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나머지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범주를 정리할 수 있을 것 같음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성공률에서 최대와 최소가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5%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이상 차이가 난다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3420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3F34C-BBA8-F730-71D7-C6B531294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B24A8F-F598-9D81-D1ED-6A2D38ADE2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배아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6C1B7F-537F-AEEE-AE51-4DD96703456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AB40D532-584A-03C3-188D-7EA3D455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379391"/>
            <a:ext cx="4320000" cy="50874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A6D34A5-685E-FCAE-6B86-97E0A03DC30F}"/>
              </a:ext>
            </a:extLst>
          </p:cNvPr>
          <p:cNvSpPr txBox="1">
            <a:spLocks/>
          </p:cNvSpPr>
          <p:nvPr/>
        </p:nvSpPr>
        <p:spPr>
          <a:xfrm>
            <a:off x="5666509" y="2539206"/>
            <a:ext cx="5899843" cy="27678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배아 종류별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개수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대부분 본인의 신선 배아를 사용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동결 배아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본인의 동결 배아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b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기증 배아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타인의 동결 배아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b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b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범주 이름이 애매함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644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709D5-4EBA-EE0D-6CDF-F5E98959F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F7B97EB-509F-B9BD-64C7-9A277E16F5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배아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729040-62AA-806D-2F85-34AAC6979F93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F70D394-4DC1-DA7F-E4AC-5D2D1816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2459201"/>
            <a:ext cx="3600000" cy="2380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B215DD0-D506-1587-4CA9-FE49351635DC}"/>
              </a:ext>
            </a:extLst>
          </p:cNvPr>
          <p:cNvSpPr txBox="1">
            <a:spLocks/>
          </p:cNvSpPr>
          <p:nvPr/>
        </p:nvSpPr>
        <p:spPr>
          <a:xfrm>
            <a:off x="5419898" y="2459201"/>
            <a:ext cx="6396182" cy="283055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동결 배아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vs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신선 배아 성공률 비교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동결 배아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false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성공률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신선 배아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성공률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&amp;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동결 배아와 신선 배아 동시에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205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두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 하나 제거해도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ok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정리하자면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“not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동결 배아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신선배아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78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E770D-97E5-63BC-B751-65FDCBAB8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384D9A0-3DB1-B69A-6217-3DEBAD351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배아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FE8385-A9A8-0C4B-7F20-670102E2EF7B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30A228E-DDAA-9355-ED96-C74314697E1F}"/>
              </a:ext>
            </a:extLst>
          </p:cNvPr>
          <p:cNvSpPr txBox="1">
            <a:spLocks/>
          </p:cNvSpPr>
          <p:nvPr/>
        </p:nvSpPr>
        <p:spPr>
          <a:xfrm>
            <a:off x="5419898" y="2626599"/>
            <a:ext cx="6396182" cy="20481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기증 배아 성공률 비교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기증 배아는 사용 시 성공률이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6%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상승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난자 기증과 마찬가지인 것으로 파악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본인의 문제를 인지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16FFF6-E5F1-0D37-E4FC-C83F56643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2961179"/>
            <a:ext cx="4320000" cy="137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953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710D2-475C-E84F-11B0-2952FFCE4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36CE8AE-60A5-D718-65DF-46901A54F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대리모 여부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E4FFCA-12BF-AF0E-45D0-D2DFFF06DFD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6D032F28-DDE6-8785-1423-7F93A7238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678292"/>
            <a:ext cx="4320000" cy="4220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AC99563-2902-4B2D-82B1-E99D8379F1D1}"/>
              </a:ext>
            </a:extLst>
          </p:cNvPr>
          <p:cNvSpPr txBox="1">
            <a:spLocks/>
          </p:cNvSpPr>
          <p:nvPr/>
        </p:nvSpPr>
        <p:spPr>
          <a:xfrm>
            <a:off x="5419898" y="2834990"/>
            <a:ext cx="6396182" cy="1188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대리모 여부 비교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대리모 무경험자가 압도적으로 많음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0361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55FB0-F277-10FE-073F-21E5024ED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F980CB-DBDD-F0DB-47EB-34C8495EA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대리모 여부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A26159-0A8C-91E4-E3E0-D6BD7EA8E5F3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7898724-2EF8-FC35-4AC7-94399078C90F}"/>
              </a:ext>
            </a:extLst>
          </p:cNvPr>
          <p:cNvSpPr txBox="1">
            <a:spLocks/>
          </p:cNvSpPr>
          <p:nvPr/>
        </p:nvSpPr>
        <p:spPr>
          <a:xfrm>
            <a:off x="5419898" y="3147002"/>
            <a:ext cx="6396182" cy="13213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But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둘의 성공률 차이는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2%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정도로 큰 의미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Drop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해도 괜찮은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여겨짐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083F447F-E0F8-4817-A173-A7EF4B305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654137"/>
            <a:ext cx="4320000" cy="43071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03622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3AC1CC-6D87-4C82-B620-5012E51CD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Index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2802C0-8626-6643-3F1F-53EC54647A5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D9119C-216E-48BE-AE31-1A6E551C368B}"/>
              </a:ext>
            </a:extLst>
          </p:cNvPr>
          <p:cNvSpPr txBox="1">
            <a:spLocks/>
          </p:cNvSpPr>
          <p:nvPr/>
        </p:nvSpPr>
        <p:spPr>
          <a:xfrm>
            <a:off x="838200" y="1363509"/>
            <a:ext cx="10515600" cy="463416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분석 결과 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1)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난자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&amp;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정자 관련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2)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배아 관련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3)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기타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대리모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시술 관련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개인 공부 공유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	1)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랜덤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포레스트를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 통한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feature importance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분석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	2) </a:t>
            </a:r>
            <a:r>
              <a:rPr lang="ko-KR" altLang="en-US" sz="2000" dirty="0">
                <a:solidFill>
                  <a:prstClr val="black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이전 시간 데이터 분석 관련 조사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	3) </a:t>
            </a:r>
            <a:r>
              <a:rPr lang="ko-KR" altLang="en-US" sz="2000" dirty="0">
                <a:solidFill>
                  <a:prstClr val="black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흠</a:t>
            </a:r>
            <a:r>
              <a:rPr lang="en-US" altLang="ko-KR" sz="2000" dirty="0">
                <a:solidFill>
                  <a:prstClr val="black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4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74FC4-E4D5-3D91-4C64-80C347336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AF84D9-4B45-FA9D-D8E3-71D2DDC46F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시술 여부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3076D9-8EF8-7662-9F9F-A9CCBE407EBA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D87EE882-442E-72C5-C00A-44F8F37D8A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1555773"/>
            <a:ext cx="6120000" cy="45401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683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968BF-EAF5-0614-D312-EF7900FF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265D9B2-C396-1BB9-A432-7425C443BC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시술여부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956B88-5CA8-0476-D340-72B41E3F8558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도표, 평행이(가) 표시된 사진&#10;&#10;자동 생성된 설명">
            <a:extLst>
              <a:ext uri="{FF2B5EF4-FFF2-40B4-BE49-F238E27FC236}">
                <a16:creationId xmlns:a16="http://schemas.microsoft.com/office/drawing/2014/main" id="{523EED81-3B85-0B92-7510-94672A262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36" r="73550"/>
          <a:stretch/>
        </p:blipFill>
        <p:spPr>
          <a:xfrm>
            <a:off x="1437921" y="1592718"/>
            <a:ext cx="1884219" cy="454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9936E77-2D32-BE48-5F29-AE50A7F7D4E9}"/>
              </a:ext>
            </a:extLst>
          </p:cNvPr>
          <p:cNvSpPr/>
          <p:nvPr/>
        </p:nvSpPr>
        <p:spPr>
          <a:xfrm>
            <a:off x="1516957" y="1828800"/>
            <a:ext cx="441151" cy="34364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0B32274-ADD0-05CE-4915-DE5B75EA7897}"/>
              </a:ext>
            </a:extLst>
          </p:cNvPr>
          <p:cNvSpPr txBox="1">
            <a:spLocks/>
          </p:cNvSpPr>
          <p:nvPr/>
        </p:nvSpPr>
        <p:spPr>
          <a:xfrm>
            <a:off x="5419898" y="2834990"/>
            <a:ext cx="6396182" cy="118801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[PGD/PGS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시술 여부 비교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둘 다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결측치가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99%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drop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하는 것이 좋아 보임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831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06373-E411-62D9-2999-E26CAE8CF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CE45ABD-4998-DE24-1272-AF1C3DA64F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결론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BC62CA-2F9E-5C8A-D5A1-1136C20C547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B940192C-B900-9766-FAE1-B6F281910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2127852"/>
            <a:ext cx="9000000" cy="26022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AEEE267-27EC-164D-193E-525FFF0F2838}"/>
              </a:ext>
            </a:extLst>
          </p:cNvPr>
          <p:cNvSpPr/>
          <p:nvPr/>
        </p:nvSpPr>
        <p:spPr>
          <a:xfrm>
            <a:off x="5949737" y="5448554"/>
            <a:ext cx="721360" cy="493817"/>
          </a:xfrm>
          <a:prstGeom prst="rightArrow">
            <a:avLst/>
          </a:prstGeom>
          <a:noFill/>
          <a:ln w="2857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6296B3-220A-9C2C-08F5-FA7F6C0EF8A4}"/>
              </a:ext>
            </a:extLst>
          </p:cNvPr>
          <p:cNvSpPr txBox="1"/>
          <p:nvPr/>
        </p:nvSpPr>
        <p:spPr>
          <a:xfrm>
            <a:off x="7083299" y="5033744"/>
            <a:ext cx="451117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빨간 글씨로 강조한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경우</a:t>
            </a:r>
            <a:b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전처리를 거친 후 재분석할 필요가 있음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나머지는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drop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통해 제거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3732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95997-4EA9-E7D7-EDBC-0D039FE95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F7CE22-0CD3-2267-09D5-5F4341E26D49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7F8D7-8267-CCCC-7A53-F8E6D5BD7BE4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개인 공부 공유 </a:t>
            </a:r>
          </a:p>
        </p:txBody>
      </p:sp>
    </p:spTree>
    <p:extLst>
      <p:ext uri="{BB962C8B-B14F-4D97-AF65-F5344CB8AC3E}">
        <p14:creationId xmlns:p14="http://schemas.microsoft.com/office/powerpoint/2010/main" val="17229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E00EC-9C34-B4D4-B360-6E9F5C846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5100E71-CD9D-8BBC-D50B-028929C3E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개인 공부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feature 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0E9B8B-B8D6-7496-5030-7C645FCC689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도표, 그래프이(가) 표시된 사진&#10;&#10;자동 생성된 설명">
            <a:extLst>
              <a:ext uri="{FF2B5EF4-FFF2-40B4-BE49-F238E27FC236}">
                <a16:creationId xmlns:a16="http://schemas.microsoft.com/office/drawing/2014/main" id="{07A29453-C042-29C2-BE84-D788AB12B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 b="62633"/>
          <a:stretch/>
        </p:blipFill>
        <p:spPr>
          <a:xfrm>
            <a:off x="1823950" y="1454562"/>
            <a:ext cx="8544100" cy="4646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54DB9-C117-E6EE-B496-190527046090}"/>
              </a:ext>
            </a:extLst>
          </p:cNvPr>
          <p:cNvSpPr txBox="1"/>
          <p:nvPr/>
        </p:nvSpPr>
        <p:spPr>
          <a:xfrm>
            <a:off x="5844435" y="4581460"/>
            <a:ext cx="42787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 Forest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이용해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targe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과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Importance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수치를 계산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예상과 다른 결과가 나옴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466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47594-25C6-DD6E-28E4-DF9255815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2C3064-ED34-955A-C9D1-4AF8589F98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개인 공부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feature 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8AD4A3-0265-923E-3830-8CB481FF1E4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7FA4CA0-D90B-2FD1-E420-2F58D70593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474127"/>
            <a:ext cx="5400000" cy="268350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26E421-48F6-D12C-7C12-689B27D51FC0}"/>
              </a:ext>
            </a:extLst>
          </p:cNvPr>
          <p:cNvCxnSpPr>
            <a:cxnSpLocks/>
          </p:cNvCxnSpPr>
          <p:nvPr/>
        </p:nvCxnSpPr>
        <p:spPr>
          <a:xfrm>
            <a:off x="1415089" y="3380761"/>
            <a:ext cx="11904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E67902D-44B7-CF43-A106-8575E661E37C}"/>
              </a:ext>
            </a:extLst>
          </p:cNvPr>
          <p:cNvCxnSpPr>
            <a:cxnSpLocks/>
          </p:cNvCxnSpPr>
          <p:nvPr/>
        </p:nvCxnSpPr>
        <p:spPr>
          <a:xfrm>
            <a:off x="1415089" y="4270954"/>
            <a:ext cx="72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91BF29-F000-3DBE-039D-DEE48FCDA78B}"/>
              </a:ext>
            </a:extLst>
          </p:cNvPr>
          <p:cNvSpPr txBox="1"/>
          <p:nvPr/>
        </p:nvSpPr>
        <p:spPr>
          <a:xfrm>
            <a:off x="6886525" y="2692493"/>
            <a:ext cx="492955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(nan)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제거 같은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rough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한</a:t>
            </a:r>
            <a:b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</a:p>
          <a:p>
            <a:pPr marL="457200" indent="-457200">
              <a:buAutoNum type="arabicPeriod"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모든 값에 대해 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Standardization</a:t>
            </a:r>
            <a:b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진행 후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457200" indent="-457200">
              <a:buAutoNum type="arabicPeriod"/>
            </a:pP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이러한 과정을 거친 뒤 다시 평가해보기</a:t>
            </a: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224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65E5F-8A42-564D-413A-3DC772A4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6E958-ED9A-1C6B-6A5F-ED6655C0B63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E4F00-828B-6B8F-3DB4-0AF9DC6B910D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59198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586D-4FC4-8352-A98A-98C3D5B6D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801D4-A603-5F08-95F9-6415839BA45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107B3-076C-F65B-ED4B-21B14829BD10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분석 결과 </a:t>
            </a:r>
          </a:p>
        </p:txBody>
      </p:sp>
    </p:spTree>
    <p:extLst>
      <p:ext uri="{BB962C8B-B14F-4D97-AF65-F5344CB8AC3E}">
        <p14:creationId xmlns:p14="http://schemas.microsoft.com/office/powerpoint/2010/main" val="182657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A509-CC0A-13D4-E2C0-BD175BC8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C7FCCB-A1EE-9501-880C-401ED1692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88E771-3D37-4147-B439-D3A154DCF61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EA37A5-7AD1-78FD-9200-25B3DF7CE7EA}"/>
              </a:ext>
            </a:extLst>
          </p:cNvPr>
          <p:cNvSpPr txBox="1">
            <a:spLocks/>
          </p:cNvSpPr>
          <p:nvPr/>
        </p:nvSpPr>
        <p:spPr>
          <a:xfrm>
            <a:off x="729672" y="1480915"/>
            <a:ext cx="10515600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담당한 데이터를 크게 </a:t>
            </a:r>
            <a:r>
              <a:rPr lang="ko-KR" altLang="en-US" sz="1800" u="sng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파트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나누어서 분석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전부 범주형 데이터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8D508E-235C-3FF9-09CB-30AEE08EE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599" y="2883875"/>
            <a:ext cx="5400000" cy="2189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CF8619F-2E75-63BC-C7B8-10A7D8C9B84F}"/>
              </a:ext>
            </a:extLst>
          </p:cNvPr>
          <p:cNvSpPr txBox="1">
            <a:spLocks/>
          </p:cNvSpPr>
          <p:nvPr/>
        </p:nvSpPr>
        <p:spPr>
          <a:xfrm>
            <a:off x="7213599" y="2394350"/>
            <a:ext cx="263236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9FB48F8-4910-A741-DEA0-F4CF85A02FBC}"/>
              </a:ext>
            </a:extLst>
          </p:cNvPr>
          <p:cNvSpPr txBox="1">
            <a:spLocks/>
          </p:cNvSpPr>
          <p:nvPr/>
        </p:nvSpPr>
        <p:spPr>
          <a:xfrm>
            <a:off x="7213599" y="3151684"/>
            <a:ext cx="263236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8DBF15-0FE6-C724-84D6-C94DFB28B1F4}"/>
              </a:ext>
            </a:extLst>
          </p:cNvPr>
          <p:cNvSpPr txBox="1">
            <a:spLocks/>
          </p:cNvSpPr>
          <p:nvPr/>
        </p:nvSpPr>
        <p:spPr>
          <a:xfrm>
            <a:off x="7213599" y="3850551"/>
            <a:ext cx="263236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9029AF8-ECDA-B214-9DBC-05479106CC2D}"/>
              </a:ext>
            </a:extLst>
          </p:cNvPr>
          <p:cNvSpPr txBox="1">
            <a:spLocks/>
          </p:cNvSpPr>
          <p:nvPr/>
        </p:nvSpPr>
        <p:spPr>
          <a:xfrm>
            <a:off x="7739535" y="2978500"/>
            <a:ext cx="3098800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난자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&amp;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정자 관련 데이터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CCB1F8A-6E3F-CBAE-B740-A13BD033842A}"/>
              </a:ext>
            </a:extLst>
          </p:cNvPr>
          <p:cNvSpPr txBox="1">
            <a:spLocks/>
          </p:cNvSpPr>
          <p:nvPr/>
        </p:nvSpPr>
        <p:spPr>
          <a:xfrm>
            <a:off x="7739535" y="3677367"/>
            <a:ext cx="3098800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배아 관련 데이터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87DCF61-B52B-CDD4-9B1F-D1CC9664CCE4}"/>
              </a:ext>
            </a:extLst>
          </p:cNvPr>
          <p:cNvSpPr txBox="1">
            <a:spLocks/>
          </p:cNvSpPr>
          <p:nvPr/>
        </p:nvSpPr>
        <p:spPr>
          <a:xfrm>
            <a:off x="7739535" y="4376234"/>
            <a:ext cx="3098800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대리모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시술 관련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0518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6B161-5DB0-7110-CD60-CB4E95A0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972542-4FC3-D43C-BD86-90EABEF10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420EF1-3CB5-54A4-F2B7-A2732537AD7A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765989F-7A27-5904-784D-FE527A5AC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432431"/>
            <a:ext cx="4320000" cy="4518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8ADD0D08-9BA3-E22A-0A61-16BC8586597F}"/>
              </a:ext>
            </a:extLst>
          </p:cNvPr>
          <p:cNvSpPr txBox="1">
            <a:spLocks/>
          </p:cNvSpPr>
          <p:nvPr/>
        </p:nvSpPr>
        <p:spPr>
          <a:xfrm>
            <a:off x="5666509" y="2670392"/>
            <a:ext cx="5624946" cy="2042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난자 출처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대부분 본인 난자를 이용해 임신 시도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 다음으로 기증 제공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 수 없음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8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598EB-304D-5F89-E09F-B02F43B7D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8242E6-A7FE-EB71-6584-7C542287EA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5FE4F8-4DFB-4C81-5F3B-911C3FB13C8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5202F-C6A2-6820-5E4A-CACF8905D557}"/>
              </a:ext>
            </a:extLst>
          </p:cNvPr>
          <p:cNvSpPr txBox="1">
            <a:spLocks/>
          </p:cNvSpPr>
          <p:nvPr/>
        </p:nvSpPr>
        <p:spPr>
          <a:xfrm>
            <a:off x="5666509" y="2565046"/>
            <a:ext cx="5624946" cy="23973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기증 제공</a:t>
            </a:r>
            <a:r>
              <a:rPr lang="en-US" altLang="ko-KR" sz="1800" b="1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31%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본인 제공</a:t>
            </a:r>
            <a:r>
              <a:rPr lang="en-US" altLang="ko-KR" sz="1800" b="1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25%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b="1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 수 없음</a:t>
            </a:r>
            <a:r>
              <a:rPr lang="en-US" altLang="ko-KR" sz="1800" b="1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12%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1800" b="1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범주 별 차이가 뚜렷하므로 중요한 데이터로 </a:t>
            </a:r>
            <a:r>
              <a:rPr lang="ko-KR" altLang="en-US" sz="1800" b="1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보여짐</a:t>
            </a:r>
            <a:endParaRPr lang="en-US" altLang="ko-KR" sz="1800" b="1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104F4053-D530-8BF6-8C20-08674F36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445453"/>
            <a:ext cx="4255469" cy="4636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701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718A3-D096-A339-A422-B91951425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5BADCED-7C5A-A915-5797-645D6DB50B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09B890D-1BE5-594C-BA0C-92BB032F8FA0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5FA89DD6-9900-F58D-5DBF-8F0A37150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240568"/>
            <a:ext cx="4320000" cy="49017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02206BF-F325-7B2F-1B30-513B925B8F52}"/>
              </a:ext>
            </a:extLst>
          </p:cNvPr>
          <p:cNvSpPr txBox="1">
            <a:spLocks/>
          </p:cNvSpPr>
          <p:nvPr/>
        </p:nvSpPr>
        <p:spPr>
          <a:xfrm>
            <a:off x="5666509" y="2693482"/>
            <a:ext cx="5624946" cy="19959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정자 출처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역시 대부분 본인 정자를 이용해 임신 시도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미할당과 배우자 및 기증 제공은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매우 적음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7614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E279A-BE04-FF7C-32B2-CC637536D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9FB87-2A1D-83D8-08BC-FE3FF1926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F5DD0A-4FBF-C8AB-D729-2772DF05430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6108DBE-4F7A-0B82-A350-A11FA2191010}"/>
              </a:ext>
            </a:extLst>
          </p:cNvPr>
          <p:cNvSpPr txBox="1">
            <a:spLocks/>
          </p:cNvSpPr>
          <p:nvPr/>
        </p:nvSpPr>
        <p:spPr>
          <a:xfrm>
            <a:off x="5666509" y="2560848"/>
            <a:ext cx="5624946" cy="238539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미할당의 경우 성공률이 매우 낮으나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범주가 무엇을 의미하는 지 파악이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힘듬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번역의 문제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일단은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‘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 수 없음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’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이라 생각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어쨌든 성공률에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있어선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유의미한 차이가 존재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4BD95C8D-050E-CB63-C7E8-667DD0E75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238374"/>
            <a:ext cx="4255469" cy="50303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25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F1436-4938-0A4E-27F1-8BA730A07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ADE651D-7E91-66DF-865F-00C5DF009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난자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&amp;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정자 관련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20FF327-76FC-73C8-F830-C945F2CD600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E9E8C373-481F-948C-67BC-272C76DAB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600570"/>
            <a:ext cx="4320000" cy="45799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AF2FB04-4AC6-F604-E738-B5C6153CB3A9}"/>
              </a:ext>
            </a:extLst>
          </p:cNvPr>
          <p:cNvSpPr txBox="1">
            <a:spLocks/>
          </p:cNvSpPr>
          <p:nvPr/>
        </p:nvSpPr>
        <p:spPr>
          <a:xfrm>
            <a:off x="5666508" y="1848412"/>
            <a:ext cx="6338679" cy="2042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난자 기증자 나이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 수 없는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대부분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대부분 본인 난자로 시도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기증 데이터는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13970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개로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기증 받음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(15769)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거의 유사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10" name="그림 9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71497C8A-41D3-41DA-7839-FF627D256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50679"/>
            <a:ext cx="2638793" cy="13432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4DD214-A392-DAB4-9AEB-FF70779337EE}"/>
              </a:ext>
            </a:extLst>
          </p:cNvPr>
          <p:cNvSpPr/>
          <p:nvPr/>
        </p:nvSpPr>
        <p:spPr>
          <a:xfrm>
            <a:off x="6096000" y="4821382"/>
            <a:ext cx="2022764" cy="858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7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773</Words>
  <Application>Microsoft Office PowerPoint</Application>
  <PresentationFormat>와이드스크린</PresentationFormat>
  <Paragraphs>126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에스코어 드림 6 Bold</vt:lpstr>
      <vt:lpstr>에스코어 드림 9 Black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김경민</dc:creator>
  <cp:lastModifiedBy>경민 김</cp:lastModifiedBy>
  <cp:revision>13</cp:revision>
  <dcterms:created xsi:type="dcterms:W3CDTF">2025-02-01T08:11:13Z</dcterms:created>
  <dcterms:modified xsi:type="dcterms:W3CDTF">2025-02-20T06:04:36Z</dcterms:modified>
</cp:coreProperties>
</file>