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2" r:id="rId2"/>
    <p:sldId id="263" r:id="rId3"/>
    <p:sldId id="281" r:id="rId4"/>
    <p:sldId id="267" r:id="rId5"/>
    <p:sldId id="294" r:id="rId6"/>
    <p:sldId id="301" r:id="rId7"/>
    <p:sldId id="316" r:id="rId8"/>
    <p:sldId id="315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7" r:id="rId19"/>
    <p:sldId id="328" r:id="rId20"/>
    <p:sldId id="329" r:id="rId21"/>
    <p:sldId id="330" r:id="rId22"/>
    <p:sldId id="331" r:id="rId23"/>
    <p:sldId id="312" r:id="rId24"/>
    <p:sldId id="313" r:id="rId25"/>
    <p:sldId id="332" r:id="rId26"/>
    <p:sldId id="333" r:id="rId27"/>
    <p:sldId id="29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1" autoAdjust="0"/>
    <p:restoredTop sz="94660"/>
  </p:normalViewPr>
  <p:slideViewPr>
    <p:cSldViewPr snapToGrid="0">
      <p:cViewPr>
        <p:scale>
          <a:sx n="75" d="100"/>
          <a:sy n="75" d="100"/>
        </p:scale>
        <p:origin x="103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A3441D7-87F2-E4BF-CFF6-8F7735364C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5135B3-F291-A872-B209-EFFEF49BD3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1F9110-3469-45C9-8572-60AFB36CAD6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1CF12F-B6A3-A553-A439-3407125EF5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0A9C63-8680-3332-0814-71F2F666BB0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7C365-C472-4240-B726-09F5C704AE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6665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05E8F-3476-421F-80D4-2487F07C07E9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6F061-4C1F-41C9-8C35-EF4AC02E61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89105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FDC4AD-7FC2-286D-C230-DEBA45657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0768CA-BD9A-41C2-3FE2-A8939D696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ED345F-2409-C445-5219-9A91C969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40A852-F2A9-0E3B-0580-47DF98ED6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F60109-4FC6-9C92-2BD1-95A2A66C5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54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89F6F-A0F0-1F6B-C5BC-CEB402F9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55BB0-A3E8-BE76-331D-8334873CD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9CAF4-98C3-4DDF-5282-5B302242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BA0EFE-6CA7-90A8-C24D-04DE1E0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AA5A91-8E3B-6D6F-D4AE-0A5A6B2D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93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EC3986-22C0-DAB4-BFBD-8EFE55EA64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56B526-4507-D047-9B7E-23521CF46C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360C29-8EA4-2D5D-DB03-5DFF97ECD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DDDB21-1432-B413-8245-1B00E9C2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8A0E87-1E0A-6A4C-68A9-E489FA63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3885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 2">
            <a:extLst>
              <a:ext uri="{FF2B5EF4-FFF2-40B4-BE49-F238E27FC236}">
                <a16:creationId xmlns:a16="http://schemas.microsoft.com/office/drawing/2014/main" id="{1FFBE86B-FCF1-4C3F-B6D0-75BB3F94DAF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191846" y="4659313"/>
            <a:ext cx="10668000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67653BB8-E7A1-4769-ADD4-B9272EEC0ADB}"/>
              </a:ext>
            </a:extLst>
          </p:cNvPr>
          <p:cNvSpPr>
            <a:spLocks/>
          </p:cNvSpPr>
          <p:nvPr userDrawn="1"/>
        </p:nvSpPr>
        <p:spPr bwMode="auto">
          <a:xfrm>
            <a:off x="10935678" y="2182816"/>
            <a:ext cx="1256322" cy="3500437"/>
          </a:xfrm>
          <a:custGeom>
            <a:avLst/>
            <a:gdLst>
              <a:gd name="T0" fmla="*/ 2147483647 w 661"/>
              <a:gd name="T1" fmla="*/ 0 h 2245"/>
              <a:gd name="T2" fmla="*/ 0 w 661"/>
              <a:gd name="T3" fmla="*/ 2147483647 h 2245"/>
              <a:gd name="T4" fmla="*/ 2147483647 w 661"/>
              <a:gd name="T5" fmla="*/ 2147483647 h 224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61" h="2245">
                <a:moveTo>
                  <a:pt x="661" y="0"/>
                </a:moveTo>
                <a:lnTo>
                  <a:pt x="0" y="2032"/>
                </a:lnTo>
                <a:lnTo>
                  <a:pt x="661" y="2245"/>
                </a:lnTo>
              </a:path>
            </a:pathLst>
          </a:custGeom>
          <a:solidFill>
            <a:srgbClr val="006CB7"/>
          </a:solidFill>
          <a:ln>
            <a:solidFill>
              <a:srgbClr val="006CB7"/>
            </a:solidFill>
          </a:ln>
        </p:spPr>
        <p:txBody>
          <a:bodyPr wrap="none" anchor="ctr"/>
          <a:lstStyle/>
          <a:p>
            <a:endParaRPr lang="ko-KR" altLang="en-US" sz="1200"/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1D991B2A-27A0-4B5F-ABCB-832663B1057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91846" y="3377630"/>
            <a:ext cx="9253019" cy="54386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5" name="텍스트 개체 틀 14">
            <a:extLst>
              <a:ext uri="{FF2B5EF4-FFF2-40B4-BE49-F238E27FC236}">
                <a16:creationId xmlns:a16="http://schemas.microsoft.com/office/drawing/2014/main" id="{DE19F4C7-BC27-45B8-8122-606842A681E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91846" y="4087805"/>
            <a:ext cx="9253020" cy="4636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ko-KR" altLang="en-US" dirty="0"/>
              <a:t>부제목을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37F52C78-4069-4EE7-9CB6-0D6D5E02F3E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534908" y="4944588"/>
            <a:ext cx="2909957" cy="32861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날짜 등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087E51C-41CB-463B-8843-5F1C326A7D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623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>
            <a:extLst>
              <a:ext uri="{FF2B5EF4-FFF2-40B4-BE49-F238E27FC236}">
                <a16:creationId xmlns:a16="http://schemas.microsoft.com/office/drawing/2014/main" id="{2E6F49C0-2B51-4202-A7F3-35C0360F034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54539" y="777875"/>
            <a:ext cx="11293231" cy="0"/>
          </a:xfrm>
          <a:prstGeom prst="line">
            <a:avLst/>
          </a:prstGeom>
          <a:noFill/>
          <a:ln w="28575">
            <a:solidFill>
              <a:srgbClr val="006CB7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 sz="1800"/>
          </a:p>
        </p:txBody>
      </p:sp>
      <p:grpSp>
        <p:nvGrpSpPr>
          <p:cNvPr id="4" name="Group 6">
            <a:extLst>
              <a:ext uri="{FF2B5EF4-FFF2-40B4-BE49-F238E27FC236}">
                <a16:creationId xmlns:a16="http://schemas.microsoft.com/office/drawing/2014/main" id="{BB54606B-C70E-41D5-B954-0AC197D0833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1787554" y="7938"/>
            <a:ext cx="404446" cy="1109662"/>
            <a:chOff x="6033" y="5"/>
            <a:chExt cx="207" cy="699"/>
          </a:xfrm>
          <a:solidFill>
            <a:srgbClr val="006CB7"/>
          </a:solidFill>
        </p:grpSpPr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DC11973-C8A6-4381-B12B-3F2F389934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33" y="5"/>
              <a:ext cx="207" cy="699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  <p:sp>
          <p:nvSpPr>
            <p:cNvPr id="6" name="Freeform 8">
              <a:extLst>
                <a:ext uri="{FF2B5EF4-FFF2-40B4-BE49-F238E27FC236}">
                  <a16:creationId xmlns:a16="http://schemas.microsoft.com/office/drawing/2014/main" id="{66EA8A92-1DBD-4E37-B33F-254A798324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048" y="43"/>
              <a:ext cx="192" cy="651"/>
            </a:xfrm>
            <a:custGeom>
              <a:avLst/>
              <a:gdLst>
                <a:gd name="T0" fmla="*/ 0 w 661"/>
                <a:gd name="T1" fmla="*/ 0 h 2245"/>
                <a:gd name="T2" fmla="*/ 0 w 661"/>
                <a:gd name="T3" fmla="*/ 0 h 2245"/>
                <a:gd name="T4" fmla="*/ 0 w 661"/>
                <a:gd name="T5" fmla="*/ 0 h 224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61" h="2245">
                  <a:moveTo>
                    <a:pt x="661" y="0"/>
                  </a:moveTo>
                  <a:lnTo>
                    <a:pt x="0" y="2032"/>
                  </a:lnTo>
                  <a:lnTo>
                    <a:pt x="661" y="2245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 sz="1800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DB292E48-4D19-47AC-AA82-65D4115487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92" t="26367" r="6567" b="23746"/>
          <a:stretch/>
        </p:blipFill>
        <p:spPr>
          <a:xfrm>
            <a:off x="10784131" y="161084"/>
            <a:ext cx="988770" cy="463647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7973656-F944-4634-B9CF-322CC8B3AD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1217" y="182211"/>
            <a:ext cx="4067327" cy="4938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rgbClr val="0083CD"/>
                </a:solidFill>
              </a:defRPr>
            </a:lvl1pPr>
          </a:lstStyle>
          <a:p>
            <a:pPr lvl="0"/>
            <a:r>
              <a:rPr lang="ko-KR" altLang="en-US" dirty="0"/>
              <a:t>제목을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A0BA5F-E4C8-477D-8066-35DFD755BEF8}"/>
              </a:ext>
            </a:extLst>
          </p:cNvPr>
          <p:cNvSpPr txBox="1"/>
          <p:nvPr userDrawn="1"/>
        </p:nvSpPr>
        <p:spPr>
          <a:xfrm>
            <a:off x="11220725" y="6315063"/>
            <a:ext cx="718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  <a:latin typeface="+mn-ea"/>
                <a:ea typeface="+mn-ea"/>
              </a:rPr>
              <a:t>/ 18</a:t>
            </a:r>
            <a:endParaRPr lang="ko-KR" altLang="en-US" sz="16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8" name="슬라이드 번호 개체 틀 10">
            <a:extLst>
              <a:ext uri="{FF2B5EF4-FFF2-40B4-BE49-F238E27FC236}">
                <a16:creationId xmlns:a16="http://schemas.microsoft.com/office/drawing/2014/main" id="{200D9CD5-9DCA-411B-B195-CB398EE22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3394" y="6301779"/>
            <a:ext cx="5616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rgbClr val="006CB7"/>
                </a:solidFill>
                <a:latin typeface="+mj-ea"/>
                <a:ea typeface="+mj-ea"/>
              </a:defRPr>
            </a:lvl1pPr>
          </a:lstStyle>
          <a:p>
            <a:fld id="{1FCEA890-29D0-4F44-BC09-F5E2D08099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126C2C91-E945-4401-8ABC-192C0C2429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01217" y="1201371"/>
            <a:ext cx="10458155" cy="12663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006CB7"/>
              </a:buClr>
              <a:buFont typeface="Wingdings" panose="05000000000000000000" pitchFamily="2" charset="2"/>
              <a:buChar char="v"/>
              <a:defRPr>
                <a:latin typeface="+mn-ea"/>
                <a:ea typeface="+mn-ea"/>
              </a:defRPr>
            </a:lvl1pPr>
            <a:lvl2pPr marL="685800" indent="-228600">
              <a:buFont typeface="Calibri" panose="020F0502020204030204" pitchFamily="34" charset="0"/>
              <a:buChar char="○"/>
              <a:defRPr>
                <a:latin typeface="+mn-ea"/>
                <a:ea typeface="+mn-ea"/>
              </a:defRPr>
            </a:lvl2pPr>
            <a:lvl3pPr marL="1143000" indent="-228600">
              <a:buFont typeface="Calibri" panose="020F0502020204030204" pitchFamily="34" charset="0"/>
              <a:buChar char="-"/>
              <a:defRPr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 개요</a:t>
            </a:r>
          </a:p>
          <a:p>
            <a:pPr lvl="1"/>
            <a:r>
              <a:rPr lang="ko-KR" altLang="en-US" dirty="0"/>
              <a:t> 두 번째 수준</a:t>
            </a:r>
          </a:p>
          <a:p>
            <a:pPr lvl="2"/>
            <a:r>
              <a:rPr lang="ko-KR" altLang="en-US" dirty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862727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F3173-FE0F-ADB6-6327-4DDB6A74A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98ED5D-2FA6-27BC-889C-C44D2555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5C06A-69C7-D0A7-E08E-65C4BA20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47950A-534F-431C-9130-7ADF1F3F4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18AEA1-6D9A-0751-C6EE-2FC2D7A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64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C4873-3392-CFEA-E16C-FEF404E2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B8B83-71A2-5B4F-02E7-DD0C2F25E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2273A2-536E-A6EF-FD74-25C81836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CCE478-3DC8-BA4C-A312-722B27A7D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F97DD7-F019-58A4-A04C-728FAF463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75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B3465-8C5D-A3E9-4FD1-72CFD7E12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D00326-6BED-7B59-2AE0-4499BF4ED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2EADEC-265F-92ED-ACFE-EB3D0B792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C6851E-3CB4-6C95-6E1D-67840815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AF3AE6-9F8A-74E8-3D92-7493E8B0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C8C955-ED81-65E8-A283-82F75A01C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5778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A684F-0E0C-A88B-7F76-3ED65EFD5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956382-78A0-F12D-B973-42CB8E446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0CD18-B226-63F6-E777-755D5D6FD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88B0CF-0A83-99B1-D267-7D988D7AE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7891B47-5A86-EEE5-CB69-CC5C5709A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8107D0-14EB-24A7-D218-6650DC653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12E7FD-F65F-4585-B154-4E04B039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7CE4BF-A936-132C-891A-F783E0F69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8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7C9F6-6AF9-7318-3A50-8A37B504E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DEE0BBB-CE67-C1EB-C6A0-A8BF537B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815058-84DF-AC84-907D-9B5666DE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E1A75E-FE6B-3A76-5ADA-3DF6C8BBC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94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EE5235-147A-A40E-C998-F2199891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1908E-B7A9-79B4-CAD3-79D6ABCD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92F8CC-9D05-5B9F-20F0-8A83E8C2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54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48533-1FBE-7BC7-5BA1-3B1F6811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0340E-D159-B083-F0FC-2738C7D38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0AEAAD-05B9-AD52-A222-0EED404BC6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0580F9-66AE-4C50-2326-E0B39887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F48B6F-3528-07D8-B926-449142973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B6320D-599B-98C2-D6DF-C18933642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2376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32CB2-50D7-2C90-B207-05183794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BF542B-CAED-D713-951F-CE1665440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A0ECE6-39EB-5080-4918-198878213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B7D2D-4A84-DD1E-8BBB-6C8BE631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739D7-23F6-974B-5365-A7EF622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D9006-42E3-50A0-A577-ABCFC390D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71CA7C-31A7-25F4-E445-2FBFC3214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010E6CF-70EC-EEDE-8DE8-214BB9FEC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B13645-43BE-D6AE-76D4-D55434EA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54F4F-2188-4E62-AEDE-04A8F498E9A0}" type="datetimeFigureOut">
              <a:rPr lang="ko-KR" altLang="en-US" smtClean="0"/>
              <a:t>2025-02-13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071B3E-9E98-ACEE-F0DE-B82ECFC64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DD2B8-AFD0-2414-9DBC-FCA153ABCD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0F87E-0473-4CB6-8124-8178FA3A61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9311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94567FD-E036-468E-B0E8-B28C0BE20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11374" y="3157066"/>
            <a:ext cx="7518078" cy="543868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중앙대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LG Aimers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6</a:t>
            </a:r>
            <a:r>
              <a:rPr lang="ko-KR" altLang="en-US" sz="54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093DEB-6D4C-49E0-A437-EAE44C94D3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284095" y="4887523"/>
            <a:ext cx="7518079" cy="1792115"/>
          </a:xfrm>
        </p:spPr>
        <p:txBody>
          <a:bodyPr>
            <a:normAutofit/>
          </a:bodyPr>
          <a:lstStyle/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Team_Meeting_03</a:t>
            </a:r>
          </a:p>
          <a:p>
            <a:pPr algn="r"/>
            <a:r>
              <a:rPr lang="en-US" altLang="ko-KR" sz="1800" dirty="0"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250213</a:t>
            </a:r>
            <a:endParaRPr lang="ko-KR" altLang="en-US" sz="1800" dirty="0"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925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AE4EC-071C-320A-A6E1-96034A8C3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0B1844C-6800-7EAD-23BB-A6EB8620EACB}"/>
              </a:ext>
            </a:extLst>
          </p:cNvPr>
          <p:cNvSpPr/>
          <p:nvPr/>
        </p:nvSpPr>
        <p:spPr>
          <a:xfrm>
            <a:off x="7569200" y="1838960"/>
            <a:ext cx="3088640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45FEA9-F4DB-7899-4426-03480972FA16}"/>
              </a:ext>
            </a:extLst>
          </p:cNvPr>
          <p:cNvSpPr/>
          <p:nvPr/>
        </p:nvSpPr>
        <p:spPr>
          <a:xfrm>
            <a:off x="1686560" y="1838960"/>
            <a:ext cx="5882639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1F2B450-7153-860E-0002-221AC3ECF3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남성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195A1D-0A48-0699-8FBD-A052E447695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593F5-91E7-C321-569A-21F61518E40B}"/>
              </a:ext>
            </a:extLst>
          </p:cNvPr>
          <p:cNvSpPr txBox="1"/>
          <p:nvPr/>
        </p:nvSpPr>
        <p:spPr>
          <a:xfrm>
            <a:off x="5065568" y="6264978"/>
            <a:ext cx="2657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전체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train data 25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B60F676-3AEC-B22B-D802-B3B4EF132E14}"/>
              </a:ext>
            </a:extLst>
          </p:cNvPr>
          <p:cNvCxnSpPr/>
          <p:nvPr/>
        </p:nvCxnSpPr>
        <p:spPr>
          <a:xfrm>
            <a:off x="7569200" y="1838960"/>
            <a:ext cx="0" cy="4246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B4ABAF-D6F6-3D53-7188-7AACD405335D}"/>
              </a:ext>
            </a:extLst>
          </p:cNvPr>
          <p:cNvSpPr txBox="1"/>
          <p:nvPr/>
        </p:nvSpPr>
        <p:spPr>
          <a:xfrm>
            <a:off x="3175142" y="3777734"/>
            <a:ext cx="2300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False</a:t>
            </a:r>
          </a:p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19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(76%)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1CAA1-62DC-C60D-43D0-DBCCD1FD1460}"/>
              </a:ext>
            </a:extLst>
          </p:cNvPr>
          <p:cNvSpPr txBox="1"/>
          <p:nvPr/>
        </p:nvSpPr>
        <p:spPr>
          <a:xfrm>
            <a:off x="7968285" y="3777733"/>
            <a:ext cx="22066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True</a:t>
            </a:r>
          </a:p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6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(24%)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60CE9038-9C3C-BAC5-E86A-B5CAF2741840}"/>
              </a:ext>
            </a:extLst>
          </p:cNvPr>
          <p:cNvSpPr/>
          <p:nvPr/>
        </p:nvSpPr>
        <p:spPr>
          <a:xfrm>
            <a:off x="3014817" y="2719138"/>
            <a:ext cx="2621280" cy="262128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118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0C6B6-3C88-6A22-7958-4635F91BB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ADEDEAE7-9D97-EEB5-9931-EC6E96322EF7}"/>
              </a:ext>
            </a:extLst>
          </p:cNvPr>
          <p:cNvSpPr/>
          <p:nvPr/>
        </p:nvSpPr>
        <p:spPr>
          <a:xfrm>
            <a:off x="7569199" y="1838960"/>
            <a:ext cx="3088641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6A1082-F173-81AF-6FED-26DCF0C9C2DD}"/>
              </a:ext>
            </a:extLst>
          </p:cNvPr>
          <p:cNvSpPr/>
          <p:nvPr/>
        </p:nvSpPr>
        <p:spPr>
          <a:xfrm>
            <a:off x="1686560" y="1838960"/>
            <a:ext cx="1880643" cy="424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0210AB8-4B89-BC32-943A-3AEF0C5652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남성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8D9696-227B-20D6-34D0-8185071501E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DD35F2-56BC-CF3C-EEE1-C50B11FBB26E}"/>
              </a:ext>
            </a:extLst>
          </p:cNvPr>
          <p:cNvSpPr txBox="1"/>
          <p:nvPr/>
        </p:nvSpPr>
        <p:spPr>
          <a:xfrm>
            <a:off x="2969189" y="1353542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False 19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BE4460-1BB0-DA94-2AC9-2B964E906EDC}"/>
              </a:ext>
            </a:extLst>
          </p:cNvPr>
          <p:cNvSpPr txBox="1"/>
          <p:nvPr/>
        </p:nvSpPr>
        <p:spPr>
          <a:xfrm>
            <a:off x="1676403" y="1942514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불임 원인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68746 (36.18%)</a:t>
            </a:r>
            <a:endParaRPr lang="ko-KR" altLang="en-US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순서도: 지연 4">
            <a:extLst>
              <a:ext uri="{FF2B5EF4-FFF2-40B4-BE49-F238E27FC236}">
                <a16:creationId xmlns:a16="http://schemas.microsoft.com/office/drawing/2014/main" id="{0DA99934-9522-A1E2-4DF9-48031BC263BE}"/>
              </a:ext>
            </a:extLst>
          </p:cNvPr>
          <p:cNvSpPr/>
          <p:nvPr/>
        </p:nvSpPr>
        <p:spPr>
          <a:xfrm>
            <a:off x="3567200" y="2015765"/>
            <a:ext cx="360000" cy="360000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순서도: 지연 6">
            <a:extLst>
              <a:ext uri="{FF2B5EF4-FFF2-40B4-BE49-F238E27FC236}">
                <a16:creationId xmlns:a16="http://schemas.microsoft.com/office/drawing/2014/main" id="{C6DB4631-C268-3B24-5A27-9F10F317D07D}"/>
              </a:ext>
            </a:extLst>
          </p:cNvPr>
          <p:cNvSpPr/>
          <p:nvPr/>
        </p:nvSpPr>
        <p:spPr>
          <a:xfrm>
            <a:off x="3567200" y="4274047"/>
            <a:ext cx="360000" cy="36000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8238FEB-AF6A-56AD-30E4-C886A5A56F98}"/>
              </a:ext>
            </a:extLst>
          </p:cNvPr>
          <p:cNvSpPr txBox="1">
            <a:spLocks/>
          </p:cNvSpPr>
          <p:nvPr/>
        </p:nvSpPr>
        <p:spPr>
          <a:xfrm>
            <a:off x="4072057" y="2542344"/>
            <a:ext cx="3507299" cy="1226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주 불임 원인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 (not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b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3571 (1.8%)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25268C9-8566-8A5D-AFAF-A0C5BF355A10}"/>
              </a:ext>
            </a:extLst>
          </p:cNvPr>
          <p:cNvCxnSpPr>
            <a:cxnSpLocks/>
          </p:cNvCxnSpPr>
          <p:nvPr/>
        </p:nvCxnSpPr>
        <p:spPr>
          <a:xfrm>
            <a:off x="3787662" y="2192642"/>
            <a:ext cx="963562" cy="34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0839E86F-05AD-C89D-DA5F-9723008404EA}"/>
              </a:ext>
            </a:extLst>
          </p:cNvPr>
          <p:cNvSpPr txBox="1">
            <a:spLocks/>
          </p:cNvSpPr>
          <p:nvPr/>
        </p:nvSpPr>
        <p:spPr>
          <a:xfrm>
            <a:off x="3964298" y="4844709"/>
            <a:ext cx="4342283" cy="1226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부 불임 원인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 (not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b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2015 (1.06%)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2407E5-0B7A-21B9-193D-A1E8D0F366E6}"/>
              </a:ext>
            </a:extLst>
          </p:cNvPr>
          <p:cNvCxnSpPr>
            <a:cxnSpLocks/>
          </p:cNvCxnSpPr>
          <p:nvPr/>
        </p:nvCxnSpPr>
        <p:spPr>
          <a:xfrm>
            <a:off x="3747200" y="4480696"/>
            <a:ext cx="963562" cy="3497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20499D0-7F83-A193-AB2C-ADB45A7D7CAC}"/>
              </a:ext>
            </a:extLst>
          </p:cNvPr>
          <p:cNvSpPr/>
          <p:nvPr/>
        </p:nvSpPr>
        <p:spPr>
          <a:xfrm>
            <a:off x="7569200" y="1838960"/>
            <a:ext cx="3088640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521F51-8E28-ACC5-FC04-F4E26006F925}"/>
              </a:ext>
            </a:extLst>
          </p:cNvPr>
          <p:cNvSpPr/>
          <p:nvPr/>
        </p:nvSpPr>
        <p:spPr>
          <a:xfrm>
            <a:off x="1686560" y="1838960"/>
            <a:ext cx="5882639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0DE3CF5-576D-2A24-0A70-E0143AF72EE7}"/>
              </a:ext>
            </a:extLst>
          </p:cNvPr>
          <p:cNvCxnSpPr/>
          <p:nvPr/>
        </p:nvCxnSpPr>
        <p:spPr>
          <a:xfrm>
            <a:off x="7569200" y="1838960"/>
            <a:ext cx="0" cy="4246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C2A303E-9E8C-AD5D-47E8-AA7EB083FA25}"/>
              </a:ext>
            </a:extLst>
          </p:cNvPr>
          <p:cNvSpPr txBox="1"/>
          <p:nvPr/>
        </p:nvSpPr>
        <p:spPr>
          <a:xfrm>
            <a:off x="7636768" y="1415097"/>
            <a:ext cx="295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True: 6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(24%)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F98FC426-5730-9BD7-E92F-6C27735E2419}"/>
              </a:ext>
            </a:extLst>
          </p:cNvPr>
          <p:cNvSpPr txBox="1">
            <a:spLocks/>
          </p:cNvSpPr>
          <p:nvPr/>
        </p:nvSpPr>
        <p:spPr>
          <a:xfrm>
            <a:off x="9204960" y="6268720"/>
            <a:ext cx="2905759" cy="54661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요인과 겹치는 것은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 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3739, </a:t>
            </a:r>
            <a:r>
              <a:rPr lang="ko-KR" altLang="en-US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 </a:t>
            </a:r>
            <a:r>
              <a:rPr lang="en-US" altLang="ko-KR" sz="11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1347</a:t>
            </a:r>
          </a:p>
        </p:txBody>
      </p:sp>
    </p:spTree>
    <p:extLst>
      <p:ext uri="{BB962C8B-B14F-4D97-AF65-F5344CB8AC3E}">
        <p14:creationId xmlns:p14="http://schemas.microsoft.com/office/powerpoint/2010/main" val="3723148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4853B-0F36-5EA1-8C95-013D7D2BA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1EFFA13-9FA3-5B45-3ECB-B7D6CE1FA7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남성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8AD6A6A-618C-22A9-0975-04DBC7554CA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38D887F-5A53-1A7A-7F39-133DE6225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5" r="49232"/>
          <a:stretch/>
        </p:blipFill>
        <p:spPr>
          <a:xfrm>
            <a:off x="625648" y="1712196"/>
            <a:ext cx="3621232" cy="3999696"/>
          </a:xfrm>
          <a:prstGeom prst="rect">
            <a:avLst/>
          </a:prstGeom>
        </p:spPr>
      </p:pic>
      <p:sp>
        <p:nvSpPr>
          <p:cNvPr id="9" name="타원 8">
            <a:extLst>
              <a:ext uri="{FF2B5EF4-FFF2-40B4-BE49-F238E27FC236}">
                <a16:creationId xmlns:a16="http://schemas.microsoft.com/office/drawing/2014/main" id="{1062E974-6985-2DC9-1118-39E7B0F04FB9}"/>
              </a:ext>
            </a:extLst>
          </p:cNvPr>
          <p:cNvSpPr/>
          <p:nvPr/>
        </p:nvSpPr>
        <p:spPr>
          <a:xfrm>
            <a:off x="952337" y="2448560"/>
            <a:ext cx="1851823" cy="1798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371AFDF-DD4D-9AB6-9984-15FEE9E334D1}"/>
              </a:ext>
            </a:extLst>
          </p:cNvPr>
          <p:cNvCxnSpPr>
            <a:cxnSpLocks/>
          </p:cNvCxnSpPr>
          <p:nvPr/>
        </p:nvCxnSpPr>
        <p:spPr>
          <a:xfrm>
            <a:off x="2804160" y="3429000"/>
            <a:ext cx="2692400" cy="381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4748F967-B4AC-8292-C2E2-3FE06AB9EDC5}"/>
              </a:ext>
            </a:extLst>
          </p:cNvPr>
          <p:cNvSpPr txBox="1">
            <a:spLocks/>
          </p:cNvSpPr>
          <p:nvPr/>
        </p:nvSpPr>
        <p:spPr>
          <a:xfrm>
            <a:off x="5852161" y="3429000"/>
            <a:ext cx="4673600" cy="1138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 원인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+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 원인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= 39.04%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Domain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비율과 거의 일치하는 것을 확인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17979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BBAEE-7247-8573-DAC9-175F79E73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6116C27-CA59-21D6-2610-E933F89807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남성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51A7A3-0941-C2FD-F721-EA998B81CE2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3FC660-79B8-A71A-D076-23327C82B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58" y="2603684"/>
            <a:ext cx="11564964" cy="1914792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C19784ED-FE10-8F13-9AA7-AC9D408C35AA}"/>
              </a:ext>
            </a:extLst>
          </p:cNvPr>
          <p:cNvSpPr/>
          <p:nvPr/>
        </p:nvSpPr>
        <p:spPr>
          <a:xfrm rot="16200000">
            <a:off x="6040120" y="2712720"/>
            <a:ext cx="396240" cy="584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5D61EF1-5A37-E8C3-76EC-E93A2A13C8F1}"/>
              </a:ext>
            </a:extLst>
          </p:cNvPr>
          <p:cNvSpPr txBox="1">
            <a:spLocks/>
          </p:cNvSpPr>
          <p:nvPr/>
        </p:nvSpPr>
        <p:spPr>
          <a:xfrm>
            <a:off x="4552315" y="5213040"/>
            <a:ext cx="3291205" cy="361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관련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feature: 7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3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9936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CE12A-BC9F-12B4-B88B-B80CF5E14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91D2AEF-DCED-7EB3-6379-B6C24FA76C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여성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BCA3F1-2A31-3299-AA3D-E9BDB0A4F9FE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1134979-A0ED-6525-94A9-9D10BF828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8" y="2633509"/>
            <a:ext cx="6296904" cy="22005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9C746DA4-BB4B-963E-2746-F06B95AFF0AC}"/>
              </a:ext>
            </a:extLst>
          </p:cNvPr>
          <p:cNvCxnSpPr>
            <a:cxnSpLocks/>
          </p:cNvCxnSpPr>
          <p:nvPr/>
        </p:nvCxnSpPr>
        <p:spPr>
          <a:xfrm>
            <a:off x="1354129" y="4569481"/>
            <a:ext cx="119045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F8F2DAA-2D8E-5A19-E908-304DE62B962D}"/>
              </a:ext>
            </a:extLst>
          </p:cNvPr>
          <p:cNvSpPr txBox="1">
            <a:spLocks/>
          </p:cNvSpPr>
          <p:nvPr/>
        </p:nvSpPr>
        <p:spPr>
          <a:xfrm>
            <a:off x="7511285" y="3164577"/>
            <a:ext cx="3969515" cy="1138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차 미팅 분석에서 큰 문제였던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불임 원인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요인의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data 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오염</a:t>
            </a:r>
            <a:endParaRPr lang="en-US" altLang="ko-KR" sz="1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299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D0B9A-2E2B-3D6A-F7AC-C7B9D3E08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B2F25E-46B9-630B-E2B3-DCED698A43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여성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DD33C4-B255-898F-439B-49208D35766D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82617B-7AE3-5BC9-CE40-73D1D4EB47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3552"/>
          <a:stretch/>
        </p:blipFill>
        <p:spPr>
          <a:xfrm>
            <a:off x="625648" y="2404718"/>
            <a:ext cx="3240000" cy="2716252"/>
          </a:xfrm>
          <a:prstGeom prst="rect">
            <a:avLst/>
          </a:prstGeom>
        </p:spPr>
      </p:pic>
      <p:pic>
        <p:nvPicPr>
          <p:cNvPr id="7" name="그림 6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7E58F3-3635-5AE1-F0D5-97578E4E2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5"/>
          <a:stretch/>
        </p:blipFill>
        <p:spPr>
          <a:xfrm>
            <a:off x="4433414" y="1762996"/>
            <a:ext cx="7132938" cy="399969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3A87651-2093-B75D-3023-FB8E72FF19BA}"/>
              </a:ext>
            </a:extLst>
          </p:cNvPr>
          <p:cNvSpPr/>
          <p:nvPr/>
        </p:nvSpPr>
        <p:spPr>
          <a:xfrm>
            <a:off x="513188" y="2290924"/>
            <a:ext cx="1965852" cy="556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23459390-F412-A23E-E98E-6CAC77C35DDE}"/>
              </a:ext>
            </a:extLst>
          </p:cNvPr>
          <p:cNvSpPr/>
          <p:nvPr/>
        </p:nvSpPr>
        <p:spPr>
          <a:xfrm>
            <a:off x="8379297" y="3870960"/>
            <a:ext cx="1851823" cy="17983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61156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B2DC-7F73-F53F-6BC0-5953618FB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D0D8699-6D3B-479C-B038-30933570F4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여성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2124111-08D9-6167-083F-57B11B9A803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8A025F-4585-5C0E-D957-6503EFD073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3552"/>
          <a:stretch/>
        </p:blipFill>
        <p:spPr>
          <a:xfrm>
            <a:off x="625648" y="2404718"/>
            <a:ext cx="3240000" cy="271625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C45E5E4-A51D-5195-F54F-74B9D5AC5FE8}"/>
              </a:ext>
            </a:extLst>
          </p:cNvPr>
          <p:cNvSpPr/>
          <p:nvPr/>
        </p:nvSpPr>
        <p:spPr>
          <a:xfrm>
            <a:off x="513188" y="2290924"/>
            <a:ext cx="1965852" cy="556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5790CD-427F-082D-D65F-5100F3BC5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82" y="1865023"/>
            <a:ext cx="6585264" cy="3580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321D708-3A89-92B1-6E71-2421D0823099}"/>
              </a:ext>
            </a:extLst>
          </p:cNvPr>
          <p:cNvSpPr/>
          <p:nvPr/>
        </p:nvSpPr>
        <p:spPr>
          <a:xfrm>
            <a:off x="5273807" y="5171770"/>
            <a:ext cx="1623006" cy="340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0F980670-9560-0C88-36B4-6106724B1877}"/>
              </a:ext>
            </a:extLst>
          </p:cNvPr>
          <p:cNvSpPr txBox="1">
            <a:spLocks/>
          </p:cNvSpPr>
          <p:nvPr/>
        </p:nvSpPr>
        <p:spPr>
          <a:xfrm>
            <a:off x="7471007" y="5676682"/>
            <a:ext cx="2015949" cy="361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네이처 논문 발췌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754581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7A2AE-ECBF-B183-B98D-0B770CC2C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794134F-BD40-22C8-B5D4-281D8591D3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여성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596F8E-492F-7EE8-2086-72C8978C08C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스케치, 도표, 라인, 그림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F3480B3-C8F1-3269-6C89-5A1C041566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1891347"/>
            <a:ext cx="7200000" cy="389508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CA58308-98D1-1DF1-C47C-926422D06B85}"/>
              </a:ext>
            </a:extLst>
          </p:cNvPr>
          <p:cNvCxnSpPr/>
          <p:nvPr/>
        </p:nvCxnSpPr>
        <p:spPr>
          <a:xfrm>
            <a:off x="2905760" y="3571240"/>
            <a:ext cx="178816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0122138-F542-4C1D-43CE-91A86013A10D}"/>
              </a:ext>
            </a:extLst>
          </p:cNvPr>
          <p:cNvCxnSpPr/>
          <p:nvPr/>
        </p:nvCxnSpPr>
        <p:spPr>
          <a:xfrm>
            <a:off x="2905760" y="4099560"/>
            <a:ext cx="1788160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32B18A-1500-2D69-75B8-5BB419BD475E}"/>
              </a:ext>
            </a:extLst>
          </p:cNvPr>
          <p:cNvSpPr txBox="1"/>
          <p:nvPr/>
        </p:nvSpPr>
        <p:spPr>
          <a:xfrm flipH="1">
            <a:off x="1339399" y="2783840"/>
            <a:ext cx="156636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자궁경부 문제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00F649-DD48-8275-605E-01EBA204084E}"/>
              </a:ext>
            </a:extLst>
          </p:cNvPr>
          <p:cNvSpPr txBox="1"/>
          <p:nvPr/>
        </p:nvSpPr>
        <p:spPr>
          <a:xfrm flipH="1">
            <a:off x="1425758" y="3368040"/>
            <a:ext cx="1393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자궁내막증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6FE3F-3104-C79C-E0E8-E4EF9393A798}"/>
              </a:ext>
            </a:extLst>
          </p:cNvPr>
          <p:cNvSpPr txBox="1"/>
          <p:nvPr/>
        </p:nvSpPr>
        <p:spPr>
          <a:xfrm flipH="1">
            <a:off x="1425758" y="3922391"/>
            <a:ext cx="1393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배란 장애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00974C-3C1B-3262-CC9D-7E00E323E045}"/>
              </a:ext>
            </a:extLst>
          </p:cNvPr>
          <p:cNvSpPr txBox="1"/>
          <p:nvPr/>
        </p:nvSpPr>
        <p:spPr>
          <a:xfrm flipH="1">
            <a:off x="1425758" y="4485077"/>
            <a:ext cx="139364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난관 질환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1CA07-A010-434A-2148-2769952B9E9B}"/>
              </a:ext>
            </a:extLst>
          </p:cNvPr>
          <p:cNvSpPr txBox="1"/>
          <p:nvPr/>
        </p:nvSpPr>
        <p:spPr>
          <a:xfrm flipH="1">
            <a:off x="8999178" y="3368040"/>
            <a:ext cx="124210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요인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89324-E853-E6FE-2940-869BECA17E41}"/>
              </a:ext>
            </a:extLst>
          </p:cNvPr>
          <p:cNvSpPr txBox="1"/>
          <p:nvPr/>
        </p:nvSpPr>
        <p:spPr>
          <a:xfrm flipH="1">
            <a:off x="8608877" y="4773551"/>
            <a:ext cx="202270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우린 전전이니까</a:t>
            </a:r>
            <a:r>
              <a:rPr lang="en-US" altLang="ko-KR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  <a:endParaRPr lang="ko-KR" altLang="en-US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9315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03AED-FE12-6A70-FAE0-833EFBC95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B60164C-80AA-0F35-D5C5-FC340A27A5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여성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5D08FA9-C1B7-5C67-8864-54DDE11A927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C7528-C33D-F477-9922-E1E949D4A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0" y="2784527"/>
            <a:ext cx="3600000" cy="1858824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B85B342-832B-9C3F-B3BD-1EF6D3503435}"/>
              </a:ext>
            </a:extLst>
          </p:cNvPr>
          <p:cNvSpPr txBox="1">
            <a:spLocks/>
          </p:cNvSpPr>
          <p:nvPr/>
        </p:nvSpPr>
        <p:spPr>
          <a:xfrm>
            <a:off x="5793184" y="2913707"/>
            <a:ext cx="5799376" cy="16004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불임 원인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요인의 경우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True 79000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False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일 때 여성 요인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True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인 경우</a:t>
            </a:r>
            <a:b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    58000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(30.5%)</a:t>
            </a:r>
          </a:p>
        </p:txBody>
      </p:sp>
    </p:spTree>
    <p:extLst>
      <p:ext uri="{BB962C8B-B14F-4D97-AF65-F5344CB8AC3E}">
        <p14:creationId xmlns:p14="http://schemas.microsoft.com/office/powerpoint/2010/main" val="397580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7FF64-2D51-373E-7412-6DF1839CC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D0BB3BB-6111-697C-1470-42C2263FB0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여성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0D274B3-98B7-2E9E-3D0D-7CE69A74449B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8C039B5-DA1C-CBEF-9A0B-1016BB7A685D}"/>
              </a:ext>
            </a:extLst>
          </p:cNvPr>
          <p:cNvSpPr/>
          <p:nvPr/>
        </p:nvSpPr>
        <p:spPr>
          <a:xfrm>
            <a:off x="7569199" y="1838960"/>
            <a:ext cx="3088641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8280E69-CDD7-6AF3-9511-4431FFC6DCC9}"/>
              </a:ext>
            </a:extLst>
          </p:cNvPr>
          <p:cNvSpPr/>
          <p:nvPr/>
        </p:nvSpPr>
        <p:spPr>
          <a:xfrm>
            <a:off x="5942543" y="1838960"/>
            <a:ext cx="1626655" cy="4246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58F696-BA45-9182-ACC3-4043E7096A4D}"/>
              </a:ext>
            </a:extLst>
          </p:cNvPr>
          <p:cNvSpPr txBox="1"/>
          <p:nvPr/>
        </p:nvSpPr>
        <p:spPr>
          <a:xfrm>
            <a:off x="2969189" y="1353542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False 19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8D3241-7B17-BF0E-0F13-DC13862B9EEF}"/>
              </a:ext>
            </a:extLst>
          </p:cNvPr>
          <p:cNvSpPr txBox="1"/>
          <p:nvPr/>
        </p:nvSpPr>
        <p:spPr>
          <a:xfrm>
            <a:off x="5950384" y="3845271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불임 원인 </a:t>
            </a:r>
            <a:r>
              <a:rPr lang="en-US" altLang="ko-KR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요인</a:t>
            </a:r>
            <a:endParaRPr lang="en-US" altLang="ko-KR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58000 (30.5%)</a:t>
            </a:r>
            <a:endParaRPr lang="ko-KR" altLang="en-US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4A593A96-3344-323D-FE1C-E563E52DD0BA}"/>
              </a:ext>
            </a:extLst>
          </p:cNvPr>
          <p:cNvSpPr/>
          <p:nvPr/>
        </p:nvSpPr>
        <p:spPr>
          <a:xfrm flipH="1">
            <a:off x="5577465" y="2345573"/>
            <a:ext cx="360000" cy="360000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1E7B22E9-E605-9B75-009B-96939B196E63}"/>
              </a:ext>
            </a:extLst>
          </p:cNvPr>
          <p:cNvSpPr/>
          <p:nvPr/>
        </p:nvSpPr>
        <p:spPr>
          <a:xfrm flipH="1">
            <a:off x="5577465" y="4603855"/>
            <a:ext cx="360000" cy="36000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9154FB7-A2D5-29A9-A556-18A6A89F3A47}"/>
              </a:ext>
            </a:extLst>
          </p:cNvPr>
          <p:cNvSpPr txBox="1">
            <a:spLocks/>
          </p:cNvSpPr>
          <p:nvPr/>
        </p:nvSpPr>
        <p:spPr>
          <a:xfrm>
            <a:off x="1953794" y="2779652"/>
            <a:ext cx="3507299" cy="1226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주 불임 원인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 (not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요인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b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4283 (2.25%)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73C9C4-9295-F4BA-5F93-2A121E30D863}"/>
              </a:ext>
            </a:extLst>
          </p:cNvPr>
          <p:cNvCxnSpPr>
            <a:cxnSpLocks/>
          </p:cNvCxnSpPr>
          <p:nvPr/>
        </p:nvCxnSpPr>
        <p:spPr>
          <a:xfrm flipV="1">
            <a:off x="4734560" y="2462381"/>
            <a:ext cx="943044" cy="3172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E1C90DB4-231B-5197-B64D-89A3DB23C4D8}"/>
              </a:ext>
            </a:extLst>
          </p:cNvPr>
          <p:cNvSpPr txBox="1">
            <a:spLocks/>
          </p:cNvSpPr>
          <p:nvPr/>
        </p:nvSpPr>
        <p:spPr>
          <a:xfrm>
            <a:off x="2057839" y="4891048"/>
            <a:ext cx="4342283" cy="1226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부 불임 원인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 (not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요인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b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1422 (0.75%)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6DC5A88-C211-83D5-0743-6B6639000497}"/>
              </a:ext>
            </a:extLst>
          </p:cNvPr>
          <p:cNvCxnSpPr>
            <a:cxnSpLocks/>
          </p:cNvCxnSpPr>
          <p:nvPr/>
        </p:nvCxnSpPr>
        <p:spPr>
          <a:xfrm flipV="1">
            <a:off x="4865103" y="4768557"/>
            <a:ext cx="849683" cy="1952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25991D8-A91D-BB6B-50EC-4A909FFFE5EB}"/>
              </a:ext>
            </a:extLst>
          </p:cNvPr>
          <p:cNvSpPr/>
          <p:nvPr/>
        </p:nvSpPr>
        <p:spPr>
          <a:xfrm>
            <a:off x="7569200" y="1838960"/>
            <a:ext cx="3088640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0055C9-6705-A954-DD6D-6FBB5F2ED9C8}"/>
              </a:ext>
            </a:extLst>
          </p:cNvPr>
          <p:cNvSpPr/>
          <p:nvPr/>
        </p:nvSpPr>
        <p:spPr>
          <a:xfrm>
            <a:off x="1686560" y="1838960"/>
            <a:ext cx="5882639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F245A20-D0B8-6217-D034-27CA714BAB38}"/>
              </a:ext>
            </a:extLst>
          </p:cNvPr>
          <p:cNvCxnSpPr/>
          <p:nvPr/>
        </p:nvCxnSpPr>
        <p:spPr>
          <a:xfrm>
            <a:off x="7569200" y="1838960"/>
            <a:ext cx="0" cy="4246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B35250-88A6-56EB-75AA-2A1E00622A4E}"/>
              </a:ext>
            </a:extLst>
          </p:cNvPr>
          <p:cNvSpPr txBox="1"/>
          <p:nvPr/>
        </p:nvSpPr>
        <p:spPr>
          <a:xfrm>
            <a:off x="7636768" y="1415097"/>
            <a:ext cx="295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True: 6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(24%)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19847-ED29-AA92-6C87-E7F11DF09489}"/>
              </a:ext>
            </a:extLst>
          </p:cNvPr>
          <p:cNvSpPr txBox="1"/>
          <p:nvPr/>
        </p:nvSpPr>
        <p:spPr>
          <a:xfrm flipH="1">
            <a:off x="9595655" y="5361840"/>
            <a:ext cx="90978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Total</a:t>
            </a:r>
          </a:p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33.5%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8390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3AC1CC-6D87-4C82-B620-5012E51CD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Index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2802C0-8626-6643-3F1F-53EC54647A5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4D9119C-216E-48BE-AE31-1A6E551C368B}"/>
              </a:ext>
            </a:extLst>
          </p:cNvPr>
          <p:cNvSpPr txBox="1">
            <a:spLocks/>
          </p:cNvSpPr>
          <p:nvPr/>
        </p:nvSpPr>
        <p:spPr>
          <a:xfrm>
            <a:off x="838200" y="1363509"/>
            <a:ext cx="10515600" cy="515527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분석 결과 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1)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2)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요인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3)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부부 요인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4) </a:t>
            </a:r>
            <a:r>
              <a:rPr lang="ko-KR" altLang="en-US" sz="2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시술 시기 코드</a:t>
            </a:r>
            <a:endParaRPr lang="en-US" altLang="ko-KR" sz="20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514350" indent="-514350">
              <a:lnSpc>
                <a:spcPct val="150000"/>
              </a:lnSpc>
              <a:buAutoNum type="arabicPeriod" startAt="2"/>
            </a:pP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개인 공부 공유</a:t>
            </a:r>
            <a:endParaRPr lang="en-US" altLang="ko-KR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	1) </a:t>
            </a:r>
            <a:r>
              <a:rPr kumimoji="0" lang="en-US" altLang="ko-KR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에스코어 드림 6 Bold" panose="020B0703030302020204" pitchFamily="34" charset="-127"/>
                <a:ea typeface="에스코어 드림 6 Bold" panose="020B0703030302020204" pitchFamily="34" charset="-127"/>
                <a:cs typeface="+mn-cs"/>
              </a:rPr>
              <a:t>undersampling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에스코어 드림 6 Bold" panose="020B0703030302020204" pitchFamily="34" charset="-127"/>
              <a:ea typeface="에스코어 드림 6 Bold" panose="020B0703030302020204" pitchFamily="34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2) one-hot encoding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	3) </a:t>
            </a:r>
            <a:r>
              <a:rPr lang="ko-KR" altLang="en-US" sz="2000" dirty="0">
                <a:solidFill>
                  <a:prstClr val="black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기타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42406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4AC8-86EE-2C17-6B17-3503E704C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768CD2B-E981-ED52-BE91-C6B209F651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여성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3802A86-BF58-095A-DC8C-9FBE553A48AF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1F70FD-7965-2576-B262-87444BF750E2}"/>
              </a:ext>
            </a:extLst>
          </p:cNvPr>
          <p:cNvSpPr/>
          <p:nvPr/>
        </p:nvSpPr>
        <p:spPr>
          <a:xfrm>
            <a:off x="7569199" y="1838960"/>
            <a:ext cx="3088641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C2B1E4A-607E-C83A-DB0E-309BAFACFDE6}"/>
              </a:ext>
            </a:extLst>
          </p:cNvPr>
          <p:cNvSpPr/>
          <p:nvPr/>
        </p:nvSpPr>
        <p:spPr>
          <a:xfrm>
            <a:off x="5942543" y="1838960"/>
            <a:ext cx="1626655" cy="42468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565976-558F-2184-A417-46F1435B3759}"/>
              </a:ext>
            </a:extLst>
          </p:cNvPr>
          <p:cNvSpPr txBox="1"/>
          <p:nvPr/>
        </p:nvSpPr>
        <p:spPr>
          <a:xfrm>
            <a:off x="2969189" y="1353542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False 19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2BE345-727F-4D58-508B-C5B90AD9A7B2}"/>
              </a:ext>
            </a:extLst>
          </p:cNvPr>
          <p:cNvSpPr txBox="1"/>
          <p:nvPr/>
        </p:nvSpPr>
        <p:spPr>
          <a:xfrm>
            <a:off x="5937465" y="1979517"/>
            <a:ext cx="16289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불임 원인 </a:t>
            </a:r>
            <a:r>
              <a:rPr lang="en-US" altLang="ko-KR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요인</a:t>
            </a:r>
            <a:endParaRPr lang="en-US" altLang="ko-KR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r>
              <a:rPr lang="en-US" altLang="ko-KR" sz="12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58000 (30.5%)</a:t>
            </a:r>
            <a:endParaRPr lang="ko-KR" altLang="en-US" sz="12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0" name="순서도: 지연 9">
            <a:extLst>
              <a:ext uri="{FF2B5EF4-FFF2-40B4-BE49-F238E27FC236}">
                <a16:creationId xmlns:a16="http://schemas.microsoft.com/office/drawing/2014/main" id="{27214871-4D46-A08F-D421-A9F238CE3176}"/>
              </a:ext>
            </a:extLst>
          </p:cNvPr>
          <p:cNvSpPr/>
          <p:nvPr/>
        </p:nvSpPr>
        <p:spPr>
          <a:xfrm flipH="1">
            <a:off x="5577465" y="2345573"/>
            <a:ext cx="360000" cy="360000"/>
          </a:xfrm>
          <a:prstGeom prst="flowChartDelay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순서도: 지연 10">
            <a:extLst>
              <a:ext uri="{FF2B5EF4-FFF2-40B4-BE49-F238E27FC236}">
                <a16:creationId xmlns:a16="http://schemas.microsoft.com/office/drawing/2014/main" id="{C82732E1-CA83-0E98-C466-13C029F41F71}"/>
              </a:ext>
            </a:extLst>
          </p:cNvPr>
          <p:cNvSpPr/>
          <p:nvPr/>
        </p:nvSpPr>
        <p:spPr>
          <a:xfrm flipH="1">
            <a:off x="5577465" y="4603855"/>
            <a:ext cx="360000" cy="360000"/>
          </a:xfrm>
          <a:prstGeom prst="flowChartDelay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368E915-00F7-E23F-F19A-E53ECAD2B3ED}"/>
              </a:ext>
            </a:extLst>
          </p:cNvPr>
          <p:cNvSpPr/>
          <p:nvPr/>
        </p:nvSpPr>
        <p:spPr>
          <a:xfrm>
            <a:off x="7569200" y="1838960"/>
            <a:ext cx="3088640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5D00668-6974-DEE8-3F2C-FDA5922847A7}"/>
              </a:ext>
            </a:extLst>
          </p:cNvPr>
          <p:cNvSpPr/>
          <p:nvPr/>
        </p:nvSpPr>
        <p:spPr>
          <a:xfrm>
            <a:off x="1686560" y="1838960"/>
            <a:ext cx="5882639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50B4701-82CD-17FC-128C-C1F8B953C86D}"/>
              </a:ext>
            </a:extLst>
          </p:cNvPr>
          <p:cNvCxnSpPr/>
          <p:nvPr/>
        </p:nvCxnSpPr>
        <p:spPr>
          <a:xfrm>
            <a:off x="7569200" y="1838960"/>
            <a:ext cx="0" cy="4246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DF629B1-904E-3740-037A-9A6190A14D61}"/>
              </a:ext>
            </a:extLst>
          </p:cNvPr>
          <p:cNvSpPr txBox="1"/>
          <p:nvPr/>
        </p:nvSpPr>
        <p:spPr>
          <a:xfrm>
            <a:off x="7636768" y="1415097"/>
            <a:ext cx="295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True: 6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(24%)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CA2215D-64FF-050B-E7A9-758D8325E82B}"/>
              </a:ext>
            </a:extLst>
          </p:cNvPr>
          <p:cNvSpPr txBox="1"/>
          <p:nvPr/>
        </p:nvSpPr>
        <p:spPr>
          <a:xfrm flipH="1">
            <a:off x="9595655" y="5361840"/>
            <a:ext cx="90978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Total</a:t>
            </a:r>
          </a:p>
          <a:p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33.5%</a:t>
            </a:r>
            <a:endParaRPr lang="ko-KR" altLang="en-US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1B4E1FD-0328-D59F-3DA8-824591B175FF}"/>
              </a:ext>
            </a:extLst>
          </p:cNvPr>
          <p:cNvSpPr/>
          <p:nvPr/>
        </p:nvSpPr>
        <p:spPr>
          <a:xfrm>
            <a:off x="2570480" y="3111177"/>
            <a:ext cx="3820160" cy="118570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불명확 불임 원인</a:t>
            </a:r>
            <a:endParaRPr lang="en-US" altLang="ko-KR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47598 (25.2%)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B821286-182B-DF02-FD4A-DA6A39D553DA}"/>
              </a:ext>
            </a:extLst>
          </p:cNvPr>
          <p:cNvCxnSpPr/>
          <p:nvPr/>
        </p:nvCxnSpPr>
        <p:spPr>
          <a:xfrm>
            <a:off x="5947625" y="1838960"/>
            <a:ext cx="0" cy="4246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54FCB86A-8267-B8E4-9BFC-0ED683433236}"/>
              </a:ext>
            </a:extLst>
          </p:cNvPr>
          <p:cNvCxnSpPr>
            <a:cxnSpLocks/>
          </p:cNvCxnSpPr>
          <p:nvPr/>
        </p:nvCxnSpPr>
        <p:spPr>
          <a:xfrm flipV="1">
            <a:off x="6096000" y="3039387"/>
            <a:ext cx="1811081" cy="5925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E3479A9B-5B0E-423F-0162-2674B802D4BF}"/>
              </a:ext>
            </a:extLst>
          </p:cNvPr>
          <p:cNvSpPr txBox="1">
            <a:spLocks/>
          </p:cNvSpPr>
          <p:nvPr/>
        </p:nvSpPr>
        <p:spPr>
          <a:xfrm>
            <a:off x="8022306" y="2477211"/>
            <a:ext cx="1740397" cy="1226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불명확 여성 요인</a:t>
            </a:r>
            <a:endParaRPr lang="en-US" altLang="ko-KR" sz="14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3424 (5.9%)</a:t>
            </a:r>
          </a:p>
        </p:txBody>
      </p:sp>
      <p:pic>
        <p:nvPicPr>
          <p:cNvPr id="24" name="그림 23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F45FE33-1778-0202-D1D7-292849AAC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5"/>
          <a:stretch/>
        </p:blipFill>
        <p:spPr>
          <a:xfrm>
            <a:off x="8071067" y="4296885"/>
            <a:ext cx="3600000" cy="20186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8A5C79B-2B68-74B8-D9AB-78FC24CDEEDD}"/>
              </a:ext>
            </a:extLst>
          </p:cNvPr>
          <p:cNvSpPr txBox="1"/>
          <p:nvPr/>
        </p:nvSpPr>
        <p:spPr>
          <a:xfrm>
            <a:off x="2001509" y="4668142"/>
            <a:ext cx="2879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불명확 관련해서는 더 분석해보기</a:t>
            </a:r>
            <a:r>
              <a:rPr lang="en-US" altLang="ko-KR" sz="1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</a:p>
          <a:p>
            <a:r>
              <a:rPr lang="ko-KR" altLang="en-US" sz="1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생각보다 자체만으로 비율이 크다</a:t>
            </a:r>
            <a:r>
              <a:rPr lang="en-US" altLang="ko-KR" sz="14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1685713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B3F54-2795-FF01-B06E-5DE4BE42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63131E7-A5D0-CB89-F1D0-50AC227E9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여성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B50632-2C61-30EC-4D26-42BDF950D25D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444143-79A6-F762-4A94-0B0866B87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069" y="2791385"/>
            <a:ext cx="9243861" cy="1722269"/>
          </a:xfrm>
          <a:prstGeom prst="rect">
            <a:avLst/>
          </a:prstGeom>
        </p:spPr>
      </p:pic>
      <p:sp>
        <p:nvSpPr>
          <p:cNvPr id="3" name="화살표: 아래쪽 2">
            <a:extLst>
              <a:ext uri="{FF2B5EF4-FFF2-40B4-BE49-F238E27FC236}">
                <a16:creationId xmlns:a16="http://schemas.microsoft.com/office/drawing/2014/main" id="{7A68D585-4237-C6BC-0EF5-A5EB31865395}"/>
              </a:ext>
            </a:extLst>
          </p:cNvPr>
          <p:cNvSpPr/>
          <p:nvPr/>
        </p:nvSpPr>
        <p:spPr>
          <a:xfrm rot="16200000">
            <a:off x="5897879" y="2938780"/>
            <a:ext cx="396240" cy="584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3CA0423-AB19-9AC4-3C7F-816D63B6C8C8}"/>
              </a:ext>
            </a:extLst>
          </p:cNvPr>
          <p:cNvSpPr txBox="1">
            <a:spLocks/>
          </p:cNvSpPr>
          <p:nvPr/>
        </p:nvSpPr>
        <p:spPr>
          <a:xfrm>
            <a:off x="4552315" y="4875423"/>
            <a:ext cx="3291205" cy="361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관련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feature: 8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4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2356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65150-F76E-4CFF-FAC0-AA3B86C11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069728F-E9B9-BDE8-F105-9B34B9959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부부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F520AD0-9CCB-50C7-3C4D-484E71334B79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8F0E37-2975-94EA-30BF-7A472B5F5562}"/>
              </a:ext>
            </a:extLst>
          </p:cNvPr>
          <p:cNvSpPr/>
          <p:nvPr/>
        </p:nvSpPr>
        <p:spPr>
          <a:xfrm>
            <a:off x="7569199" y="1838960"/>
            <a:ext cx="3088641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4F87A-A2F1-24A4-F5F7-B004BD56C5D2}"/>
              </a:ext>
            </a:extLst>
          </p:cNvPr>
          <p:cNvSpPr txBox="1"/>
          <p:nvPr/>
        </p:nvSpPr>
        <p:spPr>
          <a:xfrm>
            <a:off x="2969189" y="1353542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False 19</a:t>
            </a:r>
            <a:r>
              <a:rPr lang="ko-KR" altLang="en-US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4806D56B-C812-64E4-6A26-F710FFA71299}"/>
              </a:ext>
            </a:extLst>
          </p:cNvPr>
          <p:cNvSpPr txBox="1">
            <a:spLocks/>
          </p:cNvSpPr>
          <p:nvPr/>
        </p:nvSpPr>
        <p:spPr>
          <a:xfrm>
            <a:off x="4072057" y="2542344"/>
            <a:ext cx="3507299" cy="1226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부부 주 불임 원인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 (not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b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6610 (3.48%)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4613D571-9C3D-43FB-3F1E-356F40629F89}"/>
              </a:ext>
            </a:extLst>
          </p:cNvPr>
          <p:cNvSpPr txBox="1">
            <a:spLocks/>
          </p:cNvSpPr>
          <p:nvPr/>
        </p:nvSpPr>
        <p:spPr>
          <a:xfrm>
            <a:off x="3964298" y="4844709"/>
            <a:ext cx="4342283" cy="12268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부부 부 불임 원인 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and (not </a:t>
            </a:r>
            <a:r>
              <a:rPr lang="ko-KR" altLang="en-US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</a:t>
            </a: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  <a:b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</a:br>
            <a:r>
              <a:rPr lang="en-US" altLang="ko-KR" sz="1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:1827 (0.96%)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882C50-FC12-62C6-9586-6A46353AEEB4}"/>
              </a:ext>
            </a:extLst>
          </p:cNvPr>
          <p:cNvSpPr/>
          <p:nvPr/>
        </p:nvSpPr>
        <p:spPr>
          <a:xfrm>
            <a:off x="7569200" y="1838960"/>
            <a:ext cx="3088640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8CBC4A-352B-2B86-7920-390597388D6A}"/>
              </a:ext>
            </a:extLst>
          </p:cNvPr>
          <p:cNvSpPr/>
          <p:nvPr/>
        </p:nvSpPr>
        <p:spPr>
          <a:xfrm>
            <a:off x="1686560" y="1838960"/>
            <a:ext cx="5882639" cy="42468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45AF6CA-CFB9-C5B7-43CD-28175BE2A8CD}"/>
              </a:ext>
            </a:extLst>
          </p:cNvPr>
          <p:cNvCxnSpPr/>
          <p:nvPr/>
        </p:nvCxnSpPr>
        <p:spPr>
          <a:xfrm>
            <a:off x="7569200" y="1838960"/>
            <a:ext cx="0" cy="4246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9B0994F-B8EC-E4F9-77AC-54BDE134818B}"/>
              </a:ext>
            </a:extLst>
          </p:cNvPr>
          <p:cNvSpPr txBox="1"/>
          <p:nvPr/>
        </p:nvSpPr>
        <p:spPr>
          <a:xfrm>
            <a:off x="7636768" y="1415097"/>
            <a:ext cx="295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임신 성공 여부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True: 6</a:t>
            </a:r>
            <a:r>
              <a:rPr lang="ko-KR" altLang="en-US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 </a:t>
            </a:r>
            <a:r>
              <a:rPr lang="en-US" altLang="ko-KR" sz="1400" dirty="0">
                <a:solidFill>
                  <a:schemeClr val="bg2">
                    <a:lumMod val="90000"/>
                  </a:schemeClr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(24%)</a:t>
            </a:r>
            <a:endParaRPr lang="ko-KR" altLang="en-US" sz="1400" dirty="0">
              <a:solidFill>
                <a:schemeClr val="bg2">
                  <a:lumMod val="90000"/>
                </a:schemeClr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8A5F38ED-D18D-EA4E-AFDB-78B540570EEA}"/>
              </a:ext>
            </a:extLst>
          </p:cNvPr>
          <p:cNvSpPr/>
          <p:nvPr/>
        </p:nvSpPr>
        <p:spPr>
          <a:xfrm>
            <a:off x="3180080" y="2824480"/>
            <a:ext cx="487680" cy="48768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78A0D5-D978-F263-162A-A44948000C18}"/>
              </a:ext>
            </a:extLst>
          </p:cNvPr>
          <p:cNvSpPr/>
          <p:nvPr/>
        </p:nvSpPr>
        <p:spPr>
          <a:xfrm>
            <a:off x="3439160" y="5041559"/>
            <a:ext cx="396240" cy="396240"/>
          </a:xfrm>
          <a:prstGeom prst="ellips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215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95997-4EA9-E7D7-EDBC-0D039FE95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BF7CE22-0CD3-2267-09D5-5F4341E26D49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B7F8D7-8267-CCCC-7A53-F8E6D5BD7BE4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개인 공부 공유 </a:t>
            </a:r>
          </a:p>
        </p:txBody>
      </p:sp>
    </p:spTree>
    <p:extLst>
      <p:ext uri="{BB962C8B-B14F-4D97-AF65-F5344CB8AC3E}">
        <p14:creationId xmlns:p14="http://schemas.microsoft.com/office/powerpoint/2010/main" val="1722927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E00EC-9C34-B4D4-B360-6E9F5C846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5100E71-CD9D-8BBC-D50B-028929C3EC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개인 공부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undersampling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0E9B8B-B8D6-7496-5030-7C645FCC6892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A8648-1BDB-9349-229A-FCF89156B10F}"/>
              </a:ext>
            </a:extLst>
          </p:cNvPr>
          <p:cNvSpPr txBox="1"/>
          <p:nvPr/>
        </p:nvSpPr>
        <p:spPr>
          <a:xfrm>
            <a:off x="1944618" y="2018207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0.74</a:t>
            </a:r>
            <a:endParaRPr lang="ko-KR" altLang="en-US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11C0A5-FC39-F110-8268-82281C05D1D9}"/>
              </a:ext>
            </a:extLst>
          </p:cNvPr>
          <p:cNvSpPr txBox="1"/>
          <p:nvPr/>
        </p:nvSpPr>
        <p:spPr>
          <a:xfrm>
            <a:off x="3731854" y="4147189"/>
            <a:ext cx="1191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0.26</a:t>
            </a:r>
            <a:endParaRPr lang="ko-KR" altLang="en-US" dirty="0">
              <a:solidFill>
                <a:schemeClr val="tx1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E8144DA-1858-C5AF-F36C-64BD205E9F68}"/>
              </a:ext>
            </a:extLst>
          </p:cNvPr>
          <p:cNvGrpSpPr/>
          <p:nvPr/>
        </p:nvGrpSpPr>
        <p:grpSpPr>
          <a:xfrm>
            <a:off x="938509" y="1743364"/>
            <a:ext cx="4395201" cy="4014115"/>
            <a:chOff x="3618230" y="1715655"/>
            <a:chExt cx="4395201" cy="4014115"/>
          </a:xfrm>
        </p:grpSpPr>
        <p:pic>
          <p:nvPicPr>
            <p:cNvPr id="9" name="그림 8" descr="텍스트, 스크린샷, 도표, 직사각형이(가) 표시된 사진&#10;&#10;자동 생성된 설명">
              <a:extLst>
                <a:ext uri="{FF2B5EF4-FFF2-40B4-BE49-F238E27FC236}">
                  <a16:creationId xmlns:a16="http://schemas.microsoft.com/office/drawing/2014/main" id="{D3B550CF-E689-111C-CF14-1A491F7BA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230" y="1715655"/>
              <a:ext cx="4395201" cy="401411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7BE4AC-F6B2-ABDB-1461-94730F3D1830}"/>
                </a:ext>
              </a:extLst>
            </p:cNvPr>
            <p:cNvSpPr txBox="1"/>
            <p:nvPr/>
          </p:nvSpPr>
          <p:spPr>
            <a:xfrm>
              <a:off x="4624339" y="1990498"/>
              <a:ext cx="11914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0.74</a:t>
              </a:r>
              <a:endPara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140D9E6-72D3-1EC1-A150-E31701F4720E}"/>
                </a:ext>
              </a:extLst>
            </p:cNvPr>
            <p:cNvSpPr txBox="1"/>
            <p:nvPr/>
          </p:nvSpPr>
          <p:spPr>
            <a:xfrm>
              <a:off x="6411575" y="4119480"/>
              <a:ext cx="11914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1"/>
              <a:r>
                <a:rPr lang="en-US" altLang="ko-KR" dirty="0">
                  <a:solidFill>
                    <a:schemeClr val="tx1"/>
                  </a:solidFill>
                  <a:latin typeface="에스코어 드림 6 Bold" panose="020B0703030302020204" pitchFamily="34" charset="-127"/>
                  <a:ea typeface="에스코어 드림 6 Bold" panose="020B0703030302020204" pitchFamily="34" charset="-127"/>
                </a:rPr>
                <a:t>0.26</a:t>
              </a:r>
              <a:endParaRPr lang="ko-KR" altLang="en-US" dirty="0">
                <a:solidFill>
                  <a:schemeClr val="tx1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endParaRPr>
            </a:p>
          </p:txBody>
        </p:sp>
      </p:grpSp>
      <p:pic>
        <p:nvPicPr>
          <p:cNvPr id="13" name="그림 12" descr="텍스트, 스크린샷, 도표, 직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412727F-6339-3A72-E8EA-26C8D427A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594" y="1743479"/>
            <a:ext cx="5168470" cy="4014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98DF07B7-864A-2F57-16FA-8657AA9E1E60}"/>
              </a:ext>
            </a:extLst>
          </p:cNvPr>
          <p:cNvSpPr/>
          <p:nvPr/>
        </p:nvSpPr>
        <p:spPr>
          <a:xfrm rot="16200000">
            <a:off x="5724532" y="3458321"/>
            <a:ext cx="396240" cy="584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A1B6722C-FEAC-3F5B-22D6-E61B2EAEF69F}"/>
              </a:ext>
            </a:extLst>
          </p:cNvPr>
          <p:cNvSpPr txBox="1">
            <a:spLocks/>
          </p:cNvSpPr>
          <p:nvPr/>
        </p:nvSpPr>
        <p:spPr>
          <a:xfrm>
            <a:off x="3540290" y="6138527"/>
            <a:ext cx="4764723" cy="361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 importance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계산 시 고려 필요할 듯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2466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5C18-609B-3286-B316-BB90AA9DD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E89FDE6-4A15-AA9A-D5E1-3697504316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개인 공부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one-hot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encoding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573C97-2D72-D3BC-9CC2-781842C50F80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DA1CD8-957E-73B8-4225-0B1ACE39F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05" y="2763897"/>
            <a:ext cx="6416715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C43D09E9-DE6B-EE61-D9A3-B48B3F2F0A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114"/>
          <a:stretch/>
        </p:blipFill>
        <p:spPr>
          <a:xfrm>
            <a:off x="625648" y="2075075"/>
            <a:ext cx="2448267" cy="3177645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DB0F3F1-E99C-1D17-8B71-193A5BDA5134}"/>
              </a:ext>
            </a:extLst>
          </p:cNvPr>
          <p:cNvSpPr txBox="1">
            <a:spLocks/>
          </p:cNvSpPr>
          <p:nvPr/>
        </p:nvSpPr>
        <p:spPr>
          <a:xfrm>
            <a:off x="204178" y="5444383"/>
            <a:ext cx="3291205" cy="361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기존의 범주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encoding]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4ADAD94-A933-6B70-553A-6DD3B50DFFD2}"/>
              </a:ext>
            </a:extLst>
          </p:cNvPr>
          <p:cNvSpPr txBox="1">
            <a:spLocks/>
          </p:cNvSpPr>
          <p:nvPr/>
        </p:nvSpPr>
        <p:spPr>
          <a:xfrm>
            <a:off x="6494759" y="4794143"/>
            <a:ext cx="3291205" cy="36111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[one-hot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encoding]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358BBDF1-2A62-A510-C58B-CA85C024B1EF}"/>
              </a:ext>
            </a:extLst>
          </p:cNvPr>
          <p:cNvSpPr/>
          <p:nvPr/>
        </p:nvSpPr>
        <p:spPr>
          <a:xfrm rot="16200000">
            <a:off x="3804840" y="3371797"/>
            <a:ext cx="396240" cy="58420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8333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88AA3-82B5-F6C1-4D94-C6ECBCC2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EFE1FF7-4F3A-FCA1-22BC-974F304C42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개인 공부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기타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(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시술 시기 코드 분석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F6AB1C-77D9-E2EA-2953-B7B1E73A6416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번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1943365-BF9E-747F-9B8D-46631674F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970303"/>
            <a:ext cx="5271192" cy="36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8BF49AD-8EA8-F96F-E8F2-A6FCEF190577}"/>
              </a:ext>
            </a:extLst>
          </p:cNvPr>
          <p:cNvSpPr txBox="1">
            <a:spLocks/>
          </p:cNvSpPr>
          <p:nvPr/>
        </p:nvSpPr>
        <p:spPr>
          <a:xfrm>
            <a:off x="6716077" y="2694287"/>
            <a:ext cx="4764723" cy="215203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Undersampling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True:False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= 1:1)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후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시술시기코드 분석 시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코드에 따른 큰 차이가 없음을 발견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그냥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drop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해도 괜찮아 보임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7043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65E5F-8A42-564D-413A-3DC772A48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CE6E958-ED9A-1C6B-6A5F-ED6655C0B634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0E4F00-828B-6B8F-3DB4-0AF9DC6B910D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591986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6586D-4FC4-8352-A98A-98C3D5B6D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4801D4-A603-5F08-95F9-6415839BA455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7107B3-076C-F65B-ED4B-21B14829BD10}"/>
              </a:ext>
            </a:extLst>
          </p:cNvPr>
          <p:cNvSpPr txBox="1"/>
          <p:nvPr/>
        </p:nvSpPr>
        <p:spPr>
          <a:xfrm>
            <a:off x="2484120" y="3429000"/>
            <a:ext cx="72237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44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분석 결과 </a:t>
            </a:r>
          </a:p>
        </p:txBody>
      </p:sp>
    </p:spTree>
    <p:extLst>
      <p:ext uri="{BB962C8B-B14F-4D97-AF65-F5344CB8AC3E}">
        <p14:creationId xmlns:p14="http://schemas.microsoft.com/office/powerpoint/2010/main" val="1826573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DA509-CC0A-13D4-E2C0-BD175BC8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BC7FCCB-A1EE-9501-880C-401ED1692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5996288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88E771-3D37-4147-B439-D3A154DCF617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BEA37A5-7AD1-78FD-9200-25B3DF7CE7EA}"/>
              </a:ext>
            </a:extLst>
          </p:cNvPr>
          <p:cNvSpPr txBox="1">
            <a:spLocks/>
          </p:cNvSpPr>
          <p:nvPr/>
        </p:nvSpPr>
        <p:spPr>
          <a:xfrm>
            <a:off x="719840" y="1066101"/>
            <a:ext cx="10515600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담당한 데이터를 크게 </a:t>
            </a:r>
            <a:r>
              <a:rPr lang="ko-KR" altLang="en-US" sz="1800" u="sng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세 파트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로 나누어서 분석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전부 범주형 데이터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True/False)</a:t>
            </a: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1CF8619F-2E75-63BC-C7B8-10A7D8C9B84F}"/>
              </a:ext>
            </a:extLst>
          </p:cNvPr>
          <p:cNvSpPr txBox="1">
            <a:spLocks/>
          </p:cNvSpPr>
          <p:nvPr/>
        </p:nvSpPr>
        <p:spPr>
          <a:xfrm>
            <a:off x="6642121" y="2197016"/>
            <a:ext cx="263236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09FB48F8-4910-A741-DEA0-F4CF85A02FBC}"/>
              </a:ext>
            </a:extLst>
          </p:cNvPr>
          <p:cNvSpPr txBox="1">
            <a:spLocks/>
          </p:cNvSpPr>
          <p:nvPr/>
        </p:nvSpPr>
        <p:spPr>
          <a:xfrm>
            <a:off x="6645651" y="4026800"/>
            <a:ext cx="263236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428DBF15-0FE6-C724-84D6-C94DFB28B1F4}"/>
              </a:ext>
            </a:extLst>
          </p:cNvPr>
          <p:cNvSpPr txBox="1">
            <a:spLocks/>
          </p:cNvSpPr>
          <p:nvPr/>
        </p:nvSpPr>
        <p:spPr>
          <a:xfrm>
            <a:off x="6642121" y="4912435"/>
            <a:ext cx="263236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4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59029AF8-ECDA-B214-9DBC-05479106CC2D}"/>
              </a:ext>
            </a:extLst>
          </p:cNvPr>
          <p:cNvSpPr txBox="1">
            <a:spLocks/>
          </p:cNvSpPr>
          <p:nvPr/>
        </p:nvSpPr>
        <p:spPr>
          <a:xfrm>
            <a:off x="7522645" y="2635721"/>
            <a:ext cx="4120715" cy="10087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여성 요인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데이터 오염을 어떻게 처리했는가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?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6CCB1F8A-6E3F-CBAE-B740-A13BD033842A}"/>
              </a:ext>
            </a:extLst>
          </p:cNvPr>
          <p:cNvSpPr txBox="1">
            <a:spLocks/>
          </p:cNvSpPr>
          <p:nvPr/>
        </p:nvSpPr>
        <p:spPr>
          <a:xfrm>
            <a:off x="7526175" y="4274880"/>
            <a:ext cx="3954625" cy="127510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나는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mca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어떻게 했는가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..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87DCF61-B52B-CDD4-9B1F-D1CC9664CCE4}"/>
              </a:ext>
            </a:extLst>
          </p:cNvPr>
          <p:cNvSpPr txBox="1">
            <a:spLocks/>
          </p:cNvSpPr>
          <p:nvPr/>
        </p:nvSpPr>
        <p:spPr>
          <a:xfrm>
            <a:off x="7522645" y="5535703"/>
            <a:ext cx="3098800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부부 요인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80863FB-7486-F781-22F4-CF8321D25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82" y="2100143"/>
            <a:ext cx="4677428" cy="41344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5180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6B161-5DB0-7110-CD60-CB4E95A0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2972542-4FC3-D43C-BD86-90EABEF10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420EF1-3CB5-54A4-F2B7-A2732537AD7A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DEECE56-E0EC-7825-7990-EDC8D23F4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5"/>
          <a:stretch/>
        </p:blipFill>
        <p:spPr>
          <a:xfrm>
            <a:off x="2529531" y="2016996"/>
            <a:ext cx="7132938" cy="3999696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BEFCF48-A30B-07A7-C53B-95962C6B76E6}"/>
              </a:ext>
            </a:extLst>
          </p:cNvPr>
          <p:cNvSpPr txBox="1">
            <a:spLocks/>
          </p:cNvSpPr>
          <p:nvPr/>
        </p:nvSpPr>
        <p:spPr>
          <a:xfrm>
            <a:off x="719840" y="1066101"/>
            <a:ext cx="10515600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Analysis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를 진행할 때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Module 6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 난임 원인 비율 </a:t>
            </a:r>
            <a:r>
              <a:rPr lang="en-US" altLang="ko-KR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domain </a:t>
            </a:r>
            <a:r>
              <a:rPr lang="ko-KR" altLang="en-US" sz="1800" dirty="0">
                <a:solidFill>
                  <a:srgbClr val="FF0000"/>
                </a:solidFill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지식을 최대한 활용</a:t>
            </a:r>
            <a:endParaRPr lang="en-US" altLang="ko-KR" sz="1800" dirty="0">
              <a:solidFill>
                <a:srgbClr val="FF0000"/>
              </a:solidFill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558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598EB-304D-5F89-E09F-B02F43B7D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98242E6-A7FE-EB71-6584-7C542287EA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남성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5FE4F8-4DFB-4C81-5F3B-911C3FB13C8C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184D6B-FD3D-44F2-05B6-6697964E14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274" r="51981" b="11437"/>
          <a:stretch/>
        </p:blipFill>
        <p:spPr>
          <a:xfrm>
            <a:off x="1684694" y="3038166"/>
            <a:ext cx="3575564" cy="25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94BC79D-760D-5CD6-8640-3492BC3E11B0}"/>
              </a:ext>
            </a:extLst>
          </p:cNvPr>
          <p:cNvSpPr txBox="1">
            <a:spLocks/>
          </p:cNvSpPr>
          <p:nvPr/>
        </p:nvSpPr>
        <p:spPr>
          <a:xfrm>
            <a:off x="5407741" y="2213639"/>
            <a:ext cx="263236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endParaRPr lang="en-US" altLang="ko-KR" sz="4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A5FEE8A1-3A74-7484-F962-BF11A090558A}"/>
              </a:ext>
            </a:extLst>
          </p:cNvPr>
          <p:cNvSpPr txBox="1">
            <a:spLocks/>
          </p:cNvSpPr>
          <p:nvPr/>
        </p:nvSpPr>
        <p:spPr>
          <a:xfrm>
            <a:off x="6536861" y="3227999"/>
            <a:ext cx="4342282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부 불임 원인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전엔 됐는데 지금은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ㄴㄴ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B1402B8-FF44-75C6-9710-9892B693BB3A}"/>
              </a:ext>
            </a:extLst>
          </p:cNvPr>
          <p:cNvSpPr txBox="1">
            <a:spLocks/>
          </p:cNvSpPr>
          <p:nvPr/>
        </p:nvSpPr>
        <p:spPr>
          <a:xfrm>
            <a:off x="6630515" y="1914740"/>
            <a:ext cx="4342283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 불임 원인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(1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년 이상 시도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but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불가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DEFDC259-6CC0-101C-1E80-DC5955C33C8A}"/>
              </a:ext>
            </a:extLst>
          </p:cNvPr>
          <p:cNvSpPr txBox="1">
            <a:spLocks/>
          </p:cNvSpPr>
          <p:nvPr/>
        </p:nvSpPr>
        <p:spPr>
          <a:xfrm>
            <a:off x="7033996" y="4541258"/>
            <a:ext cx="4214107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3.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그 외 여러가지 남성 요인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주로 정자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2985213-F12C-4B0A-1249-8C0F8E7CF1DC}"/>
              </a:ext>
            </a:extLst>
          </p:cNvPr>
          <p:cNvCxnSpPr/>
          <p:nvPr/>
        </p:nvCxnSpPr>
        <p:spPr>
          <a:xfrm flipV="1">
            <a:off x="5132438" y="2399070"/>
            <a:ext cx="1278193" cy="7767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C4ED0E1-117B-85AB-DD29-9EA59463BAE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132438" y="3551602"/>
            <a:ext cx="1404423" cy="258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32610C0-A570-A540-D7CF-E35224478AB2}"/>
              </a:ext>
            </a:extLst>
          </p:cNvPr>
          <p:cNvCxnSpPr>
            <a:cxnSpLocks/>
          </p:cNvCxnSpPr>
          <p:nvPr/>
        </p:nvCxnSpPr>
        <p:spPr>
          <a:xfrm>
            <a:off x="5755085" y="4849618"/>
            <a:ext cx="1176659" cy="38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내용 개체 틀 2">
            <a:extLst>
              <a:ext uri="{FF2B5EF4-FFF2-40B4-BE49-F238E27FC236}">
                <a16:creationId xmlns:a16="http://schemas.microsoft.com/office/drawing/2014/main" id="{650283E1-CBA8-7054-93A3-24D7675B132B}"/>
              </a:ext>
            </a:extLst>
          </p:cNvPr>
          <p:cNvSpPr txBox="1">
            <a:spLocks/>
          </p:cNvSpPr>
          <p:nvPr/>
        </p:nvSpPr>
        <p:spPr>
          <a:xfrm>
            <a:off x="5236796" y="3323758"/>
            <a:ext cx="263236" cy="6988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200000"/>
              </a:lnSpc>
              <a:buFont typeface="Arial" panose="020B0604020202020204" pitchFamily="34" charset="0"/>
              <a:buNone/>
            </a:pPr>
            <a:r>
              <a:rPr lang="en-US" altLang="ko-KR" sz="80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701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F14DE-85D5-AF39-DFC8-7903374EB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F1DEA06-E984-A594-F04A-CFFD45EC0E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남성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8E6FC80-B46A-AB79-CE64-36CB9F034889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텍스트, 스크린샷, 번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5088CE1-0D78-8826-B531-F77DBA83A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48" y="1085443"/>
            <a:ext cx="6120000" cy="5396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C22A275-CEB7-B482-944F-1DA2DFF13AC4}"/>
              </a:ext>
            </a:extLst>
          </p:cNvPr>
          <p:cNvSpPr/>
          <p:nvPr/>
        </p:nvSpPr>
        <p:spPr>
          <a:xfrm>
            <a:off x="950068" y="2280764"/>
            <a:ext cx="5118562" cy="5562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5161809A-7A06-06AA-431A-F0FECD29EF12}"/>
              </a:ext>
            </a:extLst>
          </p:cNvPr>
          <p:cNvSpPr txBox="1">
            <a:spLocks/>
          </p:cNvSpPr>
          <p:nvPr/>
        </p:nvSpPr>
        <p:spPr>
          <a:xfrm>
            <a:off x="7070068" y="2837024"/>
            <a:ext cx="4806272" cy="195142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크레머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상관계수 분석 결과 </a:t>
            </a: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(</a:t>
            </a:r>
            <a:r>
              <a:rPr lang="ko-KR" altLang="en-US" sz="16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피어슨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상관계수와 다름</a:t>
            </a: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: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약 </a:t>
            </a: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0.3 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이상이면 상관관계가 있다고 판단</a:t>
            </a: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요인에 정자 관련 </a:t>
            </a:r>
            <a:r>
              <a:rPr lang="en-US" altLang="ko-KR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feature</a:t>
            </a: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들을 </a:t>
            </a: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6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넣는 것이 괜찮다고 판단</a:t>
            </a:r>
            <a:endParaRPr lang="en-US" altLang="ko-KR" sz="16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3464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7CD44-EE57-91F2-671F-1B58FD11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469AD3-FED1-317E-4855-1AAB1D3AC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남성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B05F2ED-06E9-0AA9-A568-1B9AA2AF2528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477954-6411-26E6-B6B5-78721E58F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32" y="3023214"/>
            <a:ext cx="4680000" cy="106855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1C69888-F1C1-D98D-E832-D5E7424C206B}"/>
              </a:ext>
            </a:extLst>
          </p:cNvPr>
          <p:cNvSpPr txBox="1">
            <a:spLocks/>
          </p:cNvSpPr>
          <p:nvPr/>
        </p:nvSpPr>
        <p:spPr>
          <a:xfrm>
            <a:off x="6327235" y="2762812"/>
            <a:ext cx="5488845" cy="204212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[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정자 면역학적 요인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]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True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가 전체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25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만 개에서 단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1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개로 </a:t>
            </a: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의미없다고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판단</a:t>
            </a: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-&gt; Drop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하고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mca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진행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2418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BDA64-FCA1-A95F-0104-793F78959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98DA134-C34B-17EF-F6C5-0C3986E623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5648" y="222851"/>
            <a:ext cx="7853334" cy="493817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데이터 분석 결과 공유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남성 요인</a:t>
            </a:r>
            <a:r>
              <a:rPr lang="en-US" altLang="ko-KR" dirty="0">
                <a:solidFill>
                  <a:schemeClr val="tx1"/>
                </a:solidFill>
                <a:latin typeface="에스코어 드림 9 Black" panose="020B0A03030302020204" pitchFamily="34" charset="-127"/>
                <a:ea typeface="에스코어 드림 9 Black" panose="020B0A03030302020204" pitchFamily="34" charset="-127"/>
              </a:rPr>
              <a:t> </a:t>
            </a:r>
            <a:endParaRPr lang="ko-KR" altLang="en-US" dirty="0">
              <a:solidFill>
                <a:schemeClr val="tx1"/>
              </a:solidFill>
              <a:latin typeface="에스코어 드림 9 Black" panose="020B0A03030302020204" pitchFamily="34" charset="-127"/>
              <a:ea typeface="에스코어 드림 9 Black" panose="020B0A03030302020204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83B44EF-D4F5-421A-3F3B-F3292A2EF7EE}"/>
              </a:ext>
            </a:extLst>
          </p:cNvPr>
          <p:cNvSpPr/>
          <p:nvPr/>
        </p:nvSpPr>
        <p:spPr>
          <a:xfrm>
            <a:off x="11145520" y="6268720"/>
            <a:ext cx="670560" cy="396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234023-03DD-1D72-1697-7CFCF5F28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23" y="1810886"/>
            <a:ext cx="5400000" cy="40080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403B08DF-23B0-9268-955C-611D89B8B7F5}"/>
              </a:ext>
            </a:extLst>
          </p:cNvPr>
          <p:cNvSpPr txBox="1">
            <a:spLocks/>
          </p:cNvSpPr>
          <p:nvPr/>
        </p:nvSpPr>
        <p:spPr>
          <a:xfrm>
            <a:off x="7176005" y="3245685"/>
            <a:ext cx="3969515" cy="11384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상민님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코드 참고해서 </a:t>
            </a:r>
            <a:r>
              <a:rPr lang="en-US" altLang="ko-KR" sz="1800" dirty="0" err="1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mca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진행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ko-KR" sz="1800" dirty="0">
              <a:latin typeface="에스코어 드림 6 Bold" panose="020B0703030302020204" pitchFamily="34" charset="-127"/>
              <a:ea typeface="에스코어 드림 6 Bold" panose="020B0703030302020204" pitchFamily="34" charset="-127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불임 원인 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– </a:t>
            </a:r>
            <a:r>
              <a:rPr lang="ko-KR" altLang="en-US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남성 요인으로 간소화</a:t>
            </a:r>
            <a:r>
              <a:rPr lang="en-US" altLang="ko-KR" sz="1800" dirty="0">
                <a:latin typeface="에스코어 드림 6 Bold" panose="020B0703030302020204" pitchFamily="34" charset="-127"/>
                <a:ea typeface="에스코어 드림 6 Bold" panose="020B0703030302020204" pitchFamily="34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08116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829</Words>
  <Application>Microsoft Office PowerPoint</Application>
  <PresentationFormat>와이드스크린</PresentationFormat>
  <Paragraphs>130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맑은 고딕</vt:lpstr>
      <vt:lpstr>에스코어 드림 6 Bold</vt:lpstr>
      <vt:lpstr>에스코어 드림 9 Black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김경민</dc:creator>
  <cp:lastModifiedBy>경민 김</cp:lastModifiedBy>
  <cp:revision>14</cp:revision>
  <dcterms:created xsi:type="dcterms:W3CDTF">2025-02-01T08:11:13Z</dcterms:created>
  <dcterms:modified xsi:type="dcterms:W3CDTF">2025-02-13T06:01:16Z</dcterms:modified>
</cp:coreProperties>
</file>