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62" r:id="rId2"/>
    <p:sldId id="263" r:id="rId3"/>
    <p:sldId id="281" r:id="rId4"/>
    <p:sldId id="267" r:id="rId5"/>
    <p:sldId id="264" r:id="rId6"/>
    <p:sldId id="282" r:id="rId7"/>
    <p:sldId id="265" r:id="rId8"/>
    <p:sldId id="287" r:id="rId9"/>
    <p:sldId id="279" r:id="rId10"/>
    <p:sldId id="280" r:id="rId11"/>
    <p:sldId id="283" r:id="rId12"/>
    <p:sldId id="268" r:id="rId13"/>
    <p:sldId id="288" r:id="rId14"/>
    <p:sldId id="275" r:id="rId15"/>
    <p:sldId id="269" r:id="rId16"/>
    <p:sldId id="270" r:id="rId17"/>
    <p:sldId id="285" r:id="rId18"/>
    <p:sldId id="286" r:id="rId19"/>
    <p:sldId id="271" r:id="rId20"/>
    <p:sldId id="291" r:id="rId21"/>
    <p:sldId id="290" r:id="rId22"/>
    <p:sldId id="284" r:id="rId23"/>
    <p:sldId id="276" r:id="rId24"/>
    <p:sldId id="278" r:id="rId25"/>
    <p:sldId id="277" r:id="rId26"/>
    <p:sldId id="292" r:id="rId27"/>
    <p:sldId id="274" r:id="rId28"/>
    <p:sldId id="289" r:id="rId29"/>
    <p:sldId id="294" r:id="rId30"/>
    <p:sldId id="293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Team_Meeting_01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250203</a:t>
            </a:r>
            <a:endParaRPr lang="ko-KR" altLang="en-US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59C71-7771-5E5C-8247-A0C082A71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903931-75A3-4936-8FF7-127CA28944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7" y="222851"/>
            <a:ext cx="7318817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지난 기수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차 평가 방식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51C847-B80F-0D06-7237-3062FB25CFB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721E6-5E08-970F-1853-A3DA18116B86}"/>
              </a:ext>
            </a:extLst>
          </p:cNvPr>
          <p:cNvGrpSpPr/>
          <p:nvPr/>
        </p:nvGrpSpPr>
        <p:grpSpPr>
          <a:xfrm>
            <a:off x="1185301" y="1739221"/>
            <a:ext cx="9821397" cy="3884829"/>
            <a:chOff x="188527" y="1709724"/>
            <a:chExt cx="9821397" cy="3884829"/>
          </a:xfrm>
        </p:grpSpPr>
        <p:pic>
          <p:nvPicPr>
            <p:cNvPr id="6" name="그림 5" descr="텍스트, 스크린샷, 번호, 폰트이(가) 표시된 사진&#10;&#10;자동 생성된 설명">
              <a:extLst>
                <a:ext uri="{FF2B5EF4-FFF2-40B4-BE49-F238E27FC236}">
                  <a16:creationId xmlns:a16="http://schemas.microsoft.com/office/drawing/2014/main" id="{9E8D61B2-32C0-2D96-61FE-8338F196D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076" y="1971747"/>
              <a:ext cx="7827848" cy="3622806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F6F037-B20D-3B82-1129-6D07C462AEC8}"/>
                </a:ext>
              </a:extLst>
            </p:cNvPr>
            <p:cNvSpPr/>
            <p:nvPr/>
          </p:nvSpPr>
          <p:spPr>
            <a:xfrm>
              <a:off x="2349910" y="2517058"/>
              <a:ext cx="1602658" cy="8455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2840AB1-B0D2-CA46-A45C-3444819D7DEE}"/>
                </a:ext>
              </a:extLst>
            </p:cNvPr>
            <p:cNvSpPr/>
            <p:nvPr/>
          </p:nvSpPr>
          <p:spPr>
            <a:xfrm>
              <a:off x="2349910" y="3387212"/>
              <a:ext cx="1602658" cy="84557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80F52D9D-50DE-AFF1-E2B8-AA0041DD93D6}"/>
                </a:ext>
              </a:extLst>
            </p:cNvPr>
            <p:cNvCxnSpPr/>
            <p:nvPr/>
          </p:nvCxnSpPr>
          <p:spPr>
            <a:xfrm flipH="1" flipV="1">
              <a:off x="1700981" y="2133600"/>
              <a:ext cx="648929" cy="45228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8D4661F6-7B77-79C8-042A-E8970F144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981" y="3519948"/>
              <a:ext cx="648929" cy="452284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9E0E2D4-E8DA-1872-40E9-3A46F5837BBB}"/>
                </a:ext>
              </a:extLst>
            </p:cNvPr>
            <p:cNvSpPr txBox="1"/>
            <p:nvPr/>
          </p:nvSpPr>
          <p:spPr>
            <a:xfrm>
              <a:off x="188527" y="1709724"/>
              <a:ext cx="21515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2. </a:t>
              </a:r>
              <a:r>
                <a:rPr lang="ko-KR" altLang="en-US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학습 모델 최적화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B303E1-8146-ECCA-9709-974E3D4218E3}"/>
                </a:ext>
              </a:extLst>
            </p:cNvPr>
            <p:cNvSpPr txBox="1"/>
            <p:nvPr/>
          </p:nvSpPr>
          <p:spPr>
            <a:xfrm>
              <a:off x="212764" y="4049848"/>
              <a:ext cx="1641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1. </a:t>
              </a:r>
              <a:r>
                <a:rPr lang="ko-KR" altLang="en-US" dirty="0">
                  <a:solidFill>
                    <a:srgbClr val="0070C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데이터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855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7503-0273-72FE-09E0-681938C50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21CF49-50EB-0B1F-7297-89B3595E36B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3AE8D-4589-6534-D5B3-36FF7F244D15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</a:p>
        </p:txBody>
      </p:sp>
    </p:spTree>
    <p:extLst>
      <p:ext uri="{BB962C8B-B14F-4D97-AF65-F5344CB8AC3E}">
        <p14:creationId xmlns:p14="http://schemas.microsoft.com/office/powerpoint/2010/main" val="310748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B2D1D-7C2F-8F5D-9428-08DB6449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5EBC25-0FF3-63E8-F8CB-66BCFD8E6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Overview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07D0BE-124A-1B7F-E486-9D047012076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79335B5-4207-0F7F-D3E5-9A60172A2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61564"/>
            <a:ext cx="5394800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79C187-2A87-B6B1-6977-66EBB44BEB46}"/>
              </a:ext>
            </a:extLst>
          </p:cNvPr>
          <p:cNvSpPr/>
          <p:nvPr/>
        </p:nvSpPr>
        <p:spPr>
          <a:xfrm>
            <a:off x="5901936" y="4807690"/>
            <a:ext cx="1440000" cy="1080000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5890D-E002-D2B2-3C4E-A476D795F5AE}"/>
              </a:ext>
            </a:extLst>
          </p:cNvPr>
          <p:cNvSpPr txBox="1"/>
          <p:nvPr/>
        </p:nvSpPr>
        <p:spPr>
          <a:xfrm>
            <a:off x="7713995" y="4839858"/>
            <a:ext cx="4102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(0 or 1)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대한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“Binary Classification Problem”</a:t>
            </a:r>
            <a:endParaRPr lang="ko-KR" altLang="en-US" sz="20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553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D7506-3110-CAE9-8094-6F511F851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0B4F83-4414-470A-14F0-498A4876F3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DD495-A976-897C-8ED2-0EA7C0E2D62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C2C92A7-946F-2BAB-BBEA-F1A9246D6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6" y="2139836"/>
            <a:ext cx="9659824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94ED58-52E5-3B5F-F54A-C1C4C3F06C60}"/>
              </a:ext>
            </a:extLst>
          </p:cNvPr>
          <p:cNvCxnSpPr>
            <a:cxnSpLocks/>
          </p:cNvCxnSpPr>
          <p:nvPr/>
        </p:nvCxnSpPr>
        <p:spPr>
          <a:xfrm>
            <a:off x="6484375" y="5193398"/>
            <a:ext cx="45769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A9C899-35DE-A1B0-DBDD-F8B174C61CAE}"/>
              </a:ext>
            </a:extLst>
          </p:cNvPr>
          <p:cNvSpPr txBox="1"/>
          <p:nvPr/>
        </p:nvSpPr>
        <p:spPr>
          <a:xfrm>
            <a:off x="7979713" y="5899388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팀별 하루 제출 횟수 </a:t>
            </a:r>
            <a:r>
              <a:rPr lang="en-US" altLang="ko-KR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dirty="0">
                <a:highlight>
                  <a:srgbClr val="FFFF00"/>
                </a:highlight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 제한</a:t>
            </a:r>
          </a:p>
        </p:txBody>
      </p:sp>
    </p:spTree>
    <p:extLst>
      <p:ext uri="{BB962C8B-B14F-4D97-AF65-F5344CB8AC3E}">
        <p14:creationId xmlns:p14="http://schemas.microsoft.com/office/powerpoint/2010/main" val="150285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283BC-2BC9-4B9C-8EDB-49D8A2DF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A1DF8B-B9E3-196C-188C-283AE0438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A61FA5B-0C49-1310-BAAC-D1F04B1024F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F55F91-9F74-C8E3-1A1C-2AA4A1DBA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42" y="3336252"/>
            <a:ext cx="11476715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ECAA3-EE60-F22A-DDB5-E09039B0C8C9}"/>
              </a:ext>
            </a:extLst>
          </p:cNvPr>
          <p:cNvSpPr txBox="1"/>
          <p:nvPr/>
        </p:nvSpPr>
        <p:spPr>
          <a:xfrm>
            <a:off x="9776475" y="4917508"/>
            <a:ext cx="1523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?????</a:t>
            </a:r>
            <a:endParaRPr lang="ko-KR" altLang="en-US" sz="36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061C9C1-8884-AA5E-7EFB-FDA4E615647B}"/>
              </a:ext>
            </a:extLst>
          </p:cNvPr>
          <p:cNvCxnSpPr/>
          <p:nvPr/>
        </p:nvCxnSpPr>
        <p:spPr>
          <a:xfrm>
            <a:off x="8128000" y="4074160"/>
            <a:ext cx="518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1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C8F98-F94B-C608-BC94-B824DAD80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1F2C33C-90AC-871D-C122-0B6891A8E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규칙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7D538F-820C-F612-5759-BB74864F905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E01F1B00-D4C6-DBE0-9077-F2D8D5CE5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6" y="2139836"/>
            <a:ext cx="9659824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49B6B3B-2FEE-4AF6-3A23-B874EC7F16D3}"/>
              </a:ext>
            </a:extLst>
          </p:cNvPr>
          <p:cNvCxnSpPr/>
          <p:nvPr/>
        </p:nvCxnSpPr>
        <p:spPr>
          <a:xfrm>
            <a:off x="1828800" y="2956560"/>
            <a:ext cx="1991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F19240C9-0D04-B599-B8C6-AA794F39868A}"/>
              </a:ext>
            </a:extLst>
          </p:cNvPr>
          <p:cNvSpPr/>
          <p:nvPr/>
        </p:nvSpPr>
        <p:spPr>
          <a:xfrm>
            <a:off x="5455920" y="3698240"/>
            <a:ext cx="3576320" cy="568960"/>
          </a:xfrm>
          <a:prstGeom prst="wedgeRectCallout">
            <a:avLst>
              <a:gd name="adj1" fmla="val -36174"/>
              <a:gd name="adj2" fmla="val -875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Overfitting </a:t>
            </a:r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유의</a:t>
            </a:r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endParaRPr lang="ko-KR" altLang="en-US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ADF4891-7BEB-DC14-8834-3DE9AFE7EF29}"/>
              </a:ext>
            </a:extLst>
          </p:cNvPr>
          <p:cNvCxnSpPr/>
          <p:nvPr/>
        </p:nvCxnSpPr>
        <p:spPr>
          <a:xfrm>
            <a:off x="6268066" y="4151179"/>
            <a:ext cx="19913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64DA80F7-2980-FE6E-D804-A1D67D708A5F}"/>
              </a:ext>
            </a:extLst>
          </p:cNvPr>
          <p:cNvSpPr/>
          <p:nvPr/>
        </p:nvSpPr>
        <p:spPr>
          <a:xfrm>
            <a:off x="1468800" y="242767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FD538DB-6704-D35E-5900-41A5C02929C6}"/>
              </a:ext>
            </a:extLst>
          </p:cNvPr>
          <p:cNvSpPr/>
          <p:nvPr/>
        </p:nvSpPr>
        <p:spPr>
          <a:xfrm>
            <a:off x="5908066" y="357983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  <a:endParaRPr lang="ko-KR" altLang="en-US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287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3DA7-5285-541B-F739-BC856D1A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FA6588-6751-5C42-F785-91160AA47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FC06BB-90B1-4376-FBAA-ED231D1B688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962563-8F33-FDC0-4AFF-027D06DC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234140"/>
            <a:ext cx="5391694" cy="51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F9F6F-E43C-4664-1C2D-09BC33182178}"/>
              </a:ext>
            </a:extLst>
          </p:cNvPr>
          <p:cNvSpPr txBox="1"/>
          <p:nvPr/>
        </p:nvSpPr>
        <p:spPr>
          <a:xfrm>
            <a:off x="7285168" y="1737848"/>
            <a:ext cx="38603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[F1-Score]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Precision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Recall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Harmonic mean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이용한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Classification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평가 지수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But! Threshold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따라</a:t>
            </a:r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성능이 변하는 문제 있음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Module 3-5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관련 내용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021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8485-C0BC-62DF-8667-98930A9D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28F41E-2447-731B-58DF-088A034BEE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CAC76D-7F20-AF07-9E83-890E4876DF9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7362041-6072-81D5-FCA4-033596372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642626"/>
            <a:ext cx="4902036" cy="432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93B560-16E2-B870-8F46-483FBB640E57}"/>
              </a:ext>
            </a:extLst>
          </p:cNvPr>
          <p:cNvGrpSpPr/>
          <p:nvPr/>
        </p:nvGrpSpPr>
        <p:grpSpPr>
          <a:xfrm>
            <a:off x="6886352" y="1021238"/>
            <a:ext cx="4680000" cy="5562776"/>
            <a:chOff x="6407425" y="920942"/>
            <a:chExt cx="4680000" cy="5562776"/>
          </a:xfrm>
        </p:grpSpPr>
        <p:pic>
          <p:nvPicPr>
            <p:cNvPr id="8" name="그림 7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C7EF1FCC-7674-C271-43BE-3EA27D590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425" y="920942"/>
              <a:ext cx="4680000" cy="3564316"/>
            </a:xfrm>
            <a:prstGeom prst="rect">
              <a:avLst/>
            </a:prstGeom>
          </p:spPr>
        </p:pic>
        <p:pic>
          <p:nvPicPr>
            <p:cNvPr id="11" name="그림 10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30A1D4FA-378B-5A65-AEEA-569D3F61E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7425" y="4470385"/>
              <a:ext cx="4680000" cy="2013333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8B1B32-537E-D8D5-2958-B4B9924F6026}"/>
              </a:ext>
            </a:extLst>
          </p:cNvPr>
          <p:cNvSpPr/>
          <p:nvPr/>
        </p:nvSpPr>
        <p:spPr>
          <a:xfrm>
            <a:off x="6886352" y="5021392"/>
            <a:ext cx="2827919" cy="730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571E1D-241E-A2D6-7582-D43E8D9A3FA3}"/>
              </a:ext>
            </a:extLst>
          </p:cNvPr>
          <p:cNvSpPr/>
          <p:nvPr/>
        </p:nvSpPr>
        <p:spPr>
          <a:xfrm>
            <a:off x="625648" y="5212107"/>
            <a:ext cx="2904133" cy="7304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A6F17AB-480B-02E9-D46F-0A7EF31E507A}"/>
              </a:ext>
            </a:extLst>
          </p:cNvPr>
          <p:cNvCxnSpPr/>
          <p:nvPr/>
        </p:nvCxnSpPr>
        <p:spPr>
          <a:xfrm>
            <a:off x="8101781" y="4560849"/>
            <a:ext cx="28120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2B402-381C-87DE-E5AC-BC2BF6220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DC28BC-5776-0D26-E6AF-EFFFBE9BE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ROC-AUC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3CF2FF-C422-9227-53DC-02D63EDEBA5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6E4530-E4E0-6C56-CE18-C40F41A4C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594" y="1558921"/>
            <a:ext cx="2160000" cy="90606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A032B63B-8AC4-826B-6F37-0E1C69C6E040}"/>
              </a:ext>
            </a:extLst>
          </p:cNvPr>
          <p:cNvGrpSpPr/>
          <p:nvPr/>
        </p:nvGrpSpPr>
        <p:grpSpPr>
          <a:xfrm>
            <a:off x="122103" y="1552721"/>
            <a:ext cx="5118491" cy="4872332"/>
            <a:chOff x="131935" y="1269000"/>
            <a:chExt cx="5118491" cy="48723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9A4E8F-5211-7A99-D4E3-D416E88D1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944" y="1269000"/>
              <a:ext cx="4296437" cy="43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63DBBF5-B700-E762-6009-796A6371882F}"/>
                </a:ext>
              </a:extLst>
            </p:cNvPr>
            <p:cNvSpPr txBox="1"/>
            <p:nvPr/>
          </p:nvSpPr>
          <p:spPr>
            <a:xfrm>
              <a:off x="131935" y="2099810"/>
              <a:ext cx="116401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Y</a:t>
              </a:r>
              <a:r>
                <a:rPr lang="ko-KR" altLang="en-US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축</a:t>
              </a:r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 TPR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1CC3472-660A-D6EC-805F-456BB8CB6E88}"/>
                </a:ext>
              </a:extLst>
            </p:cNvPr>
            <p:cNvSpPr txBox="1"/>
            <p:nvPr/>
          </p:nvSpPr>
          <p:spPr>
            <a:xfrm>
              <a:off x="4091324" y="5318301"/>
              <a:ext cx="11591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X</a:t>
              </a:r>
              <a:r>
                <a:rPr lang="ko-KR" altLang="en-US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축</a:t>
              </a:r>
              <a:r>
                <a:rPr lang="en-US" altLang="ko-KR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: F</a:t>
              </a:r>
              <a:r>
                <a:rPr lang="en-US" altLang="ko-KR" sz="1800" dirty="0">
                  <a:highlight>
                    <a:srgbClr val="FFFF00"/>
                  </a:highlight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PR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A8D51C-26C9-560F-8C36-64361F3CE88E}"/>
                </a:ext>
              </a:extLst>
            </p:cNvPr>
            <p:cNvSpPr txBox="1"/>
            <p:nvPr/>
          </p:nvSpPr>
          <p:spPr>
            <a:xfrm>
              <a:off x="1259504" y="5772000"/>
              <a:ext cx="32053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[</a:t>
              </a:r>
              <a:r>
                <a:rPr lang="en-US" altLang="ko-KR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ROC-Curve</a:t>
              </a:r>
              <a:r>
                <a:rPr lang="en-US" altLang="ko-KR" sz="1800" dirty="0"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]</a:t>
              </a:r>
            </a:p>
          </p:txBody>
        </p:sp>
      </p:grp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535A86C0-B390-B4BC-25B2-3ED55A62253C}"/>
              </a:ext>
            </a:extLst>
          </p:cNvPr>
          <p:cNvSpPr/>
          <p:nvPr/>
        </p:nvSpPr>
        <p:spPr>
          <a:xfrm>
            <a:off x="5900576" y="3429000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35F87-5352-A47D-2D65-336B9706702C}"/>
              </a:ext>
            </a:extLst>
          </p:cNvPr>
          <p:cNvSpPr txBox="1"/>
          <p:nvPr/>
        </p:nvSpPr>
        <p:spPr>
          <a:xfrm>
            <a:off x="7191453" y="2953321"/>
            <a:ext cx="43906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ROC Curve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두 평가지수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TPR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FPR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Trade-Off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반영한 그래프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그리고 이러한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Curve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적분값인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AUC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적절한 평가지수가 될 수 있음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9962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A8BE3-52F3-7416-1338-1B884008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C08EFF-8F69-9CF2-818C-2BF39EBB4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A98CE7-D376-3BD6-7B63-5038B27B560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9B65ABE-1905-57D4-BC61-C86503CF4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734681"/>
              </p:ext>
            </p:extLst>
          </p:nvPr>
        </p:nvGraphicFramePr>
        <p:xfrm>
          <a:off x="2032000" y="2009895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84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(80%)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F2A7A8C-1E49-DB35-E300-CBB8E0DA12DF}"/>
              </a:ext>
            </a:extLst>
          </p:cNvPr>
          <p:cNvSpPr/>
          <p:nvPr/>
        </p:nvSpPr>
        <p:spPr>
          <a:xfrm>
            <a:off x="7629832" y="4670322"/>
            <a:ext cx="3515687" cy="924233"/>
          </a:xfrm>
          <a:prstGeom prst="wedgeRectCallout">
            <a:avLst>
              <a:gd name="adj1" fmla="val 3890"/>
              <a:gd name="adj2" fmla="val -25132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근데 똑같은 시험문제만을 반복하여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모델을 개선한다고 해서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새로운 시험문제에도 좋은 성능을 낼까</a:t>
            </a:r>
            <a:r>
              <a:rPr lang="en-US" altLang="ko-K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?</a:t>
            </a:r>
            <a:r>
              <a:rPr lang="ko-KR" altLang="en-US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 </a:t>
            </a:r>
            <a:endParaRPr lang="en-US" altLang="ko-KR" sz="1400" dirty="0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76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Team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소개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대회 일정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  <a:endParaRPr lang="en-US" altLang="ko-KR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Data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7693-F310-C455-96A3-FEE179DD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3ED453F-141D-526C-9CE7-FCC1DCDDC2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B43E3E-7AB1-6B4E-C6FF-895936DD939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7CCD9C-C09F-91E8-CACD-05DB5DACF67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09895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5084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(80%)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567FCDE-0EC6-BD99-2404-8D1272F16A7C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700622"/>
          <a:ext cx="8128000" cy="607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0245">
                  <a:extLst>
                    <a:ext uri="{9D8B030D-6E8A-4147-A177-3AD203B41FA5}">
                      <a16:colId xmlns:a16="http://schemas.microsoft.com/office/drawing/2014/main" val="4015354754"/>
                    </a:ext>
                  </a:extLst>
                </a:gridCol>
                <a:gridCol w="1474839">
                  <a:extLst>
                    <a:ext uri="{9D8B030D-6E8A-4147-A177-3AD203B41FA5}">
                      <a16:colId xmlns:a16="http://schemas.microsoft.com/office/drawing/2014/main" val="2154670735"/>
                    </a:ext>
                  </a:extLst>
                </a:gridCol>
                <a:gridCol w="1782916">
                  <a:extLst>
                    <a:ext uri="{9D8B030D-6E8A-4147-A177-3AD203B41FA5}">
                      <a16:colId xmlns:a16="http://schemas.microsoft.com/office/drawing/2014/main" val="410489717"/>
                    </a:ext>
                  </a:extLst>
                </a:gridCol>
              </a:tblGrid>
              <a:tr h="6076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TrainSet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(60%)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Validation!</a:t>
                      </a:r>
                      <a:endParaRPr lang="ko-KR" altLang="en-US" dirty="0">
                        <a:solidFill>
                          <a:srgbClr val="FF0000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TestSet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에스코어 드림 6 Bold" panose="020B0703030302020204" pitchFamily="34" charset="-127"/>
                          <a:ea typeface="에스코어 드림 6 Bold" panose="020B0703030302020204" pitchFamily="34" charset="-127"/>
                        </a:rPr>
                        <a:t> (20%)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에스코어 드림 6 Bold" panose="020B0703030302020204" pitchFamily="34" charset="-127"/>
                        <a:ea typeface="에스코어 드림 6 Bold" panose="020B0703030302020204" pitchFamily="34" charset="-127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201425"/>
                  </a:ext>
                </a:extLst>
              </a:tr>
            </a:tbl>
          </a:graphicData>
        </a:graphic>
      </p:graphicFrame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3281C59-7E0C-4D35-C556-2B264233BD4B}"/>
              </a:ext>
            </a:extLst>
          </p:cNvPr>
          <p:cNvSpPr/>
          <p:nvPr/>
        </p:nvSpPr>
        <p:spPr>
          <a:xfrm rot="5400000">
            <a:off x="5735319" y="3412195"/>
            <a:ext cx="721360" cy="493817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737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A0708-6CBD-D86C-F79B-D66F1371B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4BB2D2B-3841-8D1B-69DB-DEE2F2F15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6325758" cy="493817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문제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Cross Validation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FC6391-A744-195E-B6CB-4C1122909C4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D96F919-81E8-01C4-A01E-E25E6A9D2F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95" y="1629000"/>
            <a:ext cx="7314008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FA808E-2ECD-862B-167C-90EEC306B20D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[Cross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Validation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E42DC-AD1A-CA92-5D23-58F5EBAC4359}"/>
              </a:ext>
            </a:extLst>
          </p:cNvPr>
          <p:cNvSpPr txBox="1"/>
          <p:nvPr/>
        </p:nvSpPr>
        <p:spPr>
          <a:xfrm>
            <a:off x="8799871" y="5725833"/>
            <a:ext cx="33921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Module 3-2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관련 내용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sz="1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사이킷런에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관련 메서드 있음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6382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09B4-7FCE-45FB-3150-97D5B56C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025D04-A54E-5F2E-4A20-8115986FDE8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72780-7C83-7645-FF40-229739BC5D3C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Data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및 </a:t>
            </a:r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Baseline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분석</a:t>
            </a:r>
          </a:p>
        </p:txBody>
      </p:sp>
    </p:spTree>
    <p:extLst>
      <p:ext uri="{BB962C8B-B14F-4D97-AF65-F5344CB8AC3E}">
        <p14:creationId xmlns:p14="http://schemas.microsoft.com/office/powerpoint/2010/main" val="580137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2236-F042-27F4-2236-ED376BA52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8BC5E76-676A-6648-A0BE-A5233EF32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A91214-A83A-6040-D02D-F8B1AF12047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F03807-4944-0A7E-AA03-AAD25171ADDF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Non-Categorical(Integer)</a:t>
            </a:r>
            <a:endParaRPr lang="ko-KR" altLang="en-US" sz="28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AD119FC5-2D45-5C8F-8529-A68AB6454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48" y="3423723"/>
            <a:ext cx="10356103" cy="20358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87D4F-6C06-409E-FE25-97C6B7F7F98B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명세 중 일부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17977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BDE93-5D22-9B71-AA9B-720D338E2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38E5350-305E-5003-1ABD-5110B5184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8511D-17F2-0F65-B8D5-C1FF6B92BE1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FAA030EB-B314-228F-FF43-58176B45D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531" y="3250928"/>
            <a:ext cx="7132938" cy="24995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6EA42-1A4B-B2EF-5387-ECF39C4A272E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Non-Categorical(Integer)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34428-D406-4AED-43A2-C513FB19B59E}"/>
              </a:ext>
            </a:extLst>
          </p:cNvPr>
          <p:cNvSpPr txBox="1"/>
          <p:nvPr/>
        </p:nvSpPr>
        <p:spPr>
          <a:xfrm>
            <a:off x="4493341" y="5899388"/>
            <a:ext cx="320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특수 기호 포함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97780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0E969-E199-7FB4-490F-E780E2B2B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57C006-93B7-08FB-F5A5-4DC9918E0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70B830-2B46-3BCC-2073-C40B2F1479F3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4B4F62-92F3-B74D-5DB4-845917F7FD7E}"/>
              </a:ext>
            </a:extLst>
          </p:cNvPr>
          <p:cNvSpPr txBox="1"/>
          <p:nvPr/>
        </p:nvSpPr>
        <p:spPr>
          <a:xfrm>
            <a:off x="625648" y="1234547"/>
            <a:ext cx="83016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= Input + Target</a:t>
            </a:r>
          </a:p>
          <a:p>
            <a:endParaRPr lang="en-US" altLang="ko-KR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Input = Categorical + Non-Categorical(Integer)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A1683F1D-5B6D-439F-40D0-680B5915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3137421"/>
            <a:ext cx="2313956" cy="3288253"/>
          </a:xfrm>
          <a:prstGeom prst="rect">
            <a:avLst/>
          </a:prstGeom>
        </p:spPr>
      </p:pic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CA0283E-CC34-57A1-7A5B-C6FA9D699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772" y="3137421"/>
            <a:ext cx="2053028" cy="3288253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25FA6DE-DB4C-5E29-E43F-990562C53984}"/>
              </a:ext>
            </a:extLst>
          </p:cNvPr>
          <p:cNvSpPr/>
          <p:nvPr/>
        </p:nvSpPr>
        <p:spPr>
          <a:xfrm>
            <a:off x="8016240" y="5129636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213716A-D779-0417-90AA-B02BF2AE29DF}"/>
              </a:ext>
            </a:extLst>
          </p:cNvPr>
          <p:cNvSpPr/>
          <p:nvPr/>
        </p:nvSpPr>
        <p:spPr>
          <a:xfrm flipH="1">
            <a:off x="3545512" y="343866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36222-8B34-7656-E4B1-B3E059CB5370}"/>
              </a:ext>
            </a:extLst>
          </p:cNvPr>
          <p:cNvSpPr txBox="1"/>
          <p:nvPr/>
        </p:nvSpPr>
        <p:spPr>
          <a:xfrm>
            <a:off x="4635515" y="3531563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20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다수 분포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6E2D8-5965-7214-B812-43C61FFCE2F5}"/>
              </a:ext>
            </a:extLst>
          </p:cNvPr>
          <p:cNvSpPr txBox="1"/>
          <p:nvPr/>
        </p:nvSpPr>
        <p:spPr>
          <a:xfrm>
            <a:off x="5667207" y="5176489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소수 분포</a:t>
            </a:r>
          </a:p>
        </p:txBody>
      </p:sp>
    </p:spTree>
    <p:extLst>
      <p:ext uri="{BB962C8B-B14F-4D97-AF65-F5344CB8AC3E}">
        <p14:creationId xmlns:p14="http://schemas.microsoft.com/office/powerpoint/2010/main" val="143872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E7C17-A95B-7DE9-5644-FF2CAD5ED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D6B734-B952-82EB-16A2-84AAD2C7FC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Data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425F0C7-7C2B-091B-00CB-1A1BB061D70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A8B86-C018-B9E5-A8D1-E5B5D074361B}"/>
              </a:ext>
            </a:extLst>
          </p:cNvPr>
          <p:cNvSpPr txBox="1"/>
          <p:nvPr/>
        </p:nvSpPr>
        <p:spPr>
          <a:xfrm>
            <a:off x="625648" y="1234547"/>
            <a:ext cx="4548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 Data Characteristic</a:t>
            </a:r>
            <a:endParaRPr lang="ko-KR" altLang="en-US" sz="2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43BAD14-5D47-B511-B268-E9D7FD8F4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2776880"/>
            <a:ext cx="4756055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990328-B691-6ACB-0B7F-A80D1F6CC295}"/>
              </a:ext>
            </a:extLst>
          </p:cNvPr>
          <p:cNvCxnSpPr>
            <a:cxnSpLocks/>
          </p:cNvCxnSpPr>
          <p:nvPr/>
        </p:nvCxnSpPr>
        <p:spPr>
          <a:xfrm>
            <a:off x="3711678" y="3934869"/>
            <a:ext cx="14720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6D37B7F-8EA5-7D3E-2E86-14E4EE80A585}"/>
              </a:ext>
            </a:extLst>
          </p:cNvPr>
          <p:cNvCxnSpPr>
            <a:cxnSpLocks/>
          </p:cNvCxnSpPr>
          <p:nvPr/>
        </p:nvCxnSpPr>
        <p:spPr>
          <a:xfrm>
            <a:off x="3909605" y="4274081"/>
            <a:ext cx="147209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2720F3C5-2D19-6990-E6EB-36F9A1D2613A}"/>
              </a:ext>
            </a:extLst>
          </p:cNvPr>
          <p:cNvSpPr/>
          <p:nvPr/>
        </p:nvSpPr>
        <p:spPr>
          <a:xfrm>
            <a:off x="6010283" y="3687960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4A7B3-F926-1D03-5014-8CEA930DF0DC}"/>
              </a:ext>
            </a:extLst>
          </p:cNvPr>
          <p:cNvSpPr txBox="1"/>
          <p:nvPr/>
        </p:nvSpPr>
        <p:spPr>
          <a:xfrm>
            <a:off x="7360223" y="3119260"/>
            <a:ext cx="440056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67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data 25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딥러닝이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필수적인 상황까진 아니므로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ML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이용해 최대한 최적화하는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것이 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좋아보임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7212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32BA-F3E3-A421-5525-A45EBF9D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778C61-2F50-436B-7613-3795CDF0F3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Baseline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8BE13C-2221-4950-FE3D-3FC7F9B9CD2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F01A3-AD03-0B81-BDB9-40B05B73FFC8}"/>
              </a:ext>
            </a:extLst>
          </p:cNvPr>
          <p:cNvSpPr txBox="1"/>
          <p:nvPr/>
        </p:nvSpPr>
        <p:spPr>
          <a:xfrm>
            <a:off x="272288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 보면서 진행하겠습니다</a:t>
            </a:r>
          </a:p>
        </p:txBody>
      </p:sp>
    </p:spTree>
    <p:extLst>
      <p:ext uri="{BB962C8B-B14F-4D97-AF65-F5344CB8AC3E}">
        <p14:creationId xmlns:p14="http://schemas.microsoft.com/office/powerpoint/2010/main" val="294528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9E991-77E8-10B5-3BB2-4B3D3435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7696868-9804-CB5D-30E2-DF99D5513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154086"/>
              </p:ext>
            </p:extLst>
          </p:nvPr>
        </p:nvGraphicFramePr>
        <p:xfrm>
          <a:off x="696000" y="1751174"/>
          <a:ext cx="10800000" cy="451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89139504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778558513"/>
                    </a:ext>
                  </a:extLst>
                </a:gridCol>
              </a:tblGrid>
              <a:tr h="379754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55456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531047"/>
                  </a:ext>
                </a:extLst>
              </a:tr>
            </a:tbl>
          </a:graphicData>
        </a:graphic>
      </p:graphicFrame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7FB8419-FDBA-3A6F-B0D9-AE03735AE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Data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및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Baseline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Baseline Analysis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414B45-1E7E-65E8-CB44-A5ACA3B7BC3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779DFE-35D5-5C46-2B59-B184111D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06" r="13184"/>
          <a:stretch/>
        </p:blipFill>
        <p:spPr>
          <a:xfrm>
            <a:off x="3102629" y="3283880"/>
            <a:ext cx="2376882" cy="8763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2EE4E0-E089-7814-B0B0-A93AECF9AE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786"/>
          <a:stretch/>
        </p:blipFill>
        <p:spPr>
          <a:xfrm>
            <a:off x="1077226" y="2282068"/>
            <a:ext cx="1589124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C4AC336-F4DE-7DA4-2494-7D5A3E0CB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491" y="2282068"/>
            <a:ext cx="1587693" cy="28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427E23A-2E6A-6967-9981-6274E745B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1970" y="2940950"/>
            <a:ext cx="2339543" cy="12193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E07E5E-42ED-96CD-A1FB-2C0630E6D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265" y="5632862"/>
            <a:ext cx="4658375" cy="49536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10607F0-2BC7-3E8D-DCC2-AD8A79CD5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4773" y="5692962"/>
            <a:ext cx="5040000" cy="375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DD4C1D-E789-EA12-A52F-15A01A2B41F7}"/>
              </a:ext>
            </a:extLst>
          </p:cNvPr>
          <p:cNvSpPr txBox="1"/>
          <p:nvPr/>
        </p:nvSpPr>
        <p:spPr>
          <a:xfrm>
            <a:off x="1300340" y="1124101"/>
            <a:ext cx="3604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model.predict_proba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 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A2EDC7-6765-445B-6396-F30ECC7F4FF7}"/>
              </a:ext>
            </a:extLst>
          </p:cNvPr>
          <p:cNvSpPr txBox="1"/>
          <p:nvPr/>
        </p:nvSpPr>
        <p:spPr>
          <a:xfrm>
            <a:off x="7547395" y="1124100"/>
            <a:ext cx="2572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model.predict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() </a:t>
            </a:r>
            <a:endParaRPr lang="ko-KR" altLang="en-US" sz="2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447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297E-1C51-8ADD-87EC-6AD71EB8B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BE588B-8646-C92C-1E13-7F0B31504D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9249872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+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관련 도서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423E7A-6434-1DD4-069E-65C0C593F48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폰트, 스크린샷, 포스터이(가) 표시된 사진&#10;&#10;자동 생성된 설명">
            <a:extLst>
              <a:ext uri="{FF2B5EF4-FFF2-40B4-BE49-F238E27FC236}">
                <a16:creationId xmlns:a16="http://schemas.microsoft.com/office/drawing/2014/main" id="{2A1BDA63-6DE1-FE3F-52FD-485F1405A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461" y="1272256"/>
            <a:ext cx="3658667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13CB51D-8D72-D58B-50E2-3F69205D2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874" y="1272256"/>
            <a:ext cx="3900660" cy="504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14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Team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509-CC0A-13D4-E2C0-BD175BC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C7FCCB-A1EE-9501-880C-401ED1692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Team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소개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E771-3D37-4147-B439-D3A154DCF61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EA37A5-7AD1-78FD-9200-25B3DF7CE7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김경민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7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2000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년생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전자전기공학부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컴퓨터 직무 희망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인간의 얼굴, 사람, 목, 턱이(가) 표시된 사진&#10;&#10;자동 생성된 설명">
            <a:extLst>
              <a:ext uri="{FF2B5EF4-FFF2-40B4-BE49-F238E27FC236}">
                <a16:creationId xmlns:a16="http://schemas.microsoft.com/office/drawing/2014/main" id="{D34545B7-6C99-1636-7EDD-8D1A821C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520" y="2201294"/>
            <a:ext cx="2800000" cy="3600000"/>
          </a:xfrm>
          <a:prstGeom prst="rect">
            <a:avLst/>
          </a:prstGeom>
        </p:spPr>
      </p:pic>
      <p:pic>
        <p:nvPicPr>
          <p:cNvPr id="7" name="그림 6" descr="의류, 사람, 다스 베이더, 코스튬이(가) 표시된 사진&#10;&#10;자동 생성된 설명">
            <a:extLst>
              <a:ext uri="{FF2B5EF4-FFF2-40B4-BE49-F238E27FC236}">
                <a16:creationId xmlns:a16="http://schemas.microsoft.com/office/drawing/2014/main" id="{32B6F613-31E8-BD5B-F2C0-46CDE7A94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99"/>
          <a:stretch/>
        </p:blipFill>
        <p:spPr>
          <a:xfrm>
            <a:off x="6310662" y="2201294"/>
            <a:ext cx="203485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B1EB-956E-E143-6B00-BF695EC72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2AE64D5-0AE7-2A9A-FD58-28B3AA9D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Team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소개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AD7C23-8E7A-C66F-613B-F1196A86B06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08F8374-6350-A202-C0EF-5F7D1B65C0C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21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김경민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22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금상민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</a:t>
            </a: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박세찬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전전 박정훈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49EDCF-B1BF-2CF9-70FE-F852EEA73167}"/>
              </a:ext>
            </a:extLst>
          </p:cNvPr>
          <p:cNvSpPr txBox="1"/>
          <p:nvPr/>
        </p:nvSpPr>
        <p:spPr>
          <a:xfrm>
            <a:off x="8661049" y="6097508"/>
            <a:ext cx="315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역할 분담은 추후에 합시다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~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32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AF95-859D-E477-06B6-5BDDFBF98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5FD82F-5F3A-E518-7601-FAE12147D1B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1913C-8DC2-6B45-52FB-81587F2690D7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대회 진행</a:t>
            </a:r>
          </a:p>
        </p:txBody>
      </p:sp>
    </p:spTree>
    <p:extLst>
      <p:ext uri="{BB962C8B-B14F-4D97-AF65-F5344CB8AC3E}">
        <p14:creationId xmlns:p14="http://schemas.microsoft.com/office/powerpoint/2010/main" val="80854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A26A-16D1-8E60-E4C1-B492BF642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626DAE-2684-EFAF-E9AD-479CD0BDA6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9FBD3D-C2DC-7FCD-C1FF-F0F060341E1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972AC32-6843-EFD7-40B7-A98C81138AF4}"/>
              </a:ext>
            </a:extLst>
          </p:cNvPr>
          <p:cNvGrpSpPr/>
          <p:nvPr/>
        </p:nvGrpSpPr>
        <p:grpSpPr>
          <a:xfrm>
            <a:off x="1418492" y="1480740"/>
            <a:ext cx="9355015" cy="4815840"/>
            <a:chOff x="1418492" y="1706880"/>
            <a:chExt cx="9355015" cy="4815840"/>
          </a:xfrm>
        </p:grpSpPr>
        <p:pic>
          <p:nvPicPr>
            <p:cNvPr id="3" name="그림 2" descr="스크린샷, 블랙, 우주, 천문학이(가) 표시된 사진&#10;&#10;자동 생성된 설명">
              <a:extLst>
                <a:ext uri="{FF2B5EF4-FFF2-40B4-BE49-F238E27FC236}">
                  <a16:creationId xmlns:a16="http://schemas.microsoft.com/office/drawing/2014/main" id="{6D39162D-8AED-9713-6C8F-9150CFC86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00"/>
            <a:stretch/>
          </p:blipFill>
          <p:spPr>
            <a:xfrm>
              <a:off x="1418492" y="1706880"/>
              <a:ext cx="9355015" cy="4815840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6B3B2EF-D6D7-0760-7460-F8D9ED6A238A}"/>
                </a:ext>
              </a:extLst>
            </p:cNvPr>
            <p:cNvSpPr/>
            <p:nvPr/>
          </p:nvSpPr>
          <p:spPr>
            <a:xfrm>
              <a:off x="7609840" y="5222240"/>
              <a:ext cx="640080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F436DF2-13D1-F369-389D-49A7BAC4DAE4}"/>
                </a:ext>
              </a:extLst>
            </p:cNvPr>
            <p:cNvSpPr/>
            <p:nvPr/>
          </p:nvSpPr>
          <p:spPr>
            <a:xfrm>
              <a:off x="3657600" y="1899920"/>
              <a:ext cx="640080" cy="64008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96C2A0-410A-AF99-442D-636122FED1F3}"/>
                </a:ext>
              </a:extLst>
            </p:cNvPr>
            <p:cNvSpPr txBox="1"/>
            <p:nvPr/>
          </p:nvSpPr>
          <p:spPr>
            <a:xfrm>
              <a:off x="8036560" y="5972929"/>
              <a:ext cx="17956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solidFill>
                    <a:srgbClr val="FF0000"/>
                  </a:solidFill>
                </a:rPr>
                <a:t>약 </a:t>
              </a:r>
              <a:r>
                <a:rPr lang="en-US" altLang="ko-KR" sz="2000" dirty="0">
                  <a:solidFill>
                    <a:srgbClr val="FF0000"/>
                  </a:solidFill>
                </a:rPr>
                <a:t>24</a:t>
              </a:r>
              <a:r>
                <a:rPr lang="ko-KR" altLang="en-US" sz="2000" dirty="0">
                  <a:solidFill>
                    <a:srgbClr val="FF0000"/>
                  </a:solidFill>
                </a:rPr>
                <a:t>일 남음</a:t>
              </a:r>
              <a:r>
                <a:rPr lang="en-US" altLang="ko-KR" sz="2000" dirty="0">
                  <a:solidFill>
                    <a:srgbClr val="FF0000"/>
                  </a:solidFill>
                </a:rPr>
                <a:t>!!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678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E369-5374-8A77-108D-19A461CE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8753F9F-8BD8-49C5-E310-8D7087E97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104AAB-CCA5-4462-65BD-F95FC563968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AC2307B-27A6-DF61-C0B8-0BC42A0D8F6B}"/>
              </a:ext>
            </a:extLst>
          </p:cNvPr>
          <p:cNvSpPr/>
          <p:nvPr/>
        </p:nvSpPr>
        <p:spPr>
          <a:xfrm>
            <a:off x="83820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CFFF3F1-A34E-A510-65C8-BED05D801B38}"/>
              </a:ext>
            </a:extLst>
          </p:cNvPr>
          <p:cNvSpPr/>
          <p:nvPr/>
        </p:nvSpPr>
        <p:spPr>
          <a:xfrm>
            <a:off x="483108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42713B-8F78-90F4-57DE-EBA4D3F5BDCD}"/>
              </a:ext>
            </a:extLst>
          </p:cNvPr>
          <p:cNvSpPr/>
          <p:nvPr/>
        </p:nvSpPr>
        <p:spPr>
          <a:xfrm>
            <a:off x="882396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최적화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CD16E30-DD77-621E-9587-F87257762F81}"/>
              </a:ext>
            </a:extLst>
          </p:cNvPr>
          <p:cNvSpPr/>
          <p:nvPr/>
        </p:nvSpPr>
        <p:spPr>
          <a:xfrm>
            <a:off x="373888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9896D88-8523-5A2D-9F5A-D682C9289234}"/>
              </a:ext>
            </a:extLst>
          </p:cNvPr>
          <p:cNvSpPr/>
          <p:nvPr/>
        </p:nvSpPr>
        <p:spPr>
          <a:xfrm>
            <a:off x="773176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63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2CCEB-F83F-60DA-1FE3-75B48CDE1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5A1961-812D-9FB3-ACB0-4124B2AFE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대회 일정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013E19-B854-60F0-E53D-5D3C997AF46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A912ECB-DAF0-B480-140D-9BAD152D7F49}"/>
              </a:ext>
            </a:extLst>
          </p:cNvPr>
          <p:cNvSpPr/>
          <p:nvPr/>
        </p:nvSpPr>
        <p:spPr>
          <a:xfrm>
            <a:off x="83820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문제 분석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DDAA103-90B5-07F7-1899-FE6AEA23985C}"/>
              </a:ext>
            </a:extLst>
          </p:cNvPr>
          <p:cNvSpPr/>
          <p:nvPr/>
        </p:nvSpPr>
        <p:spPr>
          <a:xfrm>
            <a:off x="483108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</a:t>
            </a:r>
            <a:r>
              <a:rPr lang="ko-KR" altLang="en-US" dirty="0" err="1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8277404-3E29-E06D-0A6B-32035452632B}"/>
              </a:ext>
            </a:extLst>
          </p:cNvPr>
          <p:cNvSpPr/>
          <p:nvPr/>
        </p:nvSpPr>
        <p:spPr>
          <a:xfrm>
            <a:off x="8823960" y="2575723"/>
            <a:ext cx="2529840" cy="2529840"/>
          </a:xfrm>
          <a:prstGeom prst="ellipse">
            <a:avLst/>
          </a:prstGeom>
          <a:noFill/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모델 최적화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AF49B07-99D4-EDC4-72CE-7B0515CA3C0D}"/>
              </a:ext>
            </a:extLst>
          </p:cNvPr>
          <p:cNvSpPr/>
          <p:nvPr/>
        </p:nvSpPr>
        <p:spPr>
          <a:xfrm>
            <a:off x="373888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D00528F-3964-3B48-CCB0-6FB997489FB4}"/>
              </a:ext>
            </a:extLst>
          </p:cNvPr>
          <p:cNvSpPr/>
          <p:nvPr/>
        </p:nvSpPr>
        <p:spPr>
          <a:xfrm>
            <a:off x="7731760" y="359373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DAB30B-D7FD-9471-50D7-C16311430AE2}"/>
              </a:ext>
            </a:extLst>
          </p:cNvPr>
          <p:cNvSpPr txBox="1"/>
          <p:nvPr/>
        </p:nvSpPr>
        <p:spPr>
          <a:xfrm>
            <a:off x="9159584" y="5543510"/>
            <a:ext cx="2656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유동적으로 진행 예정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  <a:p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협업에 대한 논의 필요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BEBB00-EC13-84C4-D336-A271651876E3}"/>
              </a:ext>
            </a:extLst>
          </p:cNvPr>
          <p:cNvSpPr/>
          <p:nvPr/>
        </p:nvSpPr>
        <p:spPr>
          <a:xfrm>
            <a:off x="701040" y="2108362"/>
            <a:ext cx="6898640" cy="34645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6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515</Words>
  <Application>Microsoft Office PowerPoint</Application>
  <PresentationFormat>와이드스크린</PresentationFormat>
  <Paragraphs>133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김경민</cp:lastModifiedBy>
  <cp:revision>5</cp:revision>
  <dcterms:created xsi:type="dcterms:W3CDTF">2025-02-01T08:11:13Z</dcterms:created>
  <dcterms:modified xsi:type="dcterms:W3CDTF">2025-02-01T15:53:50Z</dcterms:modified>
</cp:coreProperties>
</file>