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12" r:id="rId3"/>
    <p:sldId id="313" r:id="rId4"/>
    <p:sldId id="314" r:id="rId5"/>
    <p:sldId id="321" r:id="rId6"/>
    <p:sldId id="310" r:id="rId7"/>
    <p:sldId id="311" r:id="rId8"/>
    <p:sldId id="315" r:id="rId9"/>
    <p:sldId id="316" r:id="rId10"/>
    <p:sldId id="317" r:id="rId11"/>
    <p:sldId id="318" r:id="rId12"/>
    <p:sldId id="319" r:id="rId13"/>
    <p:sldId id="320" r:id="rId14"/>
    <p:sldId id="322" r:id="rId15"/>
    <p:sldId id="323" r:id="rId16"/>
    <p:sldId id="324" r:id="rId17"/>
    <p:sldId id="327" r:id="rId18"/>
    <p:sldId id="262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i5QZu09MDTXVRyl20DINUb+n0i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F6379EC5-2A42-DC1C-5B40-D1C003947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CDE6D192-7A43-96EE-6B33-E389E1CA83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3FDFF84D-2561-8E62-1828-7D2E5DCE7B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348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BE1BC4F8-6435-D6B7-77BF-EF1C4646A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90A7CB3D-343C-1FAA-EBAF-9772B7F74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21D399EE-17F7-14FC-9752-A36EA566DC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836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033888B9-E363-61A4-8DF9-CF8554C08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4AA073E5-5713-E08B-FCDC-D91BD5C6C8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E986DAAE-0F39-03AB-86EE-B486FACC5D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1762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8EC67258-8B67-2E2A-C099-EF0728E4B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4D520FA8-6E66-B7AF-D592-7FDAE6120F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16636823-F03B-5037-AB73-E1418F09B8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6420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8853A208-9F76-1F28-C4D6-FD781FB29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8CA8FC6E-94CB-F76C-224E-1043B4C432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3ACA0713-491F-4860-BABC-DA018D98B1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808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4D31378E-8092-1BEA-581A-3CB323337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3B8E4799-9574-4A9E-FB7E-D0DDF273FD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70C0C720-A1B4-356E-86E4-77EE4A27EB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460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DC51ADD2-13D9-3583-C97C-6EC361F35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C4BB3076-79DF-BA77-103D-667DAECC4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C91337E7-26CE-2B3B-797B-BD94D85D31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3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9B174AE9-F19A-596C-ECC5-2E945647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9E0E4787-388A-C264-91CE-862C52F841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C7F7F5AF-EF9A-F93B-31E2-B060179BE8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5433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3E00CA4C-4C87-DCAC-B383-DF101307F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67EF11E8-6E30-C9FA-C448-996B14D81C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BBA88590-F220-1EA6-13CC-C24A76F7F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09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529CF327-F847-E739-5A40-52873467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2973A3EB-6F85-FD22-764B-DDA009421E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067C6788-32F6-AD83-AA10-4B37C3518E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5975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D604C979-3BA5-CF5E-75EC-9ABD5D887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86D202F1-A38D-B0EA-579C-44FF910F93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71E8A36B-4F51-A617-4D3C-828A18CCB6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15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DEC5F8C5-97B8-58BD-1D7D-ACEECE939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2E1376F4-E96D-D91B-BF2E-161EDEF42D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9FF5CE57-E056-7BB4-47CE-383E5AEA2A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11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C42BD087-BD56-2803-1A3E-6D367A0A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BDB7516F-4EA4-9AAD-6F9A-BF073CB7A3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747D54E7-00A6-E911-BE1B-542C3A33EE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8566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483003A5-71AF-ABD7-66E9-6268FF8F8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1CBBA528-E70A-CCA0-C4FA-66E28F15B1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D5F9F13E-3D26-2389-130B-0CEA9DF434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06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9775FD66-1744-9FFC-CF5D-8853768FD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150914C9-5BD8-17E4-C849-C41336EFC4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FA83E417-3FE3-99F9-4545-A0A918BC98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06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3A26FA40-8B88-110F-E6B6-6EE6DE449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36E9385A-5C17-2620-4AD5-5BAD88CFF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1305F823-D1AE-CC4F-5209-3EF8A42CCB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1045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subTitle" idx="1"/>
          </p:nvPr>
        </p:nvSpPr>
        <p:spPr>
          <a:xfrm>
            <a:off x="575556" y="4005064"/>
            <a:ext cx="81009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539553" y="2204864"/>
            <a:ext cx="8136904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2"/>
          </p:nvPr>
        </p:nvSpPr>
        <p:spPr>
          <a:xfrm>
            <a:off x="575556" y="5085184"/>
            <a:ext cx="81009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737574" y="2708925"/>
            <a:ext cx="7776864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737574" y="3795655"/>
            <a:ext cx="777686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2"/>
          </p:nvPr>
        </p:nvSpPr>
        <p:spPr>
          <a:xfrm>
            <a:off x="737572" y="5091799"/>
            <a:ext cx="777667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9" name="Google Shape;29;p11"/>
          <p:cNvCxnSpPr/>
          <p:nvPr/>
        </p:nvCxnSpPr>
        <p:spPr>
          <a:xfrm>
            <a:off x="7974381" y="332656"/>
            <a:ext cx="968057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30;p11"/>
          <p:cNvSpPr/>
          <p:nvPr/>
        </p:nvSpPr>
        <p:spPr>
          <a:xfrm>
            <a:off x="8043223" y="260654"/>
            <a:ext cx="89125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1"/>
          <p:cNvSpPr/>
          <p:nvPr/>
        </p:nvSpPr>
        <p:spPr>
          <a:xfrm>
            <a:off x="8780419" y="267963"/>
            <a:ext cx="108000" cy="126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142814" y="1052650"/>
            <a:ext cx="4285166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2"/>
          </p:nvPr>
        </p:nvSpPr>
        <p:spPr>
          <a:xfrm>
            <a:off x="4572001" y="1052515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4" name="Google Shape;54;p14"/>
          <p:cNvCxnSpPr/>
          <p:nvPr/>
        </p:nvCxnSpPr>
        <p:spPr>
          <a:xfrm>
            <a:off x="89502" y="908721"/>
            <a:ext cx="8911654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5" name="Google Shape;55;p14"/>
          <p:cNvSpPr/>
          <p:nvPr/>
        </p:nvSpPr>
        <p:spPr>
          <a:xfrm>
            <a:off x="216402" y="836714"/>
            <a:ext cx="89125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8676456" y="818728"/>
            <a:ext cx="144000" cy="16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371600" y="4005071"/>
            <a:ext cx="64008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539553" y="2204864"/>
            <a:ext cx="8136904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2"/>
          </p:nvPr>
        </p:nvSpPr>
        <p:spPr>
          <a:xfrm>
            <a:off x="1371600" y="5013182"/>
            <a:ext cx="64008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42846" y="44628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42817" y="1052650"/>
            <a:ext cx="4285167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4572002" y="1052519"/>
            <a:ext cx="4429125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6"/>
          <p:cNvCxnSpPr/>
          <p:nvPr/>
        </p:nvCxnSpPr>
        <p:spPr>
          <a:xfrm>
            <a:off x="89502" y="908721"/>
            <a:ext cx="8911654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7" name="Google Shape;67;p16"/>
          <p:cNvSpPr/>
          <p:nvPr/>
        </p:nvSpPr>
        <p:spPr>
          <a:xfrm>
            <a:off x="216404" y="836714"/>
            <a:ext cx="89125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p16"/>
          <p:cNvCxnSpPr/>
          <p:nvPr/>
        </p:nvCxnSpPr>
        <p:spPr>
          <a:xfrm>
            <a:off x="4419070" y="1052514"/>
            <a:ext cx="0" cy="5476874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9" name="Google Shape;69;p16"/>
          <p:cNvSpPr/>
          <p:nvPr/>
        </p:nvSpPr>
        <p:spPr>
          <a:xfrm>
            <a:off x="8676456" y="818728"/>
            <a:ext cx="144000" cy="16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72" name="Google Shape;72;p17"/>
          <p:cNvCxnSpPr/>
          <p:nvPr/>
        </p:nvCxnSpPr>
        <p:spPr>
          <a:xfrm>
            <a:off x="7974381" y="332656"/>
            <a:ext cx="968057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3" name="Google Shape;73;p17"/>
          <p:cNvSpPr/>
          <p:nvPr/>
        </p:nvSpPr>
        <p:spPr>
          <a:xfrm>
            <a:off x="8043223" y="260654"/>
            <a:ext cx="89125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8780419" y="267963"/>
            <a:ext cx="108000" cy="126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Blank">
  <p:cSld name="True 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142846" y="44628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142846" y="1052736"/>
            <a:ext cx="8858312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575556" y="4005064"/>
            <a:ext cx="81009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ko-KR" dirty="0" err="1"/>
              <a:t>Networked</a:t>
            </a:r>
            <a:r>
              <a:rPr lang="ko-KR" dirty="0"/>
              <a:t> Systems </a:t>
            </a:r>
            <a:r>
              <a:rPr lang="ko-KR" dirty="0" err="1"/>
              <a:t>Lab</a:t>
            </a:r>
            <a:r>
              <a:rPr lang="ko-KR" dirty="0"/>
              <a:t> @ </a:t>
            </a:r>
            <a:r>
              <a:rPr lang="ko-KR" dirty="0" err="1"/>
              <a:t>Chung-Ang</a:t>
            </a:r>
            <a:r>
              <a:rPr lang="ko-KR" dirty="0"/>
              <a:t> </a:t>
            </a:r>
            <a:r>
              <a:rPr lang="ko-KR" dirty="0" err="1"/>
              <a:t>University</a:t>
            </a:r>
            <a:endParaRPr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539553" y="2204864"/>
            <a:ext cx="8136904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LiDAR Research 02</a:t>
            </a:r>
            <a:endParaRPr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2"/>
          </p:nvPr>
        </p:nvSpPr>
        <p:spPr>
          <a:xfrm>
            <a:off x="575556" y="5085184"/>
            <a:ext cx="81009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dirty="0" err="1"/>
              <a:t>Kyungmin</a:t>
            </a:r>
            <a:r>
              <a:rPr lang="en-US" dirty="0"/>
              <a:t> Kim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ko-KR" dirty="0" err="1"/>
              <a:t>Chung-Ang</a:t>
            </a:r>
            <a:r>
              <a:rPr lang="ko-KR" dirty="0"/>
              <a:t> </a:t>
            </a:r>
            <a:r>
              <a:rPr lang="ko-KR" dirty="0" err="1"/>
              <a:t>University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altLang="ko-KR" u="sng" dirty="0" err="1">
                <a:solidFill>
                  <a:schemeClr val="hlink"/>
                </a:solidFill>
              </a:rPr>
              <a:t>kyungddin</a:t>
            </a:r>
            <a:r>
              <a:rPr lang="ko-KR" u="sng" dirty="0">
                <a:solidFill>
                  <a:schemeClr val="hlink"/>
                </a:solidFill>
              </a:rPr>
              <a:t>@cau.ac.kr</a:t>
            </a:r>
            <a:r>
              <a:rPr lang="ko-KR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altLang="ko-KR" dirty="0"/>
              <a:t>Jul</a:t>
            </a:r>
            <a:r>
              <a:rPr lang="ko-KR" dirty="0"/>
              <a:t>. </a:t>
            </a:r>
            <a:r>
              <a:rPr lang="en-US" altLang="ko-KR" dirty="0"/>
              <a:t>26</a:t>
            </a:r>
            <a:r>
              <a:rPr lang="ko-KR" dirty="0" err="1"/>
              <a:t>th</a:t>
            </a:r>
            <a:r>
              <a:rPr lang="ko-KR" dirty="0"/>
              <a:t> 20</a:t>
            </a:r>
            <a:r>
              <a:rPr lang="en-US" altLang="ko-KR" dirty="0"/>
              <a:t>25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0900" y="235738"/>
            <a:ext cx="851237" cy="79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379" y="244757"/>
            <a:ext cx="1247745" cy="607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"/>
          <p:cNvCxnSpPr/>
          <p:nvPr/>
        </p:nvCxnSpPr>
        <p:spPr>
          <a:xfrm>
            <a:off x="629564" y="3768062"/>
            <a:ext cx="1235142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8" name="Google Shape;88;p1"/>
          <p:cNvSpPr/>
          <p:nvPr/>
        </p:nvSpPr>
        <p:spPr>
          <a:xfrm>
            <a:off x="1674563" y="3714061"/>
            <a:ext cx="89125" cy="10801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98406" y="3714057"/>
            <a:ext cx="89125" cy="10801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4511D10E-2175-BD5E-01A9-5F3E3AFF0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964585DE-7F1B-43FD-EBCA-3A0C8F2F99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16EF80C5-8B79-E302-D8C3-23C849FB7B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 dirty="0"/>
              <a:t>LiDAR Hardware Research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19225698-6DF0-A22E-7B2F-BB995F1C83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846" y="1052736"/>
            <a:ext cx="8858312" cy="206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r>
              <a:rPr lang="en-US" sz="1600" dirty="0"/>
              <a:t>Ouster Lidar</a:t>
            </a:r>
            <a:r>
              <a:rPr lang="ko-KR" altLang="en-US" sz="1600" dirty="0"/>
              <a:t>가 다중 반사에 약한 이유는 하드웨어의 특성에 기인함</a:t>
            </a:r>
            <a:endParaRPr lang="en-US" altLang="ko-KR" sz="1600" dirty="0"/>
          </a:p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endParaRPr lang="en-US" sz="1600" dirty="0"/>
          </a:p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r>
              <a:rPr lang="ko-KR" altLang="en-US" sz="1600" dirty="0"/>
              <a:t>조사 결과 </a:t>
            </a:r>
            <a:r>
              <a:rPr lang="en-US" altLang="ko-KR" sz="1600" dirty="0"/>
              <a:t>Lidar</a:t>
            </a:r>
            <a:r>
              <a:rPr lang="ko-KR" altLang="en-US" sz="1600" dirty="0"/>
              <a:t>는 크게 디지털과 아날로그로 나눌 수 있음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/>
              <a:t>디지털</a:t>
            </a:r>
            <a:r>
              <a:rPr lang="en-US" altLang="ko-KR" sz="1400" dirty="0"/>
              <a:t> </a:t>
            </a:r>
            <a:r>
              <a:rPr lang="ko-KR" altLang="en-US" sz="1400" dirty="0"/>
              <a:t>소자</a:t>
            </a:r>
            <a:r>
              <a:rPr lang="en-US" altLang="ko-KR" sz="1400" dirty="0"/>
              <a:t>: Photon</a:t>
            </a:r>
            <a:r>
              <a:rPr lang="ko-KR" altLang="en-US" sz="1400" dirty="0"/>
              <a:t>이 들어오면 </a:t>
            </a:r>
            <a:r>
              <a:rPr lang="en-US" altLang="ko-KR" sz="1400" dirty="0"/>
              <a:t>Diode</a:t>
            </a:r>
            <a:r>
              <a:rPr lang="ko-KR" altLang="en-US" sz="1400" dirty="0"/>
              <a:t>의 </a:t>
            </a:r>
            <a:r>
              <a:rPr lang="en-US" altLang="ko-KR" sz="1400" dirty="0"/>
              <a:t>Avalanche Breakdown</a:t>
            </a:r>
            <a:r>
              <a:rPr lang="ko-KR" altLang="en-US" sz="1400" dirty="0"/>
              <a:t>을 이용해 디지털 신호 생성 </a:t>
            </a:r>
            <a:r>
              <a:rPr lang="en-US" altLang="ko-KR" sz="1400" dirty="0"/>
              <a:t>(SPAD)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/>
              <a:t>아날로그 소자</a:t>
            </a:r>
            <a:r>
              <a:rPr lang="en-US" altLang="ko-KR" sz="1400" dirty="0"/>
              <a:t>: Photon</a:t>
            </a:r>
            <a:r>
              <a:rPr lang="ko-KR" altLang="en-US" sz="1400" dirty="0"/>
              <a:t>이 들어오면 생성된 전류의 세기를 이용 </a:t>
            </a:r>
            <a:r>
              <a:rPr lang="en-US" altLang="ko-KR" sz="1400" dirty="0"/>
              <a:t>(APD)</a:t>
            </a:r>
            <a:endParaRPr lang="en-US" sz="1400" dirty="0"/>
          </a:p>
        </p:txBody>
      </p:sp>
      <p:pic>
        <p:nvPicPr>
          <p:cNvPr id="2050" name="Picture 2" descr="Diodes - SparkFun Learn">
            <a:extLst>
              <a:ext uri="{FF2B5EF4-FFF2-40B4-BE49-F238E27FC236}">
                <a16:creationId xmlns:a16="http://schemas.microsoft.com/office/drawing/2014/main" id="{32DBDE5A-37EE-A6B1-4B66-6D4DCF82F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63" y="3259807"/>
            <a:ext cx="3269673" cy="326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42AE0E7-9FA4-5B5C-BA26-90B22E63F0CC}"/>
              </a:ext>
            </a:extLst>
          </p:cNvPr>
          <p:cNvCxnSpPr/>
          <p:nvPr/>
        </p:nvCxnSpPr>
        <p:spPr>
          <a:xfrm>
            <a:off x="4036291" y="4959927"/>
            <a:ext cx="3232727" cy="74814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084F74-B20E-7219-5C76-BD1772FF47E6}"/>
              </a:ext>
            </a:extLst>
          </p:cNvPr>
          <p:cNvCxnSpPr>
            <a:cxnSpLocks/>
          </p:cNvCxnSpPr>
          <p:nvPr/>
        </p:nvCxnSpPr>
        <p:spPr>
          <a:xfrm>
            <a:off x="1699491" y="4775200"/>
            <a:ext cx="1477818" cy="65578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FE1820-E087-A869-3EEB-828BD3A97DAF}"/>
              </a:ext>
            </a:extLst>
          </p:cNvPr>
          <p:cNvSpPr txBox="1"/>
          <p:nvPr/>
        </p:nvSpPr>
        <p:spPr>
          <a:xfrm>
            <a:off x="6749735" y="5884875"/>
            <a:ext cx="230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Calibri" panose="020F0502020204030204" pitchFamily="34" charset="0"/>
                <a:cs typeface="Calibri" panose="020F0502020204030204" pitchFamily="34" charset="0"/>
              </a:rPr>
              <a:t>아날로그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소자의 </a:t>
            </a:r>
            <a:r>
              <a:rPr lang="ko-KR" altLang="en-US" b="1">
                <a:latin typeface="Calibri" panose="020F0502020204030204" pitchFamily="34" charset="0"/>
                <a:cs typeface="Calibri" panose="020F0502020204030204" pitchFamily="34" charset="0"/>
              </a:rPr>
              <a:t>동작 영역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596DD-DC2D-BFFB-9344-43D295B1B28B}"/>
              </a:ext>
            </a:extLst>
          </p:cNvPr>
          <p:cNvSpPr txBox="1"/>
          <p:nvPr/>
        </p:nvSpPr>
        <p:spPr>
          <a:xfrm>
            <a:off x="473626" y="4345908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Calibri" panose="020F0502020204030204" pitchFamily="34" charset="0"/>
                <a:cs typeface="Calibri" panose="020F0502020204030204" pitchFamily="34" charset="0"/>
              </a:rPr>
              <a:t>디지털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소자의 동작 영역</a:t>
            </a:r>
          </a:p>
        </p:txBody>
      </p:sp>
    </p:spTree>
    <p:extLst>
      <p:ext uri="{BB962C8B-B14F-4D97-AF65-F5344CB8AC3E}">
        <p14:creationId xmlns:p14="http://schemas.microsoft.com/office/powerpoint/2010/main" val="34733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F2CCB22B-A56B-7766-896E-ECBCAA2AC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BA898A8F-5F65-52B9-2A18-8C5BB02217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20D3C8F2-0C57-38D3-3350-A6B3659E1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 dirty="0"/>
              <a:t>LiDAR Hardware Research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33F15744-BC6D-F1F4-91E2-0B7D34C99D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846" y="1052735"/>
            <a:ext cx="8858312" cy="310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r>
              <a:rPr lang="ko-KR" altLang="en-US" sz="1600" dirty="0"/>
              <a:t>즉 디지털 </a:t>
            </a:r>
            <a:r>
              <a:rPr lang="en-US" altLang="ko-KR" sz="1600" dirty="0"/>
              <a:t>Lidar</a:t>
            </a:r>
            <a:r>
              <a:rPr lang="ko-KR" altLang="en-US" sz="1600" dirty="0"/>
              <a:t>의 경우 강한 </a:t>
            </a:r>
            <a:r>
              <a:rPr lang="en-US" altLang="ko-KR" sz="1600" dirty="0"/>
              <a:t>pulse</a:t>
            </a:r>
            <a:r>
              <a:rPr lang="ko-KR" altLang="en-US" sz="1600" dirty="0"/>
              <a:t> 신호를 이용하기에 다중 반사 감지에 약함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/>
              <a:t>대신 거리 정밀도가 우수하며 노이즈에 강한 특성을 가짐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/>
              <a:t>또한 가격</a:t>
            </a:r>
            <a:r>
              <a:rPr lang="en-US" altLang="ko-KR" sz="1400" dirty="0"/>
              <a:t>/</a:t>
            </a:r>
            <a:r>
              <a:rPr lang="ko-KR" altLang="en-US" sz="1400" dirty="0"/>
              <a:t>소형화면에서 유리</a:t>
            </a:r>
            <a:endParaRPr lang="en-US" altLang="ko-KR" sz="1600" dirty="0"/>
          </a:p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endParaRPr lang="en-US" sz="1600" dirty="0"/>
          </a:p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r>
              <a:rPr lang="ko-KR" altLang="en-US" sz="1600" dirty="0"/>
              <a:t>대표적인 아날로그 </a:t>
            </a:r>
            <a:r>
              <a:rPr lang="en-US" altLang="ko-KR" sz="1600" dirty="0"/>
              <a:t>Lidar</a:t>
            </a:r>
            <a:r>
              <a:rPr lang="ko-KR" altLang="en-US" sz="1600" dirty="0"/>
              <a:t>와 디지털 </a:t>
            </a:r>
            <a:r>
              <a:rPr lang="en-US" altLang="ko-KR" sz="1600" dirty="0"/>
              <a:t>Lidar</a:t>
            </a:r>
            <a:r>
              <a:rPr lang="ko-KR" altLang="en-US" sz="1600" dirty="0"/>
              <a:t>를 정리</a:t>
            </a:r>
            <a:endParaRPr lang="en-US" altLang="ko-KR" sz="1600" dirty="0"/>
          </a:p>
          <a:p>
            <a:pPr marL="714368" lvl="1" indent="-257168">
              <a:lnSpc>
                <a:spcPct val="150000"/>
              </a:lnSpc>
              <a:spcBef>
                <a:spcPts val="0"/>
              </a:spcBef>
              <a:buClr>
                <a:srgbClr val="494429"/>
              </a:buClr>
              <a:buSzPts val="2000"/>
              <a:buFont typeface="Arial"/>
              <a:buChar char="▪"/>
            </a:pPr>
            <a:r>
              <a:rPr lang="ko-KR" altLang="en-US" sz="1400" dirty="0"/>
              <a:t>아날로그 </a:t>
            </a:r>
            <a:r>
              <a:rPr lang="en-US" altLang="ko-KR" sz="1400" dirty="0"/>
              <a:t>Lidar</a:t>
            </a:r>
            <a:r>
              <a:rPr lang="ko-KR" altLang="en-US" sz="1400" dirty="0"/>
              <a:t>의 경우 </a:t>
            </a:r>
            <a:r>
              <a:rPr lang="en-US" altLang="ko-KR" sz="1400" dirty="0" err="1"/>
              <a:t>Hesai</a:t>
            </a:r>
            <a:r>
              <a:rPr lang="ko-KR" altLang="en-US" sz="1400" dirty="0"/>
              <a:t>가 </a:t>
            </a:r>
            <a:r>
              <a:rPr lang="en-US" altLang="ko-KR" sz="1400" dirty="0"/>
              <a:t>100</a:t>
            </a:r>
            <a:r>
              <a:rPr lang="ko-KR" altLang="en-US" sz="1400" dirty="0"/>
              <a:t>만원대로 그나마 가격적으로 구매를 </a:t>
            </a:r>
            <a:r>
              <a:rPr lang="ko-KR" altLang="en-US" sz="1400" dirty="0" err="1"/>
              <a:t>고려해볼만함</a:t>
            </a:r>
            <a:endParaRPr lang="en-US" altLang="ko-KR" sz="1400" dirty="0"/>
          </a:p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endParaRPr lang="en-US" altLang="ko-KR" sz="16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761E939-8EB9-3C41-6C2A-383D9780A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523943"/>
              </p:ext>
            </p:extLst>
          </p:nvPr>
        </p:nvGraphicFramePr>
        <p:xfrm>
          <a:off x="1524000" y="3676649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240175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81790369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디지털 </a:t>
                      </a:r>
                      <a:r>
                        <a:rPr lang="en-US" altLang="ko-KR" dirty="0"/>
                        <a:t>Lidar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아날로그 </a:t>
                      </a:r>
                      <a:r>
                        <a:rPr lang="en-US" altLang="ko-KR" dirty="0"/>
                        <a:t>Lidar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812328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단일 반사에 강함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다중 반사에 강함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207315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Ouster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Hesai</a:t>
                      </a:r>
                      <a:r>
                        <a:rPr lang="en-US" altLang="ko-KR" dirty="0"/>
                        <a:t>, Velodyne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287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87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A04049DE-52BB-519D-EEB6-933CE2E2E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A4F50A5E-CA20-3EF1-14FD-2033101D254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574" y="2708925"/>
            <a:ext cx="7776864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With Ouster LiDAR</a:t>
            </a:r>
            <a:endParaRPr dirty="0"/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B869F46D-FC34-9436-40ED-3E570B7C42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574" y="3795655"/>
            <a:ext cx="777686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LiDAR</a:t>
            </a:r>
            <a:r>
              <a:rPr lang="ko-KR" altLang="en-US" dirty="0"/>
              <a:t> </a:t>
            </a:r>
            <a:r>
              <a:rPr lang="en-US" altLang="ko-KR" dirty="0"/>
              <a:t>Mirror Reflection Test</a:t>
            </a:r>
            <a:endParaRPr dirty="0"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498D3E52-EFA9-9484-D322-EEB5CD50873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7572" y="5091799"/>
            <a:ext cx="777667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 dirty="0"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CC31023D-03A0-0E52-DC5C-E46AA7F31E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34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7207BB6D-7D2C-DDE6-17CB-D2362B6DE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B6F7502D-7BC1-0FBF-8AAC-1A4C092482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CB5A1A97-A387-BF7C-D6FA-2A782B9B01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 dirty="0"/>
              <a:t>LiDAR Mirror Reflection Test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D265FE37-4B6A-6D96-BA0F-F2C037BEFB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846" y="1052735"/>
            <a:ext cx="8858312" cy="310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r>
              <a:rPr lang="ko-KR" altLang="en-US" sz="1600" dirty="0"/>
              <a:t>연구실의 </a:t>
            </a:r>
            <a:r>
              <a:rPr lang="en-US" altLang="ko-KR" sz="1600" dirty="0"/>
              <a:t>Ouster Lidar</a:t>
            </a:r>
            <a:r>
              <a:rPr lang="ko-KR" altLang="en-US" sz="1600" dirty="0"/>
              <a:t>로 거울을 반사할 경우 다음과 같은 포인트 클라우드 결과를 관찰 가능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/>
              <a:t>거울 프레임은 일반적인 나무 프레임으로 </a:t>
            </a:r>
            <a:r>
              <a:rPr lang="en-US" altLang="ko-KR" sz="1400" dirty="0"/>
              <a:t>1st Return</a:t>
            </a:r>
            <a:r>
              <a:rPr lang="ko-KR" altLang="en-US" sz="1400" dirty="0"/>
              <a:t>이 찍힘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/>
              <a:t>거울면의 경우 </a:t>
            </a:r>
            <a:r>
              <a:rPr lang="en-US" altLang="ko-KR" sz="1400" dirty="0"/>
              <a:t>2nd Return</a:t>
            </a:r>
            <a:r>
              <a:rPr lang="ko-KR" altLang="en-US" sz="1400" dirty="0"/>
              <a:t>이 찍힘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/>
              <a:t>거울너머의 가상의 공간</a:t>
            </a:r>
            <a:r>
              <a:rPr lang="en-US" altLang="ko-KR" sz="1400" dirty="0"/>
              <a:t>(Virtual Space)</a:t>
            </a:r>
            <a:r>
              <a:rPr lang="ko-KR" altLang="en-US" sz="1400" dirty="0"/>
              <a:t>에 반사된 물체의 포인트가 </a:t>
            </a:r>
            <a:r>
              <a:rPr lang="en-US" altLang="ko-KR" sz="1400" dirty="0"/>
              <a:t>1st Return</a:t>
            </a:r>
            <a:r>
              <a:rPr lang="ko-KR" altLang="en-US" sz="1400" dirty="0"/>
              <a:t>으로 찍힘</a:t>
            </a:r>
            <a:endParaRPr lang="en-US" sz="1600" dirty="0"/>
          </a:p>
        </p:txBody>
      </p:sp>
      <p:pic>
        <p:nvPicPr>
          <p:cNvPr id="5" name="그림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2DA819-95CD-EDBC-9961-C00A28B8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333" t="11481" r="28958" b="31852"/>
          <a:stretch>
            <a:fillRect/>
          </a:stretch>
        </p:blipFill>
        <p:spPr>
          <a:xfrm>
            <a:off x="408930" y="2604549"/>
            <a:ext cx="3943350" cy="3842882"/>
          </a:xfrm>
          <a:prstGeom prst="rect">
            <a:avLst/>
          </a:prstGeom>
        </p:spPr>
      </p:pic>
      <p:pic>
        <p:nvPicPr>
          <p:cNvPr id="7" name="그림 6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AB2EFFB-7934-28C8-5FE9-B1D20F5F35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687" t="12593" r="32187" b="20185"/>
          <a:stretch>
            <a:fillRect/>
          </a:stretch>
        </p:blipFill>
        <p:spPr>
          <a:xfrm>
            <a:off x="4485323" y="2604549"/>
            <a:ext cx="4382791" cy="384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4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04E8909F-D59C-C702-792C-1347D61FA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E28BE842-FB1F-FF0F-ED24-BD0C07643F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9BF6E593-8AF1-07FB-8F47-C921D80E68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 dirty="0"/>
              <a:t>LiDAR Mirror Reflection Test</a:t>
            </a:r>
            <a:endParaRPr dirty="0"/>
          </a:p>
        </p:txBody>
      </p:sp>
      <p:pic>
        <p:nvPicPr>
          <p:cNvPr id="5" name="그림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9E8FC4D-B88F-9A31-5868-ED9629915F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372" t="11481" r="37621" b="49314"/>
          <a:stretch>
            <a:fillRect/>
          </a:stretch>
        </p:blipFill>
        <p:spPr>
          <a:xfrm>
            <a:off x="1247775" y="97732"/>
            <a:ext cx="6648450" cy="666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62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C7B44DA7-0946-F6D5-E2EB-0A78AD25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5AFC6468-1171-4541-0395-32A3C2ED8D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1B8CDA1A-C291-81B9-E9A0-9E116D90C1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 dirty="0"/>
              <a:t>LiDAR Mirror Reflection Test</a:t>
            </a:r>
            <a:endParaRPr dirty="0"/>
          </a:p>
        </p:txBody>
      </p:sp>
      <p:pic>
        <p:nvPicPr>
          <p:cNvPr id="5" name="그림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76C7AC9-4F27-B2BF-8F74-875D6813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372" t="11481" r="37621" b="49314"/>
          <a:stretch>
            <a:fillRect/>
          </a:stretch>
        </p:blipFill>
        <p:spPr>
          <a:xfrm>
            <a:off x="1247775" y="97732"/>
            <a:ext cx="6648450" cy="6662536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4E57775D-99E4-9549-0661-9A3CB4B16EFD}"/>
              </a:ext>
            </a:extLst>
          </p:cNvPr>
          <p:cNvSpPr/>
          <p:nvPr/>
        </p:nvSpPr>
        <p:spPr>
          <a:xfrm>
            <a:off x="4438650" y="4951694"/>
            <a:ext cx="1438275" cy="1685925"/>
          </a:xfrm>
          <a:prstGeom prst="fram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F60EDA7D-96D1-8351-FE67-403700C90977}"/>
              </a:ext>
            </a:extLst>
          </p:cNvPr>
          <p:cNvSpPr/>
          <p:nvPr/>
        </p:nvSpPr>
        <p:spPr>
          <a:xfrm>
            <a:off x="2874168" y="3239215"/>
            <a:ext cx="3128963" cy="1685925"/>
          </a:xfrm>
          <a:prstGeom prst="donu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C982D6DC-E146-0A27-6C61-002D04679331}"/>
              </a:ext>
            </a:extLst>
          </p:cNvPr>
          <p:cNvSpPr/>
          <p:nvPr/>
        </p:nvSpPr>
        <p:spPr>
          <a:xfrm>
            <a:off x="2607468" y="97732"/>
            <a:ext cx="3128963" cy="2820245"/>
          </a:xfrm>
          <a:prstGeom prst="donu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42B53-0DB2-75EF-B448-E8CC4A4565DB}"/>
              </a:ext>
            </a:extLst>
          </p:cNvPr>
          <p:cNvSpPr txBox="1"/>
          <p:nvPr/>
        </p:nvSpPr>
        <p:spPr>
          <a:xfrm>
            <a:off x="2049778" y="5561621"/>
            <a:ext cx="1896673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거울</a:t>
            </a:r>
            <a:endParaRPr lang="en-US" altLang="ko-KR" b="1" dirty="0"/>
          </a:p>
          <a:p>
            <a:r>
              <a:rPr lang="ko-KR" altLang="en-US" b="1" dirty="0"/>
              <a:t>프레임은 </a:t>
            </a:r>
            <a:r>
              <a:rPr lang="en-US" altLang="ko-KR" b="1" dirty="0"/>
              <a:t>1st Return</a:t>
            </a:r>
          </a:p>
          <a:p>
            <a:r>
              <a:rPr lang="ko-KR" altLang="en-US" b="1" dirty="0"/>
              <a:t>거울면은 </a:t>
            </a:r>
            <a:r>
              <a:rPr lang="en-US" altLang="ko-KR" b="1" dirty="0"/>
              <a:t>2nd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E1BE0-7D99-65CA-5311-D5E6153700FF}"/>
              </a:ext>
            </a:extLst>
          </p:cNvPr>
          <p:cNvSpPr txBox="1"/>
          <p:nvPr/>
        </p:nvSpPr>
        <p:spPr>
          <a:xfrm>
            <a:off x="59053" y="4179570"/>
            <a:ext cx="273664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2. </a:t>
            </a:r>
            <a:r>
              <a:rPr lang="ko-KR" altLang="en-US" b="1" dirty="0"/>
              <a:t>거울 너머의 첫번째 가상 공간</a:t>
            </a:r>
            <a:endParaRPr lang="en-US" altLang="ko-KR" b="1" dirty="0"/>
          </a:p>
          <a:p>
            <a:pPr algn="ctr"/>
            <a:r>
              <a:rPr lang="ko-KR" altLang="en-US" b="1" dirty="0"/>
              <a:t>반사된 물체</a:t>
            </a:r>
            <a:r>
              <a:rPr lang="en-US" altLang="ko-KR" b="1" dirty="0"/>
              <a:t>(?)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BAF1B-FA4B-502E-E921-1FD1E7C24002}"/>
              </a:ext>
            </a:extLst>
          </p:cNvPr>
          <p:cNvSpPr txBox="1"/>
          <p:nvPr/>
        </p:nvSpPr>
        <p:spPr>
          <a:xfrm>
            <a:off x="0" y="2240741"/>
            <a:ext cx="273664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거울 너머의 두번째 가상 공간</a:t>
            </a:r>
            <a:endParaRPr lang="en-US" altLang="ko-KR" b="1" dirty="0"/>
          </a:p>
          <a:p>
            <a:pPr algn="ctr"/>
            <a:r>
              <a:rPr lang="ko-KR" altLang="en-US" b="1" dirty="0"/>
              <a:t>반사된 물체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2397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54DFAC8E-207B-A530-5322-0AD4D6D6B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FC096F17-0F1C-5F6A-47AD-AE4017AC06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389826DD-6E0C-1114-9181-7E90D52DFE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 dirty="0"/>
              <a:t>LiDAR Mirror Reflection Test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8184D1AF-DFE5-0D78-693A-92B7B64BBB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846" y="1052735"/>
            <a:ext cx="8858312" cy="310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r>
              <a:rPr lang="ko-KR" altLang="en-US" sz="1600" dirty="0"/>
              <a:t>장비의 성능 문제 때문인지</a:t>
            </a:r>
            <a:br>
              <a:rPr lang="en-US" altLang="ko-KR" sz="1600" dirty="0"/>
            </a:br>
            <a:r>
              <a:rPr lang="ko-KR" altLang="en-US" sz="1600" dirty="0"/>
              <a:t>반사된 물체의 포인트 클라우드를 육안으로 봤을 때 물체 식별은 어려웠음</a:t>
            </a:r>
            <a:endParaRPr lang="en-US" sz="1600" dirty="0"/>
          </a:p>
        </p:txBody>
      </p:sp>
      <p:pic>
        <p:nvPicPr>
          <p:cNvPr id="2" name="그림 1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FC86A56-3E81-5BF1-B41B-FEF9438F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372" t="11482" r="37621" b="64636"/>
          <a:stretch>
            <a:fillRect/>
          </a:stretch>
        </p:blipFill>
        <p:spPr>
          <a:xfrm>
            <a:off x="1247775" y="2262315"/>
            <a:ext cx="6648450" cy="4058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F4C883-9C26-8D9F-E170-49DD34621B0B}"/>
              </a:ext>
            </a:extLst>
          </p:cNvPr>
          <p:cNvSpPr txBox="1"/>
          <p:nvPr/>
        </p:nvSpPr>
        <p:spPr>
          <a:xfrm>
            <a:off x="5797753" y="3894754"/>
            <a:ext cx="185018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무엇이 반사되었는지</a:t>
            </a:r>
            <a:endParaRPr lang="en-US" altLang="ko-KR" b="1" dirty="0"/>
          </a:p>
          <a:p>
            <a:r>
              <a:rPr lang="ko-KR" altLang="en-US" b="1" dirty="0"/>
              <a:t>파악이 어려움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0058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792DBD27-0851-6493-DE4C-4703399D1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21CF44C5-27B4-7E29-D5FF-92940704A0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01E1CF44-3063-D4C3-8E48-4295CA7C0F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 dirty="0"/>
              <a:t>LiDAR Mirror Reflection Test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3C54FDF7-C206-8AF5-2A1B-2780560231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846" y="1052735"/>
            <a:ext cx="8858312" cy="310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r>
              <a:rPr lang="ko-KR" altLang="en-US" sz="1600" dirty="0"/>
              <a:t>거울의 각도가 </a:t>
            </a:r>
            <a:r>
              <a:rPr lang="en-US" altLang="ko-KR" sz="1600" dirty="0"/>
              <a:t>90</a:t>
            </a:r>
            <a:r>
              <a:rPr lang="ko-KR" altLang="en-US" sz="1600" dirty="0"/>
              <a:t>도가 아닐 경우 거울면의 포인트 클라우드가 사라지는 것을 확인</a:t>
            </a:r>
            <a:endParaRPr lang="en-US" sz="1600" dirty="0"/>
          </a:p>
        </p:txBody>
      </p:sp>
      <p:pic>
        <p:nvPicPr>
          <p:cNvPr id="3074" name="Picture 2" descr="[거울] 무광 블랙 스텐 사각 거울">
            <a:extLst>
              <a:ext uri="{FF2B5EF4-FFF2-40B4-BE49-F238E27FC236}">
                <a16:creationId xmlns:a16="http://schemas.microsoft.com/office/drawing/2014/main" id="{2C065D09-0A4B-4A59-BE83-5254916B75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0" t="14028" r="23194" b="15877"/>
          <a:stretch>
            <a:fillRect/>
          </a:stretch>
        </p:blipFill>
        <p:spPr bwMode="auto">
          <a:xfrm>
            <a:off x="1076112" y="2317726"/>
            <a:ext cx="1504950" cy="199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OS1-32 – NewSemi Technology">
            <a:extLst>
              <a:ext uri="{FF2B5EF4-FFF2-40B4-BE49-F238E27FC236}">
                <a16:creationId xmlns:a16="http://schemas.microsoft.com/office/drawing/2014/main" id="{6FE30C8B-5FD1-79E6-2375-BD95E07EF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7" t="9244" r="19818" b="7603"/>
          <a:stretch>
            <a:fillRect/>
          </a:stretch>
        </p:blipFill>
        <p:spPr bwMode="auto">
          <a:xfrm flipH="1">
            <a:off x="1104471" y="5085265"/>
            <a:ext cx="144823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프랑스 빈티지 벽거울 - Attique Paris">
            <a:extLst>
              <a:ext uri="{FF2B5EF4-FFF2-40B4-BE49-F238E27FC236}">
                <a16:creationId xmlns:a16="http://schemas.microsoft.com/office/drawing/2014/main" id="{C746B95B-E2E8-3539-06AB-322C8DDA8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3" t="12407" r="20574" b="12038"/>
          <a:stretch>
            <a:fillRect/>
          </a:stretch>
        </p:blipFill>
        <p:spPr bwMode="auto">
          <a:xfrm>
            <a:off x="6505789" y="2088877"/>
            <a:ext cx="1504950" cy="24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OS1-32 – NewSemi Technology">
            <a:extLst>
              <a:ext uri="{FF2B5EF4-FFF2-40B4-BE49-F238E27FC236}">
                <a16:creationId xmlns:a16="http://schemas.microsoft.com/office/drawing/2014/main" id="{43AB3447-2C88-E974-9BA9-5229092E9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7" t="9244" r="19818" b="7603"/>
          <a:stretch>
            <a:fillRect/>
          </a:stretch>
        </p:blipFill>
        <p:spPr bwMode="auto">
          <a:xfrm flipH="1">
            <a:off x="6534149" y="5085265"/>
            <a:ext cx="144823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B68055F-2309-E9A7-9E76-2A44A6255508}"/>
              </a:ext>
            </a:extLst>
          </p:cNvPr>
          <p:cNvSpPr/>
          <p:nvPr/>
        </p:nvSpPr>
        <p:spPr>
          <a:xfrm>
            <a:off x="1266825" y="2490014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02B5027-0877-A259-2408-20C45F0FEF47}"/>
              </a:ext>
            </a:extLst>
          </p:cNvPr>
          <p:cNvSpPr/>
          <p:nvPr/>
        </p:nvSpPr>
        <p:spPr>
          <a:xfrm>
            <a:off x="1419225" y="2642414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2235DFD-BB4C-62AD-B537-7195C85A18EB}"/>
              </a:ext>
            </a:extLst>
          </p:cNvPr>
          <p:cNvSpPr/>
          <p:nvPr/>
        </p:nvSpPr>
        <p:spPr>
          <a:xfrm>
            <a:off x="1571625" y="2794814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99DA31-8D81-6F8A-3FBD-AB3DE63DB506}"/>
              </a:ext>
            </a:extLst>
          </p:cNvPr>
          <p:cNvSpPr/>
          <p:nvPr/>
        </p:nvSpPr>
        <p:spPr>
          <a:xfrm>
            <a:off x="1724025" y="2947214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B711DB7-ACF0-4CCD-487D-CD8CCA435C40}"/>
              </a:ext>
            </a:extLst>
          </p:cNvPr>
          <p:cNvSpPr/>
          <p:nvPr/>
        </p:nvSpPr>
        <p:spPr>
          <a:xfrm>
            <a:off x="1876425" y="3099614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EB10340-47DB-4F20-F9BF-37B29109433D}"/>
              </a:ext>
            </a:extLst>
          </p:cNvPr>
          <p:cNvSpPr/>
          <p:nvPr/>
        </p:nvSpPr>
        <p:spPr>
          <a:xfrm>
            <a:off x="2028825" y="3252014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766DA00-53A9-1197-7327-7569CBA0DCF2}"/>
              </a:ext>
            </a:extLst>
          </p:cNvPr>
          <p:cNvSpPr/>
          <p:nvPr/>
        </p:nvSpPr>
        <p:spPr>
          <a:xfrm>
            <a:off x="2181225" y="3404414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22E9C18-6905-8814-DF78-3485EA7CEA18}"/>
              </a:ext>
            </a:extLst>
          </p:cNvPr>
          <p:cNvSpPr/>
          <p:nvPr/>
        </p:nvSpPr>
        <p:spPr>
          <a:xfrm>
            <a:off x="2333625" y="3556814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CD8BEB8-3AEE-925F-5582-E7E78AEC7995}"/>
              </a:ext>
            </a:extLst>
          </p:cNvPr>
          <p:cNvSpPr/>
          <p:nvPr/>
        </p:nvSpPr>
        <p:spPr>
          <a:xfrm>
            <a:off x="1195387" y="2723376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3752A38-E077-7348-C98C-A2FC62966E1A}"/>
              </a:ext>
            </a:extLst>
          </p:cNvPr>
          <p:cNvSpPr/>
          <p:nvPr/>
        </p:nvSpPr>
        <p:spPr>
          <a:xfrm>
            <a:off x="1347787" y="2875776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3A428B-F66F-98E9-E993-C35F34254494}"/>
              </a:ext>
            </a:extLst>
          </p:cNvPr>
          <p:cNvSpPr/>
          <p:nvPr/>
        </p:nvSpPr>
        <p:spPr>
          <a:xfrm>
            <a:off x="1500187" y="3028176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89DC43-4B7E-52E4-19CF-1E0BAA200AF7}"/>
              </a:ext>
            </a:extLst>
          </p:cNvPr>
          <p:cNvSpPr/>
          <p:nvPr/>
        </p:nvSpPr>
        <p:spPr>
          <a:xfrm>
            <a:off x="1652587" y="3180576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30B22EE-B779-5231-2B8A-FECE29C08117}"/>
              </a:ext>
            </a:extLst>
          </p:cNvPr>
          <p:cNvSpPr/>
          <p:nvPr/>
        </p:nvSpPr>
        <p:spPr>
          <a:xfrm>
            <a:off x="1804987" y="3332976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71A1A10-C400-501A-15FB-CD65F2285436}"/>
              </a:ext>
            </a:extLst>
          </p:cNvPr>
          <p:cNvSpPr/>
          <p:nvPr/>
        </p:nvSpPr>
        <p:spPr>
          <a:xfrm>
            <a:off x="1957387" y="3485376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AD4B486-259F-D98D-7ACA-4B8B9FBFE00F}"/>
              </a:ext>
            </a:extLst>
          </p:cNvPr>
          <p:cNvSpPr/>
          <p:nvPr/>
        </p:nvSpPr>
        <p:spPr>
          <a:xfrm>
            <a:off x="2109787" y="3637776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20EFD0-65E4-CFF6-68B1-42A6C7D3FFBF}"/>
              </a:ext>
            </a:extLst>
          </p:cNvPr>
          <p:cNvSpPr/>
          <p:nvPr/>
        </p:nvSpPr>
        <p:spPr>
          <a:xfrm>
            <a:off x="2262187" y="3790176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4E6439B-97BA-2425-336D-3C4EB1BB5369}"/>
              </a:ext>
            </a:extLst>
          </p:cNvPr>
          <p:cNvSpPr/>
          <p:nvPr/>
        </p:nvSpPr>
        <p:spPr>
          <a:xfrm>
            <a:off x="1114425" y="297662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2A5573-C469-F3D8-7AE3-B4E987217128}"/>
              </a:ext>
            </a:extLst>
          </p:cNvPr>
          <p:cNvSpPr/>
          <p:nvPr/>
        </p:nvSpPr>
        <p:spPr>
          <a:xfrm>
            <a:off x="1266825" y="312902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3C0C281-1688-782E-5415-9E3AE33A0EAC}"/>
              </a:ext>
            </a:extLst>
          </p:cNvPr>
          <p:cNvSpPr/>
          <p:nvPr/>
        </p:nvSpPr>
        <p:spPr>
          <a:xfrm>
            <a:off x="1419225" y="328142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AF77F88-0C93-05DB-FF3E-826071CC44D7}"/>
              </a:ext>
            </a:extLst>
          </p:cNvPr>
          <p:cNvSpPr/>
          <p:nvPr/>
        </p:nvSpPr>
        <p:spPr>
          <a:xfrm>
            <a:off x="1571625" y="343382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8F25329-D6D9-CA2E-B9DF-2BEC841C4BED}"/>
              </a:ext>
            </a:extLst>
          </p:cNvPr>
          <p:cNvSpPr/>
          <p:nvPr/>
        </p:nvSpPr>
        <p:spPr>
          <a:xfrm>
            <a:off x="1724025" y="358622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1DC3FF7-2E33-1EAA-BCCA-7A0CFDD0E2C3}"/>
              </a:ext>
            </a:extLst>
          </p:cNvPr>
          <p:cNvSpPr/>
          <p:nvPr/>
        </p:nvSpPr>
        <p:spPr>
          <a:xfrm>
            <a:off x="1876425" y="373862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38E57CE-0BF9-B8EB-8A53-73F6827971E9}"/>
              </a:ext>
            </a:extLst>
          </p:cNvPr>
          <p:cNvSpPr/>
          <p:nvPr/>
        </p:nvSpPr>
        <p:spPr>
          <a:xfrm>
            <a:off x="2028825" y="389102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7EA8D6E-31B4-098B-EA6C-2423B16313D6}"/>
              </a:ext>
            </a:extLst>
          </p:cNvPr>
          <p:cNvSpPr/>
          <p:nvPr/>
        </p:nvSpPr>
        <p:spPr>
          <a:xfrm>
            <a:off x="2181225" y="404342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9373843-7825-4EF9-9A90-312BC15C51D3}"/>
              </a:ext>
            </a:extLst>
          </p:cNvPr>
          <p:cNvSpPr/>
          <p:nvPr/>
        </p:nvSpPr>
        <p:spPr>
          <a:xfrm>
            <a:off x="1252536" y="3986248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D06705C-656A-2377-565C-F7BD7C5375D8}"/>
              </a:ext>
            </a:extLst>
          </p:cNvPr>
          <p:cNvSpPr/>
          <p:nvPr/>
        </p:nvSpPr>
        <p:spPr>
          <a:xfrm>
            <a:off x="1357312" y="381598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C5CB544-C516-5ADF-A1C7-1253141F4FED}"/>
              </a:ext>
            </a:extLst>
          </p:cNvPr>
          <p:cNvSpPr/>
          <p:nvPr/>
        </p:nvSpPr>
        <p:spPr>
          <a:xfrm>
            <a:off x="1100136" y="331083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728C12D-42DE-7D18-7639-AAA7E9C32491}"/>
              </a:ext>
            </a:extLst>
          </p:cNvPr>
          <p:cNvSpPr/>
          <p:nvPr/>
        </p:nvSpPr>
        <p:spPr>
          <a:xfrm>
            <a:off x="1252536" y="346323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8B2AABC-8C2A-FFEF-6505-6D8D17C8ACF0}"/>
              </a:ext>
            </a:extLst>
          </p:cNvPr>
          <p:cNvSpPr/>
          <p:nvPr/>
        </p:nvSpPr>
        <p:spPr>
          <a:xfrm>
            <a:off x="1404936" y="361563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C56355D-410A-D57F-2E67-4686BBB8AC6A}"/>
              </a:ext>
            </a:extLst>
          </p:cNvPr>
          <p:cNvSpPr/>
          <p:nvPr/>
        </p:nvSpPr>
        <p:spPr>
          <a:xfrm>
            <a:off x="1557336" y="376803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4F71DCB-33F4-42A3-DA22-BA0EC60ED589}"/>
              </a:ext>
            </a:extLst>
          </p:cNvPr>
          <p:cNvSpPr/>
          <p:nvPr/>
        </p:nvSpPr>
        <p:spPr>
          <a:xfrm>
            <a:off x="1709736" y="392043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8FCE8D3-23DC-0750-F5F5-8432E80E4E7F}"/>
              </a:ext>
            </a:extLst>
          </p:cNvPr>
          <p:cNvSpPr/>
          <p:nvPr/>
        </p:nvSpPr>
        <p:spPr>
          <a:xfrm>
            <a:off x="1862136" y="4072839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257C09D-A209-BDBC-02BD-D1967385C386}"/>
              </a:ext>
            </a:extLst>
          </p:cNvPr>
          <p:cNvSpPr/>
          <p:nvPr/>
        </p:nvSpPr>
        <p:spPr>
          <a:xfrm>
            <a:off x="2233609" y="260345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ED3AE85-F6B0-25E8-C523-BCDD1AFACC30}"/>
              </a:ext>
            </a:extLst>
          </p:cNvPr>
          <p:cNvSpPr/>
          <p:nvPr/>
        </p:nvSpPr>
        <p:spPr>
          <a:xfrm>
            <a:off x="1481136" y="405189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3725BE7-CBD8-35CC-9338-5ACE5682E359}"/>
              </a:ext>
            </a:extLst>
          </p:cNvPr>
          <p:cNvSpPr/>
          <p:nvPr/>
        </p:nvSpPr>
        <p:spPr>
          <a:xfrm>
            <a:off x="1538286" y="247042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11D15DF-0843-A61D-1A80-A38971C5B2DE}"/>
              </a:ext>
            </a:extLst>
          </p:cNvPr>
          <p:cNvSpPr/>
          <p:nvPr/>
        </p:nvSpPr>
        <p:spPr>
          <a:xfrm>
            <a:off x="1690686" y="262282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17DBD68-6F2A-1C46-4AB7-7D5844DBC01B}"/>
              </a:ext>
            </a:extLst>
          </p:cNvPr>
          <p:cNvSpPr/>
          <p:nvPr/>
        </p:nvSpPr>
        <p:spPr>
          <a:xfrm>
            <a:off x="1843086" y="277522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1A65F87-BC51-EC85-93F7-879F33F69C10}"/>
              </a:ext>
            </a:extLst>
          </p:cNvPr>
          <p:cNvSpPr/>
          <p:nvPr/>
        </p:nvSpPr>
        <p:spPr>
          <a:xfrm>
            <a:off x="1995486" y="292762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BC70E7D-DF0E-0A8D-C985-79C495574A29}"/>
              </a:ext>
            </a:extLst>
          </p:cNvPr>
          <p:cNvSpPr/>
          <p:nvPr/>
        </p:nvSpPr>
        <p:spPr>
          <a:xfrm>
            <a:off x="2147886" y="308002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065F65D-99F6-19D7-6B3F-CACAF2996607}"/>
              </a:ext>
            </a:extLst>
          </p:cNvPr>
          <p:cNvSpPr/>
          <p:nvPr/>
        </p:nvSpPr>
        <p:spPr>
          <a:xfrm>
            <a:off x="2300286" y="323242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C09E417-4A0B-2583-F108-ADE3C70CB6F4}"/>
              </a:ext>
            </a:extLst>
          </p:cNvPr>
          <p:cNvSpPr/>
          <p:nvPr/>
        </p:nvSpPr>
        <p:spPr>
          <a:xfrm>
            <a:off x="2285997" y="239898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535890C-9E6E-35B1-D2B5-E80583A3B5CC}"/>
              </a:ext>
            </a:extLst>
          </p:cNvPr>
          <p:cNvSpPr/>
          <p:nvPr/>
        </p:nvSpPr>
        <p:spPr>
          <a:xfrm>
            <a:off x="2066923" y="2443494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5DF6C3-E5A6-75A3-7DC2-095D8FDD6329}"/>
              </a:ext>
            </a:extLst>
          </p:cNvPr>
          <p:cNvSpPr/>
          <p:nvPr/>
        </p:nvSpPr>
        <p:spPr>
          <a:xfrm>
            <a:off x="1181098" y="3679296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AC78292-9E50-31A6-FD91-3C4C222DBBB3}"/>
              </a:ext>
            </a:extLst>
          </p:cNvPr>
          <p:cNvSpPr/>
          <p:nvPr/>
        </p:nvSpPr>
        <p:spPr>
          <a:xfrm>
            <a:off x="1685924" y="235808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741CABF-E8F8-F070-BC67-CAF99E4A454D}"/>
              </a:ext>
            </a:extLst>
          </p:cNvPr>
          <p:cNvSpPr/>
          <p:nvPr/>
        </p:nvSpPr>
        <p:spPr>
          <a:xfrm>
            <a:off x="1838324" y="251048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28FC77B-74B8-4953-6B57-520F9E120612}"/>
              </a:ext>
            </a:extLst>
          </p:cNvPr>
          <p:cNvSpPr/>
          <p:nvPr/>
        </p:nvSpPr>
        <p:spPr>
          <a:xfrm>
            <a:off x="1990724" y="266288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E766785-0F4A-6554-45F4-4612E6CA509C}"/>
              </a:ext>
            </a:extLst>
          </p:cNvPr>
          <p:cNvSpPr/>
          <p:nvPr/>
        </p:nvSpPr>
        <p:spPr>
          <a:xfrm>
            <a:off x="2143124" y="281528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9D08934-9378-0566-223A-8F134C09EE90}"/>
              </a:ext>
            </a:extLst>
          </p:cNvPr>
          <p:cNvSpPr/>
          <p:nvPr/>
        </p:nvSpPr>
        <p:spPr>
          <a:xfrm>
            <a:off x="2295524" y="2967687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EF8CF57-007D-1436-DF13-412F32BE6581}"/>
              </a:ext>
            </a:extLst>
          </p:cNvPr>
          <p:cNvSpPr/>
          <p:nvPr/>
        </p:nvSpPr>
        <p:spPr>
          <a:xfrm>
            <a:off x="7015165" y="237414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E5C68C7-6B9A-FD73-AF02-025F22999DF3}"/>
              </a:ext>
            </a:extLst>
          </p:cNvPr>
          <p:cNvSpPr/>
          <p:nvPr/>
        </p:nvSpPr>
        <p:spPr>
          <a:xfrm>
            <a:off x="6891340" y="267885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0EEA4D7-DECA-F511-CFCA-F3ECB3F68FF2}"/>
              </a:ext>
            </a:extLst>
          </p:cNvPr>
          <p:cNvSpPr/>
          <p:nvPr/>
        </p:nvSpPr>
        <p:spPr>
          <a:xfrm>
            <a:off x="7043740" y="2831251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AF0223D-B39C-EDB1-9534-1132EF4E99B3}"/>
              </a:ext>
            </a:extLst>
          </p:cNvPr>
          <p:cNvSpPr/>
          <p:nvPr/>
        </p:nvSpPr>
        <p:spPr>
          <a:xfrm>
            <a:off x="6724651" y="280024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3D3B5CD1-6329-C067-5F4D-D9C3D26E65E8}"/>
              </a:ext>
            </a:extLst>
          </p:cNvPr>
          <p:cNvSpPr/>
          <p:nvPr/>
        </p:nvSpPr>
        <p:spPr>
          <a:xfrm>
            <a:off x="6819902" y="291221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9DD1CF38-D39C-D4F3-FD63-C85E4A363145}"/>
              </a:ext>
            </a:extLst>
          </p:cNvPr>
          <p:cNvSpPr/>
          <p:nvPr/>
        </p:nvSpPr>
        <p:spPr>
          <a:xfrm>
            <a:off x="6972302" y="3064613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3744D860-54FB-D0ED-96D5-9A7402B571EC}"/>
              </a:ext>
            </a:extLst>
          </p:cNvPr>
          <p:cNvSpPr/>
          <p:nvPr/>
        </p:nvSpPr>
        <p:spPr>
          <a:xfrm>
            <a:off x="6586540" y="3013064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4D6FF3A-C186-A9B9-8774-ACF3AD7B179F}"/>
              </a:ext>
            </a:extLst>
          </p:cNvPr>
          <p:cNvSpPr/>
          <p:nvPr/>
        </p:nvSpPr>
        <p:spPr>
          <a:xfrm>
            <a:off x="6738940" y="3165464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415C5AF-7F05-3F70-C0C1-39EBF5B5AB54}"/>
              </a:ext>
            </a:extLst>
          </p:cNvPr>
          <p:cNvSpPr/>
          <p:nvPr/>
        </p:nvSpPr>
        <p:spPr>
          <a:xfrm>
            <a:off x="6891340" y="3317864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A9EA016A-FA2D-1A97-22AE-6484F2CC841B}"/>
              </a:ext>
            </a:extLst>
          </p:cNvPr>
          <p:cNvSpPr/>
          <p:nvPr/>
        </p:nvSpPr>
        <p:spPr>
          <a:xfrm>
            <a:off x="7043740" y="3470264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CDE14CD-0985-8854-2A33-54EA2C70A62A}"/>
              </a:ext>
            </a:extLst>
          </p:cNvPr>
          <p:cNvSpPr/>
          <p:nvPr/>
        </p:nvSpPr>
        <p:spPr>
          <a:xfrm>
            <a:off x="6829427" y="385242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0357F37-A4D6-142C-DC14-5F0D72AC6A0E}"/>
              </a:ext>
            </a:extLst>
          </p:cNvPr>
          <p:cNvSpPr/>
          <p:nvPr/>
        </p:nvSpPr>
        <p:spPr>
          <a:xfrm>
            <a:off x="6612839" y="3328525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7E909D1-0BC9-86F3-D373-1D2360D60DB1}"/>
              </a:ext>
            </a:extLst>
          </p:cNvPr>
          <p:cNvSpPr/>
          <p:nvPr/>
        </p:nvSpPr>
        <p:spPr>
          <a:xfrm>
            <a:off x="6724651" y="3499676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74806BC-66ED-D50E-20B6-7DFFB00FA0F9}"/>
              </a:ext>
            </a:extLst>
          </p:cNvPr>
          <p:cNvSpPr/>
          <p:nvPr/>
        </p:nvSpPr>
        <p:spPr>
          <a:xfrm>
            <a:off x="6877051" y="3652076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9A14044-57B1-96D3-8CC7-D2D6644B3BA1}"/>
              </a:ext>
            </a:extLst>
          </p:cNvPr>
          <p:cNvSpPr/>
          <p:nvPr/>
        </p:nvSpPr>
        <p:spPr>
          <a:xfrm>
            <a:off x="7029451" y="3804476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C63E686-A1BE-1F34-C860-C3289348AF45}"/>
              </a:ext>
            </a:extLst>
          </p:cNvPr>
          <p:cNvSpPr/>
          <p:nvPr/>
        </p:nvSpPr>
        <p:spPr>
          <a:xfrm>
            <a:off x="7181851" y="3956876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3B6B4A4-D015-EFA4-F670-9885B73C0229}"/>
              </a:ext>
            </a:extLst>
          </p:cNvPr>
          <p:cNvSpPr/>
          <p:nvPr/>
        </p:nvSpPr>
        <p:spPr>
          <a:xfrm>
            <a:off x="6953251" y="4088330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384B129-0C0F-6FFC-825D-F16BF0F46E88}"/>
              </a:ext>
            </a:extLst>
          </p:cNvPr>
          <p:cNvSpPr/>
          <p:nvPr/>
        </p:nvSpPr>
        <p:spPr>
          <a:xfrm>
            <a:off x="7010401" y="250686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D4C9DAC-8FB2-BA0B-FF29-A94FD96E87EF}"/>
              </a:ext>
            </a:extLst>
          </p:cNvPr>
          <p:cNvSpPr/>
          <p:nvPr/>
        </p:nvSpPr>
        <p:spPr>
          <a:xfrm>
            <a:off x="7162801" y="2659262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8163679-6BD3-1090-660D-4D618E874637}"/>
              </a:ext>
            </a:extLst>
          </p:cNvPr>
          <p:cNvSpPr/>
          <p:nvPr/>
        </p:nvSpPr>
        <p:spPr>
          <a:xfrm>
            <a:off x="7158039" y="2394524"/>
            <a:ext cx="161925" cy="16192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727E6F-DF37-CC45-3155-421B50D32605}"/>
              </a:ext>
            </a:extLst>
          </p:cNvPr>
          <p:cNvSpPr txBox="1"/>
          <p:nvPr/>
        </p:nvSpPr>
        <p:spPr>
          <a:xfrm>
            <a:off x="2730600" y="2277802"/>
            <a:ext cx="2805576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거울이 정면을 바라볼 경우</a:t>
            </a:r>
            <a:r>
              <a:rPr lang="en-US" altLang="ko-KR" b="1" dirty="0"/>
              <a:t>(90</a:t>
            </a:r>
            <a:r>
              <a:rPr lang="ko-KR" altLang="en-US" b="1" dirty="0"/>
              <a:t>도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ko-KR" altLang="en-US" dirty="0"/>
              <a:t>거울면에 빼곡하게 </a:t>
            </a:r>
            <a:br>
              <a:rPr lang="en-US" altLang="ko-KR" dirty="0"/>
            </a:br>
            <a:r>
              <a:rPr lang="ko-KR" altLang="en-US" dirty="0"/>
              <a:t>포인트 클라우드가</a:t>
            </a:r>
            <a:endParaRPr lang="en-US" altLang="ko-KR" dirty="0"/>
          </a:p>
          <a:p>
            <a:r>
              <a:rPr lang="ko-KR" altLang="en-US" dirty="0"/>
              <a:t>생성됨</a:t>
            </a:r>
            <a:endParaRPr lang="en-US" altLang="ko-KR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21788B9-2180-84D1-FB3F-52CDAC2215FF}"/>
              </a:ext>
            </a:extLst>
          </p:cNvPr>
          <p:cNvSpPr txBox="1"/>
          <p:nvPr/>
        </p:nvSpPr>
        <p:spPr>
          <a:xfrm>
            <a:off x="4033964" y="3880923"/>
            <a:ext cx="2438488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거울의 각도가 틀어질수록</a:t>
            </a:r>
            <a:br>
              <a:rPr lang="en-US" altLang="ko-KR" b="1" dirty="0"/>
            </a:br>
            <a:r>
              <a:rPr lang="ko-KR" altLang="en-US" b="1" dirty="0"/>
              <a:t>포인트 클라우드가 줄어들며</a:t>
            </a:r>
            <a:br>
              <a:rPr lang="en-US" altLang="ko-KR" b="1" dirty="0"/>
            </a:br>
            <a:r>
              <a:rPr lang="ko-KR" altLang="en-US" b="1" dirty="0"/>
              <a:t>빈 공간이 늘어남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828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subTitle" idx="1"/>
          </p:nvPr>
        </p:nvSpPr>
        <p:spPr>
          <a:xfrm>
            <a:off x="737574" y="2708925"/>
            <a:ext cx="7776864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737574" y="3795655"/>
            <a:ext cx="777686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ko-KR"/>
              <a:t>Thank you!</a:t>
            </a:r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2"/>
          </p:nvPr>
        </p:nvSpPr>
        <p:spPr>
          <a:xfrm>
            <a:off x="737572" y="5091799"/>
            <a:ext cx="777667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lang="ko-KR" b="1">
                <a:solidFill>
                  <a:srgbClr val="C00000"/>
                </a:solidFill>
              </a:rPr>
              <a:t>Questions?</a:t>
            </a:r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2195736" y="324774"/>
            <a:ext cx="2016224" cy="353425"/>
            <a:chOff x="-1895297" y="3413718"/>
            <a:chExt cx="5437086" cy="830386"/>
          </a:xfrm>
        </p:grpSpPr>
        <p:pic>
          <p:nvPicPr>
            <p:cNvPr id="137" name="Google Shape;137;p7"/>
            <p:cNvPicPr preferRelativeResize="0"/>
            <p:nvPr/>
          </p:nvPicPr>
          <p:blipFill rotWithShape="1">
            <a:blip r:embed="rId3">
              <a:alphaModFix/>
            </a:blip>
            <a:srcRect l="43966" r="43966" b="36839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7"/>
            <p:cNvPicPr preferRelativeResize="0"/>
            <p:nvPr/>
          </p:nvPicPr>
          <p:blipFill rotWithShape="1">
            <a:blip r:embed="rId4">
              <a:alphaModFix/>
            </a:blip>
            <a:srcRect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" name="Google Shape;13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3519" y="278648"/>
            <a:ext cx="1616973" cy="42232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85B74F58-3A2A-27A4-D071-ABD767FD4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E247B46D-1DC7-5933-4886-065F58D4CB7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574" y="2708925"/>
            <a:ext cx="7776864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Key point to find reflection point</a:t>
            </a:r>
            <a:endParaRPr dirty="0"/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63CF228A-FBD6-EE61-F908-5E77200243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574" y="3795655"/>
            <a:ext cx="777686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LiDAR</a:t>
            </a:r>
            <a:r>
              <a:rPr lang="ko-KR" altLang="en-US" dirty="0"/>
              <a:t>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 </a:t>
            </a:r>
            <a:r>
              <a:rPr lang="en-US" altLang="ko-KR" dirty="0"/>
              <a:t>Introduction</a:t>
            </a:r>
            <a:endParaRPr dirty="0"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6669C100-2496-CAFA-66BD-A0C328A9E61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7572" y="5091799"/>
            <a:ext cx="777667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 dirty="0"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DA81967B-A110-A6EC-F108-C2B58939DE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82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C7589F6F-C11D-65E5-5B2E-898AD45E8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95E98BE5-FC11-CB1E-2D86-E078F3E13B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F0BB0006-8233-D67D-816B-A6D77F7224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 dirty="0"/>
              <a:t>LiDAR Multi Return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3F61EB0C-52E3-33BD-9E6A-94F2944D9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846" y="1052736"/>
            <a:ext cx="8858312" cy="368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r>
              <a:rPr lang="en-US" sz="1600" dirty="0"/>
              <a:t>LiDAR Reflection </a:t>
            </a:r>
            <a:r>
              <a:rPr lang="ko-KR" altLang="en-US" sz="1600" dirty="0"/>
              <a:t>관련 논문 </a:t>
            </a:r>
            <a:br>
              <a:rPr lang="en-US" altLang="ko-KR" sz="1600" dirty="0"/>
            </a:br>
            <a:r>
              <a:rPr lang="en-US" altLang="ko-KR" sz="1600" b="1" dirty="0"/>
              <a:t>“Mapping with Reflection – Detection and Utilization of Reflection in 3D Lidar Scans”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/>
              <a:t>거울이나 유리와 같이 투명하고 반사가 일어나는 물체에 대한 </a:t>
            </a:r>
            <a:r>
              <a:rPr lang="en-US" altLang="ko-KR" sz="1400" dirty="0"/>
              <a:t>Lidar </a:t>
            </a:r>
            <a:r>
              <a:rPr lang="ko-KR" altLang="en-US" sz="1400" dirty="0"/>
              <a:t>반사에 대한 연구 논문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/>
              <a:t>이들의 물리적 특성을 기반으로 포인트 클라우드를 어떻게 처리할지에 대해 다룸</a:t>
            </a:r>
            <a:endParaRPr lang="en-US" altLang="ko-KR" sz="1600" b="1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57168" indent="-257168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600" dirty="0"/>
              <a:t>Reflection</a:t>
            </a:r>
            <a:r>
              <a:rPr lang="ko-KR" altLang="en-US" sz="1600" dirty="0"/>
              <a:t>이 심한 물체를 잡아낼 방법 두 가지를 제시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/>
              <a:t>첫번째로 </a:t>
            </a:r>
            <a:r>
              <a:rPr lang="en-US" altLang="ko-KR" sz="1400" dirty="0"/>
              <a:t>Intensity Peak</a:t>
            </a:r>
            <a:r>
              <a:rPr lang="ko-KR" altLang="en-US" sz="1400" dirty="0"/>
              <a:t>의 </a:t>
            </a:r>
            <a:r>
              <a:rPr lang="en-US" altLang="ko-KR" sz="1400" dirty="0"/>
              <a:t>TOF</a:t>
            </a:r>
            <a:r>
              <a:rPr lang="ko-KR" altLang="en-US" sz="1400" dirty="0"/>
              <a:t>를 이용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/>
              <a:t>두번째로 </a:t>
            </a:r>
            <a:r>
              <a:rPr lang="en-US" altLang="ko-KR" sz="1400" dirty="0"/>
              <a:t>Lidar</a:t>
            </a:r>
            <a:r>
              <a:rPr lang="ko-KR" altLang="en-US" sz="1400" dirty="0"/>
              <a:t>의 </a:t>
            </a:r>
            <a:r>
              <a:rPr lang="en-US" altLang="ko-KR" sz="1400" dirty="0"/>
              <a:t>dual return </a:t>
            </a:r>
            <a:r>
              <a:rPr lang="ko-KR" altLang="en-US" sz="1400" dirty="0"/>
              <a:t>값을 이용</a:t>
            </a:r>
            <a:endParaRPr lang="en-US" altLang="ko-KR" sz="1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000"/>
              <a:buNone/>
            </a:pPr>
            <a:endParaRPr lang="en-US" altLang="ko-KR" sz="1600" dirty="0"/>
          </a:p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r>
              <a:rPr lang="ko-KR" altLang="en-US" sz="1600" dirty="0"/>
              <a:t>이 중 </a:t>
            </a:r>
            <a:r>
              <a:rPr lang="en-US" altLang="ko-KR" sz="1600" dirty="0"/>
              <a:t>Lidar</a:t>
            </a:r>
            <a:r>
              <a:rPr lang="ko-KR" altLang="en-US" sz="1600" dirty="0"/>
              <a:t>의 </a:t>
            </a:r>
            <a:r>
              <a:rPr lang="en-US" altLang="ko-KR" sz="1600" b="1" dirty="0"/>
              <a:t>dual return</a:t>
            </a:r>
            <a:r>
              <a:rPr lang="ko-KR" altLang="en-US" sz="1600" dirty="0"/>
              <a:t>에 관심을 가지고 연구를 진행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2000"/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98A0E0-EF19-601F-02D7-E22C046CE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13" y="3507491"/>
            <a:ext cx="3613187" cy="273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2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FD8D1CE5-9C1E-5A11-7EEB-AD56B159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CED6EE12-A107-CCED-8D20-09DBD58698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BD798E46-5D20-CA6A-039D-D5B1AF5068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 dirty="0"/>
              <a:t>LiDAR Multi Return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F12C62E2-ADC5-9CB5-A7A7-8D380E9895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846" y="1052736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r>
              <a:rPr lang="ko-KR" altLang="en-US" sz="1600" dirty="0"/>
              <a:t>일부 고가의 </a:t>
            </a:r>
            <a:r>
              <a:rPr lang="en-US" altLang="ko-KR" sz="1600" dirty="0"/>
              <a:t>Lidar </a:t>
            </a:r>
            <a:r>
              <a:rPr lang="ko-KR" altLang="en-US" sz="1600" dirty="0"/>
              <a:t>장비는 </a:t>
            </a:r>
            <a:r>
              <a:rPr lang="en-US" altLang="ko-KR" sz="1600" dirty="0"/>
              <a:t>dual return </a:t>
            </a:r>
            <a:r>
              <a:rPr lang="ko-KR" altLang="en-US" sz="1600" dirty="0"/>
              <a:t>기능을 지원한다</a:t>
            </a:r>
            <a:r>
              <a:rPr lang="en-US" altLang="ko-KR" sz="1600" dirty="0"/>
              <a:t>!</a:t>
            </a:r>
            <a:endParaRPr lang="en-US" altLang="ko-KR" sz="1400" dirty="0"/>
          </a:p>
        </p:txBody>
      </p:sp>
      <p:pic>
        <p:nvPicPr>
          <p:cNvPr id="2" name="Picture 2" descr="OS1-32 – NewSemi Technology">
            <a:extLst>
              <a:ext uri="{FF2B5EF4-FFF2-40B4-BE49-F238E27FC236}">
                <a16:creationId xmlns:a16="http://schemas.microsoft.com/office/drawing/2014/main" id="{500B875B-E1F6-448E-F0BA-6AC3A13AA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7" t="9244" r="19818" b="7603"/>
          <a:stretch>
            <a:fillRect/>
          </a:stretch>
        </p:blipFill>
        <p:spPr bwMode="auto">
          <a:xfrm flipH="1">
            <a:off x="690922" y="4615267"/>
            <a:ext cx="144823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유리 - Minecraft 위키">
            <a:extLst>
              <a:ext uri="{FF2B5EF4-FFF2-40B4-BE49-F238E27FC236}">
                <a16:creationId xmlns:a16="http://schemas.microsoft.com/office/drawing/2014/main" id="{63F3F6F1-5448-018F-7026-BA60AAF9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461526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원목 - Minecraft 위키">
            <a:extLst>
              <a:ext uri="{FF2B5EF4-FFF2-40B4-BE49-F238E27FC236}">
                <a16:creationId xmlns:a16="http://schemas.microsoft.com/office/drawing/2014/main" id="{4CB08558-9BFB-5ACB-A67B-F6C8257D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848" y="46189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8D8120F-91B6-0B12-550F-638AD22DA2F3}"/>
              </a:ext>
            </a:extLst>
          </p:cNvPr>
          <p:cNvSpPr/>
          <p:nvPr/>
        </p:nvSpPr>
        <p:spPr>
          <a:xfrm flipH="1">
            <a:off x="2371071" y="5444486"/>
            <a:ext cx="4401857" cy="45719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F70A5-CF33-4892-9A2E-A8E01D6FCC81}"/>
              </a:ext>
            </a:extLst>
          </p:cNvPr>
          <p:cNvSpPr txBox="1"/>
          <p:nvPr/>
        </p:nvSpPr>
        <p:spPr>
          <a:xfrm>
            <a:off x="5475778" y="4459666"/>
            <a:ext cx="129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레이저의 일부가</a:t>
            </a:r>
            <a:endParaRPr lang="en-US" altLang="ko-KR" sz="12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투과되어 반사</a:t>
            </a:r>
            <a:endParaRPr lang="en-US" altLang="ko-KR" sz="12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(2nd Return)</a:t>
            </a:r>
            <a:endParaRPr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OS1-32 – NewSemi Technology">
            <a:extLst>
              <a:ext uri="{FF2B5EF4-FFF2-40B4-BE49-F238E27FC236}">
                <a16:creationId xmlns:a16="http://schemas.microsoft.com/office/drawing/2014/main" id="{8F08A6D1-D03F-091C-D15A-909703077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7" t="9244" r="19818" b="7603"/>
          <a:stretch>
            <a:fillRect/>
          </a:stretch>
        </p:blipFill>
        <p:spPr bwMode="auto">
          <a:xfrm flipH="1">
            <a:off x="690922" y="2483911"/>
            <a:ext cx="144823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C2EC46D-8006-F4F3-EE7E-16C9D5996065}"/>
              </a:ext>
            </a:extLst>
          </p:cNvPr>
          <p:cNvSpPr/>
          <p:nvPr/>
        </p:nvSpPr>
        <p:spPr>
          <a:xfrm>
            <a:off x="2436776" y="2974360"/>
            <a:ext cx="1117600" cy="1477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D3D5AE00-33FF-7E54-8799-60EE49D03631}"/>
              </a:ext>
            </a:extLst>
          </p:cNvPr>
          <p:cNvSpPr/>
          <p:nvPr/>
        </p:nvSpPr>
        <p:spPr>
          <a:xfrm flipH="1">
            <a:off x="2436776" y="3360134"/>
            <a:ext cx="1117600" cy="1477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BD97E4-1B9E-366A-E923-2F1A5078FBA6}"/>
              </a:ext>
            </a:extLst>
          </p:cNvPr>
          <p:cNvSpPr txBox="1"/>
          <p:nvPr/>
        </p:nvSpPr>
        <p:spPr>
          <a:xfrm>
            <a:off x="2347802" y="2237988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일반적인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Lidar</a:t>
            </a:r>
            <a:r>
              <a:rPr lang="ko-KR" altLang="en-US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</a:t>
            </a:r>
            <a:b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en-US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레이저 반사</a:t>
            </a:r>
            <a:endParaRPr lang="en-US" altLang="ko-KR" sz="1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(1st Return)</a:t>
            </a:r>
            <a:endParaRPr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4" descr="원목 - Minecraft 위키">
            <a:extLst>
              <a:ext uri="{FF2B5EF4-FFF2-40B4-BE49-F238E27FC236}">
                <a16:creationId xmlns:a16="http://schemas.microsoft.com/office/drawing/2014/main" id="{B88112DF-D724-358E-4DE0-AE1838692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248280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672F359-9B1C-A024-21DF-3847F6AAFBDA}"/>
              </a:ext>
            </a:extLst>
          </p:cNvPr>
          <p:cNvSpPr/>
          <p:nvPr/>
        </p:nvSpPr>
        <p:spPr>
          <a:xfrm>
            <a:off x="2371071" y="5252382"/>
            <a:ext cx="4401857" cy="45719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5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3" grpId="0" animBg="1"/>
      <p:bldP spid="14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7543AD0C-20D1-3227-F6FB-7DB290B0A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7B7907AB-3390-5818-BED3-B674F09530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32864C53-1FDE-A918-D380-B83B885CA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 dirty="0"/>
              <a:t>LiDAR Multi Return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7A3B5946-6C40-AD1C-34A9-D1DE8C7E56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846" y="1052736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r>
              <a:rPr lang="ko-KR" altLang="en-US" sz="1600" dirty="0"/>
              <a:t>일부 고가의 </a:t>
            </a:r>
            <a:r>
              <a:rPr lang="en-US" altLang="ko-KR" sz="1600" dirty="0"/>
              <a:t>Lidar </a:t>
            </a:r>
            <a:r>
              <a:rPr lang="ko-KR" altLang="en-US" sz="1600" dirty="0"/>
              <a:t>장비는 </a:t>
            </a:r>
            <a:r>
              <a:rPr lang="en-US" altLang="ko-KR" sz="1600" dirty="0"/>
              <a:t>dual return </a:t>
            </a:r>
            <a:r>
              <a:rPr lang="ko-KR" altLang="en-US" sz="1600" dirty="0"/>
              <a:t>기능을 지원한다</a:t>
            </a:r>
            <a:r>
              <a:rPr lang="en-US" altLang="ko-KR" sz="1600" dirty="0"/>
              <a:t>!</a:t>
            </a:r>
            <a:endParaRPr lang="en-US" altLang="ko-KR" sz="1400" dirty="0"/>
          </a:p>
        </p:txBody>
      </p:sp>
      <p:pic>
        <p:nvPicPr>
          <p:cNvPr id="2" name="Picture 2" descr="OS1-32 – NewSemi Technology">
            <a:extLst>
              <a:ext uri="{FF2B5EF4-FFF2-40B4-BE49-F238E27FC236}">
                <a16:creationId xmlns:a16="http://schemas.microsoft.com/office/drawing/2014/main" id="{35DDDA58-66B6-CF88-759E-8A39A1DED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7" t="9244" r="19818" b="7603"/>
          <a:stretch>
            <a:fillRect/>
          </a:stretch>
        </p:blipFill>
        <p:spPr bwMode="auto">
          <a:xfrm flipH="1">
            <a:off x="690922" y="4615267"/>
            <a:ext cx="144823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유리 - Minecraft 위키">
            <a:extLst>
              <a:ext uri="{FF2B5EF4-FFF2-40B4-BE49-F238E27FC236}">
                <a16:creationId xmlns:a16="http://schemas.microsoft.com/office/drawing/2014/main" id="{9898F5D7-B3D6-B350-D9A2-6E23A247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461526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원목 - Minecraft 위키">
            <a:extLst>
              <a:ext uri="{FF2B5EF4-FFF2-40B4-BE49-F238E27FC236}">
                <a16:creationId xmlns:a16="http://schemas.microsoft.com/office/drawing/2014/main" id="{DF39F041-85DA-6EDA-0D50-7D6F6DA7A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848" y="46189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66C56C9-55C8-4025-FFDF-02DC01B6FF6C}"/>
              </a:ext>
            </a:extLst>
          </p:cNvPr>
          <p:cNvSpPr/>
          <p:nvPr/>
        </p:nvSpPr>
        <p:spPr>
          <a:xfrm flipH="1">
            <a:off x="2371071" y="5444486"/>
            <a:ext cx="4401857" cy="45719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3218B-E045-BC6A-3141-A94C98616A6F}"/>
              </a:ext>
            </a:extLst>
          </p:cNvPr>
          <p:cNvSpPr txBox="1"/>
          <p:nvPr/>
        </p:nvSpPr>
        <p:spPr>
          <a:xfrm>
            <a:off x="5475778" y="4459666"/>
            <a:ext cx="1297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레이저의 일부가</a:t>
            </a:r>
            <a:endParaRPr lang="en-US" altLang="ko-KR" sz="12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투과되어 반사</a:t>
            </a:r>
            <a:endParaRPr lang="en-US" altLang="ko-KR" sz="12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(2nd Return)</a:t>
            </a:r>
            <a:endParaRPr lang="ko-KR" altLang="en-US" sz="1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OS1-32 – NewSemi Technology">
            <a:extLst>
              <a:ext uri="{FF2B5EF4-FFF2-40B4-BE49-F238E27FC236}">
                <a16:creationId xmlns:a16="http://schemas.microsoft.com/office/drawing/2014/main" id="{01596A1F-07B1-3C33-9923-4FFF901E3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7" t="9244" r="19818" b="7603"/>
          <a:stretch>
            <a:fillRect/>
          </a:stretch>
        </p:blipFill>
        <p:spPr bwMode="auto">
          <a:xfrm flipH="1">
            <a:off x="690922" y="2483911"/>
            <a:ext cx="144823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6551A01-AAB0-BDFA-39BA-8A8FC4BDD8B9}"/>
              </a:ext>
            </a:extLst>
          </p:cNvPr>
          <p:cNvSpPr/>
          <p:nvPr/>
        </p:nvSpPr>
        <p:spPr>
          <a:xfrm>
            <a:off x="2436776" y="2974360"/>
            <a:ext cx="1117600" cy="1477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64453DF-B5AD-BF4A-A758-0563E78B8235}"/>
              </a:ext>
            </a:extLst>
          </p:cNvPr>
          <p:cNvSpPr/>
          <p:nvPr/>
        </p:nvSpPr>
        <p:spPr>
          <a:xfrm flipH="1">
            <a:off x="2436776" y="3360134"/>
            <a:ext cx="1117600" cy="1477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FAAE78-F8A0-40C2-771D-8F11321F1551}"/>
              </a:ext>
            </a:extLst>
          </p:cNvPr>
          <p:cNvSpPr txBox="1"/>
          <p:nvPr/>
        </p:nvSpPr>
        <p:spPr>
          <a:xfrm>
            <a:off x="2347802" y="2237988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일반적인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Lidar</a:t>
            </a:r>
            <a:r>
              <a:rPr lang="ko-KR" altLang="en-US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</a:t>
            </a:r>
            <a:b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en-US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레이저 반사</a:t>
            </a:r>
            <a:endParaRPr lang="en-US" altLang="ko-KR" sz="12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(1st Return)</a:t>
            </a:r>
            <a:endParaRPr lang="ko-KR" altLang="en-US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4" descr="원목 - Minecraft 위키">
            <a:extLst>
              <a:ext uri="{FF2B5EF4-FFF2-40B4-BE49-F238E27FC236}">
                <a16:creationId xmlns:a16="http://schemas.microsoft.com/office/drawing/2014/main" id="{6F49636B-D422-5FA5-1C22-9BB21CC59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00" y="248280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A36821E-B62E-1B1F-A3DF-0EC524F00CF3}"/>
              </a:ext>
            </a:extLst>
          </p:cNvPr>
          <p:cNvSpPr/>
          <p:nvPr/>
        </p:nvSpPr>
        <p:spPr>
          <a:xfrm>
            <a:off x="2371071" y="5252382"/>
            <a:ext cx="4401857" cy="45719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E9B3F46-1EA9-64AB-0525-A6F4298A09B6}"/>
              </a:ext>
            </a:extLst>
          </p:cNvPr>
          <p:cNvSpPr/>
          <p:nvPr/>
        </p:nvSpPr>
        <p:spPr>
          <a:xfrm>
            <a:off x="6239672" y="2340246"/>
            <a:ext cx="2435299" cy="1460571"/>
          </a:xfrm>
          <a:prstGeom prst="wedgeRectCallout">
            <a:avLst>
              <a:gd name="adj1" fmla="val -41171"/>
              <a:gd name="adj2" fmla="val 911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레이저가 반사되는 과정에서</a:t>
            </a:r>
            <a:endParaRPr lang="en-US" altLang="ko-KR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Intensity</a:t>
            </a:r>
            <a:r>
              <a:rPr lang="ko-KR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 약해지는 것으로</a:t>
            </a:r>
            <a:endParaRPr lang="en-US" altLang="ko-KR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2nd Return</a:t>
            </a:r>
            <a:r>
              <a:rPr lang="ko-KR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을 구분</a:t>
            </a:r>
            <a:r>
              <a:rPr lang="en-US" altLang="ko-K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ko-KR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80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EA81A8C0-C68A-699E-9199-6FBA325B3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5DD1033C-9FB5-2B02-1B5B-8EE505E6A8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7574" y="2708925"/>
            <a:ext cx="7776864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Ouster vs Other </a:t>
            </a:r>
            <a:r>
              <a:rPr lang="en-US" dirty="0" err="1"/>
              <a:t>LiDARs</a:t>
            </a:r>
            <a:endParaRPr dirty="0"/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3C347B97-19B4-2FF4-7CA4-CBE4D66505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574" y="3795655"/>
            <a:ext cx="7776864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LiDAR</a:t>
            </a:r>
            <a:r>
              <a:rPr lang="ko-KR" altLang="en-US" dirty="0"/>
              <a:t> </a:t>
            </a:r>
            <a:r>
              <a:rPr lang="en-US" altLang="ko-KR" dirty="0"/>
              <a:t>Hardware Research</a:t>
            </a:r>
            <a:endParaRPr dirty="0"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C58B1BA8-D971-B653-5176-A73C5F24F34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37572" y="5091799"/>
            <a:ext cx="7776674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 dirty="0"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8E05C491-B729-02DF-B8A8-03DEEA4041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070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58A9F87-B6A5-341D-9EBB-6FBDE00D1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5A38DC33-8FA0-5BCD-A1E6-9D40980C1C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2BB60794-C3BB-C435-2FCD-BE70980D32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 dirty="0"/>
              <a:t>LiDAR Hardware Research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04FDABC8-156E-6E6A-79F0-F6DE7D3C4C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846" y="1052736"/>
            <a:ext cx="8858312" cy="279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r>
              <a:rPr lang="en-US" sz="1600" dirty="0"/>
              <a:t>LiDAR Reflection </a:t>
            </a:r>
            <a:r>
              <a:rPr lang="ko-KR" altLang="en-US" sz="1600" dirty="0"/>
              <a:t>관련 논문 </a:t>
            </a:r>
            <a:br>
              <a:rPr lang="en-US" altLang="ko-KR" sz="1600" dirty="0"/>
            </a:br>
            <a:r>
              <a:rPr lang="en-US" altLang="ko-KR" sz="1600" b="1" dirty="0"/>
              <a:t>“3DRef: 3D Dataset and Benchmark for Reflection Detection in RGB and Lidar Data”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/>
              <a:t>여러 </a:t>
            </a:r>
            <a:r>
              <a:rPr lang="en-US" altLang="ko-KR" sz="1400" dirty="0"/>
              <a:t>Lidar </a:t>
            </a:r>
            <a:r>
              <a:rPr lang="ko-KR" altLang="en-US" sz="1400" dirty="0"/>
              <a:t>센서와 </a:t>
            </a:r>
            <a:r>
              <a:rPr lang="en-US" altLang="ko-KR" sz="1400" dirty="0"/>
              <a:t>RGB </a:t>
            </a:r>
            <a:r>
              <a:rPr lang="ko-KR" altLang="en-US" sz="1400" dirty="0"/>
              <a:t>카메라를 기반으로 </a:t>
            </a:r>
            <a:br>
              <a:rPr lang="en-US" altLang="ko-KR" sz="1400" dirty="0"/>
            </a:br>
            <a:r>
              <a:rPr lang="en-US" altLang="ko-KR" sz="1400" dirty="0"/>
              <a:t>3D </a:t>
            </a:r>
            <a:r>
              <a:rPr lang="ko-KR" altLang="en-US" sz="1400" dirty="0"/>
              <a:t>포인트 클라우드와 </a:t>
            </a:r>
            <a:r>
              <a:rPr lang="en-US" altLang="ko-KR" sz="1400" dirty="0"/>
              <a:t>RGB </a:t>
            </a:r>
            <a:r>
              <a:rPr lang="ko-KR" altLang="en-US" sz="1400" dirty="0"/>
              <a:t>데이터를 수집하는 논문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/>
              <a:t>논문을 읽는 과정에서 </a:t>
            </a:r>
            <a:r>
              <a:rPr lang="en-US" altLang="ko-KR" sz="1400" dirty="0"/>
              <a:t>Ouster </a:t>
            </a:r>
            <a:r>
              <a:rPr lang="ko-KR" altLang="en-US" sz="1400" dirty="0"/>
              <a:t>사의 </a:t>
            </a:r>
            <a:r>
              <a:rPr lang="en-US" altLang="ko-KR" sz="1400" dirty="0"/>
              <a:t>Lidar </a:t>
            </a:r>
            <a:r>
              <a:rPr lang="ko-KR" altLang="en-US" sz="1400" dirty="0"/>
              <a:t>장비가 </a:t>
            </a:r>
            <a:br>
              <a:rPr lang="en-US" altLang="ko-KR" sz="1400" dirty="0"/>
            </a:br>
            <a:r>
              <a:rPr lang="ko-KR" altLang="en-US" sz="1400" dirty="0"/>
              <a:t>다중 반사 보다 </a:t>
            </a:r>
            <a:r>
              <a:rPr lang="ko-KR" altLang="en-US" sz="1400" b="1" dirty="0"/>
              <a:t>단일 반사에 강한 </a:t>
            </a:r>
            <a:r>
              <a:rPr lang="en-US" altLang="ko-KR" sz="1400" b="1" dirty="0"/>
              <a:t>Lidar </a:t>
            </a:r>
            <a:r>
              <a:rPr lang="ko-KR" altLang="en-US" sz="1400" b="1" dirty="0"/>
              <a:t>장비임을 확인</a:t>
            </a:r>
            <a:endParaRPr lang="en-US" sz="1400" b="1" dirty="0"/>
          </a:p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246935-AF94-97A7-D7E3-6AED7AE60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3987940"/>
            <a:ext cx="7461504" cy="215672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2C620-995C-2A92-C416-829797E05FA7}"/>
              </a:ext>
            </a:extLst>
          </p:cNvPr>
          <p:cNvSpPr/>
          <p:nvPr/>
        </p:nvSpPr>
        <p:spPr>
          <a:xfrm>
            <a:off x="6650182" y="3987940"/>
            <a:ext cx="757382" cy="1960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572E2-9F72-C525-8FEE-F4D7E456E8BB}"/>
              </a:ext>
            </a:extLst>
          </p:cNvPr>
          <p:cNvSpPr txBox="1"/>
          <p:nvPr/>
        </p:nvSpPr>
        <p:spPr>
          <a:xfrm>
            <a:off x="5133161" y="3575673"/>
            <a:ext cx="3791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Ouster</a:t>
            </a:r>
            <a:r>
              <a:rPr lang="ko-KR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사의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Lidar</a:t>
            </a:r>
            <a:r>
              <a:rPr lang="ko-KR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2nd Return </a:t>
            </a:r>
            <a:r>
              <a:rPr lang="ko-KR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퍼센티지가 크게 떨어짐</a:t>
            </a:r>
          </a:p>
        </p:txBody>
      </p:sp>
    </p:spTree>
    <p:extLst>
      <p:ext uri="{BB962C8B-B14F-4D97-AF65-F5344CB8AC3E}">
        <p14:creationId xmlns:p14="http://schemas.microsoft.com/office/powerpoint/2010/main" val="135893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752499E6-4B17-C23E-A6BC-26268E0FD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744E7123-F1ED-6558-04CD-2B3FAD9837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4796D311-C8E6-6F41-6A53-E598F29E0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 dirty="0"/>
              <a:t>LiDAR Hardware Research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05C6BF39-D6D3-75E2-2B16-BF159F6D7B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846" y="1052736"/>
            <a:ext cx="8858312" cy="279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r>
              <a:rPr lang="ko-KR" altLang="en-US" sz="1600" dirty="0"/>
              <a:t>실제로 연구실의 </a:t>
            </a:r>
            <a:r>
              <a:rPr lang="en-US" altLang="ko-KR" sz="1600" dirty="0"/>
              <a:t>Ouster Lidar</a:t>
            </a:r>
            <a:r>
              <a:rPr lang="ko-KR" altLang="en-US" sz="1600" dirty="0"/>
              <a:t>로 두 </a:t>
            </a:r>
            <a:r>
              <a:rPr lang="en-US" altLang="ko-KR" sz="1600" dirty="0"/>
              <a:t>Return</a:t>
            </a:r>
            <a:r>
              <a:rPr lang="ko-KR" altLang="en-US" sz="1600" dirty="0"/>
              <a:t>을 분리해본 결과 </a:t>
            </a:r>
            <a:r>
              <a:rPr lang="en-US" altLang="ko-KR" sz="1600" dirty="0"/>
              <a:t>2nd Return</a:t>
            </a:r>
            <a:r>
              <a:rPr lang="ko-KR" altLang="en-US" sz="1600" dirty="0"/>
              <a:t>의 비율이 적음</a:t>
            </a:r>
            <a:endParaRPr lang="en-US" dirty="0"/>
          </a:p>
        </p:txBody>
      </p:sp>
      <p:pic>
        <p:nvPicPr>
          <p:cNvPr id="3" name="그림 2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D444673-C411-350C-BFCA-86BD015B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23" t="14758" r="25150" b="21851"/>
          <a:stretch>
            <a:fillRect/>
          </a:stretch>
        </p:blipFill>
        <p:spPr>
          <a:xfrm>
            <a:off x="1140691" y="1746206"/>
            <a:ext cx="6862618" cy="4649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764965-AA5D-47B7-69E8-FC4D22C131B9}"/>
              </a:ext>
            </a:extLst>
          </p:cNvPr>
          <p:cNvSpPr txBox="1"/>
          <p:nvPr/>
        </p:nvSpPr>
        <p:spPr>
          <a:xfrm>
            <a:off x="5763491" y="5543654"/>
            <a:ext cx="192392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 Point = 1st Return</a:t>
            </a:r>
          </a:p>
          <a:p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Blue Point = 2nd Return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64D71-9627-13C9-52CC-E69F111ED5FF}"/>
              </a:ext>
            </a:extLst>
          </p:cNvPr>
          <p:cNvSpPr txBox="1"/>
          <p:nvPr/>
        </p:nvSpPr>
        <p:spPr>
          <a:xfrm>
            <a:off x="5616816" y="5543654"/>
            <a:ext cx="221727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Red Point = 1st Return</a:t>
            </a:r>
          </a:p>
          <a:p>
            <a:r>
              <a:rPr lang="en-US" altLang="ko-KR" b="1" dirty="0"/>
              <a:t>Blue Point = 2nd Return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407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6A8F591A-C648-1E1A-D34C-4C594E23E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5161FE48-C2CE-F1F3-714D-3DB17D863A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88424" y="6529480"/>
            <a:ext cx="612732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B120D1BC-90E5-CE4B-7D9E-CC2FC165D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845" y="44625"/>
            <a:ext cx="8858312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altLang="ko-KR" dirty="0"/>
              <a:t>LiDAR Hardware Research</a:t>
            </a:r>
            <a:endParaRPr dirty="0"/>
          </a:p>
        </p:txBody>
      </p:sp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421E0409-EE5D-EA2D-D4DA-1C312F74AE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846" y="1052736"/>
            <a:ext cx="8858312" cy="279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68" lvl="0" indent="-25716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94429"/>
              </a:buClr>
              <a:buSzPts val="2000"/>
              <a:buChar char="▪"/>
            </a:pPr>
            <a:r>
              <a:rPr lang="ko-KR" altLang="en-US" sz="1600" dirty="0"/>
              <a:t>실제로 연구실의 </a:t>
            </a:r>
            <a:r>
              <a:rPr lang="en-US" altLang="ko-KR" sz="1600" dirty="0"/>
              <a:t>Ouster Lidar</a:t>
            </a:r>
            <a:r>
              <a:rPr lang="ko-KR" altLang="en-US" sz="1600" dirty="0"/>
              <a:t>로 두 </a:t>
            </a:r>
            <a:r>
              <a:rPr lang="en-US" altLang="ko-KR" sz="1600" dirty="0"/>
              <a:t>Return</a:t>
            </a:r>
            <a:r>
              <a:rPr lang="ko-KR" altLang="en-US" sz="1600" dirty="0"/>
              <a:t>을 분리해본 결과 </a:t>
            </a:r>
            <a:r>
              <a:rPr lang="en-US" altLang="ko-KR" sz="1600" dirty="0"/>
              <a:t>2nd Return</a:t>
            </a:r>
            <a:r>
              <a:rPr lang="ko-KR" altLang="en-US" sz="1600" dirty="0"/>
              <a:t>의 비율이 적음</a:t>
            </a:r>
            <a:endParaRPr lang="en-US" dirty="0"/>
          </a:p>
        </p:txBody>
      </p:sp>
      <p:pic>
        <p:nvPicPr>
          <p:cNvPr id="6" name="그림 5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235D667-CFC5-D1F4-F87E-744AB61A5A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4" t="10629" r="69113" b="45563"/>
          <a:stretch>
            <a:fillRect/>
          </a:stretch>
        </p:blipFill>
        <p:spPr>
          <a:xfrm>
            <a:off x="517094" y="1935863"/>
            <a:ext cx="4830760" cy="43362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2F0AC-7933-8DBB-FAE6-6073C4339FAB}"/>
              </a:ext>
            </a:extLst>
          </p:cNvPr>
          <p:cNvSpPr txBox="1"/>
          <p:nvPr/>
        </p:nvSpPr>
        <p:spPr>
          <a:xfrm>
            <a:off x="5847059" y="2872867"/>
            <a:ext cx="2956259" cy="246221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단일 프레임 각 </a:t>
            </a:r>
            <a:r>
              <a:rPr lang="en-US" altLang="ko-KR" dirty="0"/>
              <a:t>Return</a:t>
            </a:r>
            <a:r>
              <a:rPr lang="ko-KR" altLang="en-US" dirty="0"/>
              <a:t>별 </a:t>
            </a:r>
            <a:br>
              <a:rPr lang="en-US" altLang="ko-KR" dirty="0"/>
            </a:br>
            <a:r>
              <a:rPr lang="ko-KR" altLang="en-US" dirty="0"/>
              <a:t>포인트 클라우드 개수 출력</a:t>
            </a:r>
            <a:br>
              <a:rPr lang="en-US" altLang="ko-KR" dirty="0"/>
            </a:br>
            <a:endParaRPr lang="en-US" altLang="ko-KR" dirty="0"/>
          </a:p>
          <a:p>
            <a:br>
              <a:rPr lang="en-US" altLang="ko-KR" dirty="0"/>
            </a:br>
            <a:r>
              <a:rPr lang="en-US" altLang="ko-KR" dirty="0"/>
              <a:t>1st</a:t>
            </a:r>
            <a:r>
              <a:rPr lang="ko-KR" altLang="en-US" dirty="0"/>
              <a:t> </a:t>
            </a:r>
            <a:r>
              <a:rPr lang="en-US" altLang="ko-KR" dirty="0"/>
              <a:t>Return 30870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2nd Return 671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1st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r>
              <a:rPr lang="ko-KR" altLang="en-US" dirty="0"/>
              <a:t>의 비율이 </a:t>
            </a:r>
            <a:r>
              <a:rPr lang="en-US" altLang="ko-KR" dirty="0"/>
              <a:t>99.6%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en-US" altLang="ko-KR" dirty="0"/>
              <a:t>2nd Return </a:t>
            </a:r>
            <a:r>
              <a:rPr lang="ko-KR" altLang="en-US" dirty="0"/>
              <a:t>포인트가 너무 적음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앞서 언급한 논문과 포인트 비율이</a:t>
            </a:r>
            <a:br>
              <a:rPr lang="en-US" altLang="ko-KR" dirty="0"/>
            </a:br>
            <a:r>
              <a:rPr lang="ko-KR" altLang="en-US" dirty="0"/>
              <a:t>일치하는 경향이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704741"/>
      </p:ext>
    </p:extLst>
  </p:cSld>
  <p:clrMapOvr>
    <a:masterClrMapping/>
  </p:clrMapOvr>
</p:sld>
</file>

<file path=ppt/theme/theme1.xml><?xml version="1.0" encoding="utf-8"?>
<a:theme xmlns:a="http://schemas.openxmlformats.org/drawingml/2006/main" name="nsl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6789</TotalTime>
  <Words>662</Words>
  <Application>Microsoft Office PowerPoint</Application>
  <PresentationFormat>화면 슬라이드 쇼(4:3)</PresentationFormat>
  <Paragraphs>124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Noto Sans Symbols</vt:lpstr>
      <vt:lpstr>Malgun Gothic</vt:lpstr>
      <vt:lpstr>Arial</vt:lpstr>
      <vt:lpstr>Calibri</vt:lpstr>
      <vt:lpstr>nsl2</vt:lpstr>
      <vt:lpstr>LiDAR Research 02</vt:lpstr>
      <vt:lpstr>LiDAR Multi Return Introduction</vt:lpstr>
      <vt:lpstr>LiDAR Multi Return</vt:lpstr>
      <vt:lpstr>LiDAR Multi Return</vt:lpstr>
      <vt:lpstr>LiDAR Multi Return</vt:lpstr>
      <vt:lpstr>LiDAR Hardware Research</vt:lpstr>
      <vt:lpstr>LiDAR Hardware Research</vt:lpstr>
      <vt:lpstr>LiDAR Hardware Research</vt:lpstr>
      <vt:lpstr>LiDAR Hardware Research</vt:lpstr>
      <vt:lpstr>LiDAR Hardware Research</vt:lpstr>
      <vt:lpstr>LiDAR Hardware Research</vt:lpstr>
      <vt:lpstr>LiDAR Mirror Reflection Test</vt:lpstr>
      <vt:lpstr>LiDAR Mirror Reflection Test</vt:lpstr>
      <vt:lpstr>LiDAR Mirror Reflection Test</vt:lpstr>
      <vt:lpstr>LiDAR Mirror Reflection Test</vt:lpstr>
      <vt:lpstr>LiDAR Mirror Reflection Test</vt:lpstr>
      <vt:lpstr>LiDAR Mirror Reflection Test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jeongyeup.paek</dc:creator>
  <cp:lastModifiedBy>경민 김</cp:lastModifiedBy>
  <cp:revision>24</cp:revision>
  <dcterms:created xsi:type="dcterms:W3CDTF">2014-03-19T10:21:19Z</dcterms:created>
  <dcterms:modified xsi:type="dcterms:W3CDTF">2025-07-26T10:55:50Z</dcterms:modified>
</cp:coreProperties>
</file>