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3" r:id="rId4"/>
    <p:sldId id="283" r:id="rId5"/>
    <p:sldId id="281" r:id="rId6"/>
    <p:sldId id="284" r:id="rId7"/>
    <p:sldId id="285" r:id="rId8"/>
    <p:sldId id="286" r:id="rId9"/>
    <p:sldId id="287" r:id="rId10"/>
    <p:sldId id="288" r:id="rId11"/>
    <p:sldId id="264" r:id="rId12"/>
    <p:sldId id="265" r:id="rId13"/>
    <p:sldId id="279" r:id="rId14"/>
    <p:sldId id="280" r:id="rId15"/>
    <p:sldId id="289" r:id="rId16"/>
    <p:sldId id="269" r:id="rId17"/>
    <p:sldId id="272" r:id="rId18"/>
    <p:sldId id="290" r:id="rId19"/>
    <p:sldId id="291" r:id="rId20"/>
    <p:sldId id="292" r:id="rId21"/>
    <p:sldId id="275" r:id="rId22"/>
    <p:sldId id="278" r:id="rId23"/>
    <p:sldId id="293" r:id="rId24"/>
    <p:sldId id="262" r:id="rId2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1rOz8BBbSnuDLvCBO3ZdpCXqr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40C1862-B5D3-FA69-83D8-7B532223E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7BDC75D-1774-3B5C-FEF2-B95B753A1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F0D8340-458C-0E82-0A0B-675C4A7C2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62981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9530FA28-B4E7-7927-D0E5-3FC06E4A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0BBD23E4-8A3A-4627-E503-EFBC66CED3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309FB976-7A55-7005-F6BF-92D837A33D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1437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1912994-2D6B-1C2B-2EA3-FFEBD629F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9DB6A8E-F467-D4A0-C22F-662A5DF08F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FEDE976-92D5-266B-EC09-F59D98C903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937595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74E2069-A988-2E7B-58DF-1A4B9812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EF9AC90-6FEB-E7EC-75F8-8B38C62D7A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65534CB7-E21D-42C5-FB29-7A8530DFEC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67696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2CED202-5C77-9710-7C97-504D8C852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5038CAB0-BDC1-3F86-7E58-87C60219C7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B691E8F-B48A-792D-9FE9-4C3919F088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11702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1DEFA6EA-25DE-DE3C-A8D3-0DD0C9F3A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5818B299-E739-409E-0DD1-46F22BC1CA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06AF0F6B-58F6-D8A1-AAC5-C358A98921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44734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0AC560FE-FBE1-F57B-9C9D-B6D351C39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123BCF3C-CC13-2B0F-0775-60B833FAE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34CBF1AA-7FF0-A9EB-AF08-609955C12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49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3D8BA6F-F23C-BA0E-ADF2-9F9CDFC9D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5C20F6A1-C506-8F59-0A55-13800BACCD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AF89EDD-FFF8-4355-C55B-B6BF23D9AC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71345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92B5692-4871-7E8B-47BC-B865C341D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B61F9981-4714-DC95-E9EE-80D710FFB5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3BD051E-15D0-5F7B-F71D-5763C58B43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4464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A93D64A-F445-173C-F81C-5078096F8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B995DAA-A2A4-2A6A-AB43-862315858D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EC03FF33-25CD-18F1-8F69-D01EA20FA7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539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F300812-7FF1-71E9-7217-2C1493D2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52263F6-9693-4C8F-B769-A162C71AA9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65656039-4376-80FF-6C3C-4F067C50BF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53900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35169288-D41D-7316-030B-BE31AE347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C4F63717-3D55-B444-D6DD-16D717CDB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0F09C4C9-905C-80AC-A719-3A3844621C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03468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56240AD-0A80-6DF4-D3FD-2CBC18925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DD5310F-E45F-1FFB-A26B-2ECA6E164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E85B9E17-A07C-0E95-CE30-DB4346EBB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2370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0DD92E6-5FE2-5860-B453-A2642D14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E5FF138-F7B2-8436-6776-05BB615519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CAD1800-9D58-70E3-D68E-874EC44AD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6912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1B82625-9C75-02C1-E757-7D3F85095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022C03C-3A99-672F-1C3B-39746DA741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21AD6C6-87CD-8619-9012-1708D85482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4286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ACA4770-8305-FD8F-75AE-C4354BF3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A3D0386-5DFB-6DA8-F399-CBD8A81418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E1A62E52-9782-58A8-2A26-9C05D36B69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2252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8B2C5D7-DCC8-E81C-8E56-78CD27CF0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57F39C0-B732-A173-DE83-7FCA6349F1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60D7B98F-E043-17C7-5AD4-48D3F4B5B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1284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53AB620-3252-FEDB-53A0-B68F2EE9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21CD69A-8E83-72E2-1955-404BE2858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D1D04E0E-80CE-0FF6-26DA-DB2F7A95A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6635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D61FE34-51DA-25A0-1C2A-18F503CD1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6AA2FD9-D4C1-8AE7-86BB-C87ADBA55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38A6A922-AB32-58E5-BDFB-B0D755B15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7994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D6919AC-15B2-15B7-CD6E-EFDC59FC9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0B358D2-2D07-CABA-A76C-D9F343494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6189345-77F0-5B89-E6FC-A6E894FB5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0625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669D6A0-3646-AC0C-4734-CF4E2E0C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5D559C3-1F61-BF4D-55E9-AFA1B7480F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7614127-C8F2-726C-D503-F41BDA4035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784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29" name="Google Shape;29;p11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11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6168007" y="1052514"/>
            <a:ext cx="5833493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5" name="Google Shape;55;p14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828800" y="4005066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2"/>
          </p:nvPr>
        </p:nvSpPr>
        <p:spPr>
          <a:xfrm>
            <a:off x="1828800" y="5013177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8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569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167931" y="1052514"/>
            <a:ext cx="5833569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6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16"/>
          <p:cNvSpPr/>
          <p:nvPr/>
        </p:nvSpPr>
        <p:spPr>
          <a:xfrm>
            <a:off x="288535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1568608" y="760086"/>
            <a:ext cx="216024" cy="22064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" name="Google Shape;69;p16"/>
          <p:cNvCxnSpPr/>
          <p:nvPr/>
        </p:nvCxnSpPr>
        <p:spPr>
          <a:xfrm>
            <a:off x="6023992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cxnSp>
        <p:nvCxnSpPr>
          <p:cNvPr id="72" name="Google Shape;72;p17"/>
          <p:cNvCxnSpPr/>
          <p:nvPr/>
        </p:nvCxnSpPr>
        <p:spPr>
          <a:xfrm>
            <a:off x="10632504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17"/>
          <p:cNvSpPr/>
          <p:nvPr/>
        </p:nvSpPr>
        <p:spPr>
          <a:xfrm>
            <a:off x="11707223" y="260649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10724294" y="260649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90459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aek@ca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altLang="ko-KR" dirty="0"/>
              <a:t>Fraser King, Richard Kelly, and Christopher G. Fletcher</a:t>
            </a:r>
          </a:p>
          <a:p>
            <a:pPr marL="0" indent="0">
              <a:spcBef>
                <a:spcPts val="0"/>
              </a:spcBef>
            </a:pPr>
            <a:r>
              <a:rPr lang="en-US" altLang="ko-KR" dirty="0"/>
              <a:t>IEEE GEOSCIENCE AND REMOTE SENSING LETTERS, VOL. </a:t>
            </a:r>
            <a:r>
              <a:rPr lang="en-US" altLang="ko-KR"/>
              <a:t>19, 2022</a:t>
            </a:r>
          </a:p>
          <a:p>
            <a:pPr marL="0" lvl="0" indent="0">
              <a:spcBef>
                <a:spcPts val="0"/>
              </a:spcBef>
            </a:pPr>
            <a:endParaRPr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719403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Evaluation of LiDAR-Derived Snow Depth Estimates From the iPhone 12 Pro</a:t>
            </a:r>
            <a:endParaRPr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altLang="ko-KR" dirty="0"/>
              <a:t>Kyungmin Kim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 dirty="0" err="1"/>
              <a:t>Chung-Ang</a:t>
            </a:r>
            <a:r>
              <a:rPr lang="ko-KR" dirty="0"/>
              <a:t> </a:t>
            </a:r>
            <a:r>
              <a:rPr lang="ko-KR" dirty="0" err="1"/>
              <a:t>University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altLang="ko-KR" u="sng" dirty="0">
                <a:solidFill>
                  <a:schemeClr val="hlink"/>
                </a:solidFill>
                <a:hlinkClick r:id="rId3"/>
              </a:rPr>
              <a:t>kyungddin</a:t>
            </a:r>
            <a:r>
              <a:rPr lang="ko-KR" u="sng" dirty="0">
                <a:solidFill>
                  <a:schemeClr val="hlink"/>
                </a:solidFill>
                <a:hlinkClick r:id="rId3"/>
              </a:rPr>
              <a:t>@cau.ac.kr</a:t>
            </a:r>
            <a:r>
              <a:rPr lang="ko-KR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altLang="ko-KR" dirty="0"/>
              <a:t>Aug</a:t>
            </a:r>
            <a:r>
              <a:rPr lang="ko-KR" dirty="0"/>
              <a:t>. </a:t>
            </a:r>
            <a:r>
              <a:rPr lang="en-US" altLang="ko-KR" dirty="0"/>
              <a:t>21st</a:t>
            </a:r>
            <a:r>
              <a:rPr lang="ko-KR" dirty="0"/>
              <a:t> 20</a:t>
            </a:r>
            <a:r>
              <a:rPr lang="en-US" altLang="ko-KR" dirty="0"/>
              <a:t>25</a:t>
            </a:r>
            <a:endParaRPr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36560" y="142982"/>
            <a:ext cx="952731" cy="8942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6" name="Google Shape;86;p1"/>
          <p:cNvCxnSpPr/>
          <p:nvPr/>
        </p:nvCxnSpPr>
        <p:spPr>
          <a:xfrm>
            <a:off x="839416" y="3881083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7" name="Google Shape;87;p1"/>
          <p:cNvSpPr/>
          <p:nvPr/>
        </p:nvSpPr>
        <p:spPr>
          <a:xfrm>
            <a:off x="1914135" y="3809076"/>
            <a:ext cx="118833" cy="144015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931206" y="3809076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2967" y="259695"/>
            <a:ext cx="1356478" cy="660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90390E3-10DD-2448-1BDB-74999EB47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51EF9AF-756B-323A-2288-E39F18AAC6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10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FBF2C22A-824A-7D31-8D17-0F00F83BC9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A1D9177-0BB0-61DD-D168-9CC05AB27771}"/>
              </a:ext>
            </a:extLst>
          </p:cNvPr>
          <p:cNvGrpSpPr/>
          <p:nvPr/>
        </p:nvGrpSpPr>
        <p:grpSpPr>
          <a:xfrm>
            <a:off x="525412" y="1290264"/>
            <a:ext cx="11141175" cy="4866413"/>
            <a:chOff x="678152" y="1500909"/>
            <a:chExt cx="11141175" cy="4866413"/>
          </a:xfrm>
        </p:grpSpPr>
        <p:pic>
          <p:nvPicPr>
            <p:cNvPr id="11" name="그림 10" descr="텍스트, 컴퓨터 모니터, 가구, 컴퓨터 책상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6BED0DE-6AF6-8E47-52CC-6CDB687332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8152" y="1500909"/>
              <a:ext cx="5417848" cy="4866413"/>
            </a:xfrm>
            <a:prstGeom prst="rect">
              <a:avLst/>
            </a:prstGeom>
          </p:spPr>
        </p:pic>
        <p:pic>
          <p:nvPicPr>
            <p:cNvPr id="9" name="그림 8" descr="가구, 책상, 사무실 건물, 실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2A1883F-FEB0-0B6A-A11F-AB2C344AF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5733"/>
            <a:stretch>
              <a:fillRect/>
            </a:stretch>
          </p:blipFill>
          <p:spPr>
            <a:xfrm>
              <a:off x="6096000" y="1500909"/>
              <a:ext cx="5723327" cy="48664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374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A2D021DA-844F-C2D1-A875-C51BC546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EE63A5AA-5156-C637-9294-4405579CCF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altLang="ko-KR" dirty="0"/>
              <a:t>How to proceed Experiments?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EBC05C7E-583B-BE28-F92B-2304E8A592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II: Data and Methods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F12225F9-549F-A0E7-EED0-FB05F89D381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24364CF-0C4D-365B-2D4D-C94B9B627E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04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39D6160-5461-5177-21F4-0C791A5C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4D9122E-B27E-7190-1959-B2DF97429B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E286C313-BF7F-A84F-B079-196EED7CFF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Data and Methods: Snow Ruler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17518-0096-BC3B-04D9-911480DAB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2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Snow</a:t>
            </a:r>
            <a:r>
              <a:rPr lang="ko-KR" altLang="en-US" dirty="0"/>
              <a:t> </a:t>
            </a:r>
            <a:r>
              <a:rPr lang="en-US" altLang="ko-KR" dirty="0"/>
              <a:t>Ruler</a:t>
            </a:r>
            <a:r>
              <a:rPr lang="ko-KR" altLang="en-US" dirty="0"/>
              <a:t> 측정 방식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 m</a:t>
            </a:r>
            <a:r>
              <a:rPr lang="ko-KR" altLang="en-US" dirty="0"/>
              <a:t>의 </a:t>
            </a:r>
            <a:r>
              <a:rPr lang="en-US" altLang="ko-KR" dirty="0"/>
              <a:t>Snow Ruler</a:t>
            </a:r>
            <a:r>
              <a:rPr lang="ko-KR" altLang="en-US" dirty="0"/>
              <a:t>를 실험 장소의 </a:t>
            </a:r>
            <a:br>
              <a:rPr lang="en-US" altLang="ko-KR" dirty="0"/>
            </a:br>
            <a:r>
              <a:rPr lang="ko-KR" altLang="en-US" dirty="0"/>
              <a:t>서로 다른 </a:t>
            </a:r>
            <a:r>
              <a:rPr lang="en-US" altLang="ko-KR" dirty="0"/>
              <a:t>4</a:t>
            </a:r>
            <a:r>
              <a:rPr lang="ko-KR" altLang="en-US" dirty="0"/>
              <a:t>개의 지점에 꽂고 측정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 후 </a:t>
            </a:r>
            <a:r>
              <a:rPr lang="en-US" altLang="ko-KR" dirty="0"/>
              <a:t>4</a:t>
            </a:r>
            <a:r>
              <a:rPr lang="ko-KR" altLang="en-US" dirty="0"/>
              <a:t>개의 값에 대해 산술 평균을 내어 눈의 깊이 값을 얻음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오차 고려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눈금이 </a:t>
            </a:r>
            <a:r>
              <a:rPr lang="en-US" altLang="ko-KR" dirty="0"/>
              <a:t>mm scale &amp; </a:t>
            </a:r>
            <a:r>
              <a:rPr lang="ko-KR" altLang="en-US" dirty="0"/>
              <a:t>사람이 직접 측정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이러한 점들을 고려해서 오차 범위 </a:t>
            </a:r>
            <a:r>
              <a:rPr lang="en-US" altLang="ko-KR" dirty="0"/>
              <a:t>±5 mm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D9A9CB6F-A129-674B-CA19-2F8A5C0F1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8756" y="1394670"/>
            <a:ext cx="3594523" cy="479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452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C6556E0-7480-C30D-4614-11C88121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FE622ED8-99A0-13BB-E14D-B1F99237D3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C8F3611-D834-71ED-19CD-AE7C5642BB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Data and Methods: iPhone 12 Pro LiDAR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B0FA89-C811-5047-C84A-F89BCD68A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2" cy="54767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iPhone 12 Pro LiDAR Spec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SPAD  diode (Digital LiDAR)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Distance: 5 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FOV: 90</a:t>
            </a:r>
            <a:r>
              <a:rPr lang="en-US" altLang="ko-KR" baseline="30000" dirty="0"/>
              <a:t>o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Sensor Accuracy: 5mm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Point Density 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근거리</a:t>
            </a:r>
            <a:r>
              <a:rPr lang="en-US" altLang="ko-KR" dirty="0"/>
              <a:t>: 7225 points/m</a:t>
            </a:r>
            <a:r>
              <a:rPr lang="en-US" altLang="ko-KR" baseline="30000" dirty="0"/>
              <a:t>2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원거리</a:t>
            </a:r>
            <a:r>
              <a:rPr lang="en-US" altLang="ko-KR" dirty="0"/>
              <a:t>: 150 points/m</a:t>
            </a:r>
            <a:r>
              <a:rPr lang="en-US" altLang="ko-KR" baseline="30000" dirty="0"/>
              <a:t>2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즉 빛이 퍼질수록 밀도는 </a:t>
            </a:r>
            <a:r>
              <a:rPr lang="ko-KR" altLang="en-US" dirty="0" err="1"/>
              <a:t>작아짐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측정된 눈 깊이 데이터 중 </a:t>
            </a:r>
            <a:r>
              <a:rPr lang="ko-KR" altLang="en-US" b="1" dirty="0" err="1"/>
              <a:t>최빈값</a:t>
            </a:r>
            <a:r>
              <a:rPr lang="ko-KR" altLang="en-US" dirty="0" err="1"/>
              <a:t>을</a:t>
            </a:r>
            <a:r>
              <a:rPr lang="ko-KR" altLang="en-US" dirty="0"/>
              <a:t> 사용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Apple</a:t>
            </a:r>
            <a:r>
              <a:rPr lang="ko-KR" altLang="en-US" dirty="0"/>
              <a:t>의 </a:t>
            </a:r>
            <a:r>
              <a:rPr lang="en-US" altLang="ko-KR" b="1" dirty="0"/>
              <a:t>ARKit API</a:t>
            </a:r>
            <a:r>
              <a:rPr lang="ko-KR" altLang="en-US" dirty="0"/>
              <a:t>를 사용해서 데이터 처리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baseline="30000" dirty="0"/>
          </a:p>
        </p:txBody>
      </p:sp>
      <p:pic>
        <p:nvPicPr>
          <p:cNvPr id="7170" name="Picture 2" descr="Apple Iphone 12 Pro Reacondicionado- 256 GB, Color Plata - GivU">
            <a:extLst>
              <a:ext uri="{FF2B5EF4-FFF2-40B4-BE49-F238E27FC236}">
                <a16:creationId xmlns:a16="http://schemas.microsoft.com/office/drawing/2014/main" id="{E4FD291A-5A75-E588-CAB1-077BA8BD84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18" t="13775" r="31953" b="13762"/>
          <a:stretch>
            <a:fillRect/>
          </a:stretch>
        </p:blipFill>
        <p:spPr bwMode="auto">
          <a:xfrm>
            <a:off x="8986980" y="4358007"/>
            <a:ext cx="1016001" cy="2032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DA26449-4B23-91D7-C658-6324686BF6E3}"/>
              </a:ext>
            </a:extLst>
          </p:cNvPr>
          <p:cNvCxnSpPr>
            <a:cxnSpLocks/>
          </p:cNvCxnSpPr>
          <p:nvPr/>
        </p:nvCxnSpPr>
        <p:spPr>
          <a:xfrm flipV="1">
            <a:off x="9485744" y="3542966"/>
            <a:ext cx="818599" cy="81859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4BA5D875-97A1-F284-3145-6E5C4588EE47}"/>
              </a:ext>
            </a:extLst>
          </p:cNvPr>
          <p:cNvCxnSpPr>
            <a:cxnSpLocks/>
          </p:cNvCxnSpPr>
          <p:nvPr/>
        </p:nvCxnSpPr>
        <p:spPr>
          <a:xfrm>
            <a:off x="8685618" y="3542965"/>
            <a:ext cx="818599" cy="818599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5320F41-3697-8CD2-B161-9CC33E9B2B87}"/>
              </a:ext>
            </a:extLst>
          </p:cNvPr>
          <p:cNvCxnSpPr>
            <a:cxnSpLocks/>
          </p:cNvCxnSpPr>
          <p:nvPr/>
        </p:nvCxnSpPr>
        <p:spPr>
          <a:xfrm flipV="1">
            <a:off x="9494980" y="1166616"/>
            <a:ext cx="9237" cy="31913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FDC8473-A5D5-062A-12BD-3F345825F6D2}"/>
              </a:ext>
            </a:extLst>
          </p:cNvPr>
          <p:cNvSpPr txBox="1"/>
          <p:nvPr/>
        </p:nvSpPr>
        <p:spPr>
          <a:xfrm>
            <a:off x="9609167" y="105265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m</a:t>
            </a:r>
            <a:endParaRPr lang="ko-KR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75E27E-318B-308D-D9FE-73FB2632ED42}"/>
              </a:ext>
            </a:extLst>
          </p:cNvPr>
          <p:cNvCxnSpPr>
            <a:cxnSpLocks/>
          </p:cNvCxnSpPr>
          <p:nvPr/>
        </p:nvCxnSpPr>
        <p:spPr>
          <a:xfrm>
            <a:off x="9494981" y="4014015"/>
            <a:ext cx="162973" cy="16297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2544BC6-9CEC-1EEE-98EF-FF6644FE1C9C}"/>
              </a:ext>
            </a:extLst>
          </p:cNvPr>
          <p:cNvCxnSpPr>
            <a:cxnSpLocks/>
          </p:cNvCxnSpPr>
          <p:nvPr/>
        </p:nvCxnSpPr>
        <p:spPr>
          <a:xfrm flipH="1">
            <a:off x="9332007" y="4027656"/>
            <a:ext cx="162973" cy="162973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39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D91F787-54B0-2D59-D380-BD74093DB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049C192-2060-E256-197C-926EE3EE3CA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10226E3-C486-14B5-707F-F09BDBA3FB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Data and Methods: Experimental Design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0AB07D-E970-D008-C9CD-A4C469E05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2" cy="54767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b="1" dirty="0"/>
              <a:t>Site A</a:t>
            </a:r>
            <a:r>
              <a:rPr lang="en-US" altLang="ko-KR" dirty="0"/>
              <a:t>: Outdoor dining table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통제군</a:t>
            </a:r>
            <a:r>
              <a:rPr lang="en-US" altLang="ko-KR" dirty="0"/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원형 테이블로</a:t>
            </a:r>
            <a:r>
              <a:rPr lang="en-US" altLang="ko-KR" dirty="0"/>
              <a:t>,</a:t>
            </a:r>
            <a:r>
              <a:rPr lang="ko-KR" altLang="en-US" dirty="0"/>
              <a:t> 바닥이 완전히 평평하며</a:t>
            </a:r>
            <a:br>
              <a:rPr lang="en-US" altLang="ko-KR" dirty="0"/>
            </a:br>
            <a:r>
              <a:rPr lang="ko-KR" altLang="en-US" dirty="0"/>
              <a:t>지면에서 떨어져 있기에 통제군의 역할을 한다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12</a:t>
            </a:r>
            <a:r>
              <a:rPr lang="ko-KR" altLang="en-US" dirty="0"/>
              <a:t>월 </a:t>
            </a:r>
            <a:r>
              <a:rPr lang="en-US" altLang="ko-KR" dirty="0"/>
              <a:t>27</a:t>
            </a:r>
            <a:r>
              <a:rPr lang="ko-KR" altLang="en-US" dirty="0"/>
              <a:t>일 </a:t>
            </a:r>
            <a:r>
              <a:rPr lang="en-US" altLang="ko-KR" dirty="0"/>
              <a:t>~ 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br>
              <a:rPr lang="en-US" altLang="ko-KR" dirty="0"/>
            </a:br>
            <a:r>
              <a:rPr lang="ko-KR" altLang="en-US" dirty="0"/>
              <a:t>매일 측정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b="1" dirty="0"/>
              <a:t>Site B</a:t>
            </a:r>
            <a:r>
              <a:rPr lang="en-US" altLang="ko-KR" dirty="0"/>
              <a:t>: 2.5m x 2.5m Backyard (</a:t>
            </a:r>
            <a:r>
              <a:rPr lang="ko-KR" altLang="en-US" dirty="0" err="1"/>
              <a:t>실험군</a:t>
            </a:r>
            <a:r>
              <a:rPr lang="en-US" altLang="ko-KR" dirty="0"/>
              <a:t>)</a:t>
            </a:r>
          </a:p>
          <a:p>
            <a:pPr lvl="1">
              <a:lnSpc>
                <a:spcPct val="160000"/>
              </a:lnSpc>
            </a:pPr>
            <a:r>
              <a:rPr lang="ko-KR" altLang="en-US" dirty="0"/>
              <a:t>도심 환경의 개방된 잔디밭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r>
              <a:rPr lang="ko-KR" altLang="en-US" dirty="0"/>
              <a:t>주변에 불확실성을 유발하는 </a:t>
            </a:r>
            <a:br>
              <a:rPr lang="en-US" altLang="ko-KR" dirty="0"/>
            </a:br>
            <a:r>
              <a:rPr lang="ko-KR" altLang="en-US" dirty="0"/>
              <a:t>복잡한 지형이나 초목 </a:t>
            </a:r>
            <a:r>
              <a:rPr lang="en-US" altLang="ko-KR" dirty="0"/>
              <a:t>X</a:t>
            </a:r>
          </a:p>
          <a:p>
            <a:pPr lvl="1">
              <a:lnSpc>
                <a:spcPct val="160000"/>
              </a:lnSpc>
            </a:pP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일부터 </a:t>
            </a:r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br>
              <a:rPr lang="en-US" altLang="ko-KR" dirty="0"/>
            </a:br>
            <a:r>
              <a:rPr lang="ko-KR" altLang="en-US" dirty="0"/>
              <a:t>격주로 측정</a:t>
            </a:r>
            <a:endParaRPr lang="en-US" altLang="ko-KR" dirty="0"/>
          </a:p>
          <a:p>
            <a:pPr lvl="1">
              <a:lnSpc>
                <a:spcPct val="16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86795B6-BEAA-BA51-ACCD-75DCE0239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316" y="3666284"/>
            <a:ext cx="4052215" cy="286310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DA6D4E-5C02-F06F-B658-D2D330ED3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437" y="1081965"/>
            <a:ext cx="1903971" cy="23470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697128-B74A-4FD4-49C6-322C5390551A}"/>
              </a:ext>
            </a:extLst>
          </p:cNvPr>
          <p:cNvSpPr txBox="1"/>
          <p:nvPr/>
        </p:nvSpPr>
        <p:spPr>
          <a:xfrm>
            <a:off x="9297757" y="1081965"/>
            <a:ext cx="9236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726C7A-E071-FB9E-4B88-895DEE4F95EF}"/>
              </a:ext>
            </a:extLst>
          </p:cNvPr>
          <p:cNvSpPr txBox="1"/>
          <p:nvPr/>
        </p:nvSpPr>
        <p:spPr>
          <a:xfrm>
            <a:off x="10386394" y="3666284"/>
            <a:ext cx="9108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Site B</a:t>
            </a:r>
          </a:p>
        </p:txBody>
      </p:sp>
    </p:spTree>
    <p:extLst>
      <p:ext uri="{BB962C8B-B14F-4D97-AF65-F5344CB8AC3E}">
        <p14:creationId xmlns:p14="http://schemas.microsoft.com/office/powerpoint/2010/main" val="2252039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8CE0059-4C2E-8FDA-9B03-AB65EE81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79A04D6-34FF-3149-67FF-2B2397270C6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18D6BA5-7855-3C87-D37B-3B310EFBBE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Data and Methods: Experimental Design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9A2848-4048-E077-057A-4F5377A15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10946141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iPhone</a:t>
            </a:r>
            <a:r>
              <a:rPr lang="ko-KR" altLang="en-US" dirty="0"/>
              <a:t>을 가슴 높이로 들고 </a:t>
            </a:r>
            <a:r>
              <a:rPr lang="en-US" altLang="ko-KR" dirty="0"/>
              <a:t>LiDAR</a:t>
            </a:r>
            <a:r>
              <a:rPr lang="ko-KR" altLang="en-US" dirty="0"/>
              <a:t>를 활성화 한 뒤 주위 </a:t>
            </a:r>
            <a:r>
              <a:rPr lang="en-US" altLang="ko-KR" dirty="0"/>
              <a:t>360</a:t>
            </a:r>
            <a:r>
              <a:rPr lang="en-US" altLang="ko-KR" baseline="30000" dirty="0"/>
              <a:t>o</a:t>
            </a:r>
            <a:r>
              <a:rPr lang="ko-KR" altLang="en-US" dirty="0"/>
              <a:t>를 천천히 </a:t>
            </a:r>
            <a:br>
              <a:rPr lang="en-US" altLang="ko-KR" dirty="0"/>
            </a:br>
            <a:r>
              <a:rPr lang="ko-KR" altLang="en-US" dirty="0"/>
              <a:t>걸으면서 스캔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스캔 당 약 </a:t>
            </a:r>
            <a:r>
              <a:rPr lang="en-US" altLang="ko-KR" dirty="0"/>
              <a:t>30</a:t>
            </a:r>
            <a:r>
              <a:rPr lang="ko-KR" altLang="en-US" dirty="0"/>
              <a:t>초 소요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눈이 왔을 때와 눈이 오지 않았을 때의 </a:t>
            </a:r>
            <a:r>
              <a:rPr lang="en-US" altLang="ko-KR" dirty="0"/>
              <a:t>3D </a:t>
            </a:r>
            <a:r>
              <a:rPr lang="ko-KR" altLang="en-US" dirty="0"/>
              <a:t>깊이 클라우드를 모두 얻은 뒤 </a:t>
            </a:r>
            <a:br>
              <a:rPr lang="en-US" altLang="ko-KR" dirty="0"/>
            </a:br>
            <a:r>
              <a:rPr lang="ko-KR" altLang="en-US" dirty="0"/>
              <a:t>이를 빼서 깊이 데이터를 얻음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D43C72-E788-B03A-68F0-7DE89CD31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7888" y="4605972"/>
            <a:ext cx="4860997" cy="192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657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36873E94-B5A5-97FC-E393-F6B7221CB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C1AAC590-2BBC-FAFD-E713-7FF180418B8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dirty="0"/>
              <a:t>Snow Depth Data of Ruler &amp; LiDAR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CB0216A4-6ADB-AF4D-5073-58CFACE1E2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III: Results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1547298C-4D2A-0A88-E62E-F457C11981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E3456FC-3818-D421-5BB3-D35462F2F5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527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A403857-5DA7-3368-8CE6-AA067F424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76A232C-6361-0B01-867C-CAE8EB32D38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389B8FF-8970-5B46-F6CE-5EA04031F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Results</a:t>
            </a:r>
            <a:endParaRPr lang="en-US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77A0ACCA-E2B2-0BAB-D7B1-A1A8F33B8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608204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데이터의 경우 시간에 따라 </a:t>
            </a:r>
            <a:r>
              <a:rPr lang="ko-KR" altLang="en-US" b="1" dirty="0"/>
              <a:t>변동성 증가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눈의 퇴적</a:t>
            </a:r>
            <a:r>
              <a:rPr lang="en-US" altLang="ko-KR" dirty="0"/>
              <a:t>, </a:t>
            </a:r>
            <a:r>
              <a:rPr lang="ko-KR" altLang="en-US" dirty="0"/>
              <a:t>바람에 의한 재분배</a:t>
            </a:r>
            <a:r>
              <a:rPr lang="en-US" altLang="ko-KR" dirty="0"/>
              <a:t>, </a:t>
            </a:r>
            <a:r>
              <a:rPr lang="ko-KR" altLang="en-US" dirty="0"/>
              <a:t>융해 등</a:t>
            </a:r>
            <a:br>
              <a:rPr lang="en-US" altLang="ko-KR" dirty="0"/>
            </a:br>
            <a:r>
              <a:rPr lang="ko-KR" altLang="en-US" dirty="0"/>
              <a:t>여러 영향이 시간이 지날수록 커짐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Comparison between Ruler and LiDAR</a:t>
            </a: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Correleation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0.99</a:t>
            </a:r>
            <a:r>
              <a:rPr lang="ko-KR" altLang="en-US" dirty="0"/>
              <a:t> 이상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Root</a:t>
            </a:r>
            <a:r>
              <a:rPr lang="ko-KR" altLang="en-US" dirty="0"/>
              <a:t> </a:t>
            </a:r>
            <a:r>
              <a:rPr lang="en-US" altLang="ko-KR" dirty="0"/>
              <a:t>Mean Squared Error: 6 mm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Apple </a:t>
            </a:r>
            <a:r>
              <a:rPr lang="ko-KR" altLang="en-US" dirty="0"/>
              <a:t>공식 정확도</a:t>
            </a:r>
            <a:r>
              <a:rPr lang="en-US" altLang="ko-KR" dirty="0"/>
              <a:t> 5mm</a:t>
            </a:r>
            <a:r>
              <a:rPr lang="ko-KR" altLang="en-US" dirty="0"/>
              <a:t>와 유사</a:t>
            </a:r>
            <a:r>
              <a:rPr lang="en-US" altLang="ko-KR" dirty="0"/>
              <a:t> </a:t>
            </a:r>
          </a:p>
          <a:p>
            <a:pPr marL="5715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9DEA2A-119D-BD63-07F0-B8DE606C1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63" y="1081106"/>
            <a:ext cx="5595224" cy="541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21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964BA0D-9C8D-0FAC-029E-A09E2B9BD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D723970-8ECA-1AE5-E499-A74797D77E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9843250-9764-F254-BD22-CCEAC3841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Results</a:t>
            </a:r>
            <a:endParaRPr lang="en-US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B8EEFBE5-B318-283F-2806-198F38D699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Snow Depth Distribution Comparison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Site A</a:t>
            </a:r>
            <a:r>
              <a:rPr lang="ko-KR" altLang="en-US" dirty="0"/>
              <a:t>의 경우 대부분의 깊이가 </a:t>
            </a:r>
            <a:r>
              <a:rPr lang="en-US" altLang="ko-KR" dirty="0"/>
              <a:t>5~20 cm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Site B</a:t>
            </a:r>
            <a:r>
              <a:rPr lang="ko-KR" altLang="en-US" dirty="0"/>
              <a:t>의 경우 고르게 분포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분포의 차이는 </a:t>
            </a:r>
            <a:r>
              <a:rPr lang="en-US" altLang="ko-KR" dirty="0"/>
              <a:t>Sampling Rate</a:t>
            </a:r>
            <a:r>
              <a:rPr lang="ko-KR" altLang="en-US" dirty="0"/>
              <a:t>일 </a:t>
            </a:r>
            <a:br>
              <a:rPr lang="en-US" altLang="ko-KR" dirty="0"/>
            </a:br>
            <a:r>
              <a:rPr lang="ko-KR" altLang="en-US" dirty="0"/>
              <a:t>것으로 추정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장소가 다름에도 유사한 분포가 나타나는 것이 특징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0E5E0D-7949-A510-C78C-316825116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748" y="1443430"/>
            <a:ext cx="4879302" cy="469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2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8A24F78-1BDB-6260-21DD-6B1FA4B10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C3E4E21B-9A07-8BCE-24D2-67CAB4C83B3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19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F52087D0-2085-9422-1616-C5B704E99E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Results</a:t>
            </a:r>
            <a:endParaRPr lang="en-US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06706A8E-7CCA-063C-DF58-0D4AEA92F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1866041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Site A Depth Map &amp; Distribution </a:t>
            </a:r>
            <a:r>
              <a:rPr lang="en-US" altLang="ko-KR" b="1" dirty="0"/>
              <a:t>at Feb 22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자리가 빨리 녹는 것을 확인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안쪽은 안정적으로 </a:t>
            </a:r>
            <a:r>
              <a:rPr lang="ko-KR" altLang="en-US" dirty="0" err="1"/>
              <a:t>얼어있음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이는 히스토그램에 긴 왼쪽 꼬리를 만들어 평균값과 중앙값을 낮춤 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20EEEF6-9D66-D7CD-5146-072CC7392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9631" y="3043147"/>
            <a:ext cx="8652737" cy="34862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84F62C-E49A-7CB5-4F20-75E695E61405}"/>
              </a:ext>
            </a:extLst>
          </p:cNvPr>
          <p:cNvSpPr txBox="1"/>
          <p:nvPr/>
        </p:nvSpPr>
        <p:spPr>
          <a:xfrm>
            <a:off x="7777092" y="647251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표시는 </a:t>
            </a:r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Ruler 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측정 위치</a:t>
            </a:r>
            <a:endParaRPr lang="en-US" altLang="ko-KR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84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altLang="ko-KR" dirty="0"/>
              <a:t>Winter is coming..</a:t>
            </a: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I: Introduction</a:t>
            </a:r>
            <a:endParaRPr dirty="0"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163534F-A775-DA73-88E5-9BEF619F7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B34CDE5-49C7-A77A-A51C-28789D8B99D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20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C195CAF-DB7D-7140-E73A-250ABE79F3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Results</a:t>
            </a:r>
            <a:endParaRPr lang="en-US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F52E0A79-02B6-D003-7F0E-E1BE8461B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1"/>
            <a:ext cx="10946142" cy="189375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Site B Depth Map &amp; Distribution </a:t>
            </a:r>
            <a:r>
              <a:rPr lang="en-US" altLang="ko-KR" b="1" dirty="0"/>
              <a:t>at Feb 22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가장 자리가 빨리 녹는 경우가 없기에 </a:t>
            </a:r>
            <a:r>
              <a:rPr lang="en-US" altLang="ko-KR" dirty="0"/>
              <a:t>Site A</a:t>
            </a:r>
            <a:r>
              <a:rPr lang="ko-KR" altLang="en-US" dirty="0"/>
              <a:t>에 비해 값이 몰림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토끼 발자국을 관찰 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(LiDAR</a:t>
            </a:r>
            <a:r>
              <a:rPr lang="ko-KR" altLang="en-US" dirty="0"/>
              <a:t>가 정확한 </a:t>
            </a:r>
            <a:r>
              <a:rPr lang="en-US" altLang="ko-KR" dirty="0"/>
              <a:t>3D </a:t>
            </a:r>
            <a:r>
              <a:rPr lang="ko-KR" altLang="en-US" dirty="0"/>
              <a:t>스캔을 해냄을 입증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 lvl="2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51A76-8CDA-2FA2-F015-86A3A0037987}"/>
              </a:ext>
            </a:extLst>
          </p:cNvPr>
          <p:cNvSpPr txBox="1"/>
          <p:nvPr/>
        </p:nvSpPr>
        <p:spPr>
          <a:xfrm>
            <a:off x="7777092" y="6472518"/>
            <a:ext cx="264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표시는 </a:t>
            </a:r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Ruler 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측정 위치</a:t>
            </a:r>
            <a:endParaRPr lang="en-US" altLang="ko-KR" sz="18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5AB930D-6FA2-F3FD-4731-3E09BAC5E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100" y="3022713"/>
            <a:ext cx="8691799" cy="342646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D5945CF4-E40A-8434-63A9-89014697BC5C}"/>
              </a:ext>
            </a:extLst>
          </p:cNvPr>
          <p:cNvSpPr/>
          <p:nvPr/>
        </p:nvSpPr>
        <p:spPr>
          <a:xfrm>
            <a:off x="3639128" y="4562762"/>
            <a:ext cx="877455" cy="8774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0952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437F898B-DC91-39FA-7D64-96F02B8E4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9BF0C3FF-9190-463C-8DEE-1BDB35A006B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en-US" altLang="ko-KR" dirty="0"/>
              <a:t>Is this Method Useful?</a:t>
            </a:r>
            <a:endParaRPr dirty="0"/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6017B7BD-3480-2972-FD39-78B17347F3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dirty="0"/>
              <a:t>IV: Conclusion</a:t>
            </a:r>
            <a:endParaRPr dirty="0"/>
          </a:p>
        </p:txBody>
      </p:sp>
      <p:sp>
        <p:nvSpPr>
          <p:cNvPr id="105" name="Google Shape;105;p3">
            <a:extLst>
              <a:ext uri="{FF2B5EF4-FFF2-40B4-BE49-F238E27FC236}">
                <a16:creationId xmlns:a16="http://schemas.microsoft.com/office/drawing/2014/main" id="{D8820381-C60D-728A-7753-8E831916277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704B38D7-2DAF-DA1F-929E-078E6073BE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797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404153A-0D8F-A37F-ACCA-2EB645D83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375F0D0-E36B-E7D7-7AB8-C2C4161024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2AF6DE2-A907-D96A-AD51-1BDFEC865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Conclusion</a:t>
            </a:r>
            <a:endParaRPr lang="en-US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1DC892F9-03AF-99FC-B1F9-45A22FF36E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5833493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i</a:t>
            </a:r>
            <a:r>
              <a:rPr lang="en-US" altLang="ko-KR" dirty="0"/>
              <a:t>-LiDAR</a:t>
            </a:r>
            <a:r>
              <a:rPr lang="ko-KR" altLang="en-US" dirty="0"/>
              <a:t>의 한계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빛이 적은 환경</a:t>
            </a:r>
            <a:r>
              <a:rPr lang="ko-KR" altLang="en-US" dirty="0"/>
              <a:t>에서 </a:t>
            </a:r>
            <a:r>
              <a:rPr lang="en-US" altLang="ko-KR" dirty="0"/>
              <a:t>Mesh </a:t>
            </a:r>
            <a:r>
              <a:rPr lang="ko-KR" altLang="en-US" dirty="0"/>
              <a:t>데이터 손상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ARKit API</a:t>
            </a:r>
            <a:r>
              <a:rPr lang="ko-KR" altLang="en-US" dirty="0"/>
              <a:t>는 </a:t>
            </a:r>
            <a:r>
              <a:rPr lang="en-US" altLang="ko-KR" dirty="0"/>
              <a:t>LiDAR</a:t>
            </a:r>
            <a:r>
              <a:rPr lang="ko-KR" altLang="en-US" dirty="0"/>
              <a:t>뿐만 아니라 카메라를 활용해서 데이터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도심이나 산림에서 </a:t>
            </a:r>
            <a:r>
              <a:rPr lang="en-US" altLang="ko-KR" b="1" dirty="0"/>
              <a:t>GPS </a:t>
            </a:r>
            <a:r>
              <a:rPr lang="ko-KR" altLang="en-US" b="1" dirty="0"/>
              <a:t>강도 저하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눈이 왔을 때의 데이터와</a:t>
            </a:r>
            <a:br>
              <a:rPr lang="en-US" altLang="ko-KR" dirty="0"/>
            </a:br>
            <a:r>
              <a:rPr lang="ko-KR" altLang="en-US" dirty="0"/>
              <a:t>오지 않았을 때의 데이터의 </a:t>
            </a:r>
            <a:br>
              <a:rPr lang="en-US" altLang="ko-KR" dirty="0"/>
            </a:br>
            <a:r>
              <a:rPr lang="ko-KR" altLang="en-US" b="1" dirty="0"/>
              <a:t>정렬 과정에서 오류가 발생할 </a:t>
            </a:r>
            <a:r>
              <a:rPr lang="ko-KR" altLang="en-US" dirty="0"/>
              <a:t>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iPhone</a:t>
            </a:r>
            <a:r>
              <a:rPr lang="ko-KR" altLang="en-US" dirty="0"/>
              <a:t>은 </a:t>
            </a:r>
            <a:r>
              <a:rPr lang="ko-KR" altLang="en-US" b="1" dirty="0"/>
              <a:t>추위에 약함 </a:t>
            </a:r>
            <a:endParaRPr lang="en-US" altLang="ko-KR" b="1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정격 온도 </a:t>
            </a:r>
            <a:r>
              <a:rPr lang="en-US" altLang="ko-KR" dirty="0"/>
              <a:t>-20</a:t>
            </a:r>
            <a:r>
              <a:rPr lang="en-US" altLang="ko-KR" baseline="30000" dirty="0"/>
              <a:t>o </a:t>
            </a:r>
            <a:r>
              <a:rPr lang="en-US" altLang="ko-KR" dirty="0"/>
              <a:t>c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34E28E9-A29D-1B88-7F64-56A0575D2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2449" y="2639476"/>
            <a:ext cx="5268498" cy="230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475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F8E5EE6-244A-C41A-6625-04828DB0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5273A99-4A44-2D52-D56F-8D8DE8CBF0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23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6570A77-1F00-60C7-5199-2EC41464E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Conclusion</a:t>
            </a:r>
            <a:endParaRPr lang="en-US" dirty="0"/>
          </a:p>
        </p:txBody>
      </p:sp>
      <p:sp>
        <p:nvSpPr>
          <p:cNvPr id="127" name="Google Shape;127;p6">
            <a:extLst>
              <a:ext uri="{FF2B5EF4-FFF2-40B4-BE49-F238E27FC236}">
                <a16:creationId xmlns:a16="http://schemas.microsoft.com/office/drawing/2014/main" id="{8B3FAFE3-7240-7A8F-4A30-36F1B02A48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18" y="1052650"/>
            <a:ext cx="10946142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그럼에도 불구하고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토끼발을 스캔한 것을 통해 초목이나 복잡한 지형에서 눈 깊이를 보다 잘 측정할 것으로 기대함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AR </a:t>
            </a:r>
            <a:r>
              <a:rPr lang="ko-KR" altLang="en-US" dirty="0"/>
              <a:t>애플리케이션의 인기가 높아짐에 따라 </a:t>
            </a:r>
            <a:r>
              <a:rPr lang="en-US" altLang="ko-KR" dirty="0"/>
              <a:t>LiDAR</a:t>
            </a:r>
            <a:r>
              <a:rPr lang="ko-KR" altLang="en-US" dirty="0"/>
              <a:t>는 차세대 스마트폰의 일반적인 구성 요소가 될 것이라 예상함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따라서 전문가가 </a:t>
            </a:r>
            <a:r>
              <a:rPr lang="ko-KR" altLang="en-US" dirty="0" err="1"/>
              <a:t>아니라도</a:t>
            </a:r>
            <a:r>
              <a:rPr lang="ko-KR" altLang="en-US" dirty="0"/>
              <a:t> 고해상도 측정값을 저렴하고 쉽게 얻을 수 있을 것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하지만 </a:t>
            </a:r>
            <a:r>
              <a:rPr lang="en-US" altLang="ko-KR" b="1" dirty="0"/>
              <a:t>2025</a:t>
            </a:r>
            <a:r>
              <a:rPr lang="ko-KR" altLang="en-US" b="1" dirty="0"/>
              <a:t>년 현재 </a:t>
            </a:r>
            <a:r>
              <a:rPr lang="en-US" altLang="ko-KR" b="1" dirty="0"/>
              <a:t>LiDAR</a:t>
            </a:r>
            <a:r>
              <a:rPr lang="ko-KR" altLang="en-US" b="1" dirty="0"/>
              <a:t>를 채택한 제조사는 </a:t>
            </a:r>
            <a:r>
              <a:rPr lang="en-US" altLang="ko-KR" b="1" dirty="0"/>
              <a:t>Apple</a:t>
            </a:r>
            <a:r>
              <a:rPr lang="ko-KR" altLang="en-US" b="1" dirty="0"/>
              <a:t>뿐이다</a:t>
            </a:r>
            <a:r>
              <a:rPr lang="en-US" altLang="ko-KR" b="1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73209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subTitle" idx="1"/>
          </p:nvPr>
        </p:nvSpPr>
        <p:spPr>
          <a:xfrm>
            <a:off x="983432" y="2708920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ko-KR"/>
              <a:t>Thank you!</a:t>
            </a:r>
            <a:endParaRPr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2"/>
          </p:nvPr>
        </p:nvSpPr>
        <p:spPr>
          <a:xfrm>
            <a:off x="983426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ko-KR" b="1">
                <a:solidFill>
                  <a:srgbClr val="C00000"/>
                </a:solidFill>
              </a:rPr>
              <a:t>Questions?</a:t>
            </a:r>
            <a:endParaRPr/>
          </a:p>
        </p:txBody>
      </p:sp>
      <p:grpSp>
        <p:nvGrpSpPr>
          <p:cNvPr id="136" name="Google Shape;136;p7"/>
          <p:cNvGrpSpPr/>
          <p:nvPr/>
        </p:nvGrpSpPr>
        <p:grpSpPr>
          <a:xfrm>
            <a:off x="2279576" y="251297"/>
            <a:ext cx="2520280" cy="369391"/>
            <a:chOff x="-1895297" y="3413718"/>
            <a:chExt cx="5437086" cy="830386"/>
          </a:xfrm>
        </p:grpSpPr>
        <p:pic>
          <p:nvPicPr>
            <p:cNvPr id="137" name="Google Shape;137;p7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7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5360" y="179289"/>
            <a:ext cx="1690017" cy="441399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24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FF0A779-97CC-B1EF-B4AA-C6A7279F3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25E3A2AF-95FC-1B29-39C3-6FACDBCFF3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C559147-108D-E165-0D9D-FA715DAD07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0566340-13FB-62E8-E4D8-5A2B92B80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11373508" cy="547673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캐나다처럼 눈이 많이 오는 나라의 경우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b="1" dirty="0"/>
              <a:t>Snow Melt Problem</a:t>
            </a:r>
            <a:r>
              <a:rPr lang="ko-KR" altLang="en-US" dirty="0"/>
              <a:t>이 아주 중요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캐나다는 전체 강수량의 </a:t>
            </a:r>
            <a:r>
              <a:rPr lang="en-US" altLang="ko-KR" dirty="0"/>
              <a:t>1/3</a:t>
            </a:r>
            <a:r>
              <a:rPr lang="ko-KR" altLang="en-US" dirty="0"/>
              <a:t>이 눈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봄철 홍수 예보의 핵심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수자원 공급에 기여</a:t>
            </a:r>
            <a:endParaRPr lang="en-US" altLang="ko-KR" dirty="0"/>
          </a:p>
          <a:p>
            <a:pPr marL="11430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Snow</a:t>
            </a:r>
            <a:r>
              <a:rPr lang="ko-KR" altLang="en-US" dirty="0"/>
              <a:t> </a:t>
            </a:r>
            <a:r>
              <a:rPr lang="en-US" altLang="ko-KR" dirty="0"/>
              <a:t>Water</a:t>
            </a:r>
            <a:r>
              <a:rPr lang="ko-KR" altLang="en-US" dirty="0"/>
              <a:t> </a:t>
            </a:r>
            <a:r>
              <a:rPr lang="en-US" altLang="ko-KR" dirty="0"/>
              <a:t>Equivalent</a:t>
            </a:r>
            <a:r>
              <a:rPr lang="ko-KR" altLang="en-US" dirty="0"/>
              <a:t> </a:t>
            </a:r>
            <a:r>
              <a:rPr lang="en-US" altLang="ko-KR" b="1" dirty="0"/>
              <a:t>(SWE)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눈이 완전히 녹았을 때 나오는 물의 양에 대한 </a:t>
            </a:r>
            <a:r>
              <a:rPr lang="en-US" altLang="ko-KR" dirty="0"/>
              <a:t>Metric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SWE = </a:t>
            </a:r>
            <a:r>
              <a:rPr lang="en-US" altLang="ko-KR" b="1" dirty="0">
                <a:solidFill>
                  <a:srgbClr val="FF0000"/>
                </a:solidFill>
              </a:rPr>
              <a:t>depth</a:t>
            </a:r>
            <a:r>
              <a:rPr lang="en-US" altLang="ko-KR" dirty="0"/>
              <a:t> x density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눈의 깊이를 통해 물의 양을 알 수 있으므로 </a:t>
            </a:r>
            <a:br>
              <a:rPr lang="en-US" altLang="ko-KR" dirty="0"/>
            </a:br>
            <a:r>
              <a:rPr lang="ko-KR" altLang="en-US" dirty="0"/>
              <a:t>이를 정확히 측정하는 것이 중요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2" name="Picture 2" descr="Canada FREEZES ! ❄️ Homes &amp; Cars Disappear Under Massive Snow in Quebec &amp;  Ontario">
            <a:extLst>
              <a:ext uri="{FF2B5EF4-FFF2-40B4-BE49-F238E27FC236}">
                <a16:creationId xmlns:a16="http://schemas.microsoft.com/office/drawing/2014/main" id="{7AF77E1A-37E2-2E68-87DD-7AD02D848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493" y="1157395"/>
            <a:ext cx="4560434" cy="256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68412971-B5A7-815A-5FF5-44D1C4BD0443}"/>
              </a:ext>
            </a:extLst>
          </p:cNvPr>
          <p:cNvGrpSpPr/>
          <p:nvPr/>
        </p:nvGrpSpPr>
        <p:grpSpPr>
          <a:xfrm>
            <a:off x="8165269" y="4413867"/>
            <a:ext cx="2236882" cy="1653310"/>
            <a:chOff x="8180030" y="4423103"/>
            <a:chExt cx="2236882" cy="1653310"/>
          </a:xfrm>
        </p:grpSpPr>
        <p:pic>
          <p:nvPicPr>
            <p:cNvPr id="5" name="그래픽 4" descr="자 단색으로 채워진">
              <a:extLst>
                <a:ext uri="{FF2B5EF4-FFF2-40B4-BE49-F238E27FC236}">
                  <a16:creationId xmlns:a16="http://schemas.microsoft.com/office/drawing/2014/main" id="{F34F3265-391D-5812-F6C8-48FA992A8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8900000">
              <a:off x="8803174" y="4442889"/>
              <a:ext cx="1613738" cy="1613738"/>
            </a:xfrm>
            <a:prstGeom prst="rect">
              <a:avLst/>
            </a:prstGeom>
          </p:spPr>
        </p:pic>
        <p:cxnSp>
          <p:nvCxnSpPr>
            <p:cNvPr id="7" name="직선 화살표 연결선 6">
              <a:extLst>
                <a:ext uri="{FF2B5EF4-FFF2-40B4-BE49-F238E27FC236}">
                  <a16:creationId xmlns:a16="http://schemas.microsoft.com/office/drawing/2014/main" id="{C89FCC5B-3290-344E-AEAA-357E6B931E94}"/>
                </a:ext>
              </a:extLst>
            </p:cNvPr>
            <p:cNvCxnSpPr>
              <a:cxnSpLocks/>
            </p:cNvCxnSpPr>
            <p:nvPr/>
          </p:nvCxnSpPr>
          <p:spPr>
            <a:xfrm>
              <a:off x="9152227" y="4423103"/>
              <a:ext cx="0" cy="165331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C83FD1F-9B3D-8AA9-A502-3E1544D9242A}"/>
                </a:ext>
              </a:extLst>
            </p:cNvPr>
            <p:cNvSpPr txBox="1"/>
            <p:nvPr/>
          </p:nvSpPr>
          <p:spPr>
            <a:xfrm>
              <a:off x="8180030" y="5018925"/>
              <a:ext cx="9717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Depth</a:t>
              </a:r>
              <a:endParaRPr lang="ko-KR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518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BE26E35-E7FB-9DE3-BE5B-0D4225618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61EB4F82-628A-89BA-F6CB-DB49B10878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46CD91B-39FC-D501-C63B-1790A99C8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2AB6DD-7AAF-8762-54F3-1A7796458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10946141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그러나 눈의 </a:t>
            </a:r>
            <a:r>
              <a:rPr lang="en-US" altLang="ko-KR" dirty="0"/>
              <a:t>depth</a:t>
            </a:r>
            <a:r>
              <a:rPr lang="ko-KR" altLang="en-US" dirty="0"/>
              <a:t>와 </a:t>
            </a:r>
            <a:r>
              <a:rPr lang="en-US" altLang="ko-KR" dirty="0"/>
              <a:t>density</a:t>
            </a:r>
            <a:r>
              <a:rPr lang="ko-KR" altLang="en-US" dirty="0"/>
              <a:t>는 </a:t>
            </a:r>
            <a:br>
              <a:rPr lang="en-US" altLang="ko-KR" dirty="0"/>
            </a:br>
            <a:r>
              <a:rPr lang="ko-KR" altLang="en-US" b="1" dirty="0"/>
              <a:t>위치가 조금만 변해도 크게 달라짐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바람에 의한 날림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지형적 영향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땅의 형태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초목에 의한 영향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눈이 받는 태양 에너지의 변화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공기역학적 변수 발생</a:t>
            </a:r>
            <a:endParaRPr lang="en-US" altLang="ko-KR" dirty="0"/>
          </a:p>
        </p:txBody>
      </p:sp>
      <p:pic>
        <p:nvPicPr>
          <p:cNvPr id="2" name="Picture 2" descr="376,600개 이상의 Snow Field 스톡 사진, 그림 및 Royalty-Free 이미지 - iStock">
            <a:extLst>
              <a:ext uri="{FF2B5EF4-FFF2-40B4-BE49-F238E27FC236}">
                <a16:creationId xmlns:a16="http://schemas.microsoft.com/office/drawing/2014/main" id="{6441E300-0DD4-199A-9D9E-5D2572444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459" y="1330422"/>
            <a:ext cx="4771159" cy="477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410AC9DE-8B08-219B-6413-3AD4C39AB5BF}"/>
              </a:ext>
            </a:extLst>
          </p:cNvPr>
          <p:cNvSpPr/>
          <p:nvPr/>
        </p:nvSpPr>
        <p:spPr>
          <a:xfrm>
            <a:off x="6794244" y="3376734"/>
            <a:ext cx="2118847" cy="211884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곱하기 기호 10">
            <a:extLst>
              <a:ext uri="{FF2B5EF4-FFF2-40B4-BE49-F238E27FC236}">
                <a16:creationId xmlns:a16="http://schemas.microsoft.com/office/drawing/2014/main" id="{F4A7D5A1-5750-B95D-946A-A8F99FEB06F3}"/>
              </a:ext>
            </a:extLst>
          </p:cNvPr>
          <p:cNvSpPr/>
          <p:nvPr/>
        </p:nvSpPr>
        <p:spPr>
          <a:xfrm>
            <a:off x="7376287" y="4052606"/>
            <a:ext cx="953186" cy="735677"/>
          </a:xfrm>
          <a:prstGeom prst="mathMultiply">
            <a:avLst>
              <a:gd name="adj1" fmla="val 13154"/>
            </a:avLst>
          </a:prstGeom>
          <a:solidFill>
            <a:srgbClr val="FF0000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98CABED-B4CE-301F-9936-D08F1EAEDD39}"/>
              </a:ext>
            </a:extLst>
          </p:cNvPr>
          <p:cNvSpPr/>
          <p:nvPr/>
        </p:nvSpPr>
        <p:spPr>
          <a:xfrm>
            <a:off x="9166741" y="4196637"/>
            <a:ext cx="2118847" cy="2118847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곱하기 기호 4">
            <a:extLst>
              <a:ext uri="{FF2B5EF4-FFF2-40B4-BE49-F238E27FC236}">
                <a16:creationId xmlns:a16="http://schemas.microsoft.com/office/drawing/2014/main" id="{4584028E-8820-A941-5652-F45138C78FF4}"/>
              </a:ext>
            </a:extLst>
          </p:cNvPr>
          <p:cNvSpPr/>
          <p:nvPr/>
        </p:nvSpPr>
        <p:spPr>
          <a:xfrm>
            <a:off x="9748784" y="4872509"/>
            <a:ext cx="953186" cy="735677"/>
          </a:xfrm>
          <a:prstGeom prst="mathMultiply">
            <a:avLst>
              <a:gd name="adj1" fmla="val 13154"/>
            </a:avLst>
          </a:prstGeom>
          <a:solidFill>
            <a:srgbClr val="0070C0"/>
          </a:solidFill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990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DE062B1-A466-7C8D-609F-BCBD3BA1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57FE681-5708-8E12-907C-012D543CDB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6657806-E6C5-2287-8B97-42FEAA062E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0341B0-2697-F76C-DDBC-EDF33E528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10946141" cy="5476738"/>
          </a:xfrm>
        </p:spPr>
        <p:txBody>
          <a:bodyPr>
            <a:normAutofit/>
          </a:bodyPr>
          <a:lstStyle/>
          <a:p>
            <a:r>
              <a:rPr lang="en-US" altLang="ko-KR" dirty="0"/>
              <a:t>Traditional </a:t>
            </a:r>
            <a:r>
              <a:rPr lang="en-US" altLang="ko-KR" b="1" dirty="0"/>
              <a:t>“in situ”</a:t>
            </a:r>
            <a:r>
              <a:rPr lang="en-US" altLang="ko-KR" dirty="0"/>
              <a:t> Measurement</a:t>
            </a:r>
          </a:p>
          <a:p>
            <a:pPr lvl="1"/>
            <a:r>
              <a:rPr lang="ko-KR" altLang="en-US" dirty="0"/>
              <a:t>눈 깊이는 숙련된 전문가에 의해</a:t>
            </a:r>
            <a:r>
              <a:rPr lang="en-US" altLang="ko-KR" dirty="0"/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fixed Location(= in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situ)</a:t>
            </a:r>
            <a:r>
              <a:rPr lang="ko-KR" altLang="en-US" b="1" dirty="0"/>
              <a:t>에서 이루어짐</a:t>
            </a:r>
            <a:endParaRPr lang="en-US" altLang="ko-KR" b="1" dirty="0"/>
          </a:p>
          <a:p>
            <a:pPr marL="571500" lvl="1" indent="0">
              <a:buNone/>
            </a:pPr>
            <a:endParaRPr lang="en-US" altLang="ko-KR" dirty="0"/>
          </a:p>
          <a:p>
            <a:r>
              <a:rPr lang="en-US" altLang="ko-KR" dirty="0"/>
              <a:t>Measurement Device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Snow Ruler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Judd Acoustic depth sensor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CCTV</a:t>
            </a:r>
            <a:r>
              <a:rPr lang="ko-KR" altLang="en-US" dirty="0"/>
              <a:t>와 같은 형태의 센서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Magnaprobe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자기</a:t>
            </a:r>
            <a:r>
              <a:rPr lang="en-US" altLang="ko-KR" dirty="0"/>
              <a:t>(Magnetic)</a:t>
            </a:r>
            <a:r>
              <a:rPr lang="ko-KR" altLang="en-US" dirty="0"/>
              <a:t>변형소재를</a:t>
            </a:r>
            <a:br>
              <a:rPr lang="en-US" altLang="ko-KR" dirty="0"/>
            </a:br>
            <a:r>
              <a:rPr lang="ko-KR" altLang="en-US" dirty="0"/>
              <a:t>사용한 </a:t>
            </a:r>
            <a:r>
              <a:rPr lang="en-US" altLang="ko-KR" dirty="0"/>
              <a:t>Snow Ruler</a:t>
            </a:r>
          </a:p>
        </p:txBody>
      </p:sp>
      <p:pic>
        <p:nvPicPr>
          <p:cNvPr id="2" name="Picture 4" descr="How to accurately measure snowfall">
            <a:extLst>
              <a:ext uri="{FF2B5EF4-FFF2-40B4-BE49-F238E27FC236}">
                <a16:creationId xmlns:a16="http://schemas.microsoft.com/office/drawing/2014/main" id="{9BD9D456-CF3A-18F9-65D2-638ACA2E2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52"/>
          <a:stretch>
            <a:fillRect/>
          </a:stretch>
        </p:blipFill>
        <p:spPr bwMode="auto">
          <a:xfrm>
            <a:off x="5833085" y="2365156"/>
            <a:ext cx="2920783" cy="1941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now school: A cool way to learn about hydrology | UW Department of Civil &amp;  Environmental Engineering">
            <a:extLst>
              <a:ext uri="{FF2B5EF4-FFF2-40B4-BE49-F238E27FC236}">
                <a16:creationId xmlns:a16="http://schemas.microsoft.com/office/drawing/2014/main" id="{C00F77C2-B46D-40AB-03B9-605E7CFFE6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" b="364"/>
          <a:stretch>
            <a:fillRect/>
          </a:stretch>
        </p:blipFill>
        <p:spPr bwMode="auto">
          <a:xfrm>
            <a:off x="8753868" y="2365156"/>
            <a:ext cx="2815182" cy="372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Snow Depth Sensor SHM31 | OTT HydroMet">
            <a:extLst>
              <a:ext uri="{FF2B5EF4-FFF2-40B4-BE49-F238E27FC236}">
                <a16:creationId xmlns:a16="http://schemas.microsoft.com/office/drawing/2014/main" id="{8ACA9F02-6899-97BC-E468-E42715037F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56" r="314" b="5847"/>
          <a:stretch>
            <a:fillRect/>
          </a:stretch>
        </p:blipFill>
        <p:spPr bwMode="auto">
          <a:xfrm>
            <a:off x="5833085" y="4306519"/>
            <a:ext cx="2920783" cy="1779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9DC8C-EFF7-7EB3-20F3-378132D3B6F9}"/>
              </a:ext>
            </a:extLst>
          </p:cNvPr>
          <p:cNvSpPr txBox="1"/>
          <p:nvPr/>
        </p:nvSpPr>
        <p:spPr>
          <a:xfrm>
            <a:off x="7394361" y="6124380"/>
            <a:ext cx="2916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Measurement Device</a:t>
            </a:r>
          </a:p>
        </p:txBody>
      </p:sp>
    </p:spTree>
    <p:extLst>
      <p:ext uri="{BB962C8B-B14F-4D97-AF65-F5344CB8AC3E}">
        <p14:creationId xmlns:p14="http://schemas.microsoft.com/office/powerpoint/2010/main" val="144664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E3753D8-DA77-E1BD-2CB8-12B0D947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DB5C40E-7063-1EE2-0822-49D10839B8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6AF74FC-5CA9-464F-1B57-C73C4245D6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766F92-8E37-90F3-ECC8-15D02C9E8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8" y="1052650"/>
            <a:ext cx="10946141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Traditional Measurement</a:t>
            </a:r>
            <a:r>
              <a:rPr lang="ko-KR" altLang="en-US" dirty="0"/>
              <a:t>의 문제점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고정된 위치에서 측정을 수행하기에</a:t>
            </a:r>
            <a:r>
              <a:rPr lang="en-US" altLang="ko-KR" dirty="0"/>
              <a:t> </a:t>
            </a:r>
            <a:r>
              <a:rPr lang="en-US" altLang="ko-KR" b="1" dirty="0"/>
              <a:t>Sparse Observational</a:t>
            </a:r>
            <a:r>
              <a:rPr lang="ko-KR" altLang="en-US" b="1" dirty="0"/>
              <a:t> </a:t>
            </a:r>
            <a:r>
              <a:rPr lang="en-US" altLang="ko-KR" b="1" dirty="0"/>
              <a:t>Network</a:t>
            </a:r>
            <a:r>
              <a:rPr lang="ko-KR" altLang="en-US" dirty="0"/>
              <a:t>를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위치의 따라 변화가 심한 눈의 </a:t>
            </a:r>
            <a:r>
              <a:rPr lang="ko-KR" altLang="en-US" dirty="0" err="1"/>
              <a:t>물리량에</a:t>
            </a:r>
            <a:r>
              <a:rPr lang="ko-KR" altLang="en-US" dirty="0"/>
              <a:t> 대응하기 어려운 문제가 있음</a:t>
            </a:r>
            <a:r>
              <a:rPr lang="en-US" altLang="ko-KR" dirty="0"/>
              <a:t>!</a:t>
            </a:r>
          </a:p>
          <a:p>
            <a:pPr lvl="1">
              <a:lnSpc>
                <a:spcPct val="150000"/>
              </a:lnSpc>
            </a:pPr>
            <a:endParaRPr lang="en-US" altLang="ko-KR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922710F-E715-34CD-1C0D-CA16F884A4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29"/>
          <a:stretch>
            <a:fillRect/>
          </a:stretch>
        </p:blipFill>
        <p:spPr>
          <a:xfrm>
            <a:off x="3799799" y="3213636"/>
            <a:ext cx="4592402" cy="3213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279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4D17EE9-1BE9-9C78-F124-F22B42F2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325A62B-DEF2-84C8-5EDD-DB35AB11C2B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40855E72-F2D9-2C1A-F122-7ADB08FFD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4DCD87-4CCB-15D0-8C65-912AE1BB5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2" cy="547673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Another Observation Method: </a:t>
            </a:r>
            <a:r>
              <a:rPr lang="en-US" altLang="ko-KR" b="1" dirty="0"/>
              <a:t>LiDAR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LiDAR</a:t>
            </a:r>
            <a:r>
              <a:rPr lang="ko-KR" altLang="en-US" dirty="0"/>
              <a:t>는 </a:t>
            </a:r>
            <a:r>
              <a:rPr lang="en-US" altLang="ko-KR" dirty="0"/>
              <a:t>Laser</a:t>
            </a:r>
            <a:r>
              <a:rPr lang="ko-KR" altLang="en-US" dirty="0"/>
              <a:t>의 </a:t>
            </a:r>
            <a:r>
              <a:rPr lang="en-US" altLang="ko-KR" dirty="0"/>
              <a:t>TOF</a:t>
            </a:r>
            <a:r>
              <a:rPr lang="ko-KR" altLang="en-US" dirty="0"/>
              <a:t>로 물체의 </a:t>
            </a:r>
            <a:r>
              <a:rPr lang="en-US" altLang="ko-KR" dirty="0"/>
              <a:t>distance</a:t>
            </a:r>
            <a:r>
              <a:rPr lang="ko-KR" altLang="en-US" dirty="0"/>
              <a:t>를 측정하므로 </a:t>
            </a:r>
            <a:r>
              <a:rPr lang="en-US" altLang="ko-KR" dirty="0"/>
              <a:t>Snow Depth </a:t>
            </a:r>
            <a:r>
              <a:rPr lang="ko-KR" altLang="en-US" dirty="0"/>
              <a:t>측정 가능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LiDAR</a:t>
            </a:r>
            <a:r>
              <a:rPr lang="ko-KR" altLang="en-US" dirty="0"/>
              <a:t> 측정의 불확실성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표면이 거칠거나 투과성이 강할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눈이 있는 지면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표면이 매끄러운 단일 표면이 아닌 경우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1" dirty="0"/>
              <a:t>초목이 있는 지면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그럼에도 상세한</a:t>
            </a:r>
            <a:r>
              <a:rPr lang="en-US" altLang="ko-KR" dirty="0"/>
              <a:t> 3D </a:t>
            </a:r>
            <a:r>
              <a:rPr lang="ko-KR" altLang="en-US" dirty="0"/>
              <a:t>데이터를 얻을 수 있다고 저자는 언급함</a:t>
            </a:r>
            <a:endParaRPr lang="en-US" altLang="ko-KR" dirty="0"/>
          </a:p>
        </p:txBody>
      </p:sp>
      <p:pic>
        <p:nvPicPr>
          <p:cNvPr id="4098" name="Picture 2" descr="IADIY】LiDAR Scanner">
            <a:extLst>
              <a:ext uri="{FF2B5EF4-FFF2-40B4-BE49-F238E27FC236}">
                <a16:creationId xmlns:a16="http://schemas.microsoft.com/office/drawing/2014/main" id="{D34758EE-269D-F803-0A6D-74016FC537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236" y="1691162"/>
            <a:ext cx="5325404" cy="162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376,600개 이상의 Snow Field 스톡 사진, 그림 및 Royalty-Free 이미지 - iStock">
            <a:extLst>
              <a:ext uri="{FF2B5EF4-FFF2-40B4-BE49-F238E27FC236}">
                <a16:creationId xmlns:a16="http://schemas.microsoft.com/office/drawing/2014/main" id="{AC058F35-D71F-784E-D614-2230767943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01"/>
          <a:stretch>
            <a:fillRect/>
          </a:stretch>
        </p:blipFill>
        <p:spPr bwMode="auto">
          <a:xfrm>
            <a:off x="9193066" y="3882547"/>
            <a:ext cx="2808475" cy="18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ow To Maintain A Healthy Lawn - Feeds'n Needs">
            <a:extLst>
              <a:ext uri="{FF2B5EF4-FFF2-40B4-BE49-F238E27FC236}">
                <a16:creationId xmlns:a16="http://schemas.microsoft.com/office/drawing/2014/main" id="{6E721AA4-B4C6-EDB7-4D4F-E9CA02FB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590" y="3882547"/>
            <a:ext cx="2808476" cy="187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741A5-8B29-6CDE-AE9E-84DBF57ED47E}"/>
              </a:ext>
            </a:extLst>
          </p:cNvPr>
          <p:cNvSpPr txBox="1"/>
          <p:nvPr/>
        </p:nvSpPr>
        <p:spPr>
          <a:xfrm>
            <a:off x="7833559" y="5819277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Uncertainty</a:t>
            </a:r>
            <a:r>
              <a:rPr lang="ko-KR" altLang="en-US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Surface</a:t>
            </a:r>
            <a:endParaRPr lang="ko-KR" altLang="en-U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79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55D9921-E514-E20E-A058-07CD38008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FFBADED-C2F4-A6C5-CC03-FA4E3C0215A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2F7E389C-8752-DA84-8D5A-0268753BA5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EAF25-9452-F162-BFA7-52627022C4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6374320" cy="2660368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그러나</a:t>
            </a:r>
            <a:r>
              <a:rPr lang="en-US" altLang="ko-KR" dirty="0"/>
              <a:t>.. LiDAR </a:t>
            </a:r>
            <a:r>
              <a:rPr lang="ko-KR" altLang="en-US" dirty="0"/>
              <a:t>측정 방식의 가장 큰 문제는 </a:t>
            </a:r>
            <a:r>
              <a:rPr lang="ko-KR" altLang="en-US" b="1" dirty="0">
                <a:solidFill>
                  <a:srgbClr val="FF0000"/>
                </a:solidFill>
              </a:rPr>
              <a:t>돈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전문 스캔 장비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GPS </a:t>
            </a:r>
            <a:r>
              <a:rPr lang="ko-KR" altLang="en-US" dirty="0"/>
              <a:t>추적 기능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호환 </a:t>
            </a:r>
            <a:r>
              <a:rPr lang="en-US" altLang="ko-KR" dirty="0"/>
              <a:t>UAV</a:t>
            </a:r>
          </a:p>
        </p:txBody>
      </p:sp>
      <p:pic>
        <p:nvPicPr>
          <p:cNvPr id="5128" name="Picture 8" descr="UAV LiDAR Surveying (Airborne Laser Scanning) - LOGXON">
            <a:extLst>
              <a:ext uri="{FF2B5EF4-FFF2-40B4-BE49-F238E27FC236}">
                <a16:creationId xmlns:a16="http://schemas.microsoft.com/office/drawing/2014/main" id="{7FAEEC71-2C30-319B-BC20-BF726341E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4112" y="2003325"/>
            <a:ext cx="4274938" cy="285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04F307E-27B7-669B-8750-2037F1E74357}"/>
              </a:ext>
            </a:extLst>
          </p:cNvPr>
          <p:cNvSpPr/>
          <p:nvPr/>
        </p:nvSpPr>
        <p:spPr>
          <a:xfrm>
            <a:off x="817770" y="3904000"/>
            <a:ext cx="905163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F1812-4D59-5807-59D0-A7B194A9B10D}"/>
              </a:ext>
            </a:extLst>
          </p:cNvPr>
          <p:cNvSpPr txBox="1"/>
          <p:nvPr/>
        </p:nvSpPr>
        <p:spPr>
          <a:xfrm>
            <a:off x="1864413" y="3857833"/>
            <a:ext cx="4700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일반적으로 수천달러의 비용 발생</a:t>
            </a:r>
          </a:p>
        </p:txBody>
      </p:sp>
      <p:sp>
        <p:nvSpPr>
          <p:cNvPr id="8" name="텍스트 개체 틀 3">
            <a:extLst>
              <a:ext uri="{FF2B5EF4-FFF2-40B4-BE49-F238E27FC236}">
                <a16:creationId xmlns:a16="http://schemas.microsoft.com/office/drawing/2014/main" id="{478268A3-6AFB-DBC9-B70D-12E004F563AD}"/>
              </a:ext>
            </a:extLst>
          </p:cNvPr>
          <p:cNvSpPr txBox="1">
            <a:spLocks/>
          </p:cNvSpPr>
          <p:nvPr/>
        </p:nvSpPr>
        <p:spPr>
          <a:xfrm>
            <a:off x="190419" y="4207405"/>
            <a:ext cx="5905582" cy="2434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4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LiDAR</a:t>
            </a:r>
            <a:r>
              <a:rPr lang="ko-KR" altLang="en-US" dirty="0"/>
              <a:t>와 </a:t>
            </a:r>
            <a:r>
              <a:rPr lang="en-US" altLang="ko-KR" dirty="0"/>
              <a:t>GPS</a:t>
            </a:r>
            <a:r>
              <a:rPr lang="ko-KR" altLang="en-US" dirty="0"/>
              <a:t>가 있으면서 이동 가능하며 비싸지 않은 장비가 없을까</a:t>
            </a:r>
            <a:r>
              <a:rPr lang="en-US" altLang="ko-KR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513F2-8663-8CC1-5C62-55CAEC799BD5}"/>
              </a:ext>
            </a:extLst>
          </p:cNvPr>
          <p:cNvSpPr txBox="1"/>
          <p:nvPr/>
        </p:nvSpPr>
        <p:spPr>
          <a:xfrm>
            <a:off x="8238733" y="4956152"/>
            <a:ext cx="2332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UAV with Sensor</a:t>
            </a:r>
          </a:p>
        </p:txBody>
      </p:sp>
    </p:spTree>
    <p:extLst>
      <p:ext uri="{BB962C8B-B14F-4D97-AF65-F5344CB8AC3E}">
        <p14:creationId xmlns:p14="http://schemas.microsoft.com/office/powerpoint/2010/main" val="222352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E2BB27E-2D99-8880-617F-AA919E0DE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87D1B13-76D8-24DB-3AC1-587FF38675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36560" y="6529475"/>
            <a:ext cx="864981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fld id="{00000000-1234-1234-1234-123412341234}" type="slidenum">
              <a:rPr lang="en-US" altLang="ko-KR"/>
              <a:pPr lvl="0"/>
              <a:t>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6436E174-C08D-5967-62E8-A90CC0B1E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59" y="44624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</a:t>
            </a:r>
            <a:endParaRPr 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F6AC6E-D661-4DAB-FAE7-BBF0C37A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9" y="1052650"/>
            <a:ext cx="5905582" cy="54767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Apple</a:t>
            </a:r>
            <a:r>
              <a:rPr lang="ko-KR" altLang="en-US" dirty="0"/>
              <a:t>이 </a:t>
            </a:r>
            <a:r>
              <a:rPr lang="en-US" altLang="ko-KR" dirty="0"/>
              <a:t>(</a:t>
            </a:r>
            <a:r>
              <a:rPr lang="ko-KR" altLang="en-US" dirty="0"/>
              <a:t>또 다시</a:t>
            </a:r>
            <a:r>
              <a:rPr lang="en-US" altLang="ko-KR" dirty="0"/>
              <a:t>) </a:t>
            </a:r>
            <a:r>
              <a:rPr lang="ko-KR" altLang="en-US" dirty="0"/>
              <a:t>선보이는 혁신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iPhone 12 </a:t>
            </a:r>
            <a:r>
              <a:rPr lang="ko-KR" altLang="en-US" dirty="0"/>
              <a:t>라인업부터 </a:t>
            </a:r>
            <a:r>
              <a:rPr lang="en-US" altLang="ko-KR" dirty="0"/>
              <a:t>(Pro</a:t>
            </a:r>
            <a:r>
              <a:rPr lang="ko-KR" altLang="en-US" dirty="0"/>
              <a:t> 모델에 한해</a:t>
            </a:r>
            <a:r>
              <a:rPr lang="en-US" altLang="ko-KR" dirty="0"/>
              <a:t>) LiDAR</a:t>
            </a:r>
            <a:r>
              <a:rPr lang="ko-KR" altLang="en-US" dirty="0"/>
              <a:t>를 탑재하기 시작함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Apple Vision Pro</a:t>
            </a:r>
            <a:r>
              <a:rPr lang="ko-KR" altLang="en-US" dirty="0"/>
              <a:t>와 더불어 </a:t>
            </a:r>
            <a:r>
              <a:rPr lang="en-US" altLang="ko-KR" dirty="0"/>
              <a:t>AR </a:t>
            </a:r>
            <a:r>
              <a:rPr lang="ko-KR" altLang="en-US" dirty="0"/>
              <a:t>산업에 </a:t>
            </a:r>
            <a:r>
              <a:rPr lang="ko-KR" altLang="en-US" dirty="0" err="1"/>
              <a:t>뛰어드려는</a:t>
            </a:r>
            <a:r>
              <a:rPr lang="ko-KR" altLang="en-US" dirty="0"/>
              <a:t> </a:t>
            </a:r>
            <a:r>
              <a:rPr lang="en-US" altLang="ko-KR" dirty="0"/>
              <a:t>Apple</a:t>
            </a:r>
            <a:r>
              <a:rPr lang="ko-KR" altLang="en-US" dirty="0"/>
              <a:t>의 행보 중 하나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본 논문에서는 </a:t>
            </a:r>
            <a:r>
              <a:rPr lang="en-US" altLang="ko-KR" dirty="0"/>
              <a:t>iPhone 12 Pro </a:t>
            </a:r>
            <a:r>
              <a:rPr lang="ko-KR" altLang="en-US" dirty="0"/>
              <a:t>기종의 </a:t>
            </a:r>
            <a:r>
              <a:rPr lang="en-US" altLang="ko-KR" dirty="0"/>
              <a:t>LiDAR </a:t>
            </a:r>
            <a:r>
              <a:rPr lang="ko-KR" altLang="en-US" dirty="0"/>
              <a:t>센서를 활용해서 눈 깊이를 측정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그리고 </a:t>
            </a:r>
            <a:r>
              <a:rPr lang="en-US" altLang="ko-KR" dirty="0"/>
              <a:t>Snow Ruler</a:t>
            </a:r>
            <a:r>
              <a:rPr lang="ko-KR" altLang="en-US" dirty="0"/>
              <a:t>의 값과 비교</a:t>
            </a:r>
            <a:endParaRPr lang="en-US" altLang="ko-KR" dirty="0"/>
          </a:p>
        </p:txBody>
      </p:sp>
      <p:pic>
        <p:nvPicPr>
          <p:cNvPr id="6146" name="Picture 2" descr="애플의 AR 기술: LiDAR Scanner(라이다 스캐너) : 네이버 블로그">
            <a:extLst>
              <a:ext uri="{FF2B5EF4-FFF2-40B4-BE49-F238E27FC236}">
                <a16:creationId xmlns:a16="http://schemas.microsoft.com/office/drawing/2014/main" id="{F019AE71-DEC4-2986-20D2-1757D0A355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7"/>
          <a:stretch>
            <a:fillRect/>
          </a:stretch>
        </p:blipFill>
        <p:spPr bwMode="auto">
          <a:xfrm>
            <a:off x="7130472" y="1094584"/>
            <a:ext cx="4806373" cy="295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 descr="사람, 인간의 얼굴, 스크린샷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E3E2063-A254-BD5D-343B-FD35B46509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0472" y="4052539"/>
            <a:ext cx="4806373" cy="269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556032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933</Words>
  <Application>Microsoft Office PowerPoint</Application>
  <PresentationFormat>와이드스크린</PresentationFormat>
  <Paragraphs>190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Symbols</vt:lpstr>
      <vt:lpstr>Malgun Gothic</vt:lpstr>
      <vt:lpstr>Arial</vt:lpstr>
      <vt:lpstr>Calibri</vt:lpstr>
      <vt:lpstr>nsl2</vt:lpstr>
      <vt:lpstr>Evaluation of LiDAR-Derived Snow Depth Estimates From the iPhone 12 Pro</vt:lpstr>
      <vt:lpstr>I: 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II: Data and Methods</vt:lpstr>
      <vt:lpstr>Data and Methods: Snow Ruler</vt:lpstr>
      <vt:lpstr>Data and Methods: iPhone 12 Pro LiDAR</vt:lpstr>
      <vt:lpstr>Data and Methods: Experimental Design</vt:lpstr>
      <vt:lpstr>Data and Methods: Experimental Design</vt:lpstr>
      <vt:lpstr>III: Results</vt:lpstr>
      <vt:lpstr>Results</vt:lpstr>
      <vt:lpstr>Results</vt:lpstr>
      <vt:lpstr>Results</vt:lpstr>
      <vt:lpstr>Results</vt:lpstr>
      <vt:lpstr>IV: Conclusion</vt:lpstr>
      <vt:lpstr>Conclusion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jeongyeup.paek</dc:creator>
  <cp:lastModifiedBy>경민 김</cp:lastModifiedBy>
  <cp:revision>9</cp:revision>
  <dcterms:created xsi:type="dcterms:W3CDTF">2014-03-19T10:21:19Z</dcterms:created>
  <dcterms:modified xsi:type="dcterms:W3CDTF">2025-08-21T06:07:08Z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0x01010035EE52F3E1E0184E899E3F4433359651</vt:lpwstr>
  </property>
</Properties>
</file>