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63" r:id="rId4"/>
    <p:sldId id="294" r:id="rId5"/>
    <p:sldId id="295" r:id="rId6"/>
    <p:sldId id="296" r:id="rId7"/>
    <p:sldId id="264" r:id="rId8"/>
    <p:sldId id="305" r:id="rId9"/>
    <p:sldId id="298" r:id="rId10"/>
    <p:sldId id="293" r:id="rId11"/>
    <p:sldId id="297" r:id="rId12"/>
    <p:sldId id="301" r:id="rId13"/>
    <p:sldId id="299" r:id="rId14"/>
    <p:sldId id="303" r:id="rId15"/>
    <p:sldId id="306" r:id="rId16"/>
    <p:sldId id="307" r:id="rId17"/>
    <p:sldId id="304" r:id="rId18"/>
    <p:sldId id="308" r:id="rId19"/>
    <p:sldId id="309" r:id="rId20"/>
    <p:sldId id="302" r:id="rId21"/>
    <p:sldId id="310" r:id="rId22"/>
    <p:sldId id="311" r:id="rId23"/>
    <p:sldId id="312" r:id="rId24"/>
    <p:sldId id="300" r:id="rId25"/>
    <p:sldId id="313" r:id="rId26"/>
    <p:sldId id="314" r:id="rId27"/>
    <p:sldId id="315" r:id="rId28"/>
    <p:sldId id="316" r:id="rId29"/>
    <p:sldId id="318" r:id="rId30"/>
    <p:sldId id="317" r:id="rId31"/>
    <p:sldId id="319" r:id="rId32"/>
    <p:sldId id="320" r:id="rId33"/>
    <p:sldId id="321" r:id="rId34"/>
    <p:sldId id="262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1rOz8BBbSnuDLvCBO3ZdpCXqr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C0DD92E6-5FE2-5860-B453-A2642D146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9E5FF138-F7B2-8436-6776-05BB615519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1CAD1800-9D58-70E3-D68E-874EC44ADD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91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21EE1D49-F665-B0B5-2678-3964AB27D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D527FD84-CAA0-BAE7-776A-36C37EE5C2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8DD203EB-6AAE-9475-59CA-D605BE081A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941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05D21568-5FEE-557F-AC82-D9643481E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50E8DF73-943A-DF73-E37A-55E8AF9997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9784D529-4E0B-C51C-CB37-075810EB77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5553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46F90D5D-BBBD-044F-C3C5-4B4256AD5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ED4D7CA9-D4DD-4465-6E63-05D658B9BB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89F9E39B-876B-0C03-3DD2-B2348B1B20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344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FFF78441-71C3-16F2-A722-92F2BBBF7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4B32B766-7128-44D2-4DED-2B70761C46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266D54DF-648E-D691-8983-24329BE770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0644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C587C52E-698E-EEC2-4E5C-B68AA0897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08B25FEC-D923-B937-0A6F-33C58ED295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37E38B3F-53EC-3B6F-D45C-23B648E0BC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9976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C4B4AA90-21AD-0976-BC96-EFE8E3319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6D135B1D-FD97-D322-9033-639E114636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4A6E35F8-256B-250C-BD3D-8F907FC2B3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6495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0C180B47-8A71-4C15-3352-4A1CE2932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96B4BECD-22C8-7763-B1EE-8ED7B506A6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AE8C2BB2-3AE0-C7D9-570E-9EA8905B02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178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93F84105-32E6-35DE-88DC-2266EC6E1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AD6C2667-3CD0-739D-4631-59E1AB23FC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8CC6D948-E97F-9FBA-5AF3-795328C4C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3180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BC9F5747-0704-9AF0-10AF-90660F782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93B2850A-4ABC-C678-1F9C-9D1DA1A0C0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5DD19FE4-3739-586F-2FE9-ECC748E175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1759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6F207AF5-0D19-23BD-B0CC-3F497CF7F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60FE294A-5CB6-9EA3-5B8E-87AD0237BB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9C9E078F-8A7D-5DE6-5FF5-A059E0A1EB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84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9A03DDE5-84C4-579C-DB33-F6DB9F843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78D5380F-37CB-F175-8FC5-F2D2E3F6BD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2DDFD075-2982-3A32-E4E9-EDE7DF504D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02879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54A7E102-533B-FF04-2AF5-42B3C9AD7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6E585BB2-C2F2-B98C-83C7-BAAD4E2BE8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03E3FE51-2FF9-8962-FE6C-FB5C040BC2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1158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3DE7CBB3-2EE2-701E-2444-123B3B4F9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491D5D2B-A57B-7A9C-7775-06A36B3ABA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5616740F-F458-DD9A-986D-822403138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6012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BF82399A-0063-0990-1A90-103858E8A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D074448D-3A1E-8380-327D-893F448FE0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1C54B16D-88A4-B746-D520-47296E9B48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9687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8CC40633-1017-B36A-224C-D9E9E5CC4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E585569A-DB52-3F1F-CACA-9CFAEE39B8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7D7AF68A-E335-165E-C336-AF53530877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4792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E21D860B-2790-4683-7894-9CE2FAEE8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336EB33A-C4FD-40BC-1131-D7498AEE45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1DE56B9C-AE95-00C4-0ED7-54FC0BE6E7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262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C89E506B-6E11-054E-90D0-960795D2A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AD33A98C-DBAE-016F-2B8C-FD23CEA895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48A43E0D-DD6D-BDB3-1777-6817A96E7A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8034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DA01C8D9-1CA2-79F7-9940-E8F762F77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62AA9AFF-C8E0-B3D4-8710-AD140609BB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2E41D37F-B51B-0CC4-DCC6-CA15ABF01C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54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0FD7FE35-5148-70F0-1E11-53C041528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C565D2E1-9F62-8C66-717C-4FC72E422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445DB908-B23E-5DC8-1771-EB2DE859B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326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01B82625-9C75-02C1-E757-7D3F85095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1022C03C-3A99-672F-1C3B-39746DA741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A21AD6C6-87CD-8619-9012-1708D85482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2862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753E7DC4-5A5D-F467-0CEC-F1D0A0BBD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63F9A791-41C0-F7F2-C3AE-B1F1DA98B8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4362BC31-7362-A85C-DE00-AF409C3019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74661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B4F25960-CF45-CAE1-56CF-B33D28DD7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080BCC58-4CBF-C6B0-7DB4-2ADECED280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1F89A3C2-8837-C78D-36DB-61D77D19DE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0097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780B85B2-93AE-5E98-1E39-DF696FF43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2D689397-4582-9C3D-D078-9E8E65194D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DD36A227-582A-70F0-2B27-C49091263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9651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C4150C34-7432-D2DC-5664-B98FDE10F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4BC0D9FE-C215-05E5-F678-CE634619B6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6BBA8FEE-3690-BAB9-CB5C-7962F9337E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772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FECDCF3F-75F3-B62E-08A5-CB688E152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6C8CF6E1-0374-D8DB-7393-7712248A7E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8C3B6C66-EDF2-801B-0FB9-895F283146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026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9F0574E4-B507-B0FB-F15E-1154F3370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41B1886F-F9CC-5A95-8D17-E26507CD03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96D8EED2-83DF-1F39-0B6D-D8E6EE8947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12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3A5E5945-665B-5D92-30B0-4E998B7C6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4CAE4BD7-1A98-C20E-407B-0A46F41298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8C88720B-F8E0-E722-515F-8AADC4DC60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024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9530FA28-B4E7-7927-D0E5-3FC06E4A9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0BBD23E4-8A3A-4627-E503-EFBC66CED3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309FB976-7A55-7005-F6BF-92D837A33D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437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85B96B2B-0548-9D46-AE97-66092667B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2ED29AFE-56C7-F277-10AD-002D023760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81DFB585-F88A-483D-E267-13A0CDC535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1740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F6C54E32-5E30-89FB-1174-1BD2B4BD8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EF3A200D-1D72-1B5F-22A1-E64305D31F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6665949C-9A22-713A-CF82-2B7967F489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48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subTitle" idx="1"/>
          </p:nvPr>
        </p:nvSpPr>
        <p:spPr>
          <a:xfrm>
            <a:off x="767408" y="4005064"/>
            <a:ext cx="1080120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72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2"/>
          </p:nvPr>
        </p:nvSpPr>
        <p:spPr>
          <a:xfrm>
            <a:off x="767408" y="5085184"/>
            <a:ext cx="108012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2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9" name="Google Shape;29;p11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" name="Google Shape;30;p11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1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49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2"/>
          </p:nvPr>
        </p:nvSpPr>
        <p:spPr>
          <a:xfrm>
            <a:off x="6168007" y="1052514"/>
            <a:ext cx="5833493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4" name="Google Shape;54;p14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5" name="Google Shape;55;p14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2">
  <p:cSld name="Title Slide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828800" y="4005066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2"/>
          </p:nvPr>
        </p:nvSpPr>
        <p:spPr>
          <a:xfrm>
            <a:off x="1828800" y="5013177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">
  <p:cSld name="Two Content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569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6167931" y="1052514"/>
            <a:ext cx="5833569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6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7" name="Google Shape;67;p16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16"/>
          <p:cNvCxnSpPr/>
          <p:nvPr/>
        </p:nvCxnSpPr>
        <p:spPr>
          <a:xfrm>
            <a:off x="6023992" y="1052514"/>
            <a:ext cx="0" cy="5476874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72" name="Google Shape;72;p17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3" name="Google Shape;73;p17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Blank">
  <p:cSld name="True 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190459" y="1052736"/>
            <a:ext cx="1181108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paek@cau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subTitle" idx="1"/>
          </p:nvPr>
        </p:nvSpPr>
        <p:spPr>
          <a:xfrm>
            <a:off x="767408" y="4005064"/>
            <a:ext cx="1080120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dirty="0"/>
              <a:t>IEEE INFOCOM 2026 Peer Review</a:t>
            </a:r>
            <a:endParaRPr dirty="0"/>
          </a:p>
        </p:txBody>
      </p:sp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72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CDM-TSM Correlation Domain Multiplexed </a:t>
            </a:r>
            <a:r>
              <a:rPr lang="en-US" altLang="ko-KR" dirty="0" err="1"/>
              <a:t>TimeShift</a:t>
            </a:r>
            <a:r>
              <a:rPr lang="en-US" altLang="ko-KR" dirty="0"/>
              <a:t> Modulation for Underwater </a:t>
            </a:r>
            <a:r>
              <a:rPr lang="en-US" altLang="ko-KR" dirty="0" err="1"/>
              <a:t>AComms</a:t>
            </a:r>
            <a:endParaRPr dirty="0"/>
          </a:p>
        </p:txBody>
      </p:sp>
      <p:sp>
        <p:nvSpPr>
          <p:cNvPr id="84" name="Google Shape;84;p1"/>
          <p:cNvSpPr txBox="1">
            <a:spLocks noGrp="1"/>
          </p:cNvSpPr>
          <p:nvPr>
            <p:ph type="body" idx="2"/>
          </p:nvPr>
        </p:nvSpPr>
        <p:spPr>
          <a:xfrm>
            <a:off x="767408" y="5085184"/>
            <a:ext cx="108012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altLang="ko-KR" dirty="0"/>
              <a:t>Kyungmin Kim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ko-KR" dirty="0" err="1"/>
              <a:t>Chung-Ang</a:t>
            </a:r>
            <a:r>
              <a:rPr lang="ko-KR" dirty="0"/>
              <a:t> </a:t>
            </a:r>
            <a:r>
              <a:rPr lang="ko-KR" dirty="0" err="1"/>
              <a:t>University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altLang="ko-KR" u="sng" dirty="0">
                <a:solidFill>
                  <a:schemeClr val="hlink"/>
                </a:solidFill>
                <a:hlinkClick r:id="rId3"/>
              </a:rPr>
              <a:t>kyungddin</a:t>
            </a:r>
            <a:r>
              <a:rPr lang="ko-KR" u="sng" dirty="0">
                <a:solidFill>
                  <a:schemeClr val="hlink"/>
                </a:solidFill>
                <a:hlinkClick r:id="rId3"/>
              </a:rPr>
              <a:t>@cau.ac.kr</a:t>
            </a:r>
            <a:r>
              <a:rPr lang="ko-KR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altLang="ko-KR" dirty="0"/>
              <a:t>Aug</a:t>
            </a:r>
            <a:r>
              <a:rPr lang="ko-KR" dirty="0"/>
              <a:t>. </a:t>
            </a:r>
            <a:r>
              <a:rPr lang="en-US" altLang="ko-KR" dirty="0"/>
              <a:t>28th</a:t>
            </a:r>
            <a:r>
              <a:rPr lang="ko-KR" dirty="0"/>
              <a:t> 20</a:t>
            </a:r>
            <a:r>
              <a:rPr lang="en-US" altLang="ko-KR" dirty="0"/>
              <a:t>25</a:t>
            </a:r>
            <a:endParaRPr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36560" y="142982"/>
            <a:ext cx="952731" cy="8942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"/>
          <p:cNvCxnSpPr/>
          <p:nvPr/>
        </p:nvCxnSpPr>
        <p:spPr>
          <a:xfrm>
            <a:off x="839416" y="3881083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7" name="Google Shape;87;p1"/>
          <p:cNvSpPr/>
          <p:nvPr/>
        </p:nvSpPr>
        <p:spPr>
          <a:xfrm>
            <a:off x="1914135" y="3809076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31206" y="3809076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2967" y="259695"/>
            <a:ext cx="1356478" cy="66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CF8E5EE6-244A-C41A-6625-04828DB07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15273A99-4A44-2D52-D56F-8D8DE8CBF0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10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46570A77-1F00-60C7-5199-2EC41464E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Backgrounds</a:t>
            </a:r>
            <a:endParaRPr lang="en-US" b="0" dirty="0"/>
          </a:p>
        </p:txBody>
      </p:sp>
      <p:sp>
        <p:nvSpPr>
          <p:cNvPr id="127" name="Google Shape;127;p6">
            <a:extLst>
              <a:ext uri="{FF2B5EF4-FFF2-40B4-BE49-F238E27FC236}">
                <a16:creationId xmlns:a16="http://schemas.microsoft.com/office/drawing/2014/main" id="{8B3FAFE3-7240-7A8F-4A30-36F1B02A4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7429581" cy="54767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Multi-carrier Modulation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변조를 위해 여러 개의 </a:t>
            </a:r>
            <a:r>
              <a:rPr lang="en-US" altLang="ko-KR" dirty="0"/>
              <a:t>Carrier Signal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여러 개의 </a:t>
            </a:r>
            <a:r>
              <a:rPr lang="en-US" altLang="ko-KR" dirty="0"/>
              <a:t>Sub Channel</a:t>
            </a:r>
            <a:r>
              <a:rPr lang="ko-KR" altLang="en-US" dirty="0"/>
              <a:t>에 신호를 나눠서 전송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장점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주파수 효율이 좋다 </a:t>
            </a:r>
            <a:r>
              <a:rPr lang="en-US" altLang="ko-KR" dirty="0"/>
              <a:t>(Orthogonal!)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Multipath</a:t>
            </a:r>
            <a:r>
              <a:rPr lang="ko-KR" altLang="en-US" dirty="0"/>
              <a:t> </a:t>
            </a:r>
            <a:r>
              <a:rPr lang="en-US" altLang="ko-KR" dirty="0"/>
              <a:t>Problem</a:t>
            </a:r>
            <a:r>
              <a:rPr lang="ko-KR" altLang="en-US" dirty="0"/>
              <a:t>에 강건</a:t>
            </a:r>
            <a:endParaRPr lang="en-US" altLang="ko-KR" dirty="0"/>
          </a:p>
          <a:p>
            <a:pPr lvl="3">
              <a:lnSpc>
                <a:spcPct val="150000"/>
              </a:lnSpc>
            </a:pPr>
            <a:r>
              <a:rPr lang="ko-KR" altLang="en-US" b="1" dirty="0"/>
              <a:t>병렬로 신호를 처리하기에 심볼 길이가 길어졌기 때문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단점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Peak</a:t>
            </a:r>
            <a:r>
              <a:rPr lang="en-US" altLang="ko-KR" dirty="0">
                <a:solidFill>
                  <a:srgbClr val="FF0000"/>
                </a:solidFill>
              </a:rPr>
              <a:t>-to-Average </a:t>
            </a:r>
            <a:r>
              <a:rPr lang="en-US" altLang="ko-KR" b="1" dirty="0">
                <a:solidFill>
                  <a:srgbClr val="FF0000"/>
                </a:solidFill>
              </a:rPr>
              <a:t>Power</a:t>
            </a:r>
            <a:r>
              <a:rPr lang="en-US" altLang="ko-KR" dirty="0">
                <a:solidFill>
                  <a:srgbClr val="FF0000"/>
                </a:solidFill>
              </a:rPr>
              <a:t> Ratio </a:t>
            </a:r>
            <a:r>
              <a:rPr lang="en-US" altLang="ko-KR" b="1" dirty="0">
                <a:solidFill>
                  <a:srgbClr val="FF0000"/>
                </a:solidFill>
              </a:rPr>
              <a:t>(PAPR) </a:t>
            </a:r>
            <a:r>
              <a:rPr lang="en-US" altLang="ko-KR" dirty="0">
                <a:solidFill>
                  <a:srgbClr val="FF0000"/>
                </a:solidFill>
              </a:rPr>
              <a:t>Problem</a:t>
            </a:r>
          </a:p>
          <a:p>
            <a:pPr lvl="3">
              <a:lnSpc>
                <a:spcPct val="150000"/>
              </a:lnSpc>
            </a:pPr>
            <a:r>
              <a:rPr lang="ko-KR" altLang="en-US" b="1" dirty="0"/>
              <a:t>신호가 중첩되면서 순간적인 전력 </a:t>
            </a:r>
            <a:r>
              <a:rPr lang="en-US" altLang="ko-KR" b="1" dirty="0"/>
              <a:t>Peak </a:t>
            </a:r>
            <a:r>
              <a:rPr lang="ko-KR" altLang="en-US" b="1" dirty="0"/>
              <a:t>발생</a:t>
            </a:r>
            <a:endParaRPr lang="en-US" altLang="ko-KR" b="1" dirty="0"/>
          </a:p>
          <a:p>
            <a:pPr lvl="4">
              <a:lnSpc>
                <a:spcPct val="150000"/>
              </a:lnSpc>
            </a:pPr>
            <a:r>
              <a:rPr lang="en-US" altLang="ko-KR" dirty="0"/>
              <a:t>Amplifier Clipping, Interference, IoT Breakdown occur!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High cost</a:t>
            </a:r>
          </a:p>
          <a:p>
            <a:pPr lvl="3">
              <a:lnSpc>
                <a:spcPct val="150000"/>
              </a:lnSpc>
            </a:pPr>
            <a:r>
              <a:rPr lang="en-US" altLang="ko-KR" dirty="0"/>
              <a:t>Coherent</a:t>
            </a:r>
          </a:p>
          <a:p>
            <a:pPr lvl="3">
              <a:lnSpc>
                <a:spcPct val="150000"/>
              </a:lnSpc>
            </a:pPr>
            <a:r>
              <a:rPr lang="en-US" altLang="ko-KR" dirty="0"/>
              <a:t>Divide and Merge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7411A42-6BF6-9CBA-B54F-E033179E406D}"/>
              </a:ext>
            </a:extLst>
          </p:cNvPr>
          <p:cNvGrpSpPr/>
          <p:nvPr/>
        </p:nvGrpSpPr>
        <p:grpSpPr>
          <a:xfrm>
            <a:off x="7906326" y="1168001"/>
            <a:ext cx="3561124" cy="3569688"/>
            <a:chOff x="8007926" y="1891693"/>
            <a:chExt cx="3561124" cy="356968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977A317-C8E9-824E-EC36-5A52E4AC5316}"/>
                </a:ext>
              </a:extLst>
            </p:cNvPr>
            <p:cNvGrpSpPr/>
            <p:nvPr/>
          </p:nvGrpSpPr>
          <p:grpSpPr>
            <a:xfrm>
              <a:off x="8248073" y="2185616"/>
              <a:ext cx="3075710" cy="3075710"/>
              <a:chOff x="8340437" y="2006599"/>
              <a:chExt cx="3075710" cy="3075710"/>
            </a:xfrm>
          </p:grpSpPr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127D06BD-8CB3-3F9C-8937-D71765F071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9673" y="2006599"/>
                <a:ext cx="0" cy="30757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EA50574F-E8C6-BC5F-1617-B9E92CD9ABC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878292" y="3535218"/>
                <a:ext cx="0" cy="30757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565A94-20DE-72CC-6003-49D98C4B42D5}"/>
                </a:ext>
              </a:extLst>
            </p:cNvPr>
            <p:cNvSpPr txBox="1"/>
            <p:nvPr/>
          </p:nvSpPr>
          <p:spPr>
            <a:xfrm>
              <a:off x="8007926" y="1891693"/>
              <a:ext cx="32327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3BD1D0-4086-D8FF-9AEC-710649820779}"/>
                </a:ext>
              </a:extLst>
            </p:cNvPr>
            <p:cNvSpPr txBox="1"/>
            <p:nvPr/>
          </p:nvSpPr>
          <p:spPr>
            <a:xfrm>
              <a:off x="11245777" y="5061271"/>
              <a:ext cx="32327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b="1" dirty="0"/>
                <a:t>t</a:t>
              </a:r>
              <a:endParaRPr lang="ko-KR" altLang="en-US" sz="2000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1BA86DE-3DA5-F8CD-98BA-E881A5ED2B4E}"/>
              </a:ext>
            </a:extLst>
          </p:cNvPr>
          <p:cNvSpPr/>
          <p:nvPr/>
        </p:nvSpPr>
        <p:spPr>
          <a:xfrm>
            <a:off x="8174182" y="2185759"/>
            <a:ext cx="2879247" cy="2124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 Channel</a:t>
            </a:r>
            <a:r>
              <a:rPr lang="en-US" altLang="ko-KR" sz="1600" b="1" dirty="0"/>
              <a:t> 1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1C281CA-A936-75DB-935B-965FE069CAA6}"/>
              </a:ext>
            </a:extLst>
          </p:cNvPr>
          <p:cNvSpPr/>
          <p:nvPr/>
        </p:nvSpPr>
        <p:spPr>
          <a:xfrm>
            <a:off x="8174182" y="2476378"/>
            <a:ext cx="2879247" cy="2124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 Channel</a:t>
            </a:r>
            <a:r>
              <a:rPr lang="en-US" altLang="ko-KR" sz="1600" b="1" dirty="0"/>
              <a:t> 2</a:t>
            </a:r>
            <a:endParaRPr lang="ko-KR" altLang="en-US" sz="16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9A9B67-285B-5FEB-E2EC-FE82C1750828}"/>
              </a:ext>
            </a:extLst>
          </p:cNvPr>
          <p:cNvSpPr/>
          <p:nvPr/>
        </p:nvSpPr>
        <p:spPr>
          <a:xfrm>
            <a:off x="8174181" y="2765514"/>
            <a:ext cx="2879247" cy="2124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 Channel</a:t>
            </a:r>
            <a:r>
              <a:rPr lang="en-US" altLang="ko-KR" sz="1600" b="1" dirty="0"/>
              <a:t> 3</a:t>
            </a:r>
            <a:endParaRPr lang="ko-KR" altLang="en-US" sz="1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D93B825-2ADF-7AAD-521F-2E2915E8A78A}"/>
              </a:ext>
            </a:extLst>
          </p:cNvPr>
          <p:cNvSpPr/>
          <p:nvPr/>
        </p:nvSpPr>
        <p:spPr>
          <a:xfrm>
            <a:off x="8174183" y="3052463"/>
            <a:ext cx="2879247" cy="2124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 Channel</a:t>
            </a:r>
            <a:r>
              <a:rPr lang="en-US" altLang="ko-KR" sz="1600" b="1" dirty="0"/>
              <a:t> 4</a:t>
            </a:r>
            <a:endParaRPr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C6E4BC-01BB-EF64-4124-5D9A7F498402}"/>
              </a:ext>
            </a:extLst>
          </p:cNvPr>
          <p:cNvSpPr/>
          <p:nvPr/>
        </p:nvSpPr>
        <p:spPr>
          <a:xfrm>
            <a:off x="8174183" y="3343082"/>
            <a:ext cx="2879247" cy="2124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 Channel</a:t>
            </a:r>
            <a:r>
              <a:rPr lang="en-US" altLang="ko-KR" sz="1600" b="1" dirty="0"/>
              <a:t> 5</a:t>
            </a:r>
            <a:endParaRPr lang="ko-KR" altLang="en-US" sz="16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538A39-9FB9-EE59-4BD7-8CD941BE27E4}"/>
              </a:ext>
            </a:extLst>
          </p:cNvPr>
          <p:cNvSpPr/>
          <p:nvPr/>
        </p:nvSpPr>
        <p:spPr>
          <a:xfrm>
            <a:off x="8174182" y="3632218"/>
            <a:ext cx="2879247" cy="21243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 Channel</a:t>
            </a:r>
            <a:r>
              <a:rPr lang="en-US" altLang="ko-KR" sz="1600" b="1" dirty="0"/>
              <a:t> 6</a:t>
            </a:r>
            <a:endParaRPr lang="ko-KR" altLang="en-US" sz="16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1E4CF40-645F-35C2-84EE-2869F09C121E}"/>
              </a:ext>
            </a:extLst>
          </p:cNvPr>
          <p:cNvSpPr/>
          <p:nvPr/>
        </p:nvSpPr>
        <p:spPr>
          <a:xfrm>
            <a:off x="8155709" y="2082698"/>
            <a:ext cx="2969987" cy="185650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52" name="Picture 8" descr="직교 주파수 분할 다중 방식 - 위키백과, 우리 모두의 백과사전">
            <a:extLst>
              <a:ext uri="{FF2B5EF4-FFF2-40B4-BE49-F238E27FC236}">
                <a16:creationId xmlns:a16="http://schemas.microsoft.com/office/drawing/2014/main" id="{3B2168E5-1BA2-EDEB-BDCB-A2E3D4C0A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867" y="4799160"/>
            <a:ext cx="2210921" cy="150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09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7A2F4596-CBEC-9A98-DA30-A86A1EB27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0E44A3FF-0361-DD84-2DBE-B786DA81F6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11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9E95A065-0A79-97B8-7962-23019ED34C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Backgrounds</a:t>
            </a:r>
            <a:endParaRPr lang="en-US" b="0" dirty="0"/>
          </a:p>
        </p:txBody>
      </p:sp>
      <p:sp>
        <p:nvSpPr>
          <p:cNvPr id="127" name="Google Shape;127;p6">
            <a:extLst>
              <a:ext uri="{FF2B5EF4-FFF2-40B4-BE49-F238E27FC236}">
                <a16:creationId xmlns:a16="http://schemas.microsoft.com/office/drawing/2014/main" id="{C46CC536-54E5-5A14-9DE4-DD21E6FE65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905579" cy="54767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Single-carrier Modulation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변조를 위한 </a:t>
            </a:r>
            <a:r>
              <a:rPr lang="en-US" altLang="ko-KR" dirty="0"/>
              <a:t>Carrier </a:t>
            </a:r>
            <a:r>
              <a:rPr lang="ko-KR" altLang="en-US" dirty="0"/>
              <a:t>신호를 하나만 사용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따라서 채널도 단일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장점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b="1" dirty="0"/>
              <a:t>Low PAPR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/>
              <a:t>Simple Structure and Low Cost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단점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Multipath Problem </a:t>
            </a:r>
          </a:p>
          <a:p>
            <a:pPr lvl="3">
              <a:lnSpc>
                <a:spcPct val="150000"/>
              </a:lnSpc>
            </a:pPr>
            <a:r>
              <a:rPr lang="ko-KR" altLang="en-US" b="1" dirty="0"/>
              <a:t>심볼 시간이 짧아 신호 왜곡이 발생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전송 효율이 상대적으로 떨어짐</a:t>
            </a:r>
            <a:endParaRPr lang="en-US" altLang="ko-KR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5FCBAD1-F6D2-8A32-E88E-A108F589C2D6}"/>
              </a:ext>
            </a:extLst>
          </p:cNvPr>
          <p:cNvGrpSpPr/>
          <p:nvPr/>
        </p:nvGrpSpPr>
        <p:grpSpPr>
          <a:xfrm>
            <a:off x="7906328" y="1172724"/>
            <a:ext cx="3561124" cy="3569688"/>
            <a:chOff x="8007926" y="1891693"/>
            <a:chExt cx="3561124" cy="356968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D5AC4C3-9582-9EBA-C844-19742532B77D}"/>
                </a:ext>
              </a:extLst>
            </p:cNvPr>
            <p:cNvGrpSpPr/>
            <p:nvPr/>
          </p:nvGrpSpPr>
          <p:grpSpPr>
            <a:xfrm>
              <a:off x="8248073" y="2185616"/>
              <a:ext cx="3075710" cy="3075710"/>
              <a:chOff x="8340437" y="2006599"/>
              <a:chExt cx="3075710" cy="3075710"/>
            </a:xfrm>
          </p:grpSpPr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D2CF795E-055F-5E06-9E05-03E4005052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9673" y="2006599"/>
                <a:ext cx="0" cy="30757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556EE04C-2183-0BAD-A43F-227447E03EA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878292" y="3535218"/>
                <a:ext cx="0" cy="30757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8DA5F56-1473-6747-29B5-3920B4560702}"/>
                </a:ext>
              </a:extLst>
            </p:cNvPr>
            <p:cNvSpPr txBox="1"/>
            <p:nvPr/>
          </p:nvSpPr>
          <p:spPr>
            <a:xfrm>
              <a:off x="8007926" y="1891693"/>
              <a:ext cx="32327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EC9FE6-605A-050E-8201-9D35D56C7E88}"/>
                </a:ext>
              </a:extLst>
            </p:cNvPr>
            <p:cNvSpPr txBox="1"/>
            <p:nvPr/>
          </p:nvSpPr>
          <p:spPr>
            <a:xfrm>
              <a:off x="11245777" y="5061271"/>
              <a:ext cx="32327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b="1" dirty="0"/>
                <a:t>t</a:t>
              </a:r>
              <a:endParaRPr lang="ko-KR" altLang="en-US" sz="2000" dirty="0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7E422B-96F0-ED8B-3842-F40FEC3838A6}"/>
              </a:ext>
            </a:extLst>
          </p:cNvPr>
          <p:cNvSpPr/>
          <p:nvPr/>
        </p:nvSpPr>
        <p:spPr>
          <a:xfrm>
            <a:off x="8174190" y="2117243"/>
            <a:ext cx="2969987" cy="1856507"/>
          </a:xfrm>
          <a:prstGeom prst="rect">
            <a:avLst/>
          </a:prstGeom>
          <a:solidFill>
            <a:schemeClr val="accent4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  <a:sym typeface="Arial"/>
              </a:rPr>
              <a:t>Single Channel</a:t>
            </a:r>
            <a:endParaRPr kumimoji="0" lang="ko-KR" altLang="en-US" sz="1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  <a:sym typeface="Arial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99A953B-939F-99D5-4488-CB1C908BA920}"/>
              </a:ext>
            </a:extLst>
          </p:cNvPr>
          <p:cNvGrpSpPr/>
          <p:nvPr/>
        </p:nvGrpSpPr>
        <p:grpSpPr>
          <a:xfrm>
            <a:off x="7906326" y="1168001"/>
            <a:ext cx="3561124" cy="3569688"/>
            <a:chOff x="8007926" y="1891693"/>
            <a:chExt cx="3561124" cy="356968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0B94925-95BE-4A3F-3569-580298CEB049}"/>
                </a:ext>
              </a:extLst>
            </p:cNvPr>
            <p:cNvGrpSpPr/>
            <p:nvPr/>
          </p:nvGrpSpPr>
          <p:grpSpPr>
            <a:xfrm>
              <a:off x="8248073" y="2185616"/>
              <a:ext cx="3075710" cy="3075710"/>
              <a:chOff x="8340437" y="2006599"/>
              <a:chExt cx="3075710" cy="3075710"/>
            </a:xfrm>
          </p:grpSpPr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900861C8-652C-2650-F465-05AB123A66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9673" y="2006599"/>
                <a:ext cx="0" cy="30757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6849A4AD-0DBC-D2CB-6B7C-33234A15C9D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878292" y="3535218"/>
                <a:ext cx="0" cy="30757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17C1E3-4E8C-371A-A924-C275DF6E075A}"/>
                </a:ext>
              </a:extLst>
            </p:cNvPr>
            <p:cNvSpPr txBox="1"/>
            <p:nvPr/>
          </p:nvSpPr>
          <p:spPr>
            <a:xfrm>
              <a:off x="8007926" y="1891693"/>
              <a:ext cx="32327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b="1" dirty="0"/>
                <a:t>f</a:t>
              </a:r>
              <a:endParaRPr lang="ko-KR" altLang="en-US" sz="2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C72984-51A1-3A7F-8006-16AE6AA28DC6}"/>
                </a:ext>
              </a:extLst>
            </p:cNvPr>
            <p:cNvSpPr txBox="1"/>
            <p:nvPr/>
          </p:nvSpPr>
          <p:spPr>
            <a:xfrm>
              <a:off x="11245777" y="5061271"/>
              <a:ext cx="32327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b="1" dirty="0"/>
                <a:t>t</a:t>
              </a:r>
              <a:endParaRPr lang="ko-KR" altLang="en-US" sz="2000" dirty="0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F74B0E6-78DA-F5D6-D4F4-CBB0AE952784}"/>
              </a:ext>
            </a:extLst>
          </p:cNvPr>
          <p:cNvSpPr/>
          <p:nvPr/>
        </p:nvSpPr>
        <p:spPr>
          <a:xfrm>
            <a:off x="7772400" y="4969164"/>
            <a:ext cx="3823855" cy="14778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b="1" dirty="0">
                <a:solidFill>
                  <a:schemeClr val="tx1"/>
                </a:solidFill>
              </a:rPr>
              <a:t>즉</a:t>
            </a:r>
            <a:r>
              <a:rPr lang="en-US" altLang="ko-KR" sz="1800" b="1" dirty="0">
                <a:solidFill>
                  <a:schemeClr val="tx1"/>
                </a:solidFill>
              </a:rPr>
              <a:t>, IoT </a:t>
            </a:r>
            <a:r>
              <a:rPr lang="ko-KR" altLang="en-US" sz="1800" b="1" dirty="0">
                <a:solidFill>
                  <a:schemeClr val="tx1"/>
                </a:solidFill>
              </a:rPr>
              <a:t>통신에는 적합하나</a:t>
            </a:r>
            <a:br>
              <a:rPr lang="en-US" altLang="ko-KR" sz="1800" b="1" dirty="0">
                <a:solidFill>
                  <a:schemeClr val="tx1"/>
                </a:solidFill>
              </a:rPr>
            </a:br>
            <a:r>
              <a:rPr lang="ko-KR" altLang="en-US" sz="1800" b="1" dirty="0">
                <a:solidFill>
                  <a:schemeClr val="tx1"/>
                </a:solidFill>
              </a:rPr>
              <a:t>신호 </a:t>
            </a:r>
            <a:r>
              <a:rPr lang="ko-KR" altLang="en-US" sz="1800" b="1" dirty="0">
                <a:solidFill>
                  <a:srgbClr val="FF0000"/>
                </a:solidFill>
              </a:rPr>
              <a:t>왜곡</a:t>
            </a:r>
            <a:r>
              <a:rPr lang="ko-KR" altLang="en-US" sz="1800" b="1" dirty="0">
                <a:solidFill>
                  <a:schemeClr val="tx1"/>
                </a:solidFill>
              </a:rPr>
              <a:t> 문제와 </a:t>
            </a:r>
            <a:r>
              <a:rPr lang="ko-KR" altLang="en-US" sz="1800" b="1" dirty="0">
                <a:solidFill>
                  <a:srgbClr val="FF0000"/>
                </a:solidFill>
              </a:rPr>
              <a:t>효율성</a:t>
            </a:r>
            <a:r>
              <a:rPr lang="ko-KR" altLang="en-US" sz="1800" b="1" dirty="0">
                <a:solidFill>
                  <a:schemeClr val="tx1"/>
                </a:solidFill>
              </a:rPr>
              <a:t>이 떨어짐</a:t>
            </a:r>
          </a:p>
        </p:txBody>
      </p:sp>
    </p:spTree>
    <p:extLst>
      <p:ext uri="{BB962C8B-B14F-4D97-AF65-F5344CB8AC3E}">
        <p14:creationId xmlns:p14="http://schemas.microsoft.com/office/powerpoint/2010/main" val="272493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53A4F5D8-04F7-624E-F090-EF0E363F9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79DDC309-3885-0B19-114B-C22809187D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12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2FAF6A6C-157E-5DF8-9C98-D0DA84DE9B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Backgrounds</a:t>
            </a:r>
            <a:endParaRPr lang="en-US" b="0" dirty="0"/>
          </a:p>
        </p:txBody>
      </p:sp>
      <p:sp>
        <p:nvSpPr>
          <p:cNvPr id="127" name="Google Shape;127;p6">
            <a:extLst>
              <a:ext uri="{FF2B5EF4-FFF2-40B4-BE49-F238E27FC236}">
                <a16:creationId xmlns:a16="http://schemas.microsoft.com/office/drawing/2014/main" id="{DC135BD7-A369-543C-9897-B40D3626E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10946142" cy="54767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본 논문에서는</a:t>
            </a:r>
            <a:r>
              <a:rPr lang="en-US" altLang="ko-KR" b="1" dirty="0"/>
              <a:t>..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Correlation Domain Multiplexed Time Shift Modulation (CDM-TSM)</a:t>
            </a:r>
            <a:r>
              <a:rPr lang="ko-KR" altLang="en-US" dirty="0"/>
              <a:t>를 제안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Single Carrier Modulation </a:t>
            </a:r>
            <a:r>
              <a:rPr lang="ko-KR" altLang="en-US" dirty="0"/>
              <a:t>방식의 한계 개선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b="1" dirty="0"/>
              <a:t>Spectral Efficiency (</a:t>
            </a:r>
            <a:r>
              <a:rPr lang="ko-KR" altLang="en-US" b="1" dirty="0"/>
              <a:t>효율</a:t>
            </a:r>
            <a:r>
              <a:rPr lang="en-US" altLang="ko-KR" b="1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b="1" dirty="0"/>
              <a:t>Multipath Problem (</a:t>
            </a:r>
            <a:r>
              <a:rPr lang="ko-KR" altLang="en-US" b="1" dirty="0"/>
              <a:t>간섭</a:t>
            </a:r>
            <a:r>
              <a:rPr lang="en-US" altLang="ko-KR" b="1" dirty="0"/>
              <a:t>)</a:t>
            </a:r>
          </a:p>
          <a:p>
            <a:pPr lvl="1">
              <a:lnSpc>
                <a:spcPct val="150000"/>
              </a:lnSpc>
            </a:pP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새로운 </a:t>
            </a:r>
            <a:r>
              <a:rPr lang="en-US" altLang="ko-KR" b="1" dirty="0"/>
              <a:t>Physical Layer</a:t>
            </a:r>
            <a:r>
              <a:rPr lang="ko-KR" altLang="en-US" dirty="0"/>
              <a:t>를 설계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TX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RX</a:t>
            </a:r>
          </a:p>
          <a:p>
            <a:pPr lvl="2">
              <a:lnSpc>
                <a:spcPct val="150000"/>
              </a:lnSpc>
            </a:pPr>
            <a:endParaRPr lang="en-US" altLang="ko-KR" b="1" dirty="0"/>
          </a:p>
        </p:txBody>
      </p:sp>
      <p:pic>
        <p:nvPicPr>
          <p:cNvPr id="10242" name="Picture 2" descr="OSI 모델이란? | OSI 7계층 | Cloudflare">
            <a:extLst>
              <a:ext uri="{FF2B5EF4-FFF2-40B4-BE49-F238E27FC236}">
                <a16:creationId xmlns:a16="http://schemas.microsoft.com/office/drawing/2014/main" id="{B90A5676-9E96-9CDC-1DA3-D4C2EBB1E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8" r="15736"/>
          <a:stretch>
            <a:fillRect/>
          </a:stretch>
        </p:blipFill>
        <p:spPr bwMode="auto">
          <a:xfrm>
            <a:off x="7222835" y="2757350"/>
            <a:ext cx="3777673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DB29A14-950B-960A-D411-97F154386646}"/>
              </a:ext>
            </a:extLst>
          </p:cNvPr>
          <p:cNvSpPr/>
          <p:nvPr/>
        </p:nvSpPr>
        <p:spPr>
          <a:xfrm>
            <a:off x="7333672" y="5202677"/>
            <a:ext cx="3666836" cy="4205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305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329B48EC-C610-5806-2A44-1E22F6373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>
            <a:extLst>
              <a:ext uri="{FF2B5EF4-FFF2-40B4-BE49-F238E27FC236}">
                <a16:creationId xmlns:a16="http://schemas.microsoft.com/office/drawing/2014/main" id="{DF45D5B8-8546-6AA7-1341-9607FB4BB8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altLang="ko-KR" dirty="0"/>
              <a:t>How to construct CDM-TSM?</a:t>
            </a:r>
            <a:endParaRPr dirty="0"/>
          </a:p>
        </p:txBody>
      </p:sp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720CB854-0457-C860-98DB-17519B10B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III: TX Solution</a:t>
            </a:r>
            <a:endParaRPr dirty="0"/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7C64799F-4B2F-3B21-B3D6-CF1AC861A26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/>
          </a:p>
        </p:txBody>
      </p:sp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22392679-51AD-62B9-80CE-9747632326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0496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9303C348-F105-6523-371A-6E8FB1525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4294A5C3-F60E-57DE-DBEB-4E6C8A7E77A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14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C83B314B-28A3-A05B-9413-A5C9B6E63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TX Solution</a:t>
            </a:r>
            <a:endParaRPr lang="en-US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442D69-080D-563E-CABA-2175A65A73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89" t="7106" r="2890" b="2385"/>
          <a:stretch>
            <a:fillRect/>
          </a:stretch>
        </p:blipFill>
        <p:spPr>
          <a:xfrm>
            <a:off x="877454" y="1594487"/>
            <a:ext cx="10437091" cy="36298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0C263FD-78FF-161A-897B-C70FF7D2C3BC}"/>
              </a:ext>
            </a:extLst>
          </p:cNvPr>
          <p:cNvSpPr/>
          <p:nvPr/>
        </p:nvSpPr>
        <p:spPr>
          <a:xfrm>
            <a:off x="3685309" y="4423124"/>
            <a:ext cx="868218" cy="286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EAE044-028B-FB96-3EA2-3384BC91DBA9}"/>
              </a:ext>
            </a:extLst>
          </p:cNvPr>
          <p:cNvSpPr/>
          <p:nvPr/>
        </p:nvSpPr>
        <p:spPr>
          <a:xfrm>
            <a:off x="10474036" y="3246642"/>
            <a:ext cx="763196" cy="251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091096-8BA4-4722-0A67-AD1244A60DA4}"/>
              </a:ext>
            </a:extLst>
          </p:cNvPr>
          <p:cNvSpPr txBox="1"/>
          <p:nvPr/>
        </p:nvSpPr>
        <p:spPr>
          <a:xfrm>
            <a:off x="2840181" y="5486647"/>
            <a:ext cx="6511636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2000" b="1" dirty="0"/>
              <a:t>CDM-TSM TX Diagram </a:t>
            </a:r>
          </a:p>
        </p:txBody>
      </p:sp>
    </p:spTree>
    <p:extLst>
      <p:ext uri="{BB962C8B-B14F-4D97-AF65-F5344CB8AC3E}">
        <p14:creationId xmlns:p14="http://schemas.microsoft.com/office/powerpoint/2010/main" val="2297657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0418D1FF-71E8-F449-A0B0-32EAA27BD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1DA94958-0A6E-9AD2-8B0C-3EBDC177065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15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07E2D74D-D98F-241A-666F-213B0679EB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TX Solution</a:t>
            </a:r>
            <a:endParaRPr lang="en-US" b="0" dirty="0"/>
          </a:p>
        </p:txBody>
      </p:sp>
      <p:sp>
        <p:nvSpPr>
          <p:cNvPr id="2" name="Google Shape;127;p6">
            <a:extLst>
              <a:ext uri="{FF2B5EF4-FFF2-40B4-BE49-F238E27FC236}">
                <a16:creationId xmlns:a16="http://schemas.microsoft.com/office/drawing/2014/main" id="{3FC4CFE6-B684-4A2D-0FD4-D1AC73D490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17" y="1052650"/>
            <a:ext cx="11013291" cy="54767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TX Strategy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Multipath Problem </a:t>
            </a:r>
            <a:r>
              <a:rPr lang="en-US" altLang="ko-KR" b="1" dirty="0"/>
              <a:t>(</a:t>
            </a:r>
            <a:r>
              <a:rPr lang="ko-KR" altLang="en-US" b="1" dirty="0"/>
              <a:t>왜곡</a:t>
            </a:r>
            <a:r>
              <a:rPr lang="en-US" altLang="ko-KR" b="1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기존의 </a:t>
            </a:r>
            <a:r>
              <a:rPr lang="en-US" altLang="ko-KR" dirty="0"/>
              <a:t>Single Carrier </a:t>
            </a:r>
            <a:r>
              <a:rPr lang="ko-KR" altLang="en-US" dirty="0"/>
              <a:t>방식은 </a:t>
            </a:r>
            <a:r>
              <a:rPr lang="ko-KR" altLang="en-US" b="1" dirty="0"/>
              <a:t>심볼 중첩으로 인해 신호가 왜곡</a:t>
            </a:r>
            <a:r>
              <a:rPr lang="ko-KR" altLang="en-US" dirty="0"/>
              <a:t>되는 현상이 발생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이를 해결하기 위해 </a:t>
            </a:r>
            <a:r>
              <a:rPr lang="en-US" altLang="ko-KR" b="1" dirty="0"/>
              <a:t>ZCZ Sequence</a:t>
            </a:r>
            <a:r>
              <a:rPr lang="ko-KR" altLang="en-US" dirty="0"/>
              <a:t>를 이용한 </a:t>
            </a:r>
            <a:r>
              <a:rPr lang="en-US" altLang="ko-KR" dirty="0"/>
              <a:t>Modulation</a:t>
            </a:r>
            <a:r>
              <a:rPr lang="ko-KR" altLang="en-US" dirty="0"/>
              <a:t>을 진행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High</a:t>
            </a:r>
            <a:r>
              <a:rPr lang="ko-KR" altLang="en-US" dirty="0"/>
              <a:t> </a:t>
            </a:r>
            <a:r>
              <a:rPr lang="en-US" altLang="ko-KR" dirty="0"/>
              <a:t>Spectral</a:t>
            </a:r>
            <a:r>
              <a:rPr lang="ko-KR" altLang="en-US" dirty="0"/>
              <a:t> </a:t>
            </a:r>
            <a:r>
              <a:rPr lang="en-US" altLang="ko-KR" dirty="0"/>
              <a:t>Efficiency </a:t>
            </a:r>
            <a:r>
              <a:rPr lang="en-US" altLang="ko-KR" b="1" dirty="0"/>
              <a:t>(</a:t>
            </a:r>
            <a:r>
              <a:rPr lang="ko-KR" altLang="en-US" b="1" dirty="0"/>
              <a:t>효율</a:t>
            </a:r>
            <a:r>
              <a:rPr lang="en-US" altLang="ko-KR" b="1" dirty="0"/>
              <a:t>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단일 채널에 대해 심볼을 전송해야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따라서 같은 심볼 내에서 </a:t>
            </a:r>
            <a:r>
              <a:rPr lang="ko-KR" altLang="en-US" b="1" dirty="0"/>
              <a:t>최대한 많은 데이터</a:t>
            </a:r>
            <a:r>
              <a:rPr lang="ko-KR" altLang="en-US" dirty="0"/>
              <a:t>를 담아 이를 해결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616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028DA38C-A15B-3D92-8CA6-3F4B9EF46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C98F8357-3195-A719-A173-B69E3F8602C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16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12CEFE9C-9738-BC82-2A6C-7F86ACDC0E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TX Solution</a:t>
            </a:r>
            <a:endParaRPr lang="en-US" b="0" dirty="0"/>
          </a:p>
        </p:txBody>
      </p:sp>
      <p:sp>
        <p:nvSpPr>
          <p:cNvPr id="2" name="Google Shape;127;p6">
            <a:extLst>
              <a:ext uri="{FF2B5EF4-FFF2-40B4-BE49-F238E27FC236}">
                <a16:creationId xmlns:a16="http://schemas.microsoft.com/office/drawing/2014/main" id="{A4EB2353-426B-C4D9-2B01-96BD7C3D84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18" y="1052649"/>
            <a:ext cx="10946142" cy="3308117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Z</a:t>
            </a:r>
            <a:r>
              <a:rPr lang="en-US" altLang="ko-KR" dirty="0"/>
              <a:t>ero </a:t>
            </a:r>
            <a:r>
              <a:rPr lang="en-US" altLang="ko-KR" b="1" dirty="0"/>
              <a:t>C</a:t>
            </a:r>
            <a:r>
              <a:rPr lang="en-US" altLang="ko-KR" dirty="0"/>
              <a:t>orrelation </a:t>
            </a:r>
            <a:r>
              <a:rPr lang="en-US" altLang="ko-KR" b="1" dirty="0"/>
              <a:t>Z</a:t>
            </a:r>
            <a:r>
              <a:rPr lang="en-US" altLang="ko-KR" dirty="0"/>
              <a:t>one </a:t>
            </a:r>
            <a:r>
              <a:rPr lang="en-US" altLang="ko-KR" b="1" dirty="0"/>
              <a:t>(ZCZ) </a:t>
            </a:r>
            <a:r>
              <a:rPr lang="en-US" altLang="ko-KR" dirty="0"/>
              <a:t>Sequence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Autocorrelation </a:t>
            </a:r>
            <a:r>
              <a:rPr lang="ko-KR" altLang="en-US" b="1" dirty="0"/>
              <a:t>특성</a:t>
            </a:r>
            <a:r>
              <a:rPr lang="ko-KR" altLang="en-US" dirty="0"/>
              <a:t>을 활용한 이산 신호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Modulation</a:t>
            </a:r>
            <a:r>
              <a:rPr lang="ko-KR" altLang="en-US" dirty="0"/>
              <a:t>시 </a:t>
            </a:r>
            <a:r>
              <a:rPr lang="en-US" altLang="ko-KR" dirty="0"/>
              <a:t>Time Shift</a:t>
            </a:r>
            <a:r>
              <a:rPr lang="ko-KR" altLang="en-US" dirty="0"/>
              <a:t> 발생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Demodulation</a:t>
            </a:r>
            <a:r>
              <a:rPr lang="en-US" altLang="ko-KR" dirty="0"/>
              <a:t> </a:t>
            </a:r>
            <a:r>
              <a:rPr lang="ko-KR" altLang="en-US" dirty="0"/>
              <a:t>과정에서 원본 </a:t>
            </a:r>
            <a:r>
              <a:rPr lang="en-US" altLang="ko-KR" dirty="0"/>
              <a:t>ZCZ</a:t>
            </a:r>
            <a:r>
              <a:rPr lang="ko-KR" altLang="en-US" dirty="0"/>
              <a:t>와 </a:t>
            </a:r>
            <a:r>
              <a:rPr lang="en-US" altLang="ko-KR" dirty="0"/>
              <a:t>Time Shift ZCZ</a:t>
            </a:r>
            <a:r>
              <a:rPr lang="ko-KR" altLang="en-US" dirty="0"/>
              <a:t>를 대조함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원본 </a:t>
            </a:r>
            <a:r>
              <a:rPr lang="en-US" altLang="ko-KR" dirty="0"/>
              <a:t>ZCZ</a:t>
            </a:r>
            <a:r>
              <a:rPr lang="ko-KR" altLang="en-US" dirty="0"/>
              <a:t>를 </a:t>
            </a:r>
            <a:r>
              <a:rPr lang="en-US" altLang="ko-KR" dirty="0"/>
              <a:t>Shift </a:t>
            </a:r>
            <a:r>
              <a:rPr lang="ko-KR" altLang="en-US" dirty="0"/>
              <a:t>해가며 </a:t>
            </a:r>
            <a:r>
              <a:rPr lang="en-US" altLang="ko-KR" dirty="0"/>
              <a:t>Auto Correlation</a:t>
            </a:r>
            <a:r>
              <a:rPr lang="ko-KR" altLang="en-US" dirty="0"/>
              <a:t>이 피크치는 지점 발생 </a:t>
            </a:r>
            <a:r>
              <a:rPr lang="en-US" altLang="ko-KR" dirty="0"/>
              <a:t>(= </a:t>
            </a:r>
            <a:r>
              <a:rPr lang="ko-KR" altLang="en-US" dirty="0"/>
              <a:t>데이터 왜곡에 강건함</a:t>
            </a:r>
            <a:r>
              <a:rPr lang="en-US" altLang="ko-KR" dirty="0"/>
              <a:t>!)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이를 기반으로 데이터 복조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138876D-251D-603B-5312-7ABFCB4D7D4A}"/>
              </a:ext>
            </a:extLst>
          </p:cNvPr>
          <p:cNvCxnSpPr/>
          <p:nvPr/>
        </p:nvCxnSpPr>
        <p:spPr>
          <a:xfrm>
            <a:off x="522929" y="5805350"/>
            <a:ext cx="29741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7AECFB-28C4-20FD-FE5D-201BCA72E46A}"/>
              </a:ext>
            </a:extLst>
          </p:cNvPr>
          <p:cNvSpPr/>
          <p:nvPr/>
        </p:nvSpPr>
        <p:spPr>
          <a:xfrm>
            <a:off x="1727202" y="5094143"/>
            <a:ext cx="157018" cy="70195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B291F9-7210-FF23-03AC-E8BCFA8492BA}"/>
              </a:ext>
            </a:extLst>
          </p:cNvPr>
          <p:cNvSpPr/>
          <p:nvPr/>
        </p:nvSpPr>
        <p:spPr>
          <a:xfrm>
            <a:off x="2313712" y="5824029"/>
            <a:ext cx="157018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92E8E0-E1D4-4FAB-B810-3B014127AA7F}"/>
              </a:ext>
            </a:extLst>
          </p:cNvPr>
          <p:cNvSpPr/>
          <p:nvPr/>
        </p:nvSpPr>
        <p:spPr>
          <a:xfrm>
            <a:off x="2900222" y="5436128"/>
            <a:ext cx="157018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79D400-C08E-BFF3-1002-7E7E3CAB82F9}"/>
              </a:ext>
            </a:extLst>
          </p:cNvPr>
          <p:cNvSpPr/>
          <p:nvPr/>
        </p:nvSpPr>
        <p:spPr>
          <a:xfrm>
            <a:off x="554182" y="5436100"/>
            <a:ext cx="157018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0124C9-8916-2EEC-0C86-893D2E86F873}"/>
              </a:ext>
            </a:extLst>
          </p:cNvPr>
          <p:cNvSpPr/>
          <p:nvPr/>
        </p:nvSpPr>
        <p:spPr>
          <a:xfrm>
            <a:off x="1140692" y="5823808"/>
            <a:ext cx="157018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7AEDABB-492C-96BC-8F0A-DBF43A231E34}"/>
              </a:ext>
            </a:extLst>
          </p:cNvPr>
          <p:cNvCxnSpPr/>
          <p:nvPr/>
        </p:nvCxnSpPr>
        <p:spPr>
          <a:xfrm>
            <a:off x="4379111" y="5796100"/>
            <a:ext cx="29741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8A8526-E454-F692-D805-EA6BF07C721E}"/>
              </a:ext>
            </a:extLst>
          </p:cNvPr>
          <p:cNvSpPr/>
          <p:nvPr/>
        </p:nvSpPr>
        <p:spPr>
          <a:xfrm>
            <a:off x="6802581" y="5084893"/>
            <a:ext cx="157018" cy="70195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9977AB-3D2F-FE58-4633-2893A1514288}"/>
              </a:ext>
            </a:extLst>
          </p:cNvPr>
          <p:cNvSpPr/>
          <p:nvPr/>
        </p:nvSpPr>
        <p:spPr>
          <a:xfrm>
            <a:off x="4416055" y="5814572"/>
            <a:ext cx="157018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B13A11-A9FA-8457-7652-AF38809A46A2}"/>
              </a:ext>
            </a:extLst>
          </p:cNvPr>
          <p:cNvSpPr/>
          <p:nvPr/>
        </p:nvSpPr>
        <p:spPr>
          <a:xfrm>
            <a:off x="4950697" y="5431981"/>
            <a:ext cx="157018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F7A475-090F-FDCE-078D-AB0DD82CAE04}"/>
              </a:ext>
            </a:extLst>
          </p:cNvPr>
          <p:cNvSpPr/>
          <p:nvPr/>
        </p:nvSpPr>
        <p:spPr>
          <a:xfrm>
            <a:off x="5629561" y="5426850"/>
            <a:ext cx="157018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64F693-7857-1B49-649E-06F8EB3A1364}"/>
              </a:ext>
            </a:extLst>
          </p:cNvPr>
          <p:cNvSpPr/>
          <p:nvPr/>
        </p:nvSpPr>
        <p:spPr>
          <a:xfrm>
            <a:off x="6216071" y="5814558"/>
            <a:ext cx="157018" cy="36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1F94E9E-2E4C-3614-17FD-B64803E76712}"/>
              </a:ext>
            </a:extLst>
          </p:cNvPr>
          <p:cNvCxnSpPr/>
          <p:nvPr/>
        </p:nvCxnSpPr>
        <p:spPr>
          <a:xfrm>
            <a:off x="8239908" y="5814586"/>
            <a:ext cx="29741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958A4715-58FF-6441-16A5-FDE257F3F893}"/>
              </a:ext>
            </a:extLst>
          </p:cNvPr>
          <p:cNvSpPr/>
          <p:nvPr/>
        </p:nvSpPr>
        <p:spPr>
          <a:xfrm>
            <a:off x="8423563" y="4525817"/>
            <a:ext cx="2780146" cy="1570192"/>
          </a:xfrm>
          <a:custGeom>
            <a:avLst/>
            <a:gdLst>
              <a:gd name="connsiteX0" fmla="*/ 0 w 2780146"/>
              <a:gd name="connsiteY0" fmla="*/ 1283855 h 1570192"/>
              <a:gd name="connsiteX1" fmla="*/ 369455 w 2780146"/>
              <a:gd name="connsiteY1" fmla="*/ 1570183 h 1570192"/>
              <a:gd name="connsiteX2" fmla="*/ 683491 w 2780146"/>
              <a:gd name="connsiteY2" fmla="*/ 1293092 h 1570192"/>
              <a:gd name="connsiteX3" fmla="*/ 1062182 w 2780146"/>
              <a:gd name="connsiteY3" fmla="*/ 1043710 h 1570192"/>
              <a:gd name="connsiteX4" fmla="*/ 1459346 w 2780146"/>
              <a:gd name="connsiteY4" fmla="*/ 1394692 h 1570192"/>
              <a:gd name="connsiteX5" fmla="*/ 1754910 w 2780146"/>
              <a:gd name="connsiteY5" fmla="*/ 1200728 h 1570192"/>
              <a:gd name="connsiteX6" fmla="*/ 1967346 w 2780146"/>
              <a:gd name="connsiteY6" fmla="*/ 1459346 h 1570192"/>
              <a:gd name="connsiteX7" fmla="*/ 2244437 w 2780146"/>
              <a:gd name="connsiteY7" fmla="*/ 1 h 1570192"/>
              <a:gd name="connsiteX8" fmla="*/ 2549237 w 2780146"/>
              <a:gd name="connsiteY8" fmla="*/ 1450110 h 1570192"/>
              <a:gd name="connsiteX9" fmla="*/ 2780146 w 2780146"/>
              <a:gd name="connsiteY9" fmla="*/ 1256146 h 1570192"/>
              <a:gd name="connsiteX10" fmla="*/ 2780146 w 2780146"/>
              <a:gd name="connsiteY10" fmla="*/ 1256146 h 1570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80146" h="1570192">
                <a:moveTo>
                  <a:pt x="0" y="1283855"/>
                </a:moveTo>
                <a:cubicBezTo>
                  <a:pt x="127770" y="1426249"/>
                  <a:pt x="255540" y="1568644"/>
                  <a:pt x="369455" y="1570183"/>
                </a:cubicBezTo>
                <a:cubicBezTo>
                  <a:pt x="483370" y="1571722"/>
                  <a:pt x="568037" y="1380837"/>
                  <a:pt x="683491" y="1293092"/>
                </a:cubicBezTo>
                <a:cubicBezTo>
                  <a:pt x="798945" y="1205347"/>
                  <a:pt x="932873" y="1026777"/>
                  <a:pt x="1062182" y="1043710"/>
                </a:cubicBezTo>
                <a:cubicBezTo>
                  <a:pt x="1191491" y="1060643"/>
                  <a:pt x="1343891" y="1368522"/>
                  <a:pt x="1459346" y="1394692"/>
                </a:cubicBezTo>
                <a:cubicBezTo>
                  <a:pt x="1574801" y="1420862"/>
                  <a:pt x="1670243" y="1189952"/>
                  <a:pt x="1754910" y="1200728"/>
                </a:cubicBezTo>
                <a:cubicBezTo>
                  <a:pt x="1839577" y="1211504"/>
                  <a:pt x="1885758" y="1659467"/>
                  <a:pt x="1967346" y="1459346"/>
                </a:cubicBezTo>
                <a:cubicBezTo>
                  <a:pt x="2048934" y="1259225"/>
                  <a:pt x="2147455" y="1540"/>
                  <a:pt x="2244437" y="1"/>
                </a:cubicBezTo>
                <a:cubicBezTo>
                  <a:pt x="2341419" y="-1538"/>
                  <a:pt x="2459952" y="1240752"/>
                  <a:pt x="2549237" y="1450110"/>
                </a:cubicBezTo>
                <a:cubicBezTo>
                  <a:pt x="2638522" y="1659468"/>
                  <a:pt x="2780146" y="1256146"/>
                  <a:pt x="2780146" y="1256146"/>
                </a:cubicBezTo>
                <a:lnTo>
                  <a:pt x="2780146" y="125614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EF3202-CCEC-2D75-F662-B6B1183E71E3}"/>
              </a:ext>
            </a:extLst>
          </p:cNvPr>
          <p:cNvSpPr/>
          <p:nvPr/>
        </p:nvSpPr>
        <p:spPr>
          <a:xfrm>
            <a:off x="7873991" y="4138544"/>
            <a:ext cx="3708409" cy="224378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9591733-5883-4312-C637-45F2D0B5DAD3}"/>
              </a:ext>
            </a:extLst>
          </p:cNvPr>
          <p:cNvSpPr/>
          <p:nvPr/>
        </p:nvSpPr>
        <p:spPr>
          <a:xfrm>
            <a:off x="3736104" y="5431253"/>
            <a:ext cx="392555" cy="3925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</a:rPr>
              <a:t>X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3A7302-A156-160F-E538-27DCF396B19D}"/>
              </a:ext>
            </a:extLst>
          </p:cNvPr>
          <p:cNvSpPr txBox="1"/>
          <p:nvPr/>
        </p:nvSpPr>
        <p:spPr>
          <a:xfrm>
            <a:off x="618884" y="6248764"/>
            <a:ext cx="2530671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1600" b="1" dirty="0"/>
              <a:t>Original ZCZ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2D237D-32EF-B66B-3D3F-CE28CF320EAB}"/>
              </a:ext>
            </a:extLst>
          </p:cNvPr>
          <p:cNvSpPr txBox="1"/>
          <p:nvPr/>
        </p:nvSpPr>
        <p:spPr>
          <a:xfrm>
            <a:off x="4475105" y="6248764"/>
            <a:ext cx="2530671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1600" b="1" dirty="0"/>
              <a:t>Time Shifted(n=2) ZCZ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26950D-7656-BCC5-275A-7C652C92AE79}"/>
              </a:ext>
            </a:extLst>
          </p:cNvPr>
          <p:cNvSpPr txBox="1"/>
          <p:nvPr/>
        </p:nvSpPr>
        <p:spPr>
          <a:xfrm>
            <a:off x="8889019" y="4170871"/>
            <a:ext cx="2530671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1600" b="1" dirty="0"/>
              <a:t>Peak!</a:t>
            </a:r>
          </a:p>
        </p:txBody>
      </p:sp>
    </p:spTree>
    <p:extLst>
      <p:ext uri="{BB962C8B-B14F-4D97-AF65-F5344CB8AC3E}">
        <p14:creationId xmlns:p14="http://schemas.microsoft.com/office/powerpoint/2010/main" val="112973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4" grpId="0" animBg="1"/>
      <p:bldP spid="25" grpId="0" animBg="1"/>
      <p:bldP spid="26" grpId="0" animBg="1"/>
      <p:bldP spid="28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E3B6D0CA-9173-C259-904C-E27A38412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FACCF7AD-8BD4-A2FD-97A3-87850A795B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17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C1563983-475C-07D3-044E-EB2C3B7B31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TX Solution</a:t>
            </a:r>
            <a:endParaRPr lang="en-US" b="0" dirty="0"/>
          </a:p>
        </p:txBody>
      </p:sp>
      <p:sp>
        <p:nvSpPr>
          <p:cNvPr id="127" name="Google Shape;127;p6">
            <a:extLst>
              <a:ext uri="{FF2B5EF4-FFF2-40B4-BE49-F238E27FC236}">
                <a16:creationId xmlns:a16="http://schemas.microsoft.com/office/drawing/2014/main" id="{2774D39D-FB0E-4658-1BAF-6E53893FC6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10946142" cy="274349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CDM-TSM</a:t>
            </a:r>
            <a:r>
              <a:rPr lang="ko-KR" altLang="en-US" dirty="0"/>
              <a:t> </a:t>
            </a:r>
            <a:r>
              <a:rPr lang="en-US" altLang="ko-KR" dirty="0"/>
              <a:t>Modulator:</a:t>
            </a:r>
            <a:r>
              <a:rPr lang="en-US" altLang="ko-KR" b="1" dirty="0"/>
              <a:t> Multiplexing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Message</a:t>
            </a:r>
            <a:r>
              <a:rPr lang="ko-KR" altLang="en-US" dirty="0"/>
              <a:t> </a:t>
            </a:r>
            <a:r>
              <a:rPr lang="en-US" altLang="ko-KR" dirty="0"/>
              <a:t>Bit</a:t>
            </a:r>
            <a:r>
              <a:rPr lang="ko-KR" altLang="en-US" dirty="0"/>
              <a:t>가 인코더를 거치면서</a:t>
            </a:r>
            <a:r>
              <a:rPr lang="en-US" altLang="ko-KR" dirty="0"/>
              <a:t> </a:t>
            </a:r>
            <a:r>
              <a:rPr lang="en-US" altLang="ko-KR" b="1" dirty="0"/>
              <a:t>Time Shift </a:t>
            </a:r>
            <a:r>
              <a:rPr lang="ko-KR" altLang="en-US" b="1" dirty="0"/>
              <a:t>값이 </a:t>
            </a:r>
            <a:r>
              <a:rPr lang="en-US" altLang="ko-KR" b="1" dirty="0"/>
              <a:t>M</a:t>
            </a:r>
            <a:r>
              <a:rPr lang="ko-KR" altLang="en-US" b="1" dirty="0"/>
              <a:t>개 </a:t>
            </a:r>
            <a:r>
              <a:rPr lang="ko-KR" altLang="en-US" dirty="0"/>
              <a:t>만큼 생성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 값이 </a:t>
            </a:r>
            <a:r>
              <a:rPr lang="en-US" altLang="ko-KR" dirty="0"/>
              <a:t>Modulator</a:t>
            </a:r>
            <a:r>
              <a:rPr lang="ko-KR" altLang="en-US" dirty="0"/>
              <a:t>에 들어가서 </a:t>
            </a:r>
            <a:r>
              <a:rPr lang="en-US" altLang="ko-KR" dirty="0"/>
              <a:t>ZCZ Sequence</a:t>
            </a:r>
            <a:r>
              <a:rPr lang="ko-KR" altLang="en-US" dirty="0"/>
              <a:t> </a:t>
            </a:r>
            <a:r>
              <a:rPr lang="en-US" altLang="ko-KR" dirty="0"/>
              <a:t>M</a:t>
            </a:r>
            <a:r>
              <a:rPr lang="ko-KR" altLang="en-US" dirty="0"/>
              <a:t>개를 각각 </a:t>
            </a:r>
            <a:r>
              <a:rPr lang="en-US" altLang="ko-KR" dirty="0"/>
              <a:t>Time Shift</a:t>
            </a:r>
            <a:r>
              <a:rPr lang="ko-KR" altLang="en-US" dirty="0"/>
              <a:t>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이들을 합쳐서 </a:t>
            </a:r>
            <a:r>
              <a:rPr lang="ko-KR" altLang="en-US" b="1" dirty="0"/>
              <a:t>심볼 내 데이터의 밀도를 크게 높일 수 있음 </a:t>
            </a:r>
            <a:r>
              <a:rPr lang="en-US" altLang="ko-KR" dirty="0"/>
              <a:t>(Multiplexing)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기존의 </a:t>
            </a:r>
            <a:r>
              <a:rPr lang="en-US" altLang="ko-KR" dirty="0"/>
              <a:t>Multiplexing </a:t>
            </a:r>
            <a:r>
              <a:rPr lang="ko-KR" altLang="en-US" dirty="0"/>
              <a:t>방식들은 시간이나</a:t>
            </a:r>
            <a:r>
              <a:rPr lang="en-US" altLang="ko-KR" dirty="0"/>
              <a:t>, </a:t>
            </a:r>
            <a:r>
              <a:rPr lang="ko-KR" altLang="en-US" dirty="0"/>
              <a:t>코드를 기반으로 </a:t>
            </a:r>
            <a:r>
              <a:rPr lang="en-US" altLang="ko-KR" dirty="0"/>
              <a:t>Multiplexing</a:t>
            </a:r>
            <a:r>
              <a:rPr lang="ko-KR" altLang="en-US" dirty="0"/>
              <a:t>을 진행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539703-5568-4E16-AA1E-075BCBAF41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353" t="47494" r="2890" b="2385"/>
          <a:stretch>
            <a:fillRect/>
          </a:stretch>
        </p:blipFill>
        <p:spPr>
          <a:xfrm>
            <a:off x="2319640" y="3925447"/>
            <a:ext cx="7552719" cy="22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99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127735F6-F4A1-28C7-C95E-0658A6E6F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9A77B42A-0D09-EABA-4DE0-EAC3A83B9FF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18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A021F1E5-C7BF-D247-CE44-0D085D0D6C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TX Solution</a:t>
            </a:r>
            <a:endParaRPr lang="en-US" b="0" dirty="0"/>
          </a:p>
        </p:txBody>
      </p:sp>
      <p:sp>
        <p:nvSpPr>
          <p:cNvPr id="127" name="Google Shape;127;p6">
            <a:extLst>
              <a:ext uri="{FF2B5EF4-FFF2-40B4-BE49-F238E27FC236}">
                <a16:creationId xmlns:a16="http://schemas.microsoft.com/office/drawing/2014/main" id="{E03E6964-C448-EC99-7035-0D8DB01D7C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10946142" cy="3196077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CDM-TSM</a:t>
            </a:r>
            <a:r>
              <a:rPr lang="ko-KR" altLang="en-US" dirty="0"/>
              <a:t> </a:t>
            </a:r>
            <a:r>
              <a:rPr lang="en-US" altLang="ko-KR" b="1" dirty="0"/>
              <a:t>Encoder Process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Symbol </a:t>
            </a:r>
            <a:r>
              <a:rPr lang="ko-KR" altLang="en-US" dirty="0"/>
              <a:t>길이가 </a:t>
            </a:r>
            <a:r>
              <a:rPr lang="en-US" altLang="ko-KR" b="1" dirty="0"/>
              <a:t>N</a:t>
            </a:r>
            <a:r>
              <a:rPr lang="ko-KR" altLang="en-US" dirty="0"/>
              <a:t>인 </a:t>
            </a:r>
            <a:r>
              <a:rPr lang="en-US" altLang="ko-KR" dirty="0"/>
              <a:t>ZCZ Sequence </a:t>
            </a:r>
            <a:r>
              <a:rPr lang="el-GR" altLang="ko-KR" b="1" dirty="0"/>
              <a:t>α</a:t>
            </a:r>
            <a:r>
              <a:rPr lang="en-US" altLang="ko-KR" b="1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l-GR" altLang="ko-KR" dirty="0"/>
              <a:t>α</a:t>
            </a:r>
            <a:r>
              <a:rPr lang="ko-KR" altLang="en-US" dirty="0"/>
              <a:t>를 기반으로 상관행렬 </a:t>
            </a:r>
            <a:r>
              <a:rPr lang="en-US" altLang="ko-KR" b="1" dirty="0"/>
              <a:t>A</a:t>
            </a:r>
            <a:r>
              <a:rPr lang="ko-KR" altLang="en-US" dirty="0"/>
              <a:t>를 구한 뒤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Shift ZCZ</a:t>
            </a:r>
            <a:r>
              <a:rPr lang="ko-KR" altLang="en-US" dirty="0"/>
              <a:t>와 비교하여 유사도 행렬 </a:t>
            </a:r>
            <a:r>
              <a:rPr lang="en-US" altLang="ko-KR" b="1" dirty="0"/>
              <a:t>D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유사도 행렬 </a:t>
            </a:r>
            <a:r>
              <a:rPr lang="en-US" altLang="ko-KR" dirty="0"/>
              <a:t>D</a:t>
            </a:r>
            <a:r>
              <a:rPr lang="ko-KR" altLang="en-US" dirty="0"/>
              <a:t>로부터 유사도 값을 구하고 </a:t>
            </a:r>
            <a:br>
              <a:rPr lang="en-US" altLang="ko-KR" dirty="0"/>
            </a:br>
            <a:r>
              <a:rPr lang="ko-KR" altLang="en-US" dirty="0"/>
              <a:t>이를 기반으로 중첩 가능한 </a:t>
            </a:r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ZCZ</a:t>
            </a:r>
            <a:r>
              <a:rPr lang="ko-KR" altLang="en-US" dirty="0">
                <a:solidFill>
                  <a:srgbClr val="FF0000"/>
                </a:solidFill>
              </a:rPr>
              <a:t>수 </a:t>
            </a:r>
            <a:r>
              <a:rPr lang="en-US" altLang="ko-KR" b="1" dirty="0">
                <a:solidFill>
                  <a:srgbClr val="FF0000"/>
                </a:solidFill>
              </a:rPr>
              <a:t>M</a:t>
            </a:r>
            <a:r>
              <a:rPr lang="ko-KR" altLang="en-US" dirty="0">
                <a:solidFill>
                  <a:srgbClr val="FF0000"/>
                </a:solidFill>
              </a:rPr>
              <a:t>과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인코딩 비트 수 </a:t>
            </a:r>
            <a:r>
              <a:rPr lang="en-US" altLang="ko-KR" b="1" dirty="0">
                <a:solidFill>
                  <a:srgbClr val="FF0000"/>
                </a:solidFill>
              </a:rPr>
              <a:t>K</a:t>
            </a:r>
            <a:r>
              <a:rPr lang="ko-KR" altLang="en-US" dirty="0">
                <a:solidFill>
                  <a:srgbClr val="FF0000"/>
                </a:solidFill>
              </a:rPr>
              <a:t>를 구함</a:t>
            </a:r>
            <a:endParaRPr lang="en-US" altLang="ko-KR" dirty="0">
              <a:solidFill>
                <a:srgbClr val="FF0000"/>
              </a:solidFill>
            </a:endParaRPr>
          </a:p>
          <a:p>
            <a:pPr marL="114300" indent="0">
              <a:lnSpc>
                <a:spcPct val="150000"/>
              </a:lnSpc>
              <a:buNone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요약</a:t>
            </a:r>
            <a:r>
              <a:rPr lang="en-US" altLang="ko-KR" dirty="0"/>
              <a:t>: </a:t>
            </a:r>
            <a:r>
              <a:rPr lang="ko-KR" altLang="en-US" dirty="0"/>
              <a:t>인코더 내에서 상관계수를 이용해 </a:t>
            </a:r>
            <a:r>
              <a:rPr lang="ko-KR" altLang="en-US" b="1" dirty="0"/>
              <a:t>최대 중첩 신호 수 계산</a:t>
            </a:r>
            <a:r>
              <a:rPr lang="en-US" altLang="ko-KR" b="1" dirty="0"/>
              <a:t>!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D59FB51-4DEB-D57F-FAD5-8219F49F77A1}"/>
              </a:ext>
            </a:extLst>
          </p:cNvPr>
          <p:cNvGrpSpPr/>
          <p:nvPr/>
        </p:nvGrpSpPr>
        <p:grpSpPr>
          <a:xfrm>
            <a:off x="877454" y="4445342"/>
            <a:ext cx="10437091" cy="2304774"/>
            <a:chOff x="877454" y="4127976"/>
            <a:chExt cx="10437091" cy="230477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DFA0811-D4F0-B5EE-F5B0-E164B3EC3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389" t="7106" r="2890" b="42671"/>
            <a:stretch>
              <a:fillRect/>
            </a:stretch>
          </p:blipFill>
          <p:spPr>
            <a:xfrm>
              <a:off x="877454" y="4127976"/>
              <a:ext cx="10437091" cy="201420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DAE46BD-6F39-7685-37AE-226F4D626141}"/>
                </a:ext>
              </a:extLst>
            </p:cNvPr>
            <p:cNvSpPr/>
            <p:nvPr/>
          </p:nvSpPr>
          <p:spPr>
            <a:xfrm>
              <a:off x="3398982" y="5796195"/>
              <a:ext cx="7860145" cy="6365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4400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6E7D59FF-72DE-31A5-DDA1-DACE6F897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4CA50777-98C3-50D6-3DF9-B1745446B6B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19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496D6647-5240-A419-A380-CB6087A4B5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TX Solution</a:t>
            </a:r>
            <a:endParaRPr lang="en-US" b="0" dirty="0"/>
          </a:p>
        </p:txBody>
      </p:sp>
      <p:sp>
        <p:nvSpPr>
          <p:cNvPr id="127" name="Google Shape;127;p6">
            <a:extLst>
              <a:ext uri="{FF2B5EF4-FFF2-40B4-BE49-F238E27FC236}">
                <a16:creationId xmlns:a16="http://schemas.microsoft.com/office/drawing/2014/main" id="{862975D2-5A49-6781-F9E9-1257AB3F02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6224868" cy="547682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Coding Rate</a:t>
            </a:r>
            <a:r>
              <a:rPr lang="en-US" altLang="ko-KR" dirty="0"/>
              <a:t> Enhancement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Code Rate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Coding</a:t>
            </a:r>
            <a:r>
              <a:rPr lang="ko-KR" altLang="en-US" dirty="0"/>
              <a:t>을 거친 뒤 데이터 크기 대비 유효한 데이터 양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Traditional Modulation (DSSS/PPM/CTSM)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심볼 길이가 길어져도 데이터 거의 증가 </a:t>
            </a:r>
            <a:r>
              <a:rPr lang="en-US" altLang="ko-KR" dirty="0"/>
              <a:t>X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Code</a:t>
            </a:r>
            <a:r>
              <a:rPr lang="ko-KR" altLang="en-US" dirty="0"/>
              <a:t> </a:t>
            </a:r>
            <a:r>
              <a:rPr lang="en-US" altLang="ko-KR" dirty="0"/>
              <a:t>Rate</a:t>
            </a:r>
            <a:r>
              <a:rPr lang="ko-KR" altLang="en-US" dirty="0"/>
              <a:t>도 </a:t>
            </a:r>
            <a:r>
              <a:rPr lang="en-US" altLang="ko-KR" dirty="0"/>
              <a:t>0.2</a:t>
            </a:r>
            <a:r>
              <a:rPr lang="ko-KR" altLang="en-US" dirty="0"/>
              <a:t>까지 떨어짐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CDM-TSM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심볼 길이에 따른 </a:t>
            </a:r>
            <a:r>
              <a:rPr lang="en-US" altLang="ko-KR" dirty="0"/>
              <a:t>Bits</a:t>
            </a:r>
            <a:r>
              <a:rPr lang="ko-KR" altLang="en-US" dirty="0"/>
              <a:t>양이 </a:t>
            </a:r>
            <a:r>
              <a:rPr lang="en-US" altLang="ko-KR" dirty="0"/>
              <a:t>Linear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Code Rate</a:t>
            </a:r>
            <a:r>
              <a:rPr lang="ko-KR" altLang="en-US" dirty="0"/>
              <a:t>도 높으므로</a:t>
            </a:r>
            <a:r>
              <a:rPr lang="en-US" altLang="ko-KR" dirty="0"/>
              <a:t>, </a:t>
            </a:r>
            <a:r>
              <a:rPr lang="ko-KR" altLang="en-US" dirty="0"/>
              <a:t>효율성이 높다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CDM-TSM </a:t>
            </a:r>
            <a:r>
              <a:rPr lang="ko-KR" altLang="en-US" dirty="0"/>
              <a:t>방식이 데이터 밀도가 높음을 강조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5A6336-2394-8518-7840-341CD950E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286" y="1771480"/>
            <a:ext cx="5420481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87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altLang="ko-KR" dirty="0"/>
              <a:t>What is UWCN and UW-IoT?</a:t>
            </a:r>
            <a:endParaRPr dirty="0"/>
          </a:p>
        </p:txBody>
      </p:sp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I: Introduction</a:t>
            </a:r>
            <a:endParaRPr dirty="0"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2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2FC74B04-A0CF-2BCB-DC79-5850D1441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>
            <a:extLst>
              <a:ext uri="{FF2B5EF4-FFF2-40B4-BE49-F238E27FC236}">
                <a16:creationId xmlns:a16="http://schemas.microsoft.com/office/drawing/2014/main" id="{38E813A0-4879-1095-A613-EFCDA14D28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altLang="ko-KR" dirty="0"/>
              <a:t>How to construct CDM-TSM?</a:t>
            </a:r>
            <a:endParaRPr dirty="0"/>
          </a:p>
        </p:txBody>
      </p:sp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004E7CF6-9F0C-7194-8AFC-0D71BB7BEE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IV: RX Solution</a:t>
            </a:r>
            <a:endParaRPr dirty="0"/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2C31F8E5-6EBC-574A-12BF-4DF7E08A08D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/>
          </a:p>
        </p:txBody>
      </p:sp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26AED242-9790-D7FF-6B8B-D240CDD4082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7299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439167CF-BD19-7BF6-A4DE-5DAC31D83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88A27C93-FAD1-A834-CD5F-9A920E3BF3C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21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AA799A6B-6E17-991E-5DF9-8E6642D064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RX Solution</a:t>
            </a:r>
            <a:endParaRPr lang="en-US" b="0" dirty="0"/>
          </a:p>
        </p:txBody>
      </p:sp>
      <p:sp>
        <p:nvSpPr>
          <p:cNvPr id="127" name="Google Shape;127;p6">
            <a:extLst>
              <a:ext uri="{FF2B5EF4-FFF2-40B4-BE49-F238E27FC236}">
                <a16:creationId xmlns:a16="http://schemas.microsoft.com/office/drawing/2014/main" id="{3CD52F47-3874-442F-B980-27AB25E7B5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10946142" cy="54767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CDM-TSM</a:t>
            </a:r>
            <a:r>
              <a:rPr lang="ko-KR" altLang="en-US" dirty="0"/>
              <a:t> </a:t>
            </a:r>
            <a:r>
              <a:rPr lang="en-US" altLang="ko-KR" b="1" dirty="0"/>
              <a:t>Demodulator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Modulator</a:t>
            </a:r>
            <a:r>
              <a:rPr lang="ko-KR" altLang="en-US" dirty="0"/>
              <a:t>에서 </a:t>
            </a:r>
            <a:r>
              <a:rPr lang="en-US" altLang="ko-KR" dirty="0"/>
              <a:t>ZCZ Sequence</a:t>
            </a:r>
            <a:r>
              <a:rPr lang="ko-KR" altLang="en-US" dirty="0"/>
              <a:t>의 </a:t>
            </a:r>
            <a:r>
              <a:rPr lang="en-US" altLang="ko-KR" dirty="0"/>
              <a:t>Multiplexing</a:t>
            </a:r>
            <a:r>
              <a:rPr lang="ko-KR" altLang="en-US" dirty="0"/>
              <a:t>으로 심볼 내 데이터 양을 크게 늘림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그러나 </a:t>
            </a:r>
            <a:r>
              <a:rPr lang="ko-KR" altLang="en-US" b="1" dirty="0"/>
              <a:t>이러한 중첩도 역시 신호에 오류를 일으킬 수 있음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RX</a:t>
            </a:r>
            <a:r>
              <a:rPr lang="ko-KR" altLang="en-US" dirty="0"/>
              <a:t> </a:t>
            </a:r>
            <a:r>
              <a:rPr lang="en-US" altLang="ko-KR" dirty="0"/>
              <a:t>strategy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이러한 신호의 중첩속에서 </a:t>
            </a:r>
            <a:r>
              <a:rPr lang="ko-KR" altLang="en-US" b="1" dirty="0"/>
              <a:t>효과적인 복조 알고리즘</a:t>
            </a:r>
            <a:r>
              <a:rPr lang="ko-KR" altLang="en-US" dirty="0"/>
              <a:t>을 제시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이를 통해 기존의 </a:t>
            </a:r>
            <a:r>
              <a:rPr lang="en-US" altLang="ko-KR" b="1" dirty="0"/>
              <a:t>Multipath Problem</a:t>
            </a:r>
            <a:r>
              <a:rPr lang="ko-KR" altLang="en-US" b="1" dirty="0"/>
              <a:t>을 개선했음</a:t>
            </a:r>
            <a:r>
              <a:rPr lang="ko-KR" altLang="en-US" dirty="0"/>
              <a:t>을 강조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984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1B7D921C-8805-EC36-CD78-36E3F9A69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4DCAD2D3-C607-4DD1-8614-C66F33239D8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22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87A96E12-63CE-BF8F-87B8-364868C03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RX Solution</a:t>
            </a:r>
            <a:endParaRPr lang="en-US" b="0" dirty="0"/>
          </a:p>
        </p:txBody>
      </p:sp>
      <p:sp>
        <p:nvSpPr>
          <p:cNvPr id="127" name="Google Shape;127;p6">
            <a:extLst>
              <a:ext uri="{FF2B5EF4-FFF2-40B4-BE49-F238E27FC236}">
                <a16:creationId xmlns:a16="http://schemas.microsoft.com/office/drawing/2014/main" id="{DBD18E81-B560-483C-0CB9-418AB9879C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10946142" cy="284509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Traditional Matching Pursuit Algorithm </a:t>
            </a:r>
            <a:r>
              <a:rPr lang="en-US" altLang="ko-KR" b="1" dirty="0"/>
              <a:t>(D-SID)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Modulation</a:t>
            </a:r>
            <a:r>
              <a:rPr lang="ko-KR" altLang="en-US" dirty="0"/>
              <a:t>에서 얻은 상관관계 값을 기반으로 </a:t>
            </a:r>
            <a:r>
              <a:rPr lang="en-US" altLang="ko-KR" dirty="0"/>
              <a:t>Threshold</a:t>
            </a:r>
            <a:r>
              <a:rPr lang="ko-KR" altLang="en-US" dirty="0"/>
              <a:t>값을 얻음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이를 기반으로 </a:t>
            </a:r>
            <a:r>
              <a:rPr lang="en-US" altLang="ko-KR" b="1" dirty="0"/>
              <a:t>Threshold</a:t>
            </a:r>
            <a:r>
              <a:rPr lang="ko-KR" altLang="en-US" b="1" dirty="0"/>
              <a:t>값 이상의 피크를 찾아서 복조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이는 </a:t>
            </a:r>
            <a:r>
              <a:rPr lang="en-US" altLang="ko-KR" dirty="0"/>
              <a:t>Peak</a:t>
            </a:r>
            <a:r>
              <a:rPr lang="ko-KR" altLang="en-US" dirty="0"/>
              <a:t>간 거리가 멀 때는 잘 동작함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그러나 </a:t>
            </a:r>
            <a:r>
              <a:rPr lang="en-US" altLang="ko-KR" dirty="0"/>
              <a:t>CDM-TSM</a:t>
            </a:r>
            <a:r>
              <a:rPr lang="ko-KR" altLang="en-US" dirty="0"/>
              <a:t>은 변조로 인해 깨끗한 </a:t>
            </a:r>
            <a:r>
              <a:rPr lang="en-US" altLang="ko-KR" dirty="0"/>
              <a:t>Peak</a:t>
            </a:r>
            <a:r>
              <a:rPr lang="ko-KR" altLang="en-US" dirty="0"/>
              <a:t>가 생성되지 못함</a:t>
            </a:r>
            <a:endParaRPr lang="en-US" altLang="ko-KR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EFF7C3E-2271-B676-5724-E55608A9CE22}"/>
              </a:ext>
            </a:extLst>
          </p:cNvPr>
          <p:cNvCxnSpPr>
            <a:cxnSpLocks/>
          </p:cNvCxnSpPr>
          <p:nvPr/>
        </p:nvCxnSpPr>
        <p:spPr>
          <a:xfrm>
            <a:off x="1095043" y="5793860"/>
            <a:ext cx="41789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370F493-C1A2-FFBE-2EAB-B05854CE9A42}"/>
              </a:ext>
            </a:extLst>
          </p:cNvPr>
          <p:cNvCxnSpPr>
            <a:cxnSpLocks/>
          </p:cNvCxnSpPr>
          <p:nvPr/>
        </p:nvCxnSpPr>
        <p:spPr>
          <a:xfrm>
            <a:off x="1093971" y="4962006"/>
            <a:ext cx="41799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7C758309-683D-E2BA-B456-F7C2EB4BC0A9}"/>
              </a:ext>
            </a:extLst>
          </p:cNvPr>
          <p:cNvSpPr/>
          <p:nvPr/>
        </p:nvSpPr>
        <p:spPr>
          <a:xfrm>
            <a:off x="1191489" y="4333828"/>
            <a:ext cx="3796145" cy="1909319"/>
          </a:xfrm>
          <a:custGeom>
            <a:avLst/>
            <a:gdLst>
              <a:gd name="connsiteX0" fmla="*/ 0 w 3796145"/>
              <a:gd name="connsiteY0" fmla="*/ 1459451 h 1909319"/>
              <a:gd name="connsiteX1" fmla="*/ 147781 w 3796145"/>
              <a:gd name="connsiteY1" fmla="*/ 83233 h 1909319"/>
              <a:gd name="connsiteX2" fmla="*/ 369454 w 3796145"/>
              <a:gd name="connsiteY2" fmla="*/ 1875087 h 1909319"/>
              <a:gd name="connsiteX3" fmla="*/ 803563 w 3796145"/>
              <a:gd name="connsiteY3" fmla="*/ 1283960 h 1909319"/>
              <a:gd name="connsiteX4" fmla="*/ 1089891 w 3796145"/>
              <a:gd name="connsiteY4" fmla="*/ 1570287 h 1909319"/>
              <a:gd name="connsiteX5" fmla="*/ 1330036 w 3796145"/>
              <a:gd name="connsiteY5" fmla="*/ 1367087 h 1909319"/>
              <a:gd name="connsiteX6" fmla="*/ 1948872 w 3796145"/>
              <a:gd name="connsiteY6" fmla="*/ 1561051 h 1909319"/>
              <a:gd name="connsiteX7" fmla="*/ 2346036 w 3796145"/>
              <a:gd name="connsiteY7" fmla="*/ 1302433 h 1909319"/>
              <a:gd name="connsiteX8" fmla="*/ 2669309 w 3796145"/>
              <a:gd name="connsiteY8" fmla="*/ 1561051 h 1909319"/>
              <a:gd name="connsiteX9" fmla="*/ 2918691 w 3796145"/>
              <a:gd name="connsiteY9" fmla="*/ 105 h 1909319"/>
              <a:gd name="connsiteX10" fmla="*/ 3232727 w 3796145"/>
              <a:gd name="connsiteY10" fmla="*/ 1644178 h 1909319"/>
              <a:gd name="connsiteX11" fmla="*/ 3528291 w 3796145"/>
              <a:gd name="connsiteY11" fmla="*/ 1348614 h 1909319"/>
              <a:gd name="connsiteX12" fmla="*/ 3796145 w 3796145"/>
              <a:gd name="connsiteY12" fmla="*/ 1431742 h 1909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96145" h="1909319">
                <a:moveTo>
                  <a:pt x="0" y="1459451"/>
                </a:moveTo>
                <a:cubicBezTo>
                  <a:pt x="43102" y="736705"/>
                  <a:pt x="86205" y="13960"/>
                  <a:pt x="147781" y="83233"/>
                </a:cubicBezTo>
                <a:cubicBezTo>
                  <a:pt x="209357" y="152506"/>
                  <a:pt x="260157" y="1674966"/>
                  <a:pt x="369454" y="1875087"/>
                </a:cubicBezTo>
                <a:cubicBezTo>
                  <a:pt x="478751" y="2075208"/>
                  <a:pt x="683490" y="1334760"/>
                  <a:pt x="803563" y="1283960"/>
                </a:cubicBezTo>
                <a:cubicBezTo>
                  <a:pt x="923636" y="1233160"/>
                  <a:pt x="1002145" y="1556432"/>
                  <a:pt x="1089891" y="1570287"/>
                </a:cubicBezTo>
                <a:cubicBezTo>
                  <a:pt x="1177637" y="1584142"/>
                  <a:pt x="1186873" y="1368626"/>
                  <a:pt x="1330036" y="1367087"/>
                </a:cubicBezTo>
                <a:cubicBezTo>
                  <a:pt x="1473199" y="1365548"/>
                  <a:pt x="1779539" y="1571827"/>
                  <a:pt x="1948872" y="1561051"/>
                </a:cubicBezTo>
                <a:cubicBezTo>
                  <a:pt x="2118205" y="1550275"/>
                  <a:pt x="2225963" y="1302433"/>
                  <a:pt x="2346036" y="1302433"/>
                </a:cubicBezTo>
                <a:cubicBezTo>
                  <a:pt x="2466109" y="1302433"/>
                  <a:pt x="2573867" y="1778106"/>
                  <a:pt x="2669309" y="1561051"/>
                </a:cubicBezTo>
                <a:cubicBezTo>
                  <a:pt x="2764752" y="1343996"/>
                  <a:pt x="2824788" y="-13750"/>
                  <a:pt x="2918691" y="105"/>
                </a:cubicBezTo>
                <a:cubicBezTo>
                  <a:pt x="3012594" y="13959"/>
                  <a:pt x="3131127" y="1419427"/>
                  <a:pt x="3232727" y="1644178"/>
                </a:cubicBezTo>
                <a:cubicBezTo>
                  <a:pt x="3334327" y="1868929"/>
                  <a:pt x="3434388" y="1384020"/>
                  <a:pt x="3528291" y="1348614"/>
                </a:cubicBezTo>
                <a:cubicBezTo>
                  <a:pt x="3622194" y="1313208"/>
                  <a:pt x="3709169" y="1372475"/>
                  <a:pt x="3796145" y="14317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AC96F4D-FADD-D098-100E-3FC086061AEB}"/>
              </a:ext>
            </a:extLst>
          </p:cNvPr>
          <p:cNvCxnSpPr>
            <a:cxnSpLocks/>
          </p:cNvCxnSpPr>
          <p:nvPr/>
        </p:nvCxnSpPr>
        <p:spPr>
          <a:xfrm>
            <a:off x="6858543" y="5779011"/>
            <a:ext cx="41789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7D05856-2FE0-81ED-B699-F71F8C3C544A}"/>
              </a:ext>
            </a:extLst>
          </p:cNvPr>
          <p:cNvCxnSpPr>
            <a:cxnSpLocks/>
          </p:cNvCxnSpPr>
          <p:nvPr/>
        </p:nvCxnSpPr>
        <p:spPr>
          <a:xfrm>
            <a:off x="6857471" y="4947157"/>
            <a:ext cx="41799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991AD5B8-B16C-31DB-D3B9-C7D19E0C570C}"/>
              </a:ext>
            </a:extLst>
          </p:cNvPr>
          <p:cNvSpPr/>
          <p:nvPr/>
        </p:nvSpPr>
        <p:spPr>
          <a:xfrm>
            <a:off x="6954989" y="4313691"/>
            <a:ext cx="3796145" cy="1909319"/>
          </a:xfrm>
          <a:custGeom>
            <a:avLst/>
            <a:gdLst>
              <a:gd name="connsiteX0" fmla="*/ 0 w 3796145"/>
              <a:gd name="connsiteY0" fmla="*/ 1459451 h 1909319"/>
              <a:gd name="connsiteX1" fmla="*/ 147781 w 3796145"/>
              <a:gd name="connsiteY1" fmla="*/ 83233 h 1909319"/>
              <a:gd name="connsiteX2" fmla="*/ 369454 w 3796145"/>
              <a:gd name="connsiteY2" fmla="*/ 1875087 h 1909319"/>
              <a:gd name="connsiteX3" fmla="*/ 803563 w 3796145"/>
              <a:gd name="connsiteY3" fmla="*/ 1283960 h 1909319"/>
              <a:gd name="connsiteX4" fmla="*/ 1089891 w 3796145"/>
              <a:gd name="connsiteY4" fmla="*/ 1570287 h 1909319"/>
              <a:gd name="connsiteX5" fmla="*/ 1330036 w 3796145"/>
              <a:gd name="connsiteY5" fmla="*/ 1367087 h 1909319"/>
              <a:gd name="connsiteX6" fmla="*/ 1948872 w 3796145"/>
              <a:gd name="connsiteY6" fmla="*/ 1561051 h 1909319"/>
              <a:gd name="connsiteX7" fmla="*/ 2346036 w 3796145"/>
              <a:gd name="connsiteY7" fmla="*/ 1302433 h 1909319"/>
              <a:gd name="connsiteX8" fmla="*/ 2669309 w 3796145"/>
              <a:gd name="connsiteY8" fmla="*/ 1561051 h 1909319"/>
              <a:gd name="connsiteX9" fmla="*/ 2918691 w 3796145"/>
              <a:gd name="connsiteY9" fmla="*/ 105 h 1909319"/>
              <a:gd name="connsiteX10" fmla="*/ 3232727 w 3796145"/>
              <a:gd name="connsiteY10" fmla="*/ 1644178 h 1909319"/>
              <a:gd name="connsiteX11" fmla="*/ 3528291 w 3796145"/>
              <a:gd name="connsiteY11" fmla="*/ 1348614 h 1909319"/>
              <a:gd name="connsiteX12" fmla="*/ 3796145 w 3796145"/>
              <a:gd name="connsiteY12" fmla="*/ 1431742 h 1909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96145" h="1909319">
                <a:moveTo>
                  <a:pt x="0" y="1459451"/>
                </a:moveTo>
                <a:cubicBezTo>
                  <a:pt x="43102" y="736705"/>
                  <a:pt x="86205" y="13960"/>
                  <a:pt x="147781" y="83233"/>
                </a:cubicBezTo>
                <a:cubicBezTo>
                  <a:pt x="209357" y="152506"/>
                  <a:pt x="260157" y="1674966"/>
                  <a:pt x="369454" y="1875087"/>
                </a:cubicBezTo>
                <a:cubicBezTo>
                  <a:pt x="478751" y="2075208"/>
                  <a:pt x="683490" y="1334760"/>
                  <a:pt x="803563" y="1283960"/>
                </a:cubicBezTo>
                <a:cubicBezTo>
                  <a:pt x="923636" y="1233160"/>
                  <a:pt x="1002145" y="1556432"/>
                  <a:pt x="1089891" y="1570287"/>
                </a:cubicBezTo>
                <a:cubicBezTo>
                  <a:pt x="1177637" y="1584142"/>
                  <a:pt x="1186873" y="1368626"/>
                  <a:pt x="1330036" y="1367087"/>
                </a:cubicBezTo>
                <a:cubicBezTo>
                  <a:pt x="1473199" y="1365548"/>
                  <a:pt x="1779539" y="1571827"/>
                  <a:pt x="1948872" y="1561051"/>
                </a:cubicBezTo>
                <a:cubicBezTo>
                  <a:pt x="2118205" y="1550275"/>
                  <a:pt x="2225963" y="1302433"/>
                  <a:pt x="2346036" y="1302433"/>
                </a:cubicBezTo>
                <a:cubicBezTo>
                  <a:pt x="2466109" y="1302433"/>
                  <a:pt x="2573867" y="1778106"/>
                  <a:pt x="2669309" y="1561051"/>
                </a:cubicBezTo>
                <a:cubicBezTo>
                  <a:pt x="2764752" y="1343996"/>
                  <a:pt x="2824788" y="-13750"/>
                  <a:pt x="2918691" y="105"/>
                </a:cubicBezTo>
                <a:cubicBezTo>
                  <a:pt x="3012594" y="13959"/>
                  <a:pt x="3131127" y="1419427"/>
                  <a:pt x="3232727" y="1644178"/>
                </a:cubicBezTo>
                <a:cubicBezTo>
                  <a:pt x="3334327" y="1868929"/>
                  <a:pt x="3434388" y="1384020"/>
                  <a:pt x="3528291" y="1348614"/>
                </a:cubicBezTo>
                <a:cubicBezTo>
                  <a:pt x="3622194" y="1313208"/>
                  <a:pt x="3709169" y="1372475"/>
                  <a:pt x="3796145" y="14317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ED6AC84-7421-81E3-AC2D-B4E48633F838}"/>
              </a:ext>
            </a:extLst>
          </p:cNvPr>
          <p:cNvSpPr/>
          <p:nvPr/>
        </p:nvSpPr>
        <p:spPr>
          <a:xfrm>
            <a:off x="7141303" y="4313691"/>
            <a:ext cx="3796145" cy="1909319"/>
          </a:xfrm>
          <a:custGeom>
            <a:avLst/>
            <a:gdLst>
              <a:gd name="connsiteX0" fmla="*/ 0 w 3796145"/>
              <a:gd name="connsiteY0" fmla="*/ 1459451 h 1909319"/>
              <a:gd name="connsiteX1" fmla="*/ 147781 w 3796145"/>
              <a:gd name="connsiteY1" fmla="*/ 83233 h 1909319"/>
              <a:gd name="connsiteX2" fmla="*/ 369454 w 3796145"/>
              <a:gd name="connsiteY2" fmla="*/ 1875087 h 1909319"/>
              <a:gd name="connsiteX3" fmla="*/ 803563 w 3796145"/>
              <a:gd name="connsiteY3" fmla="*/ 1283960 h 1909319"/>
              <a:gd name="connsiteX4" fmla="*/ 1089891 w 3796145"/>
              <a:gd name="connsiteY4" fmla="*/ 1570287 h 1909319"/>
              <a:gd name="connsiteX5" fmla="*/ 1330036 w 3796145"/>
              <a:gd name="connsiteY5" fmla="*/ 1367087 h 1909319"/>
              <a:gd name="connsiteX6" fmla="*/ 1948872 w 3796145"/>
              <a:gd name="connsiteY6" fmla="*/ 1561051 h 1909319"/>
              <a:gd name="connsiteX7" fmla="*/ 2346036 w 3796145"/>
              <a:gd name="connsiteY7" fmla="*/ 1302433 h 1909319"/>
              <a:gd name="connsiteX8" fmla="*/ 2669309 w 3796145"/>
              <a:gd name="connsiteY8" fmla="*/ 1561051 h 1909319"/>
              <a:gd name="connsiteX9" fmla="*/ 2918691 w 3796145"/>
              <a:gd name="connsiteY9" fmla="*/ 105 h 1909319"/>
              <a:gd name="connsiteX10" fmla="*/ 3232727 w 3796145"/>
              <a:gd name="connsiteY10" fmla="*/ 1644178 h 1909319"/>
              <a:gd name="connsiteX11" fmla="*/ 3528291 w 3796145"/>
              <a:gd name="connsiteY11" fmla="*/ 1348614 h 1909319"/>
              <a:gd name="connsiteX12" fmla="*/ 3796145 w 3796145"/>
              <a:gd name="connsiteY12" fmla="*/ 1431742 h 1909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96145" h="1909319">
                <a:moveTo>
                  <a:pt x="0" y="1459451"/>
                </a:moveTo>
                <a:cubicBezTo>
                  <a:pt x="43102" y="736705"/>
                  <a:pt x="86205" y="13960"/>
                  <a:pt x="147781" y="83233"/>
                </a:cubicBezTo>
                <a:cubicBezTo>
                  <a:pt x="209357" y="152506"/>
                  <a:pt x="260157" y="1674966"/>
                  <a:pt x="369454" y="1875087"/>
                </a:cubicBezTo>
                <a:cubicBezTo>
                  <a:pt x="478751" y="2075208"/>
                  <a:pt x="683490" y="1334760"/>
                  <a:pt x="803563" y="1283960"/>
                </a:cubicBezTo>
                <a:cubicBezTo>
                  <a:pt x="923636" y="1233160"/>
                  <a:pt x="1002145" y="1556432"/>
                  <a:pt x="1089891" y="1570287"/>
                </a:cubicBezTo>
                <a:cubicBezTo>
                  <a:pt x="1177637" y="1584142"/>
                  <a:pt x="1186873" y="1368626"/>
                  <a:pt x="1330036" y="1367087"/>
                </a:cubicBezTo>
                <a:cubicBezTo>
                  <a:pt x="1473199" y="1365548"/>
                  <a:pt x="1779539" y="1571827"/>
                  <a:pt x="1948872" y="1561051"/>
                </a:cubicBezTo>
                <a:cubicBezTo>
                  <a:pt x="2118205" y="1550275"/>
                  <a:pt x="2225963" y="1302433"/>
                  <a:pt x="2346036" y="1302433"/>
                </a:cubicBezTo>
                <a:cubicBezTo>
                  <a:pt x="2466109" y="1302433"/>
                  <a:pt x="2573867" y="1778106"/>
                  <a:pt x="2669309" y="1561051"/>
                </a:cubicBezTo>
                <a:cubicBezTo>
                  <a:pt x="2764752" y="1343996"/>
                  <a:pt x="2824788" y="-13750"/>
                  <a:pt x="2918691" y="105"/>
                </a:cubicBezTo>
                <a:cubicBezTo>
                  <a:pt x="3012594" y="13959"/>
                  <a:pt x="3131127" y="1419427"/>
                  <a:pt x="3232727" y="1644178"/>
                </a:cubicBezTo>
                <a:cubicBezTo>
                  <a:pt x="3334327" y="1868929"/>
                  <a:pt x="3434388" y="1384020"/>
                  <a:pt x="3528291" y="1348614"/>
                </a:cubicBezTo>
                <a:cubicBezTo>
                  <a:pt x="3622194" y="1313208"/>
                  <a:pt x="3709169" y="1372475"/>
                  <a:pt x="3796145" y="14317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FD1604D2-CE41-2DF0-AEF5-AA0BD8566BED}"/>
              </a:ext>
            </a:extLst>
          </p:cNvPr>
          <p:cNvSpPr/>
          <p:nvPr/>
        </p:nvSpPr>
        <p:spPr>
          <a:xfrm>
            <a:off x="7340421" y="4313691"/>
            <a:ext cx="3796145" cy="1909319"/>
          </a:xfrm>
          <a:custGeom>
            <a:avLst/>
            <a:gdLst>
              <a:gd name="connsiteX0" fmla="*/ 0 w 3796145"/>
              <a:gd name="connsiteY0" fmla="*/ 1459451 h 1909319"/>
              <a:gd name="connsiteX1" fmla="*/ 147781 w 3796145"/>
              <a:gd name="connsiteY1" fmla="*/ 83233 h 1909319"/>
              <a:gd name="connsiteX2" fmla="*/ 369454 w 3796145"/>
              <a:gd name="connsiteY2" fmla="*/ 1875087 h 1909319"/>
              <a:gd name="connsiteX3" fmla="*/ 803563 w 3796145"/>
              <a:gd name="connsiteY3" fmla="*/ 1283960 h 1909319"/>
              <a:gd name="connsiteX4" fmla="*/ 1089891 w 3796145"/>
              <a:gd name="connsiteY4" fmla="*/ 1570287 h 1909319"/>
              <a:gd name="connsiteX5" fmla="*/ 1330036 w 3796145"/>
              <a:gd name="connsiteY5" fmla="*/ 1367087 h 1909319"/>
              <a:gd name="connsiteX6" fmla="*/ 1948872 w 3796145"/>
              <a:gd name="connsiteY6" fmla="*/ 1561051 h 1909319"/>
              <a:gd name="connsiteX7" fmla="*/ 2346036 w 3796145"/>
              <a:gd name="connsiteY7" fmla="*/ 1302433 h 1909319"/>
              <a:gd name="connsiteX8" fmla="*/ 2669309 w 3796145"/>
              <a:gd name="connsiteY8" fmla="*/ 1561051 h 1909319"/>
              <a:gd name="connsiteX9" fmla="*/ 2918691 w 3796145"/>
              <a:gd name="connsiteY9" fmla="*/ 105 h 1909319"/>
              <a:gd name="connsiteX10" fmla="*/ 3232727 w 3796145"/>
              <a:gd name="connsiteY10" fmla="*/ 1644178 h 1909319"/>
              <a:gd name="connsiteX11" fmla="*/ 3528291 w 3796145"/>
              <a:gd name="connsiteY11" fmla="*/ 1348614 h 1909319"/>
              <a:gd name="connsiteX12" fmla="*/ 3796145 w 3796145"/>
              <a:gd name="connsiteY12" fmla="*/ 1431742 h 1909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96145" h="1909319">
                <a:moveTo>
                  <a:pt x="0" y="1459451"/>
                </a:moveTo>
                <a:cubicBezTo>
                  <a:pt x="43102" y="736705"/>
                  <a:pt x="86205" y="13960"/>
                  <a:pt x="147781" y="83233"/>
                </a:cubicBezTo>
                <a:cubicBezTo>
                  <a:pt x="209357" y="152506"/>
                  <a:pt x="260157" y="1674966"/>
                  <a:pt x="369454" y="1875087"/>
                </a:cubicBezTo>
                <a:cubicBezTo>
                  <a:pt x="478751" y="2075208"/>
                  <a:pt x="683490" y="1334760"/>
                  <a:pt x="803563" y="1283960"/>
                </a:cubicBezTo>
                <a:cubicBezTo>
                  <a:pt x="923636" y="1233160"/>
                  <a:pt x="1002145" y="1556432"/>
                  <a:pt x="1089891" y="1570287"/>
                </a:cubicBezTo>
                <a:cubicBezTo>
                  <a:pt x="1177637" y="1584142"/>
                  <a:pt x="1186873" y="1368626"/>
                  <a:pt x="1330036" y="1367087"/>
                </a:cubicBezTo>
                <a:cubicBezTo>
                  <a:pt x="1473199" y="1365548"/>
                  <a:pt x="1779539" y="1571827"/>
                  <a:pt x="1948872" y="1561051"/>
                </a:cubicBezTo>
                <a:cubicBezTo>
                  <a:pt x="2118205" y="1550275"/>
                  <a:pt x="2225963" y="1302433"/>
                  <a:pt x="2346036" y="1302433"/>
                </a:cubicBezTo>
                <a:cubicBezTo>
                  <a:pt x="2466109" y="1302433"/>
                  <a:pt x="2573867" y="1778106"/>
                  <a:pt x="2669309" y="1561051"/>
                </a:cubicBezTo>
                <a:cubicBezTo>
                  <a:pt x="2764752" y="1343996"/>
                  <a:pt x="2824788" y="-13750"/>
                  <a:pt x="2918691" y="105"/>
                </a:cubicBezTo>
                <a:cubicBezTo>
                  <a:pt x="3012594" y="13959"/>
                  <a:pt x="3131127" y="1419427"/>
                  <a:pt x="3232727" y="1644178"/>
                </a:cubicBezTo>
                <a:cubicBezTo>
                  <a:pt x="3334327" y="1868929"/>
                  <a:pt x="3434388" y="1384020"/>
                  <a:pt x="3528291" y="1348614"/>
                </a:cubicBezTo>
                <a:cubicBezTo>
                  <a:pt x="3622194" y="1313208"/>
                  <a:pt x="3709169" y="1372475"/>
                  <a:pt x="3796145" y="143174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E06C9695-3B9A-70FE-EE18-5744BF49CF24}"/>
              </a:ext>
            </a:extLst>
          </p:cNvPr>
          <p:cNvSpPr/>
          <p:nvPr/>
        </p:nvSpPr>
        <p:spPr>
          <a:xfrm>
            <a:off x="6918041" y="4276830"/>
            <a:ext cx="1025237" cy="1524021"/>
          </a:xfrm>
          <a:custGeom>
            <a:avLst/>
            <a:gdLst>
              <a:gd name="connsiteX0" fmla="*/ 0 w 840509"/>
              <a:gd name="connsiteY0" fmla="*/ 1496312 h 1524021"/>
              <a:gd name="connsiteX1" fmla="*/ 314037 w 840509"/>
              <a:gd name="connsiteY1" fmla="*/ 21 h 1524021"/>
              <a:gd name="connsiteX2" fmla="*/ 840509 w 840509"/>
              <a:gd name="connsiteY2" fmla="*/ 1524021 h 1524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509" h="1524021">
                <a:moveTo>
                  <a:pt x="0" y="1496312"/>
                </a:moveTo>
                <a:cubicBezTo>
                  <a:pt x="86976" y="745857"/>
                  <a:pt x="173952" y="-4597"/>
                  <a:pt x="314037" y="21"/>
                </a:cubicBezTo>
                <a:cubicBezTo>
                  <a:pt x="454122" y="4639"/>
                  <a:pt x="748146" y="1305427"/>
                  <a:pt x="840509" y="1524021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2F6F303C-A66A-2A41-135E-F33086A17162}"/>
              </a:ext>
            </a:extLst>
          </p:cNvPr>
          <p:cNvSpPr/>
          <p:nvPr/>
        </p:nvSpPr>
        <p:spPr>
          <a:xfrm>
            <a:off x="8100296" y="4858677"/>
            <a:ext cx="184727" cy="886756"/>
          </a:xfrm>
          <a:custGeom>
            <a:avLst/>
            <a:gdLst>
              <a:gd name="connsiteX0" fmla="*/ 0 w 184727"/>
              <a:gd name="connsiteY0" fmla="*/ 849810 h 886756"/>
              <a:gd name="connsiteX1" fmla="*/ 36945 w 184727"/>
              <a:gd name="connsiteY1" fmla="*/ 65 h 886756"/>
              <a:gd name="connsiteX2" fmla="*/ 184727 w 184727"/>
              <a:gd name="connsiteY2" fmla="*/ 886756 h 88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727" h="886756">
                <a:moveTo>
                  <a:pt x="0" y="849810"/>
                </a:moveTo>
                <a:cubicBezTo>
                  <a:pt x="3078" y="421858"/>
                  <a:pt x="6157" y="-6093"/>
                  <a:pt x="36945" y="65"/>
                </a:cubicBezTo>
                <a:cubicBezTo>
                  <a:pt x="67733" y="6223"/>
                  <a:pt x="152400" y="852889"/>
                  <a:pt x="184727" y="886756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4C67B8-C33D-A34B-5A1C-9F947B2B4E17}"/>
              </a:ext>
            </a:extLst>
          </p:cNvPr>
          <p:cNvSpPr txBox="1"/>
          <p:nvPr/>
        </p:nvSpPr>
        <p:spPr>
          <a:xfrm>
            <a:off x="1824225" y="6051778"/>
            <a:ext cx="2530671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1600" b="1" dirty="0"/>
              <a:t>Good Case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F36643-2AAD-DB6C-BF44-F0BD43FEBE33}"/>
              </a:ext>
            </a:extLst>
          </p:cNvPr>
          <p:cNvSpPr txBox="1"/>
          <p:nvPr/>
        </p:nvSpPr>
        <p:spPr>
          <a:xfrm>
            <a:off x="7774039" y="6015537"/>
            <a:ext cx="2530671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1600" b="1" dirty="0"/>
              <a:t>Bad Case</a:t>
            </a:r>
          </a:p>
        </p:txBody>
      </p:sp>
    </p:spTree>
    <p:extLst>
      <p:ext uri="{BB962C8B-B14F-4D97-AF65-F5344CB8AC3E}">
        <p14:creationId xmlns:p14="http://schemas.microsoft.com/office/powerpoint/2010/main" val="2555486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12D82393-2898-02F5-0ED6-801D37BFE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9CF3565C-2581-2570-F1DC-6ED77F42AC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23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DD1D2BD3-8CBF-8BCC-EAE0-D458FD9F11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RX Solution</a:t>
            </a:r>
            <a:endParaRPr lang="en-US" b="0" dirty="0"/>
          </a:p>
        </p:txBody>
      </p:sp>
      <p:sp>
        <p:nvSpPr>
          <p:cNvPr id="127" name="Google Shape;127;p6">
            <a:extLst>
              <a:ext uri="{FF2B5EF4-FFF2-40B4-BE49-F238E27FC236}">
                <a16:creationId xmlns:a16="http://schemas.microsoft.com/office/drawing/2014/main" id="{196834F9-FC3B-80F9-7B4A-8698AE8E8B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18" y="1052649"/>
            <a:ext cx="10946142" cy="547682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M</a:t>
            </a:r>
            <a:r>
              <a:rPr lang="en-US" altLang="ko-KR" dirty="0"/>
              <a:t>atching </a:t>
            </a:r>
            <a:r>
              <a:rPr lang="en-US" altLang="ko-KR" b="1" dirty="0"/>
              <a:t>P</a:t>
            </a:r>
            <a:r>
              <a:rPr lang="en-US" altLang="ko-KR" dirty="0"/>
              <a:t>ursuit based </a:t>
            </a:r>
            <a:r>
              <a:rPr lang="en-US" altLang="ko-KR" b="1" dirty="0"/>
              <a:t>S</a:t>
            </a:r>
            <a:r>
              <a:rPr lang="en-US" altLang="ko-KR" dirty="0"/>
              <a:t>parse </a:t>
            </a:r>
            <a:r>
              <a:rPr lang="en-US" altLang="ko-KR" b="1" dirty="0"/>
              <a:t>I</a:t>
            </a:r>
            <a:r>
              <a:rPr lang="en-US" altLang="ko-KR" dirty="0"/>
              <a:t>mpulse </a:t>
            </a:r>
            <a:r>
              <a:rPr lang="en-US" altLang="ko-KR" b="1" dirty="0"/>
              <a:t>D</a:t>
            </a:r>
            <a:r>
              <a:rPr lang="en-US" altLang="ko-KR" dirty="0"/>
              <a:t>etection </a:t>
            </a:r>
            <a:r>
              <a:rPr lang="en-US" altLang="ko-KR" b="1" dirty="0"/>
              <a:t>(MP-SID)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Greedy</a:t>
            </a:r>
            <a:r>
              <a:rPr lang="ko-KR" altLang="en-US" b="1" dirty="0"/>
              <a:t> </a:t>
            </a:r>
            <a:r>
              <a:rPr lang="en-US" altLang="ko-KR" b="1" dirty="0"/>
              <a:t>Algorithm</a:t>
            </a:r>
            <a:r>
              <a:rPr lang="ko-KR" altLang="en-US" dirty="0"/>
              <a:t>을 기반으로 </a:t>
            </a:r>
            <a:r>
              <a:rPr lang="en-US" altLang="ko-KR" dirty="0"/>
              <a:t>Peak</a:t>
            </a:r>
            <a:r>
              <a:rPr lang="ko-KR" altLang="en-US" dirty="0"/>
              <a:t>값을 구별 해냄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신호 전체에서 가장 높은 </a:t>
            </a:r>
            <a:r>
              <a:rPr lang="en-US" altLang="ko-KR" dirty="0"/>
              <a:t>Peak</a:t>
            </a:r>
            <a:r>
              <a:rPr lang="ko-KR" altLang="en-US" dirty="0"/>
              <a:t>를 찾아 이를 저장 후 제거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Threshold</a:t>
            </a:r>
            <a:r>
              <a:rPr lang="ko-KR" altLang="en-US" dirty="0"/>
              <a:t> 기반이 아니며</a:t>
            </a:r>
            <a:r>
              <a:rPr lang="en-US" altLang="ko-KR" dirty="0"/>
              <a:t>, Peak</a:t>
            </a:r>
            <a:r>
              <a:rPr lang="ko-KR" altLang="en-US" dirty="0"/>
              <a:t>신호가 겹쳐져서 발생하는 문제를 효과적으로 해결 가능</a:t>
            </a:r>
            <a:r>
              <a:rPr lang="en-US" altLang="ko-KR" dirty="0"/>
              <a:t>!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ECBE33F-73E7-7138-612C-118D2F441DC1}"/>
              </a:ext>
            </a:extLst>
          </p:cNvPr>
          <p:cNvCxnSpPr>
            <a:cxnSpLocks/>
          </p:cNvCxnSpPr>
          <p:nvPr/>
        </p:nvCxnSpPr>
        <p:spPr>
          <a:xfrm>
            <a:off x="4006541" y="5985745"/>
            <a:ext cx="417891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4215A8BF-8EE9-CE4E-1A8C-D48098540083}"/>
              </a:ext>
            </a:extLst>
          </p:cNvPr>
          <p:cNvSpPr/>
          <p:nvPr/>
        </p:nvSpPr>
        <p:spPr>
          <a:xfrm>
            <a:off x="4294909" y="4029651"/>
            <a:ext cx="3435927" cy="2568503"/>
          </a:xfrm>
          <a:custGeom>
            <a:avLst/>
            <a:gdLst>
              <a:gd name="connsiteX0" fmla="*/ 0 w 3435927"/>
              <a:gd name="connsiteY0" fmla="*/ 1937040 h 2568503"/>
              <a:gd name="connsiteX1" fmla="*/ 360218 w 3435927"/>
              <a:gd name="connsiteY1" fmla="*/ 6640 h 2568503"/>
              <a:gd name="connsiteX2" fmla="*/ 895927 w 3435927"/>
              <a:gd name="connsiteY2" fmla="*/ 2528167 h 2568503"/>
              <a:gd name="connsiteX3" fmla="*/ 1376218 w 3435927"/>
              <a:gd name="connsiteY3" fmla="*/ 1604531 h 2568503"/>
              <a:gd name="connsiteX4" fmla="*/ 1985818 w 3435927"/>
              <a:gd name="connsiteY4" fmla="*/ 2214131 h 2568503"/>
              <a:gd name="connsiteX5" fmla="*/ 2410691 w 3435927"/>
              <a:gd name="connsiteY5" fmla="*/ 1669185 h 2568503"/>
              <a:gd name="connsiteX6" fmla="*/ 3084946 w 3435927"/>
              <a:gd name="connsiteY6" fmla="*/ 2103294 h 2568503"/>
              <a:gd name="connsiteX7" fmla="*/ 3435927 w 3435927"/>
              <a:gd name="connsiteY7" fmla="*/ 1964749 h 256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5927" h="2568503">
                <a:moveTo>
                  <a:pt x="0" y="1937040"/>
                </a:moveTo>
                <a:cubicBezTo>
                  <a:pt x="105448" y="922579"/>
                  <a:pt x="210897" y="-91881"/>
                  <a:pt x="360218" y="6640"/>
                </a:cubicBezTo>
                <a:cubicBezTo>
                  <a:pt x="509539" y="105161"/>
                  <a:pt x="726594" y="2261852"/>
                  <a:pt x="895927" y="2528167"/>
                </a:cubicBezTo>
                <a:cubicBezTo>
                  <a:pt x="1065260" y="2794482"/>
                  <a:pt x="1194570" y="1656870"/>
                  <a:pt x="1376218" y="1604531"/>
                </a:cubicBezTo>
                <a:cubicBezTo>
                  <a:pt x="1557867" y="1552192"/>
                  <a:pt x="1813406" y="2203355"/>
                  <a:pt x="1985818" y="2214131"/>
                </a:cubicBezTo>
                <a:cubicBezTo>
                  <a:pt x="2158230" y="2224907"/>
                  <a:pt x="2227503" y="1687658"/>
                  <a:pt x="2410691" y="1669185"/>
                </a:cubicBezTo>
                <a:cubicBezTo>
                  <a:pt x="2593879" y="1650712"/>
                  <a:pt x="2914073" y="2054033"/>
                  <a:pt x="3084946" y="2103294"/>
                </a:cubicBezTo>
                <a:cubicBezTo>
                  <a:pt x="3255819" y="2152555"/>
                  <a:pt x="3345873" y="2058652"/>
                  <a:pt x="3435927" y="1964749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C216D2BD-8ED7-6D28-1C4D-483A29D371D3}"/>
              </a:ext>
            </a:extLst>
          </p:cNvPr>
          <p:cNvSpPr/>
          <p:nvPr/>
        </p:nvSpPr>
        <p:spPr>
          <a:xfrm>
            <a:off x="4451927" y="4230135"/>
            <a:ext cx="3029528" cy="2163226"/>
          </a:xfrm>
          <a:custGeom>
            <a:avLst/>
            <a:gdLst>
              <a:gd name="connsiteX0" fmla="*/ 0 w 3029528"/>
              <a:gd name="connsiteY0" fmla="*/ 1755029 h 2163226"/>
              <a:gd name="connsiteX1" fmla="*/ 221673 w 3029528"/>
              <a:gd name="connsiteY1" fmla="*/ 2041356 h 2163226"/>
              <a:gd name="connsiteX2" fmla="*/ 415637 w 3029528"/>
              <a:gd name="connsiteY2" fmla="*/ 120 h 2163226"/>
              <a:gd name="connsiteX3" fmla="*/ 1163782 w 3029528"/>
              <a:gd name="connsiteY3" fmla="*/ 2142956 h 2163226"/>
              <a:gd name="connsiteX4" fmla="*/ 1745673 w 3029528"/>
              <a:gd name="connsiteY4" fmla="*/ 674374 h 2163226"/>
              <a:gd name="connsiteX5" fmla="*/ 2475346 w 3029528"/>
              <a:gd name="connsiteY5" fmla="*/ 2022883 h 2163226"/>
              <a:gd name="connsiteX6" fmla="*/ 3029528 w 3029528"/>
              <a:gd name="connsiteY6" fmla="*/ 1773501 h 2163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29528" h="2163226">
                <a:moveTo>
                  <a:pt x="0" y="1755029"/>
                </a:moveTo>
                <a:cubicBezTo>
                  <a:pt x="76200" y="2044435"/>
                  <a:pt x="152400" y="2333841"/>
                  <a:pt x="221673" y="2041356"/>
                </a:cubicBezTo>
                <a:cubicBezTo>
                  <a:pt x="290946" y="1748871"/>
                  <a:pt x="258619" y="-16813"/>
                  <a:pt x="415637" y="120"/>
                </a:cubicBezTo>
                <a:cubicBezTo>
                  <a:pt x="572655" y="17053"/>
                  <a:pt x="942109" y="2030580"/>
                  <a:pt x="1163782" y="2142956"/>
                </a:cubicBezTo>
                <a:cubicBezTo>
                  <a:pt x="1385455" y="2255332"/>
                  <a:pt x="1527079" y="694386"/>
                  <a:pt x="1745673" y="674374"/>
                </a:cubicBezTo>
                <a:cubicBezTo>
                  <a:pt x="1964267" y="654362"/>
                  <a:pt x="2261370" y="1839695"/>
                  <a:pt x="2475346" y="2022883"/>
                </a:cubicBezTo>
                <a:cubicBezTo>
                  <a:pt x="2689322" y="2206071"/>
                  <a:pt x="2859425" y="1989786"/>
                  <a:pt x="3029528" y="1773501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68A4C03-499A-B38C-9423-29C8F13B7914}"/>
              </a:ext>
            </a:extLst>
          </p:cNvPr>
          <p:cNvSpPr/>
          <p:nvPr/>
        </p:nvSpPr>
        <p:spPr>
          <a:xfrm>
            <a:off x="5745018" y="4516528"/>
            <a:ext cx="2152073" cy="1986942"/>
          </a:xfrm>
          <a:custGeom>
            <a:avLst/>
            <a:gdLst>
              <a:gd name="connsiteX0" fmla="*/ 0 w 2152073"/>
              <a:gd name="connsiteY0" fmla="*/ 1477872 h 1986942"/>
              <a:gd name="connsiteX1" fmla="*/ 240146 w 2152073"/>
              <a:gd name="connsiteY1" fmla="*/ 1985872 h 1986942"/>
              <a:gd name="connsiteX2" fmla="*/ 517237 w 2152073"/>
              <a:gd name="connsiteY2" fmla="*/ 1357799 h 1986942"/>
              <a:gd name="connsiteX3" fmla="*/ 877455 w 2152073"/>
              <a:gd name="connsiteY3" fmla="*/ 1819617 h 1986942"/>
              <a:gd name="connsiteX4" fmla="*/ 1191491 w 2152073"/>
              <a:gd name="connsiteY4" fmla="*/ 54 h 1986942"/>
              <a:gd name="connsiteX5" fmla="*/ 1930400 w 2152073"/>
              <a:gd name="connsiteY5" fmla="*/ 1884272 h 1986942"/>
              <a:gd name="connsiteX6" fmla="*/ 2152073 w 2152073"/>
              <a:gd name="connsiteY6" fmla="*/ 1477872 h 198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2073" h="1986942">
                <a:moveTo>
                  <a:pt x="0" y="1477872"/>
                </a:moveTo>
                <a:cubicBezTo>
                  <a:pt x="76970" y="1741878"/>
                  <a:pt x="153940" y="2005884"/>
                  <a:pt x="240146" y="1985872"/>
                </a:cubicBezTo>
                <a:cubicBezTo>
                  <a:pt x="326352" y="1965860"/>
                  <a:pt x="411019" y="1385508"/>
                  <a:pt x="517237" y="1357799"/>
                </a:cubicBezTo>
                <a:cubicBezTo>
                  <a:pt x="623455" y="1330090"/>
                  <a:pt x="765079" y="2045908"/>
                  <a:pt x="877455" y="1819617"/>
                </a:cubicBezTo>
                <a:cubicBezTo>
                  <a:pt x="989831" y="1593326"/>
                  <a:pt x="1016000" y="-10722"/>
                  <a:pt x="1191491" y="54"/>
                </a:cubicBezTo>
                <a:cubicBezTo>
                  <a:pt x="1366982" y="10830"/>
                  <a:pt x="1770303" y="1637969"/>
                  <a:pt x="1930400" y="1884272"/>
                </a:cubicBezTo>
                <a:cubicBezTo>
                  <a:pt x="2090497" y="2130575"/>
                  <a:pt x="2064327" y="1637969"/>
                  <a:pt x="2152073" y="1477872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37C3CA38-BCE8-F96E-619D-E4DC9A35E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>
            <a:extLst>
              <a:ext uri="{FF2B5EF4-FFF2-40B4-BE49-F238E27FC236}">
                <a16:creationId xmlns:a16="http://schemas.microsoft.com/office/drawing/2014/main" id="{1A1AD22E-806C-FE8A-AD78-8FD6740D7E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dirty="0"/>
              <a:t>Is CDM-TSM good enough?</a:t>
            </a:r>
            <a:endParaRPr dirty="0"/>
          </a:p>
        </p:txBody>
      </p:sp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3FE45114-A986-B5E8-8B0C-FB13B3925D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V: Evaluation</a:t>
            </a:r>
            <a:endParaRPr dirty="0"/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14FB3E44-6F61-C88A-730F-10D2F2B218E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/>
          </a:p>
        </p:txBody>
      </p:sp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D3B19B2F-4BE5-6EF9-25B1-B169A524B8F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0339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6034982A-7B7F-0DB9-A635-44AE6E8BB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EEC1D7C3-7E54-5A54-214E-FCB49E37A36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25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4B0A1F09-3080-38D6-BA3C-EF90068CCA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Evaluation</a:t>
            </a:r>
          </a:p>
        </p:txBody>
      </p:sp>
      <p:sp>
        <p:nvSpPr>
          <p:cNvPr id="127" name="Google Shape;127;p6">
            <a:extLst>
              <a:ext uri="{FF2B5EF4-FFF2-40B4-BE49-F238E27FC236}">
                <a16:creationId xmlns:a16="http://schemas.microsoft.com/office/drawing/2014/main" id="{D0744C65-5378-0E85-CAD7-57E2FFBA68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18" y="1052649"/>
            <a:ext cx="10946142" cy="547682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Experiments Setting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Environments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Emulation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Water Tank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Modulation Schemes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Non-Multiplexing (Traditional): DSSS, PPM, CTSM</a:t>
            </a:r>
          </a:p>
          <a:p>
            <a:pPr lvl="3">
              <a:lnSpc>
                <a:spcPct val="150000"/>
              </a:lnSpc>
            </a:pPr>
            <a:r>
              <a:rPr lang="en-US" altLang="ko-KR" dirty="0"/>
              <a:t>Emulation </a:t>
            </a:r>
            <a:r>
              <a:rPr lang="ko-KR" altLang="en-US" dirty="0"/>
              <a:t>실험의 </a:t>
            </a:r>
            <a:r>
              <a:rPr lang="en-US" altLang="ko-KR" dirty="0"/>
              <a:t>Interference</a:t>
            </a:r>
            <a:r>
              <a:rPr lang="ko-KR" altLang="en-US" dirty="0"/>
              <a:t>로 활용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Multiplexing: MC-CDMA, MPPM, CDM-TSM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Metric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Bit Error Rate (BER)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Signal-to-Noise Ratio (SNR)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Signal-to-Interference Ratio (SIR)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9671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3C92FB15-14AC-A0A2-B46F-C1A879EFF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CE0F9C1D-4395-F844-F6A7-10CC78351DB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26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9CCD5D56-566B-0F7C-451A-B95E3AB1A0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Evaluation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658398-C335-93B1-0975-4EFBFF858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133" y="1297045"/>
            <a:ext cx="6009867" cy="4987947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FD3DB8-1DAF-ED4C-2EAE-077BD1601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Emulation Setting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accent5"/>
                </a:solidFill>
              </a:rPr>
              <a:t>Open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source real underwater acoustic channel data</a:t>
            </a:r>
            <a:r>
              <a:rPr lang="ko-KR" altLang="en-US" dirty="0">
                <a:solidFill>
                  <a:schemeClr val="accent5"/>
                </a:solidFill>
              </a:rPr>
              <a:t>를 활용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accent6"/>
                </a:solidFill>
              </a:rPr>
              <a:t>Non-Multiplexing Modulation </a:t>
            </a:r>
            <a:r>
              <a:rPr lang="ko-KR" altLang="en-US" dirty="0">
                <a:solidFill>
                  <a:schemeClr val="accent6"/>
                </a:solidFill>
              </a:rPr>
              <a:t>신호를 간섭원으로 활용</a:t>
            </a:r>
            <a:endParaRPr lang="en-US" altLang="ko-KR" dirty="0">
              <a:solidFill>
                <a:schemeClr val="accent6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accent4"/>
                </a:solidFill>
              </a:rPr>
              <a:t>Additive White Gaussian Noise (AWGN)</a:t>
            </a:r>
            <a:r>
              <a:rPr lang="ko-KR" altLang="en-US" dirty="0">
                <a:solidFill>
                  <a:schemeClr val="accent4"/>
                </a:solidFill>
              </a:rPr>
              <a:t>을 잡음원으로 활용</a:t>
            </a:r>
            <a:endParaRPr lang="en-US" altLang="ko-KR" dirty="0">
              <a:solidFill>
                <a:schemeClr val="accent4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accent3"/>
                </a:solidFill>
              </a:rPr>
              <a:t>Guarding Interval</a:t>
            </a:r>
            <a:r>
              <a:rPr lang="ko-KR" altLang="en-US" dirty="0">
                <a:solidFill>
                  <a:schemeClr val="accent3"/>
                </a:solidFill>
              </a:rPr>
              <a:t>이나 </a:t>
            </a:r>
            <a:r>
              <a:rPr lang="en-US" altLang="ko-KR" dirty="0">
                <a:solidFill>
                  <a:schemeClr val="accent3"/>
                </a:solidFill>
              </a:rPr>
              <a:t>Reed-Solomon (RS) Coding </a:t>
            </a:r>
            <a:r>
              <a:rPr lang="ko-KR" altLang="en-US" dirty="0">
                <a:solidFill>
                  <a:schemeClr val="accent3"/>
                </a:solidFill>
              </a:rPr>
              <a:t>같은 실험 변수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5CEDCA-CA28-06D8-4989-1111DAA5D455}"/>
              </a:ext>
            </a:extLst>
          </p:cNvPr>
          <p:cNvSpPr/>
          <p:nvPr/>
        </p:nvSpPr>
        <p:spPr>
          <a:xfrm>
            <a:off x="7038109" y="3104573"/>
            <a:ext cx="1334366" cy="667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37B2C6-DBE8-4D46-FDA0-6719A58D753D}"/>
              </a:ext>
            </a:extLst>
          </p:cNvPr>
          <p:cNvSpPr/>
          <p:nvPr/>
        </p:nvSpPr>
        <p:spPr>
          <a:xfrm>
            <a:off x="9486034" y="3857626"/>
            <a:ext cx="1067666" cy="4953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449600-98AC-A337-87AA-3051A689C918}"/>
              </a:ext>
            </a:extLst>
          </p:cNvPr>
          <p:cNvSpPr/>
          <p:nvPr/>
        </p:nvSpPr>
        <p:spPr>
          <a:xfrm>
            <a:off x="6429375" y="4695826"/>
            <a:ext cx="4095750" cy="14954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CCFFDF-62C6-A365-0A64-15EDBE3354E2}"/>
              </a:ext>
            </a:extLst>
          </p:cNvPr>
          <p:cNvSpPr/>
          <p:nvPr/>
        </p:nvSpPr>
        <p:spPr>
          <a:xfrm>
            <a:off x="7370389" y="4278148"/>
            <a:ext cx="668711" cy="36052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812AEF-AE96-AC2B-98D7-57F805FF1770}"/>
              </a:ext>
            </a:extLst>
          </p:cNvPr>
          <p:cNvSpPr/>
          <p:nvPr/>
        </p:nvSpPr>
        <p:spPr>
          <a:xfrm>
            <a:off x="9534524" y="1400175"/>
            <a:ext cx="695325" cy="111442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6AD926-4D68-498D-51BA-2F8AF944387C}"/>
              </a:ext>
            </a:extLst>
          </p:cNvPr>
          <p:cNvSpPr/>
          <p:nvPr/>
        </p:nvSpPr>
        <p:spPr>
          <a:xfrm>
            <a:off x="11172826" y="4587883"/>
            <a:ext cx="885824" cy="66039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324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3B883120-4120-0D85-4BDC-FE7B09173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A3C7F8F4-A301-066B-36AD-CCC52DB7134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27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362EC4E2-4FF1-A300-E472-5EE4B5C28A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Evaluation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60EAD8-B38E-8F4D-BD31-5EA60C4627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9586"/>
          <a:stretch>
            <a:fillRect/>
          </a:stretch>
        </p:blipFill>
        <p:spPr>
          <a:xfrm>
            <a:off x="0" y="3143891"/>
            <a:ext cx="12192000" cy="3303606"/>
          </a:xfrm>
          <a:prstGeom prst="rect">
            <a:avLst/>
          </a:prstGeom>
        </p:spPr>
      </p:pic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5FADDF0C-20D4-949C-F3FB-6CAEAA223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8" y="1052650"/>
            <a:ext cx="5833493" cy="21708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Interference Result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Normal Comparison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Guarding interval: </a:t>
            </a:r>
            <a:r>
              <a:rPr lang="ko-KR" altLang="en-US" dirty="0"/>
              <a:t>심볼 간섭 방지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RS</a:t>
            </a:r>
            <a:r>
              <a:rPr lang="ko-KR" altLang="en-US" dirty="0"/>
              <a:t> </a:t>
            </a:r>
            <a:r>
              <a:rPr lang="en-US" altLang="ko-KR" dirty="0"/>
              <a:t>Coding: </a:t>
            </a:r>
            <a:r>
              <a:rPr lang="ko-KR" altLang="en-US" dirty="0"/>
              <a:t>오류 정정 코딩</a:t>
            </a:r>
            <a:endParaRPr lang="en-US" altLang="ko-KR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DF30B29F-D76E-AB6D-2B16-C1C0EBDD748B}"/>
              </a:ext>
            </a:extLst>
          </p:cNvPr>
          <p:cNvSpPr txBox="1">
            <a:spLocks/>
          </p:cNvSpPr>
          <p:nvPr/>
        </p:nvSpPr>
        <p:spPr>
          <a:xfrm>
            <a:off x="6098209" y="1052650"/>
            <a:ext cx="583349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전반적으로 </a:t>
            </a:r>
            <a:r>
              <a:rPr lang="en-US" altLang="ko-KR" dirty="0"/>
              <a:t>CDM-TSM</a:t>
            </a:r>
            <a:r>
              <a:rPr lang="ko-KR" altLang="en-US" dirty="0"/>
              <a:t>이 우수하다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4127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F95973F4-7967-DCFB-9128-593059694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BA7EBD6F-07EB-8A96-0651-3C3027EDC9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28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3E9CF134-F091-E80A-C4FF-C3FF08005F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Evaluation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19CD9E-47F5-62EF-EF75-08FFE51DCC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0350"/>
          <a:stretch>
            <a:fillRect/>
          </a:stretch>
        </p:blipFill>
        <p:spPr>
          <a:xfrm>
            <a:off x="24511" y="3228107"/>
            <a:ext cx="12142978" cy="3228112"/>
          </a:xfrm>
          <a:prstGeom prst="rect">
            <a:avLst/>
          </a:prstGeom>
        </p:spPr>
      </p:pic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968B6702-3BE8-066E-99F5-BCC743E63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8" y="1052650"/>
            <a:ext cx="5833493" cy="21708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Interference Result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Normal Comparison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Guarding interval: </a:t>
            </a:r>
            <a:r>
              <a:rPr lang="ko-KR" altLang="en-US" dirty="0"/>
              <a:t>심볼 간섭 방지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RS</a:t>
            </a:r>
            <a:r>
              <a:rPr lang="ko-KR" altLang="en-US" dirty="0"/>
              <a:t> </a:t>
            </a:r>
            <a:r>
              <a:rPr lang="en-US" altLang="ko-KR" dirty="0"/>
              <a:t>Coding: </a:t>
            </a:r>
            <a:r>
              <a:rPr lang="ko-KR" altLang="en-US" dirty="0"/>
              <a:t>오류 정정 코딩</a:t>
            </a:r>
            <a:endParaRPr lang="en-US" altLang="ko-KR" dirty="0"/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EBF99DBE-0F3A-20A4-768E-2081FA38A506}"/>
              </a:ext>
            </a:extLst>
          </p:cNvPr>
          <p:cNvSpPr txBox="1">
            <a:spLocks/>
          </p:cNvSpPr>
          <p:nvPr/>
        </p:nvSpPr>
        <p:spPr>
          <a:xfrm>
            <a:off x="6098209" y="1052650"/>
            <a:ext cx="583349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dirty="0"/>
              <a:t>전반적으로 </a:t>
            </a:r>
            <a:r>
              <a:rPr lang="en-US" altLang="ko-KR" dirty="0"/>
              <a:t>CDM-TSM</a:t>
            </a:r>
            <a:r>
              <a:rPr lang="ko-KR" altLang="en-US" dirty="0"/>
              <a:t>이 우수하다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2673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1AA93EAE-2E68-A1F5-5B8E-5D9B82542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960CC06F-1081-4C5B-6EC3-C0C313723A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29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7EF16E69-0E27-2DC6-5FF6-20D9E51022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Evaluation</a:t>
            </a:r>
          </a:p>
        </p:txBody>
      </p:sp>
      <p:sp>
        <p:nvSpPr>
          <p:cNvPr id="2" name="텍스트 개체 틀 3">
            <a:extLst>
              <a:ext uri="{FF2B5EF4-FFF2-40B4-BE49-F238E27FC236}">
                <a16:creationId xmlns:a16="http://schemas.microsoft.com/office/drawing/2014/main" id="{28C3EFA7-506A-7CCC-E9D9-7DCB910CB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8" y="1052650"/>
            <a:ext cx="5833493" cy="54767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Spectral Efficiency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Multiplexing Modulation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Non-Multiplexing Modulation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C92E7B-E6D8-C355-18E9-73E2347A1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98" y="3135745"/>
            <a:ext cx="11671404" cy="3246582"/>
          </a:xfrm>
          <a:prstGeom prst="rect">
            <a:avLst/>
          </a:prstGeom>
        </p:spPr>
      </p:pic>
      <p:sp>
        <p:nvSpPr>
          <p:cNvPr id="3" name="텍스트 개체 틀 3">
            <a:extLst>
              <a:ext uri="{FF2B5EF4-FFF2-40B4-BE49-F238E27FC236}">
                <a16:creationId xmlns:a16="http://schemas.microsoft.com/office/drawing/2014/main" id="{3771405F-7342-AF5A-60DE-37EA914A1611}"/>
              </a:ext>
            </a:extLst>
          </p:cNvPr>
          <p:cNvSpPr txBox="1">
            <a:spLocks/>
          </p:cNvSpPr>
          <p:nvPr/>
        </p:nvSpPr>
        <p:spPr>
          <a:xfrm>
            <a:off x="6098209" y="1052650"/>
            <a:ext cx="583349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/>
              <a:t>vs Multi-Carrier Modulation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Compare to OFDM &amp; OSDM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Multi-Carrier</a:t>
            </a:r>
            <a:r>
              <a:rPr lang="ko-KR" altLang="en-US" dirty="0"/>
              <a:t>방식과 성능 차이가 크지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672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9FF0A779-97CC-B1EF-B4AA-C6A7279F3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25E3A2AF-95FC-1B29-39C3-6FACDBCFF3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3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DC559147-108D-E165-0D9D-FA715DAD07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Introduction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566340-13FB-62E8-E4D8-5A2B92B80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9" y="1052650"/>
            <a:ext cx="5905581" cy="54767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F0"/>
                </a:solidFill>
              </a:rPr>
              <a:t>U</a:t>
            </a:r>
            <a:r>
              <a:rPr lang="en-US" altLang="ko-KR" dirty="0"/>
              <a:t>nderwater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00B0F0"/>
                </a:solidFill>
              </a:rPr>
              <a:t>W</a:t>
            </a:r>
            <a:r>
              <a:rPr lang="en-US" altLang="ko-KR" dirty="0"/>
              <a:t>ireless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00B0F0"/>
                </a:solidFill>
              </a:rPr>
              <a:t>C</a:t>
            </a:r>
            <a:r>
              <a:rPr lang="en-US" altLang="ko-KR" dirty="0"/>
              <a:t>ommunication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00B0F0"/>
                </a:solidFill>
              </a:rPr>
              <a:t>N</a:t>
            </a:r>
            <a:r>
              <a:rPr lang="en-US" altLang="ko-KR" dirty="0"/>
              <a:t>etworks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rgbClr val="00B0F0"/>
                </a:solidFill>
              </a:rPr>
              <a:t>(UWCN)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과학적 연구나 실용적 측면에서 중요한 네트워크 기술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Ex: </a:t>
            </a:r>
            <a:r>
              <a:rPr lang="ko-KR" altLang="en-US" dirty="0"/>
              <a:t>해양 생태계 분석</a:t>
            </a:r>
            <a:r>
              <a:rPr lang="en-US" altLang="ko-KR" dirty="0"/>
              <a:t>, </a:t>
            </a:r>
            <a:r>
              <a:rPr lang="ko-KR" altLang="en-US" dirty="0"/>
              <a:t>해저 파이프라인 관리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Complex Condition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타 무선 네트워크와의 중첩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외부 간섭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특수 임무 환경을 위한 보안 및 기밀성 보장</a:t>
            </a:r>
            <a:endParaRPr lang="en-US" altLang="ko-KR" dirty="0"/>
          </a:p>
        </p:txBody>
      </p:sp>
      <p:pic>
        <p:nvPicPr>
          <p:cNvPr id="1030" name="Picture 6" descr="Challenges, Threats, Security Issues and New Trends of Underwater Wireless Sensor  Networks">
            <a:extLst>
              <a:ext uri="{FF2B5EF4-FFF2-40B4-BE49-F238E27FC236}">
                <a16:creationId xmlns:a16="http://schemas.microsoft.com/office/drawing/2014/main" id="{070F683C-8567-94AA-7C35-9D0E9737C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545" y="4553526"/>
            <a:ext cx="2357299" cy="178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derwater Training for Ukrainian Special Forces! | Ukraine Gate">
            <a:extLst>
              <a:ext uri="{FF2B5EF4-FFF2-40B4-BE49-F238E27FC236}">
                <a16:creationId xmlns:a16="http://schemas.microsoft.com/office/drawing/2014/main" id="{A4D821E3-A71C-F702-0B56-63E97E5CF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1" r="11506"/>
          <a:stretch>
            <a:fillRect/>
          </a:stretch>
        </p:blipFill>
        <p:spPr bwMode="auto">
          <a:xfrm>
            <a:off x="9010844" y="4553527"/>
            <a:ext cx="2357299" cy="1781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rine ecosystem - Wikipedia">
            <a:extLst>
              <a:ext uri="{FF2B5EF4-FFF2-40B4-BE49-F238E27FC236}">
                <a16:creationId xmlns:a16="http://schemas.microsoft.com/office/drawing/2014/main" id="{269E2312-F1D6-2FCC-2926-E03906EB8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545" y="1369182"/>
            <a:ext cx="4714598" cy="318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18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6323E873-6C2B-3077-E78E-84FF9B8F5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11A09F58-6607-965A-92D1-C571E301A4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Evaluation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81B9E8-8113-1C6E-D2CD-390E62754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Water Tank Setting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C44A078-2A71-F908-6013-D8B1B4C34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18" y="2282025"/>
            <a:ext cx="10494309" cy="43825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C048A0A-36F1-D6B9-7E0B-0C34716F0C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26" r="55300" b="61433"/>
          <a:stretch>
            <a:fillRect/>
          </a:stretch>
        </p:blipFill>
        <p:spPr>
          <a:xfrm>
            <a:off x="6560819" y="97357"/>
            <a:ext cx="5503631" cy="21846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B1F54E-A7CF-6DE7-1151-8929E184C01C}"/>
              </a:ext>
            </a:extLst>
          </p:cNvPr>
          <p:cNvSpPr txBox="1"/>
          <p:nvPr/>
        </p:nvSpPr>
        <p:spPr>
          <a:xfrm>
            <a:off x="6311437" y="1906473"/>
            <a:ext cx="1908926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b="1" dirty="0"/>
              <a:t>0.8m x 0.4m x 20cm</a:t>
            </a:r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DF35D920-7C24-961A-3C24-27390033A287}"/>
              </a:ext>
            </a:extLst>
          </p:cNvPr>
          <p:cNvSpPr/>
          <p:nvPr/>
        </p:nvSpPr>
        <p:spPr>
          <a:xfrm>
            <a:off x="6696364" y="2992582"/>
            <a:ext cx="4359563" cy="2678546"/>
          </a:xfrm>
          <a:prstGeom prst="wedgeEllipseCallout">
            <a:avLst>
              <a:gd name="adj1" fmla="val -26238"/>
              <a:gd name="adj2" fmla="val -7543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일반적인 바다보다 좁고 얕은 환경으로 인해 반사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굴절이 극심함</a:t>
            </a:r>
            <a:endParaRPr lang="en-US" altLang="ko-KR" sz="2000" b="1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altLang="ko-KR" sz="2000" b="1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즉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20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극한의 환경에서 실험</a:t>
            </a:r>
          </a:p>
        </p:txBody>
      </p:sp>
    </p:spTree>
    <p:extLst>
      <p:ext uri="{BB962C8B-B14F-4D97-AF65-F5344CB8AC3E}">
        <p14:creationId xmlns:p14="http://schemas.microsoft.com/office/powerpoint/2010/main" val="248328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1994EB46-05D3-515E-90A6-821F86591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4F1D3BB5-A645-0265-7C88-6072B9A2BA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Evaluation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43ACFF-501B-6BA0-43A8-47438250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8" y="1052649"/>
            <a:ext cx="11811083" cy="1971189"/>
          </a:xfrm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Water Tank Result 1: </a:t>
            </a:r>
            <a:r>
              <a:rPr lang="en-US" altLang="ko-KR" b="1" dirty="0"/>
              <a:t>PAPR, Memory, Execution Time Comparison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1 </a:t>
            </a:r>
            <a:r>
              <a:rPr lang="en-US" altLang="ko-KR" dirty="0" err="1"/>
              <a:t>Kb</a:t>
            </a:r>
            <a:r>
              <a:rPr lang="en-US" altLang="ko-KR" dirty="0"/>
              <a:t> Data Modulation</a:t>
            </a:r>
            <a:r>
              <a:rPr lang="ko-KR" altLang="en-US" dirty="0"/>
              <a:t>에 대한 평가인 것이 아쉬움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Metric </a:t>
            </a:r>
            <a:r>
              <a:rPr lang="ko-KR" altLang="en-US" dirty="0"/>
              <a:t>측정이 </a:t>
            </a:r>
            <a:r>
              <a:rPr lang="en-US" altLang="ko-KR" dirty="0"/>
              <a:t>Modulation</a:t>
            </a:r>
            <a:r>
              <a:rPr lang="ko-KR" altLang="en-US" dirty="0"/>
              <a:t>에 대해서만 이루어짐</a:t>
            </a:r>
            <a:r>
              <a:rPr lang="en-US" altLang="ko-KR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3E8826-6C1D-A7EC-14AB-04D8E9138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268" y="3023839"/>
            <a:ext cx="8876228" cy="35055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2986E2F-ADFF-36D2-DFD2-E34C4E0E5097}"/>
              </a:ext>
            </a:extLst>
          </p:cNvPr>
          <p:cNvSpPr/>
          <p:nvPr/>
        </p:nvSpPr>
        <p:spPr>
          <a:xfrm>
            <a:off x="1782619" y="4239490"/>
            <a:ext cx="8636000" cy="465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0029F6-7AB0-C087-84FA-7696A0A52E6A}"/>
              </a:ext>
            </a:extLst>
          </p:cNvPr>
          <p:cNvSpPr/>
          <p:nvPr/>
        </p:nvSpPr>
        <p:spPr>
          <a:xfrm>
            <a:off x="5657273" y="3089563"/>
            <a:ext cx="1648691" cy="4652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26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87B3F453-B1AF-02D7-221D-9E00E8C2A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1C83A3C4-EA5B-A89B-32D6-3D4179BE98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Evaluation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8D570B-12BE-635C-3834-1AA223E2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8" y="1052650"/>
            <a:ext cx="11811083" cy="5476738"/>
          </a:xfrm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Water Tank Result 2: </a:t>
            </a:r>
            <a:r>
              <a:rPr lang="en-US" altLang="ko-KR" b="1" dirty="0"/>
              <a:t>Decoding Strategy Comparison in CDM-TSM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성능 차이가 크게 느껴지지는 않음</a:t>
            </a:r>
            <a:r>
              <a:rPr lang="en-US" altLang="ko-KR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593492-474C-50B5-1723-020BED24E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154" y="2386261"/>
            <a:ext cx="8109610" cy="420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13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B10CFA55-B175-5766-FDF7-3534DCCF8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761552FB-DA24-762F-6D67-8F35407F0B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Conclusion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46FB33-6540-C5F1-30C0-4C4235746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8" y="1052650"/>
            <a:ext cx="11811083" cy="5476738"/>
          </a:xfrm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4530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subTitle" idx="1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Thank you!</a:t>
            </a:r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2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ko-KR" b="1">
                <a:solidFill>
                  <a:srgbClr val="C00000"/>
                </a:solidFill>
              </a:rPr>
              <a:t>Questions?</a:t>
            </a:r>
            <a:endParaRPr/>
          </a:p>
        </p:txBody>
      </p:sp>
      <p:grpSp>
        <p:nvGrpSpPr>
          <p:cNvPr id="136" name="Google Shape;136;p7"/>
          <p:cNvGrpSpPr/>
          <p:nvPr/>
        </p:nvGrpSpPr>
        <p:grpSpPr>
          <a:xfrm>
            <a:off x="2279576" y="251297"/>
            <a:ext cx="2520280" cy="369391"/>
            <a:chOff x="-1895297" y="3413718"/>
            <a:chExt cx="5437086" cy="830386"/>
          </a:xfrm>
        </p:grpSpPr>
        <p:pic>
          <p:nvPicPr>
            <p:cNvPr id="137" name="Google Shape;137;p7"/>
            <p:cNvPicPr preferRelativeResize="0"/>
            <p:nvPr/>
          </p:nvPicPr>
          <p:blipFill rotWithShape="1">
            <a:blip r:embed="rId3">
              <a:alphaModFix/>
            </a:blip>
            <a:srcRect l="43966" r="43966" b="36839"/>
            <a:stretch/>
          </p:blipFill>
          <p:spPr>
            <a:xfrm>
              <a:off x="-1895297" y="3413718"/>
              <a:ext cx="515384" cy="830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7"/>
            <p:cNvPicPr preferRelativeResize="0"/>
            <p:nvPr/>
          </p:nvPicPr>
          <p:blipFill rotWithShape="1">
            <a:blip r:embed="rId4">
              <a:alphaModFix/>
            </a:blip>
            <a:srcRect t="68200"/>
            <a:stretch/>
          </p:blipFill>
          <p:spPr>
            <a:xfrm>
              <a:off x="-1280157" y="3592898"/>
              <a:ext cx="4821946" cy="472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9" name="Google Shape;13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5360" y="179289"/>
            <a:ext cx="1690017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34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7ED447C7-AB53-6C08-5D15-710D8DE43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44E01D14-8504-D357-E67E-8E0804D198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4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CF4F2218-9AD8-21CC-E01B-E942C4DF13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Introduction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D2CBA2-3882-D57F-18FF-0E7337A5E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9" y="1052650"/>
            <a:ext cx="5905581" cy="54767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U</a:t>
            </a:r>
            <a:r>
              <a:rPr lang="en-US" altLang="ko-KR" dirty="0"/>
              <a:t>nder-</a:t>
            </a:r>
            <a:r>
              <a:rPr lang="en-US" altLang="ko-KR" b="1" dirty="0"/>
              <a:t>W</a:t>
            </a:r>
            <a:r>
              <a:rPr lang="en-US" altLang="ko-KR" dirty="0"/>
              <a:t>ater </a:t>
            </a:r>
            <a:r>
              <a:rPr lang="en-US" altLang="ko-KR" b="1" dirty="0"/>
              <a:t>IoT (UW IoT)</a:t>
            </a:r>
            <a:r>
              <a:rPr lang="ko-KR" altLang="en-US" dirty="0"/>
              <a:t>의 등장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IoT</a:t>
            </a:r>
            <a:r>
              <a:rPr lang="ko-KR" altLang="en-US" dirty="0"/>
              <a:t>로 인한 추가적인 과제들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Low Cost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Low Power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UW IoT</a:t>
            </a:r>
            <a:r>
              <a:rPr lang="ko-KR" altLang="en-US" dirty="0"/>
              <a:t>에서는 </a:t>
            </a:r>
            <a:r>
              <a:rPr lang="en-US" altLang="ko-KR" dirty="0"/>
              <a:t>UWCN</a:t>
            </a:r>
            <a:r>
              <a:rPr lang="ko-KR" altLang="en-US" dirty="0"/>
              <a:t>이 </a:t>
            </a:r>
            <a:br>
              <a:rPr lang="en-US" altLang="ko-KR" dirty="0"/>
            </a:br>
            <a:r>
              <a:rPr lang="ko-KR" altLang="en-US" dirty="0"/>
              <a:t>더욱 도전적인 성격을 띄게 됨</a:t>
            </a:r>
            <a:endParaRPr lang="en-US" altLang="ko-KR" dirty="0"/>
          </a:p>
        </p:txBody>
      </p:sp>
      <p:pic>
        <p:nvPicPr>
          <p:cNvPr id="2050" name="Picture 2" descr="Recent Advances, Future Trends, Applications and Challenges of Internet of  Underwater Things (IoUT): A Comprehensive Review">
            <a:extLst>
              <a:ext uri="{FF2B5EF4-FFF2-40B4-BE49-F238E27FC236}">
                <a16:creationId xmlns:a16="http://schemas.microsoft.com/office/drawing/2014/main" id="{E9583E66-F4F2-64E1-E82E-9929D9C59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314" y="1407221"/>
            <a:ext cx="5506736" cy="337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2DA98390-9561-2733-B706-E7CC487E2E54}"/>
              </a:ext>
            </a:extLst>
          </p:cNvPr>
          <p:cNvSpPr/>
          <p:nvPr/>
        </p:nvSpPr>
        <p:spPr>
          <a:xfrm>
            <a:off x="7435273" y="5384800"/>
            <a:ext cx="3029527" cy="1144588"/>
          </a:xfrm>
          <a:prstGeom prst="wedgeEllipseCallout">
            <a:avLst>
              <a:gd name="adj1" fmla="val 13923"/>
              <a:gd name="adj2" fmla="val -1239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동전 단색으로 채워진">
            <a:extLst>
              <a:ext uri="{FF2B5EF4-FFF2-40B4-BE49-F238E27FC236}">
                <a16:creationId xmlns:a16="http://schemas.microsoft.com/office/drawing/2014/main" id="{87E1D8F4-0650-D505-9E6C-8FF1906CBD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85288" y="5591897"/>
            <a:ext cx="730394" cy="730394"/>
          </a:xfrm>
          <a:prstGeom prst="rect">
            <a:avLst/>
          </a:prstGeom>
        </p:spPr>
      </p:pic>
      <p:pic>
        <p:nvPicPr>
          <p:cNvPr id="7" name="그래픽 6" descr="번개 표시 단색으로 채워진">
            <a:extLst>
              <a:ext uri="{FF2B5EF4-FFF2-40B4-BE49-F238E27FC236}">
                <a16:creationId xmlns:a16="http://schemas.microsoft.com/office/drawing/2014/main" id="{4112A828-FB0C-1082-0CC9-3DA8D9A07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0297" y="5591897"/>
            <a:ext cx="730800" cy="7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57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57FAA8FE-D3FB-D310-BAB0-4D12FBF93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2703B4C3-18DD-9D7A-AFC1-980F301D596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5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8A7AC7B2-BD76-46C9-D546-DDAD0F4B5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Introduction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502154-83A4-8C9D-CCBD-1A4FF8759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9" y="1052650"/>
            <a:ext cx="10946141" cy="54767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Underwater Wireless Communication</a:t>
            </a:r>
            <a:r>
              <a:rPr lang="ko-KR" altLang="en-US" dirty="0"/>
              <a:t>을 구현하는 </a:t>
            </a:r>
            <a:r>
              <a:rPr lang="ko-KR" altLang="en-US" b="1" dirty="0"/>
              <a:t>세 가지 방법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Optical Waves (</a:t>
            </a:r>
            <a:r>
              <a:rPr lang="ko-KR" altLang="en-US" dirty="0"/>
              <a:t>광파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Radio Frequency (</a:t>
            </a:r>
            <a:r>
              <a:rPr lang="ko-KR" altLang="en-US" dirty="0"/>
              <a:t>전파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Acoustic Communication (</a:t>
            </a:r>
            <a:r>
              <a:rPr lang="ko-KR" altLang="en-US" dirty="0"/>
              <a:t>음파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Optical Waves &amp; Radio Frequency</a:t>
            </a:r>
            <a:r>
              <a:rPr lang="ko-KR" altLang="en-US" dirty="0"/>
              <a:t>는 수중의 장거리 통신에서 </a:t>
            </a:r>
            <a:r>
              <a:rPr lang="ko-KR" altLang="en-US" b="1" dirty="0"/>
              <a:t>감쇠 문제</a:t>
            </a:r>
            <a:r>
              <a:rPr lang="ko-KR" altLang="en-US" dirty="0"/>
              <a:t>가 심각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Winner is </a:t>
            </a:r>
            <a:r>
              <a:rPr lang="en-US" altLang="ko-KR" b="1" dirty="0"/>
              <a:t>Acoustic Communication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415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A5868ADC-4E8F-D2AB-7B29-FF435545C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88B56229-BB83-D78A-302E-76DB7041D6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6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6765B488-4199-AB73-09F4-8187C2082D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Introduction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6D8719-F02D-ED50-3537-E0C6A8283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9" y="1052650"/>
            <a:ext cx="10946141" cy="54767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Acoustic Communication</a:t>
            </a:r>
            <a:r>
              <a:rPr lang="ko-KR" altLang="en-US" dirty="0"/>
              <a:t>은 수중에서의</a:t>
            </a:r>
            <a:r>
              <a:rPr lang="en-US" altLang="ko-KR" dirty="0"/>
              <a:t> </a:t>
            </a:r>
            <a:r>
              <a:rPr lang="ko-KR" altLang="en-US" dirty="0"/>
              <a:t>장거리 통신을 가능하게 함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But there are </a:t>
            </a:r>
            <a:r>
              <a:rPr lang="en-US" altLang="ko-KR" b="1" dirty="0"/>
              <a:t>several problems..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Spectral Efficiency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Multipath problem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F6824E1-9F07-D185-0071-4AB224D448B4}"/>
              </a:ext>
            </a:extLst>
          </p:cNvPr>
          <p:cNvSpPr/>
          <p:nvPr/>
        </p:nvSpPr>
        <p:spPr>
          <a:xfrm>
            <a:off x="4322618" y="5287839"/>
            <a:ext cx="812800" cy="51751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F9133-5B18-4C85-05F9-15B2B4CB4FDA}"/>
              </a:ext>
            </a:extLst>
          </p:cNvPr>
          <p:cNvSpPr txBox="1"/>
          <p:nvPr/>
        </p:nvSpPr>
        <p:spPr>
          <a:xfrm>
            <a:off x="5235770" y="5250892"/>
            <a:ext cx="6511636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b="1" dirty="0"/>
              <a:t>Hard to apply </a:t>
            </a:r>
            <a:r>
              <a:rPr lang="en-US" altLang="ko-KR" sz="2000" b="1" dirty="0">
                <a:solidFill>
                  <a:srgbClr val="FF0000"/>
                </a:solidFill>
              </a:rPr>
              <a:t>traditional</a:t>
            </a:r>
            <a:r>
              <a:rPr lang="en-US" altLang="ko-KR" sz="2000" b="1" dirty="0"/>
              <a:t> communication Schemes!</a:t>
            </a:r>
          </a:p>
        </p:txBody>
      </p:sp>
    </p:spTree>
    <p:extLst>
      <p:ext uri="{BB962C8B-B14F-4D97-AF65-F5344CB8AC3E}">
        <p14:creationId xmlns:p14="http://schemas.microsoft.com/office/powerpoint/2010/main" val="221644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A2D021DA-844F-C2D1-A875-C51BC5468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>
            <a:extLst>
              <a:ext uri="{FF2B5EF4-FFF2-40B4-BE49-F238E27FC236}">
                <a16:creationId xmlns:a16="http://schemas.microsoft.com/office/drawing/2014/main" id="{EE63A5AA-5156-C637-9294-4405579CCF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altLang="ko-KR" dirty="0"/>
              <a:t>Communication Engineering</a:t>
            </a:r>
            <a:endParaRPr dirty="0"/>
          </a:p>
        </p:txBody>
      </p:sp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EBC05C7E-583B-BE28-F92B-2304E8A592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II: Backgrounds</a:t>
            </a:r>
            <a:endParaRPr dirty="0"/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F12225F9-549F-A0E7-EED0-FB05F89D381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/>
          </a:p>
        </p:txBody>
      </p:sp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F24364CF-0C4D-365B-2D4D-C94B9B627E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0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8F7D533E-E95A-CB64-68DF-0D032400E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7212AEBD-B3ED-214D-C129-F682A64D58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8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84A6185A-8FC1-575C-0B78-6EFB3C28E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Backgrounds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D81D5-3A7F-F543-5FCC-0DE98C50B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9" y="1052650"/>
            <a:ext cx="5905581" cy="54767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Symbol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통신에서 한 번에 처리되는 데이터의 양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각 심볼 간 전송 간격은 송신 측에서 정의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If</a:t>
            </a:r>
            <a:r>
              <a:rPr lang="en-US" altLang="ko-KR" dirty="0"/>
              <a:t> </a:t>
            </a:r>
            <a:r>
              <a:rPr lang="ko-KR" altLang="en-US" dirty="0"/>
              <a:t>심볼시간 </a:t>
            </a:r>
            <a:r>
              <a:rPr lang="en-US" altLang="ko-KR" dirty="0"/>
              <a:t>&lt; </a:t>
            </a:r>
            <a:r>
              <a:rPr lang="ko-KR" altLang="en-US" dirty="0"/>
              <a:t>지연시간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심볼 간 중첩</a:t>
            </a:r>
            <a:r>
              <a:rPr lang="ko-KR" altLang="en-US" dirty="0"/>
              <a:t> 발생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Multipath Problem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심볼이 전송되는 동안 </a:t>
            </a:r>
            <a:r>
              <a:rPr lang="ko-KR" altLang="en-US" b="1" dirty="0"/>
              <a:t>반사나 굴절</a:t>
            </a:r>
            <a:r>
              <a:rPr lang="ko-KR" altLang="en-US" dirty="0"/>
              <a:t>로 인해 지연 시간이 길어지는 현상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이로 인해 심볼 간 중첩 발생</a:t>
            </a:r>
            <a:r>
              <a:rPr lang="en-US" altLang="ko-KR" dirty="0"/>
              <a:t>!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A4E30F1-4575-6ECF-7540-14A245D5CE4B}"/>
              </a:ext>
            </a:extLst>
          </p:cNvPr>
          <p:cNvSpPr/>
          <p:nvPr/>
        </p:nvSpPr>
        <p:spPr>
          <a:xfrm>
            <a:off x="7271313" y="3523585"/>
            <a:ext cx="3865247" cy="13208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689F63-9767-1D4B-54BF-9F79FDE6B88C}"/>
              </a:ext>
            </a:extLst>
          </p:cNvPr>
          <p:cNvSpPr txBox="1"/>
          <p:nvPr/>
        </p:nvSpPr>
        <p:spPr>
          <a:xfrm>
            <a:off x="6517678" y="3656922"/>
            <a:ext cx="6280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/>
              <a:t>TX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D191AD-AF2B-99BE-3D85-8B493A5B450D}"/>
              </a:ext>
            </a:extLst>
          </p:cNvPr>
          <p:cNvSpPr txBox="1"/>
          <p:nvPr/>
        </p:nvSpPr>
        <p:spPr>
          <a:xfrm>
            <a:off x="11136560" y="3659231"/>
            <a:ext cx="6280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/>
              <a:t>RX</a:t>
            </a:r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1F68018-1F46-FA38-DEF2-D797931F5C80}"/>
              </a:ext>
            </a:extLst>
          </p:cNvPr>
          <p:cNvGrpSpPr/>
          <p:nvPr/>
        </p:nvGrpSpPr>
        <p:grpSpPr>
          <a:xfrm>
            <a:off x="6133570" y="2584609"/>
            <a:ext cx="1049751" cy="563700"/>
            <a:chOff x="6133570" y="2584609"/>
            <a:chExt cx="1049751" cy="56370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DE8829-1F6C-D174-9FEE-870CD6D4CB6B}"/>
                </a:ext>
              </a:extLst>
            </p:cNvPr>
            <p:cNvSpPr txBox="1"/>
            <p:nvPr/>
          </p:nvSpPr>
          <p:spPr>
            <a:xfrm>
              <a:off x="6133570" y="2594311"/>
              <a:ext cx="1049751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000" b="1" dirty="0"/>
                <a:t>0111</a:t>
              </a:r>
              <a:endParaRPr lang="ko-KR" altLang="en-US" sz="3000" b="1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D5434A3-84C6-4D62-1B4B-2B742B7DC3BA}"/>
                </a:ext>
              </a:extLst>
            </p:cNvPr>
            <p:cNvSpPr/>
            <p:nvPr/>
          </p:nvSpPr>
          <p:spPr>
            <a:xfrm>
              <a:off x="6168293" y="2584609"/>
              <a:ext cx="932873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1ACFC1-4648-0924-054A-88BE77A6D8B9}"/>
              </a:ext>
            </a:extLst>
          </p:cNvPr>
          <p:cNvSpPr/>
          <p:nvPr/>
        </p:nvSpPr>
        <p:spPr>
          <a:xfrm>
            <a:off x="8123209" y="2582850"/>
            <a:ext cx="932873" cy="5539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F4A0F0-F287-1FBC-1323-087DA5E66C36}"/>
              </a:ext>
            </a:extLst>
          </p:cNvPr>
          <p:cNvSpPr/>
          <p:nvPr/>
        </p:nvSpPr>
        <p:spPr>
          <a:xfrm>
            <a:off x="9100667" y="2584609"/>
            <a:ext cx="932873" cy="5539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8344EAC-C357-FB0C-B557-7039A988368F}"/>
              </a:ext>
            </a:extLst>
          </p:cNvPr>
          <p:cNvSpPr/>
          <p:nvPr/>
        </p:nvSpPr>
        <p:spPr>
          <a:xfrm>
            <a:off x="10078125" y="2582850"/>
            <a:ext cx="932873" cy="5539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13663E8-CA75-86D5-6078-259D18FBD237}"/>
              </a:ext>
            </a:extLst>
          </p:cNvPr>
          <p:cNvSpPr/>
          <p:nvPr/>
        </p:nvSpPr>
        <p:spPr>
          <a:xfrm>
            <a:off x="11055583" y="2582850"/>
            <a:ext cx="932873" cy="5539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F00F3D-9151-C637-236C-D6A1BF90EB6A}"/>
              </a:ext>
            </a:extLst>
          </p:cNvPr>
          <p:cNvSpPr txBox="1"/>
          <p:nvPr/>
        </p:nvSpPr>
        <p:spPr>
          <a:xfrm>
            <a:off x="6068119" y="2214354"/>
            <a:ext cx="1077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Symbol</a:t>
            </a:r>
            <a:endParaRPr lang="ko-KR" altLang="en-US" sz="1000" dirty="0"/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E13E2C4-CE11-F5D7-BFF7-C3BD291D31E8}"/>
              </a:ext>
            </a:extLst>
          </p:cNvPr>
          <p:cNvGrpSpPr/>
          <p:nvPr/>
        </p:nvGrpSpPr>
        <p:grpSpPr>
          <a:xfrm>
            <a:off x="7099569" y="2582850"/>
            <a:ext cx="1049751" cy="566382"/>
            <a:chOff x="7099569" y="2582850"/>
            <a:chExt cx="1049751" cy="56638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E05ADD4-BECA-2AB5-2017-60EB36D4C29C}"/>
                </a:ext>
              </a:extLst>
            </p:cNvPr>
            <p:cNvSpPr/>
            <p:nvPr/>
          </p:nvSpPr>
          <p:spPr>
            <a:xfrm>
              <a:off x="7145751" y="2582850"/>
              <a:ext cx="932873" cy="5539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8FDD49-61D3-CB01-6A89-6702A6ACC3CF}"/>
                </a:ext>
              </a:extLst>
            </p:cNvPr>
            <p:cNvSpPr txBox="1"/>
            <p:nvPr/>
          </p:nvSpPr>
          <p:spPr>
            <a:xfrm>
              <a:off x="7099569" y="2595234"/>
              <a:ext cx="1049751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000" b="1" dirty="0"/>
                <a:t>1001</a:t>
              </a:r>
              <a:endParaRPr lang="ko-KR" altLang="en-US" sz="3000" b="1" dirty="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6A9A6FD-04E2-B108-AE8F-9B0EBF0B4D77}"/>
              </a:ext>
            </a:extLst>
          </p:cNvPr>
          <p:cNvSpPr txBox="1"/>
          <p:nvPr/>
        </p:nvSpPr>
        <p:spPr>
          <a:xfrm>
            <a:off x="8103138" y="2595234"/>
            <a:ext cx="1049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/>
              <a:t>1011</a:t>
            </a:r>
            <a:endParaRPr lang="ko-KR" altLang="en-US" sz="30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3425E0-6823-1DC9-9968-D42D815C0775}"/>
              </a:ext>
            </a:extLst>
          </p:cNvPr>
          <p:cNvSpPr txBox="1"/>
          <p:nvPr/>
        </p:nvSpPr>
        <p:spPr>
          <a:xfrm>
            <a:off x="9049765" y="2595147"/>
            <a:ext cx="1049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/>
              <a:t>1111</a:t>
            </a:r>
            <a:endParaRPr lang="ko-KR" altLang="en-US" sz="30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602A0A-C0D9-CAB5-3240-9FB9E3AB38BE}"/>
              </a:ext>
            </a:extLst>
          </p:cNvPr>
          <p:cNvSpPr txBox="1"/>
          <p:nvPr/>
        </p:nvSpPr>
        <p:spPr>
          <a:xfrm>
            <a:off x="10037635" y="2591455"/>
            <a:ext cx="1049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/>
              <a:t>0101</a:t>
            </a:r>
            <a:endParaRPr lang="ko-KR" altLang="en-US" sz="30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F771F8-D114-1D6D-4748-0E58B710BAA7}"/>
              </a:ext>
            </a:extLst>
          </p:cNvPr>
          <p:cNvSpPr txBox="1"/>
          <p:nvPr/>
        </p:nvSpPr>
        <p:spPr>
          <a:xfrm>
            <a:off x="11019685" y="2580917"/>
            <a:ext cx="1049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b="1" dirty="0"/>
              <a:t>0001</a:t>
            </a:r>
            <a:endParaRPr lang="ko-KR" altLang="en-US" sz="30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D2A3CE-A022-24C6-0070-AE33426D3E69}"/>
              </a:ext>
            </a:extLst>
          </p:cNvPr>
          <p:cNvSpPr txBox="1"/>
          <p:nvPr/>
        </p:nvSpPr>
        <p:spPr>
          <a:xfrm>
            <a:off x="6082959" y="2226320"/>
            <a:ext cx="1077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Now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C9FEE3-1493-DFFE-C1CF-36B8164CAB61}"/>
              </a:ext>
            </a:extLst>
          </p:cNvPr>
          <p:cNvSpPr txBox="1"/>
          <p:nvPr/>
        </p:nvSpPr>
        <p:spPr>
          <a:xfrm>
            <a:off x="7084831" y="2222123"/>
            <a:ext cx="1077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Next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0085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0.1974 0.192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70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11576 0.192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38" grpId="0"/>
      <p:bldP spid="44" grpId="0"/>
      <p:bldP spid="45" grpId="0"/>
      <p:bldP spid="46" grpId="0"/>
      <p:bldP spid="47" grpId="0"/>
      <p:bldP spid="49" grpId="0"/>
      <p:bldP spid="49" grpId="1"/>
      <p:bldP spid="50" grpId="0"/>
      <p:bldP spid="5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2828897C-6B78-A176-E312-16A208F1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AAF6192E-B44A-9BF4-2238-77C0DAD71F4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9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8E3537F3-8793-1653-A4C6-3B331396A9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Backgrounds</a:t>
            </a:r>
            <a:endParaRPr lang="en-US" b="0" dirty="0"/>
          </a:p>
        </p:txBody>
      </p:sp>
      <p:sp>
        <p:nvSpPr>
          <p:cNvPr id="127" name="Google Shape;127;p6">
            <a:extLst>
              <a:ext uri="{FF2B5EF4-FFF2-40B4-BE49-F238E27FC236}">
                <a16:creationId xmlns:a16="http://schemas.microsoft.com/office/drawing/2014/main" id="{9BECA463-F77A-BB8D-1A7A-F050C7B6F5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10946142" cy="54767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통신을 위해서는 </a:t>
            </a:r>
            <a:r>
              <a:rPr lang="en-US" altLang="ko-KR" b="1" dirty="0"/>
              <a:t>Modulation</a:t>
            </a:r>
            <a:r>
              <a:rPr lang="ko-KR" altLang="en-US" dirty="0"/>
              <a:t>이 필요함</a:t>
            </a:r>
            <a:r>
              <a:rPr lang="en-US" altLang="ko-KR" dirty="0"/>
              <a:t>!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Message </a:t>
            </a:r>
            <a:r>
              <a:rPr lang="ko-KR" altLang="en-US" dirty="0"/>
              <a:t>신호의 주파수를 높임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Modulation</a:t>
            </a:r>
            <a:r>
              <a:rPr lang="ko-KR" altLang="en-US" dirty="0"/>
              <a:t> 방식은 다양함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캐리어 개수에 따른 </a:t>
            </a:r>
            <a:r>
              <a:rPr lang="en-US" altLang="ko-KR" dirty="0"/>
              <a:t>Modulation </a:t>
            </a:r>
            <a:r>
              <a:rPr lang="ko-KR" altLang="en-US" dirty="0"/>
              <a:t>구분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Multi</a:t>
            </a:r>
            <a:r>
              <a:rPr lang="en-US" altLang="ko-KR" dirty="0"/>
              <a:t>-Carrier Modulation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Single</a:t>
            </a:r>
            <a:r>
              <a:rPr lang="en-US" altLang="ko-KR" dirty="0"/>
              <a:t>-Carrier Modulation</a:t>
            </a:r>
          </a:p>
        </p:txBody>
      </p:sp>
      <p:pic>
        <p:nvPicPr>
          <p:cNvPr id="3074" name="Picture 2" descr="What is Modulation ? Why Modulation is Required ? Types of Modulation  Explained.">
            <a:extLst>
              <a:ext uri="{FF2B5EF4-FFF2-40B4-BE49-F238E27FC236}">
                <a16:creationId xmlns:a16="http://schemas.microsoft.com/office/drawing/2014/main" id="{1DD20DF7-5EBA-BCDC-D5DB-8DC9A645B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08"/>
          <a:stretch>
            <a:fillRect/>
          </a:stretch>
        </p:blipFill>
        <p:spPr bwMode="auto">
          <a:xfrm>
            <a:off x="6520244" y="2508412"/>
            <a:ext cx="5481297" cy="233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88F1723-3B0A-8DBF-26FA-E51EA1AB1BAE}"/>
              </a:ext>
            </a:extLst>
          </p:cNvPr>
          <p:cNvSpPr/>
          <p:nvPr/>
        </p:nvSpPr>
        <p:spPr>
          <a:xfrm>
            <a:off x="6770254" y="4082985"/>
            <a:ext cx="1237673" cy="48901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95869"/>
      </p:ext>
    </p:extLst>
  </p:cSld>
  <p:clrMapOvr>
    <a:masterClrMapping/>
  </p:clrMapOvr>
</p:sld>
</file>

<file path=ppt/theme/theme1.xml><?xml version="1.0" encoding="utf-8"?>
<a:theme xmlns:a="http://schemas.openxmlformats.org/drawingml/2006/main" name="nsl2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1145</Words>
  <Application>Microsoft Office PowerPoint</Application>
  <PresentationFormat>와이드스크린</PresentationFormat>
  <Paragraphs>278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Noto Sans Symbols</vt:lpstr>
      <vt:lpstr>Malgun Gothic</vt:lpstr>
      <vt:lpstr>Arial</vt:lpstr>
      <vt:lpstr>Calibri</vt:lpstr>
      <vt:lpstr>nsl2</vt:lpstr>
      <vt:lpstr>CDM-TSM Correlation Domain Multiplexed TimeShift Modulation for Underwater AComms</vt:lpstr>
      <vt:lpstr>I: Introduction</vt:lpstr>
      <vt:lpstr>Introduction</vt:lpstr>
      <vt:lpstr>Introduction</vt:lpstr>
      <vt:lpstr>Introduction</vt:lpstr>
      <vt:lpstr>Introduction</vt:lpstr>
      <vt:lpstr>II: Backgrounds</vt:lpstr>
      <vt:lpstr>Backgrounds</vt:lpstr>
      <vt:lpstr>Backgrounds</vt:lpstr>
      <vt:lpstr>Backgrounds</vt:lpstr>
      <vt:lpstr>Backgrounds</vt:lpstr>
      <vt:lpstr>Backgrounds</vt:lpstr>
      <vt:lpstr>III: TX Solution</vt:lpstr>
      <vt:lpstr>TX Solution</vt:lpstr>
      <vt:lpstr>TX Solution</vt:lpstr>
      <vt:lpstr>TX Solution</vt:lpstr>
      <vt:lpstr>TX Solution</vt:lpstr>
      <vt:lpstr>TX Solution</vt:lpstr>
      <vt:lpstr>TX Solution</vt:lpstr>
      <vt:lpstr>IV: RX Solution</vt:lpstr>
      <vt:lpstr>RX Solution</vt:lpstr>
      <vt:lpstr>RX Solution</vt:lpstr>
      <vt:lpstr>RX Solution</vt:lpstr>
      <vt:lpstr>V: 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Evaluation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jeongyeup.paek</dc:creator>
  <cp:lastModifiedBy>경민 김</cp:lastModifiedBy>
  <cp:revision>12</cp:revision>
  <dcterms:created xsi:type="dcterms:W3CDTF">2014-03-19T10:21:19Z</dcterms:created>
  <dcterms:modified xsi:type="dcterms:W3CDTF">2025-08-28T06:18:53Z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0x01010035EE52F3E1E0184E899E3F4433359651</vt:lpwstr>
  </property>
</Properties>
</file>