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303" r:id="rId3"/>
    <p:sldId id="263" r:id="rId4"/>
    <p:sldId id="258" r:id="rId5"/>
    <p:sldId id="261" r:id="rId6"/>
    <p:sldId id="270" r:id="rId7"/>
    <p:sldId id="273" r:id="rId8"/>
    <p:sldId id="275" r:id="rId9"/>
    <p:sldId id="271" r:id="rId10"/>
    <p:sldId id="272" r:id="rId11"/>
    <p:sldId id="274" r:id="rId12"/>
    <p:sldId id="276" r:id="rId13"/>
    <p:sldId id="277" r:id="rId14"/>
    <p:sldId id="264" r:id="rId15"/>
    <p:sldId id="266" r:id="rId16"/>
    <p:sldId id="278" r:id="rId17"/>
    <p:sldId id="279" r:id="rId18"/>
    <p:sldId id="280" r:id="rId19"/>
    <p:sldId id="265" r:id="rId20"/>
    <p:sldId id="268" r:id="rId21"/>
    <p:sldId id="281" r:id="rId22"/>
    <p:sldId id="282" r:id="rId23"/>
    <p:sldId id="286" r:id="rId24"/>
    <p:sldId id="267" r:id="rId25"/>
    <p:sldId id="283" r:id="rId26"/>
    <p:sldId id="284" r:id="rId27"/>
    <p:sldId id="293" r:id="rId28"/>
    <p:sldId id="285" r:id="rId29"/>
    <p:sldId id="304" r:id="rId30"/>
    <p:sldId id="287" r:id="rId31"/>
    <p:sldId id="301" r:id="rId32"/>
    <p:sldId id="30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6" r:id="rId41"/>
    <p:sldId id="262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5QZu09MDTXVRyl20DINUb+n0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3E6EC29-EDBC-9426-386B-6A7A2FD5F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55AE1A4-04BB-ADD6-A1B2-DCA2018FF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BC1440FE-3E8C-2E6B-D365-020E0C9FA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52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C0E2A15-C153-3F0C-C141-38454BB2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8F3D26C-569F-C1CF-7104-EB89973C9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A5C35D0-D769-4F8D-5DB5-50ABFD93C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75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474AA09-3D9A-D8BB-474F-928AF714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FA3D577-257A-D7DB-9E17-34A4DA636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1C7262D-67BA-3A42-B236-342AE8C39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380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BF1AB74-5DA9-0967-97B9-1721743E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B305AA25-C1EC-466A-206C-43C3180D3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D8F2042-876C-7DC8-8EBD-1880EAB743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523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89DAD88E-E595-B80C-ACF2-3927CFCC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467390B6-38B4-01A2-9469-07294B8AA8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920B1D0C-72EA-23EB-8F4C-05B5E4539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878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3F661D6-6913-F103-DF8D-122EA4E15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695CA27-A736-9C62-428E-C23DB524A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A178916-E940-4208-BB3D-D3B83424B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516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6CEDEAE-BD7C-F47D-F400-14AF852F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5D05B79-B15A-0F5D-F386-1B205C428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8741F4A-2C4B-8A6C-9CA2-788617037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41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5ABC951-70EE-4540-9E78-0E23D8438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4139CFA-761D-5A6B-5E35-B13CB3BF8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F0BD788-1983-18FC-5C87-3C14C2FF8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07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6B2F5B4-CE84-8DF3-4509-6BC9F241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F33BD6C-2A03-3B75-0FA6-8B43F326F3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B2E7E51-83D1-BFB8-8153-B10791590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18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0A9FDC85-22D4-54F5-0CB6-3CEE8100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00C834CB-F428-2EB7-0BD7-B723E009C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D03973D3-BB5B-C8EF-FB88-9D3AE64E2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95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BF8A224-47CB-A785-F288-83FEC65F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BFDD150-E09E-ECF4-230D-2E5D5266F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39617556-254C-EA35-7876-D77232A70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6146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7D05C20-C23B-3BBE-EF65-4A341C7B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E5B8F75-A0D2-79E8-91D8-DD17F3301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BAAA00E-E136-19A8-CF32-6A824CCAD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53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361CB14-549A-582C-B737-FF274B1E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643B1C6-7B68-068C-FF03-623366307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01C62FEA-EACE-8CB0-E723-55203D12BC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507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3D94B81-CDBF-B568-3314-FDC92FD02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8B373630-0C43-54BD-A8F5-7DF4DEB07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952708E-2360-F527-4923-FE098A7843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9896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3585887-742D-EBC9-36CB-CF6CC5EA8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240CBEA-54DB-A0B5-CBE8-1A676D81C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B3B88C6-82FF-117C-68E7-F65204D9B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732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E827C1B-3072-2893-E053-3297A2D5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D997CF0B-4B75-E9CF-D155-4E70EFA34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BC024C54-660A-7030-E7EE-A9436062B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410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C13A824-3DEE-A17E-DAAA-7D408188D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3DB8FA7-148C-5716-0D78-D154E7D2B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5AFC8F2-0687-A92B-7A04-C9AF45D73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196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2DEC3AF-3BA3-A35B-8E14-3E062774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413EE88-1473-EA85-CADB-EC82FB272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E3C9810-FFD5-D569-7201-DCEC4F055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206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BB9F01C-1098-8FB9-7CF1-B81C8C976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38B56DB-47DD-E398-3127-BAB423CAB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5C4E2B59-E38C-FF7C-9F33-D761CF9F2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57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FDE8385-C7D5-54D9-C7D5-74B8FEE08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BA3470D-74F4-473E-E055-6E44783BE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C22E4F8-3A41-6996-348A-24E6AA9A8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295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0F91898-D4A4-3544-4670-31889787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0396780-AD5A-5037-7774-B743FF584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25BEF2C-69ED-06A4-AD77-DC9AD8407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89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F6D342B-41E0-B62E-F7D8-FB4444150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BFC9511-293A-2E2F-E168-F272E2FD8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9BDE8F8-0D4F-D010-EC76-DD19638E90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708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964E8AD-802F-2EC9-150F-508EA4BDC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B54F2B0-7AA8-8961-5628-EF156F871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225F681-5BF4-7020-539D-A95993B27F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309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8DB2AE9-FDC1-B93C-F952-670EF83F9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B1BAB14-236B-0D43-E107-D9771D9C9B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72AC7F9-0CB6-126D-9D30-659C3EF731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999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B90E3C0-927F-6C36-A906-063DF312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8E68B07F-DD65-ECD8-5EC4-6D8DE0812A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C8A6093-19F5-236B-D39B-15A7CDAC9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544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DD2D3FA-59DA-748F-0EC6-7039E96D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DDDE8BDC-3020-6FE7-EE85-7ECB3A644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7DCBD57-D807-1779-2AF2-014960836A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733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8C55003-F7DE-7358-8082-009F56B1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652D119-F1FC-4D91-F31F-688F0C4F8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E9B607FF-FC52-DA90-69CC-C5285A4EA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513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9B95312-26A8-AA7E-F27F-F4A8FD14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845753D7-712A-FA1A-F2B2-9600B44CD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D6F533D-0365-BAA1-EE4B-465CBE4D6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903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99535DD-A8B6-4505-D542-1C7E6E1E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C523FB6-0994-E550-DDEF-D5FB5857B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0976627-283A-4041-312A-EC60D9E85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817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BBD3E979-4DC1-4F68-E896-0038C2FD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0CA55A62-7510-C652-8997-C77E5CECF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AACF5284-9DBD-AE30-123F-7F2A038E6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541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935221F-0491-6C9D-10CE-8521D580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716D45F-2C3C-083F-7D20-5A3165FDC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41A4F0F-8820-2A9E-C41C-3D444B1A5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428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607EBCB-034A-D274-032B-774E3800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CDB9B12-ED29-C36F-ED54-0CD5C243E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17F113C-21EE-7DE6-95A9-5729341A08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50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1995D4F7-365C-15A5-E3E0-C90721E9C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EC57FE2-BFF0-0215-87A0-90EA5B294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8D1C315-01FD-ABC4-1E1B-76699D8FE0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858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B5BCDC8-6240-0C2C-806F-AEBE4487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3492F7E-E468-DE07-A0E6-45DC7AA75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F73D8CB4-F8BC-ED61-5B8C-F12D5B6BE9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14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FD75F9D-A2AD-CCED-2914-334AA0FC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BFB90FF-BDF6-2E0A-F261-A24ECE2EC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C58B883-A702-024C-D6C5-AC87D337C8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3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97A124B-5FCC-5E9B-F4F5-9615DD676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029D614-828A-2A8A-E194-3CAA1C19A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48B267F-4989-681E-4430-40180C899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30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575556" y="4005064"/>
            <a:ext cx="81009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539553" y="220486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575556" y="5085184"/>
            <a:ext cx="81009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11"/>
          <p:cNvCxnSpPr/>
          <p:nvPr/>
        </p:nvCxnSpPr>
        <p:spPr>
          <a:xfrm>
            <a:off x="7974381" y="332656"/>
            <a:ext cx="968057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11"/>
          <p:cNvSpPr/>
          <p:nvPr/>
        </p:nvSpPr>
        <p:spPr>
          <a:xfrm>
            <a:off x="8043223" y="26065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8780419" y="267963"/>
            <a:ext cx="108000" cy="1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42814" y="1052650"/>
            <a:ext cx="4285166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89502" y="908721"/>
            <a:ext cx="891165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55;p14"/>
          <p:cNvSpPr/>
          <p:nvPr/>
        </p:nvSpPr>
        <p:spPr>
          <a:xfrm>
            <a:off x="216402" y="83671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676456" y="818728"/>
            <a:ext cx="144000" cy="16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371600" y="4005071"/>
            <a:ext cx="64008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39553" y="2204864"/>
            <a:ext cx="8136904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2"/>
          </p:nvPr>
        </p:nvSpPr>
        <p:spPr>
          <a:xfrm>
            <a:off x="1371600" y="5013182"/>
            <a:ext cx="64008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2846" y="44628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42817" y="1052650"/>
            <a:ext cx="4285167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572002" y="1052519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89502" y="908721"/>
            <a:ext cx="891165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16"/>
          <p:cNvSpPr/>
          <p:nvPr/>
        </p:nvSpPr>
        <p:spPr>
          <a:xfrm>
            <a:off x="216404" y="83671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6"/>
          <p:cNvCxnSpPr/>
          <p:nvPr/>
        </p:nvCxnSpPr>
        <p:spPr>
          <a:xfrm>
            <a:off x="4419070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9" name="Google Shape;69;p16"/>
          <p:cNvSpPr/>
          <p:nvPr/>
        </p:nvSpPr>
        <p:spPr>
          <a:xfrm>
            <a:off x="8676456" y="818728"/>
            <a:ext cx="144000" cy="16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72" name="Google Shape;72;p17"/>
          <p:cNvCxnSpPr/>
          <p:nvPr/>
        </p:nvCxnSpPr>
        <p:spPr>
          <a:xfrm>
            <a:off x="7974381" y="332656"/>
            <a:ext cx="968057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17"/>
          <p:cNvSpPr/>
          <p:nvPr/>
        </p:nvSpPr>
        <p:spPr>
          <a:xfrm>
            <a:off x="8043223" y="26065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8780419" y="267963"/>
            <a:ext cx="108000" cy="1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42846" y="44628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aek@ca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575556" y="4005064"/>
            <a:ext cx="81009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IEEE TRANSACTIONS ON VERY LARGE SCALE INTEGRATION (VLSI) SYSTEMS, VOL. 27, NO. 11, NOVEMBER 2019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Akhilesh Jaiswal , Indranil Chakraborty , Amogh Agrawal , and Kaushik Roy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539553" y="220486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200" dirty="0"/>
              <a:t>8T SRAM Cell as a Multibit Dot-Product Engine</a:t>
            </a:r>
            <a:br>
              <a:rPr lang="en-US" sz="3200" dirty="0"/>
            </a:br>
            <a:r>
              <a:rPr lang="en-US" sz="3200" dirty="0"/>
              <a:t>for Beyond Von Neumann Computing</a:t>
            </a:r>
            <a:endParaRPr sz="3200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575556" y="5085184"/>
            <a:ext cx="81009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altLang="ko-KR" dirty="0" err="1"/>
              <a:t>Kyungmin</a:t>
            </a:r>
            <a:r>
              <a:rPr lang="ko-KR" dirty="0"/>
              <a:t> </a:t>
            </a:r>
            <a:r>
              <a:rPr lang="en-US" altLang="ko-KR" dirty="0"/>
              <a:t>Kim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ko-KR" dirty="0" err="1"/>
              <a:t>Chung-Ang</a:t>
            </a:r>
            <a:r>
              <a:rPr lang="ko-KR" dirty="0"/>
              <a:t> </a:t>
            </a:r>
            <a:r>
              <a:rPr lang="ko-KR" dirty="0" err="1"/>
              <a:t>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altLang="ko-KR" u="sng" dirty="0" err="1">
                <a:solidFill>
                  <a:schemeClr val="hlink"/>
                </a:solidFill>
                <a:hlinkClick r:id="rId3"/>
              </a:rPr>
              <a:t>kyungddin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@cau.ac.kr</a:t>
            </a: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altLang="ko-KR"/>
              <a:t>Jul</a:t>
            </a:r>
            <a:r>
              <a:rPr lang="ko-KR"/>
              <a:t>. </a:t>
            </a:r>
            <a:r>
              <a:rPr lang="en-US" altLang="ko-KR" dirty="0"/>
              <a:t>3rd</a:t>
            </a:r>
            <a:r>
              <a:rPr lang="ko-KR" dirty="0"/>
              <a:t> 20</a:t>
            </a:r>
            <a:r>
              <a:rPr lang="en-US" altLang="ko-KR" dirty="0"/>
              <a:t>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900" y="235738"/>
            <a:ext cx="851237" cy="79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379" y="244757"/>
            <a:ext cx="1247745" cy="607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629564" y="3768062"/>
            <a:ext cx="1235142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8" name="Google Shape;88;p1"/>
          <p:cNvSpPr/>
          <p:nvPr/>
        </p:nvSpPr>
        <p:spPr>
          <a:xfrm>
            <a:off x="1674563" y="3714061"/>
            <a:ext cx="89125" cy="10801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8406" y="3714057"/>
            <a:ext cx="89125" cy="10801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925395F-F1F0-2E63-A7DE-DF6CF420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5946E3B-563E-1937-77B7-A9C7B894AC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92538D6-945B-2851-7DF7-3B1290BE2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C78DDA-C9C5-D68F-5F3A-5F48E0ABD00C}"/>
              </a:ext>
            </a:extLst>
          </p:cNvPr>
          <p:cNvSpPr/>
          <p:nvPr/>
        </p:nvSpPr>
        <p:spPr>
          <a:xfrm>
            <a:off x="4572000" y="2096655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6D4B72-5F1F-3981-0BC1-8A5719DBB291}"/>
              </a:ext>
            </a:extLst>
          </p:cNvPr>
          <p:cNvSpPr/>
          <p:nvPr/>
        </p:nvSpPr>
        <p:spPr>
          <a:xfrm>
            <a:off x="4571999" y="4320703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4FC4C5-5654-8967-07AC-081E1530E3EA}"/>
              </a:ext>
            </a:extLst>
          </p:cNvPr>
          <p:cNvSpPr/>
          <p:nvPr/>
        </p:nvSpPr>
        <p:spPr>
          <a:xfrm>
            <a:off x="4572812" y="3419762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D18F7C-8615-FB28-7B61-1DD0439F54C3}"/>
              </a:ext>
            </a:extLst>
          </p:cNvPr>
          <p:cNvSpPr/>
          <p:nvPr/>
        </p:nvSpPr>
        <p:spPr>
          <a:xfrm rot="16200000">
            <a:off x="4311489" y="3599761"/>
            <a:ext cx="45719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4409CD6-5D31-98EF-CEBB-1D32CA4BBEFA}"/>
              </a:ext>
            </a:extLst>
          </p:cNvPr>
          <p:cNvSpPr/>
          <p:nvPr/>
        </p:nvSpPr>
        <p:spPr>
          <a:xfrm>
            <a:off x="2582714" y="3656401"/>
            <a:ext cx="1188323" cy="426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6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D8533B03-CA27-458E-9D98-B994EE350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6CDD022-BAA3-2D5C-C042-6015B6811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5FC3C39-B1A0-1D1F-9198-21EF58210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35CA56-7613-EE84-9A44-1AA889B7408C}"/>
              </a:ext>
            </a:extLst>
          </p:cNvPr>
          <p:cNvSpPr/>
          <p:nvPr/>
        </p:nvSpPr>
        <p:spPr>
          <a:xfrm>
            <a:off x="4572000" y="2096655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8278E3-A11C-CE22-CBBA-0F0EED0C6B3E}"/>
              </a:ext>
            </a:extLst>
          </p:cNvPr>
          <p:cNvSpPr/>
          <p:nvPr/>
        </p:nvSpPr>
        <p:spPr>
          <a:xfrm>
            <a:off x="4571999" y="4320703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6306E-2E68-F7BF-A3FA-CDD2315AD040}"/>
              </a:ext>
            </a:extLst>
          </p:cNvPr>
          <p:cNvSpPr/>
          <p:nvPr/>
        </p:nvSpPr>
        <p:spPr>
          <a:xfrm>
            <a:off x="4572812" y="3419762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CA2801F-293B-32F8-6787-1FF1B5D2479E}"/>
              </a:ext>
            </a:extLst>
          </p:cNvPr>
          <p:cNvSpPr/>
          <p:nvPr/>
        </p:nvSpPr>
        <p:spPr>
          <a:xfrm rot="5400000" flipV="1">
            <a:off x="4515811" y="3800563"/>
            <a:ext cx="1188323" cy="426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A81A1-5EEA-A35F-D5D6-72527422905F}"/>
              </a:ext>
            </a:extLst>
          </p:cNvPr>
          <p:cNvSpPr txBox="1"/>
          <p:nvPr/>
        </p:nvSpPr>
        <p:spPr>
          <a:xfrm>
            <a:off x="1764705" y="3306037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이제 전류가</a:t>
            </a:r>
            <a:b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정상적으로 흐른다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2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24CA3CB-9D48-B38A-71B7-83CD2D72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E112A66-7E4F-656A-20BC-630882F1C8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BF240AC7-EBE5-DCFC-8237-3977FD66B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 Type: MOSFET</a:t>
            </a:r>
            <a:endParaRPr dirty="0"/>
          </a:p>
        </p:txBody>
      </p:sp>
      <p:pic>
        <p:nvPicPr>
          <p:cNvPr id="13" name="그림 12" descr="도표, 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92CF25-5523-FB83-674F-407D5242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074" b="15615"/>
          <a:stretch>
            <a:fillRect/>
          </a:stretch>
        </p:blipFill>
        <p:spPr>
          <a:xfrm>
            <a:off x="1048131" y="2470548"/>
            <a:ext cx="2255520" cy="2505853"/>
          </a:xfrm>
          <a:prstGeom prst="rect">
            <a:avLst/>
          </a:prstGeom>
        </p:spPr>
      </p:pic>
      <p:pic>
        <p:nvPicPr>
          <p:cNvPr id="14" name="그림 13" descr="도표, 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4C3A5E-F46E-FFDA-AC41-3A981C89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416" b="15615"/>
          <a:stretch>
            <a:fillRect/>
          </a:stretch>
        </p:blipFill>
        <p:spPr>
          <a:xfrm>
            <a:off x="5163312" y="2470547"/>
            <a:ext cx="2457069" cy="2505854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5452EAF3-4AF5-3C32-561E-0C563343970E}"/>
              </a:ext>
            </a:extLst>
          </p:cNvPr>
          <p:cNvSpPr/>
          <p:nvPr/>
        </p:nvSpPr>
        <p:spPr>
          <a:xfrm>
            <a:off x="5745019" y="3302850"/>
            <a:ext cx="841248" cy="841248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7C25D-E5FE-B458-62E1-CEB4A75B669E}"/>
              </a:ext>
            </a:extLst>
          </p:cNvPr>
          <p:cNvSpPr txBox="1"/>
          <p:nvPr/>
        </p:nvSpPr>
        <p:spPr>
          <a:xfrm>
            <a:off x="5505431" y="4160139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Bubble!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5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517F4D6-77EC-123E-6E50-CA1F2B14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0184840-AA21-9D78-5512-974AA0D5AE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EFD73A3-BD75-1ED3-86F8-D1451CF64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 Type: MOSFET</a:t>
            </a:r>
            <a:endParaRPr dirty="0"/>
          </a:p>
        </p:txBody>
      </p:sp>
      <p:pic>
        <p:nvPicPr>
          <p:cNvPr id="7" name="그림 6" descr="도표, 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167492-F2C9-58E5-249B-BD736E37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074" b="15615"/>
          <a:stretch>
            <a:fillRect/>
          </a:stretch>
        </p:blipFill>
        <p:spPr>
          <a:xfrm>
            <a:off x="1048131" y="2470548"/>
            <a:ext cx="2255520" cy="2505853"/>
          </a:xfrm>
          <a:prstGeom prst="rect">
            <a:avLst/>
          </a:prstGeom>
        </p:spPr>
      </p:pic>
      <p:pic>
        <p:nvPicPr>
          <p:cNvPr id="8" name="그림 7" descr="도표, 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90BD23-F4B2-2BE3-65DA-6BBC716A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416" b="15615"/>
          <a:stretch>
            <a:fillRect/>
          </a:stretch>
        </p:blipFill>
        <p:spPr>
          <a:xfrm>
            <a:off x="5163312" y="2470547"/>
            <a:ext cx="2457069" cy="2505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B36DC-6010-DBC4-5AD7-4EA1206D6FD3}"/>
              </a:ext>
            </a:extLst>
          </p:cNvPr>
          <p:cNvSpPr txBox="1"/>
          <p:nvPr/>
        </p:nvSpPr>
        <p:spPr>
          <a:xfrm>
            <a:off x="1639734" y="5317777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NMOS</a:t>
            </a:r>
          </a:p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</a:t>
            </a:r>
            <a:r>
              <a:rPr lang="ko-KR" alt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“HIGH” </a:t>
            </a:r>
            <a:r>
              <a:rPr lang="ko-KR" alt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전압 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63A62-6209-ABF5-51C6-19EA5783E3AD}"/>
              </a:ext>
            </a:extLst>
          </p:cNvPr>
          <p:cNvSpPr txBox="1"/>
          <p:nvPr/>
        </p:nvSpPr>
        <p:spPr>
          <a:xfrm>
            <a:off x="5709604" y="531777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PMOS</a:t>
            </a:r>
          </a:p>
          <a:p>
            <a:pPr algn="ctr"/>
            <a:r>
              <a:rPr lang="en-US" altLang="ko-K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</a:t>
            </a:r>
            <a:r>
              <a:rPr lang="ko-KR" alt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sz="16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“LOW” </a:t>
            </a:r>
            <a:r>
              <a:rPr lang="ko-KR" alt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전압 인가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79A2C-7FB9-85AD-4AA0-CD05D45B6CF3}"/>
              </a:ext>
            </a:extLst>
          </p:cNvPr>
          <p:cNvSpPr txBox="1"/>
          <p:nvPr/>
        </p:nvSpPr>
        <p:spPr>
          <a:xfrm>
            <a:off x="305151" y="1186176"/>
            <a:ext cx="1133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참고</a:t>
            </a:r>
            <a:endParaRPr lang="en-US" altLang="ko-KR" sz="2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HIGH: 5V</a:t>
            </a:r>
            <a:br>
              <a:rPr lang="en-US" altLang="ko-KR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LOW: 0V</a:t>
            </a:r>
          </a:p>
        </p:txBody>
      </p:sp>
    </p:spTree>
    <p:extLst>
      <p:ext uri="{BB962C8B-B14F-4D97-AF65-F5344CB8AC3E}">
        <p14:creationId xmlns:p14="http://schemas.microsoft.com/office/powerpoint/2010/main" val="318263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38DFC43-0EB9-CA97-21EC-0E97C632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721B413A-F367-A4DA-9AA0-35B0832B64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With MOSFET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79BF4233-78E0-8BCF-18D2-930B96CE3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Logic Circuit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3F240CDC-B92F-5B35-749B-0C8EDA4E41F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dirty="0"/>
              <a:t>When you were 1st year student..</a:t>
            </a: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0B7CAAB5-6726-0AB0-8CFD-A98A6F2D0C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30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4905A4B-D548-ADC3-8A50-93052704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0586CB3-9702-45AB-3745-B9EA3480D7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E1DA6BBE-B819-601F-6BAB-4A8C45BC4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Logic Circuit: Inverter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D6D1F1C4-E0D4-5BA0-B189-FE4D57459F7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Inverter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/>
              <a:t>논리회로 수업에서 배우는 논리소자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1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반전</a:t>
            </a:r>
            <a:endParaRPr lang="en-US" altLang="ko-KR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dirty="0"/>
              <a:t>MOSFET Transistor 2</a:t>
            </a:r>
            <a:r>
              <a:rPr lang="ko-KR" altLang="en-US" dirty="0"/>
              <a:t>개로 제작</a:t>
            </a:r>
            <a:endParaRPr dirty="0"/>
          </a:p>
        </p:txBody>
      </p:sp>
      <p:pic>
        <p:nvPicPr>
          <p:cNvPr id="3" name="그림 2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887AD1-D740-77A2-CBD6-0CCA0F29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79" y="3127202"/>
            <a:ext cx="3600000" cy="13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3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E439B17-86B9-08D4-4B40-E659866E8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478455E-12A9-B3A1-E73F-DBE9833CB6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A64DF847-21AD-BACB-DD14-717C523A8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Logic Circuit: Inverter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EBDD11D0-85BB-18D7-682A-42A81CD18E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dirty="0"/>
              <a:t>Inverter Schematic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dirty="0"/>
              <a:t>NMOS</a:t>
            </a:r>
            <a:r>
              <a:rPr lang="ko-KR" altLang="en-US" dirty="0"/>
              <a:t>와 </a:t>
            </a:r>
            <a:r>
              <a:rPr lang="en-US" altLang="ko-KR" dirty="0"/>
              <a:t>PMOS</a:t>
            </a:r>
            <a:r>
              <a:rPr lang="ko-KR" altLang="en-US" dirty="0"/>
              <a:t>의 직렬연결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/>
              <a:t>입력과 출력을 공유</a:t>
            </a:r>
            <a:endParaRPr dirty="0"/>
          </a:p>
        </p:txBody>
      </p:sp>
      <p:pic>
        <p:nvPicPr>
          <p:cNvPr id="4" name="그림 3" descr="텍스트, 도표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16E9D8-CCF3-8702-90CC-C4E2C29A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78" b="11515"/>
          <a:stretch>
            <a:fillRect/>
          </a:stretch>
        </p:blipFill>
        <p:spPr>
          <a:xfrm>
            <a:off x="314586" y="1932580"/>
            <a:ext cx="4019909" cy="3581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FE06D-2379-3F35-B193-A6AEA479415E}"/>
              </a:ext>
            </a:extLst>
          </p:cNvPr>
          <p:cNvSpPr txBox="1"/>
          <p:nvPr/>
        </p:nvSpPr>
        <p:spPr>
          <a:xfrm>
            <a:off x="2087421" y="2038168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 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72AC-2355-BC5E-D304-8A231D07458D}"/>
              </a:ext>
            </a:extLst>
          </p:cNvPr>
          <p:cNvSpPr txBox="1"/>
          <p:nvPr/>
        </p:nvSpPr>
        <p:spPr>
          <a:xfrm>
            <a:off x="1373195" y="5100023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LOW (0)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BED3E-4CD3-E363-B7B0-4BF79871B057}"/>
              </a:ext>
            </a:extLst>
          </p:cNvPr>
          <p:cNvSpPr txBox="1"/>
          <p:nvPr/>
        </p:nvSpPr>
        <p:spPr>
          <a:xfrm>
            <a:off x="474242" y="3569585"/>
            <a:ext cx="5232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001709-3F96-C079-E9BF-A37415FB98FA}"/>
              </a:ext>
            </a:extLst>
          </p:cNvPr>
          <p:cNvSpPr txBox="1"/>
          <p:nvPr/>
        </p:nvSpPr>
        <p:spPr>
          <a:xfrm>
            <a:off x="3506125" y="3569585"/>
            <a:ext cx="6160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93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0DB33C5-BF1D-1887-902C-9B93D481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2BA6C2B-D1A8-048A-F2CB-EF54332498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FF1B3DC-0F6F-5C72-AADB-676863F4C5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Logic Circuit: Inverter</a:t>
            </a:r>
            <a:endParaRPr dirty="0"/>
          </a:p>
        </p:txBody>
      </p:sp>
      <p:pic>
        <p:nvPicPr>
          <p:cNvPr id="4" name="그림 3" descr="텍스트, 도표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634901-98FC-CD02-2063-F07B50C8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78" b="11515"/>
          <a:stretch>
            <a:fillRect/>
          </a:stretch>
        </p:blipFill>
        <p:spPr>
          <a:xfrm>
            <a:off x="309429" y="1932580"/>
            <a:ext cx="4019909" cy="3581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8405D-60DB-8B7F-5767-4EF9BE13F6A6}"/>
              </a:ext>
            </a:extLst>
          </p:cNvPr>
          <p:cNvSpPr txBox="1"/>
          <p:nvPr/>
        </p:nvSpPr>
        <p:spPr>
          <a:xfrm>
            <a:off x="2082264" y="2038168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 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F574C-6090-68AF-C74B-5E662B303562}"/>
              </a:ext>
            </a:extLst>
          </p:cNvPr>
          <p:cNvSpPr txBox="1"/>
          <p:nvPr/>
        </p:nvSpPr>
        <p:spPr>
          <a:xfrm>
            <a:off x="1368038" y="5100023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91A04-AB7F-8026-0999-CBFF470B447F}"/>
              </a:ext>
            </a:extLst>
          </p:cNvPr>
          <p:cNvSpPr txBox="1"/>
          <p:nvPr/>
        </p:nvSpPr>
        <p:spPr>
          <a:xfrm>
            <a:off x="309429" y="3569585"/>
            <a:ext cx="682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B6337-C1B0-E940-01A1-B4BF4B7ECC78}"/>
              </a:ext>
            </a:extLst>
          </p:cNvPr>
          <p:cNvSpPr txBox="1"/>
          <p:nvPr/>
        </p:nvSpPr>
        <p:spPr>
          <a:xfrm>
            <a:off x="3500968" y="3569585"/>
            <a:ext cx="6160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pic>
        <p:nvPicPr>
          <p:cNvPr id="20" name="그림 19" descr="텍스트, 도표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5A8205-261B-F29B-EBFF-F5732050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78" b="11515"/>
          <a:stretch>
            <a:fillRect/>
          </a:stretch>
        </p:blipFill>
        <p:spPr>
          <a:xfrm>
            <a:off x="4815403" y="1932580"/>
            <a:ext cx="4019909" cy="35817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FBD9C4-5F30-B47C-1787-BE59D8195706}"/>
              </a:ext>
            </a:extLst>
          </p:cNvPr>
          <p:cNvSpPr txBox="1"/>
          <p:nvPr/>
        </p:nvSpPr>
        <p:spPr>
          <a:xfrm>
            <a:off x="6588238" y="2038168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 (1)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612D4-720A-F133-9316-E5D2C431732E}"/>
              </a:ext>
            </a:extLst>
          </p:cNvPr>
          <p:cNvSpPr txBox="1"/>
          <p:nvPr/>
        </p:nvSpPr>
        <p:spPr>
          <a:xfrm>
            <a:off x="5874012" y="5100023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 (0)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336CAB-9BE1-5EFB-8D9B-251FABF6BEAE}"/>
              </a:ext>
            </a:extLst>
          </p:cNvPr>
          <p:cNvSpPr txBox="1"/>
          <p:nvPr/>
        </p:nvSpPr>
        <p:spPr>
          <a:xfrm>
            <a:off x="4815403" y="3569585"/>
            <a:ext cx="682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01164-FA5C-9851-99C4-D37EC268C925}"/>
              </a:ext>
            </a:extLst>
          </p:cNvPr>
          <p:cNvSpPr txBox="1"/>
          <p:nvPr/>
        </p:nvSpPr>
        <p:spPr>
          <a:xfrm>
            <a:off x="8006942" y="3569585"/>
            <a:ext cx="6160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6657596B-402E-3C5B-F476-D4B9833999FE}"/>
              </a:ext>
            </a:extLst>
          </p:cNvPr>
          <p:cNvSpPr/>
          <p:nvPr/>
        </p:nvSpPr>
        <p:spPr>
          <a:xfrm>
            <a:off x="6473320" y="4084911"/>
            <a:ext cx="841248" cy="841248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E0314E84-A9B4-5437-9949-9C3B2253E747}"/>
              </a:ext>
            </a:extLst>
          </p:cNvPr>
          <p:cNvSpPr/>
          <p:nvPr/>
        </p:nvSpPr>
        <p:spPr>
          <a:xfrm>
            <a:off x="6307977" y="2523662"/>
            <a:ext cx="1171934" cy="992640"/>
          </a:xfrm>
          <a:prstGeom prst="mathMultiply">
            <a:avLst>
              <a:gd name="adj1" fmla="val 114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CEDE130-DCF8-1046-B4DB-2B899B03069A}"/>
              </a:ext>
            </a:extLst>
          </p:cNvPr>
          <p:cNvSpPr/>
          <p:nvPr/>
        </p:nvSpPr>
        <p:spPr>
          <a:xfrm>
            <a:off x="4310865" y="3569585"/>
            <a:ext cx="41815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8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597517B-FED8-26CF-9881-87BBD207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F071A89F-6281-3F85-AC9A-5A7C54A719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6D09169-437D-C1D7-BC31-A8D51DE09D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Logic Circuit: Inverter</a:t>
            </a:r>
            <a:endParaRPr dirty="0"/>
          </a:p>
        </p:txBody>
      </p:sp>
      <p:pic>
        <p:nvPicPr>
          <p:cNvPr id="11" name="그림 10" descr="텍스트, 도표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A2EA02-4F7C-6056-84EF-605C10AD4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78" b="11515"/>
          <a:stretch>
            <a:fillRect/>
          </a:stretch>
        </p:blipFill>
        <p:spPr>
          <a:xfrm>
            <a:off x="2440917" y="1932580"/>
            <a:ext cx="4019909" cy="3581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1416F1-76C7-378F-21B5-02C4291FC9F8}"/>
              </a:ext>
            </a:extLst>
          </p:cNvPr>
          <p:cNvSpPr txBox="1"/>
          <p:nvPr/>
        </p:nvSpPr>
        <p:spPr>
          <a:xfrm>
            <a:off x="4213752" y="2038168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HIGH (1)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64BE4-2D91-78BE-191C-AD020A5108BA}"/>
              </a:ext>
            </a:extLst>
          </p:cNvPr>
          <p:cNvSpPr txBox="1"/>
          <p:nvPr/>
        </p:nvSpPr>
        <p:spPr>
          <a:xfrm>
            <a:off x="3499526" y="5100023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LOW (0)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E6F24-4FBB-DA50-E1BA-1ABAAEBC6EE1}"/>
              </a:ext>
            </a:extLst>
          </p:cNvPr>
          <p:cNvSpPr txBox="1"/>
          <p:nvPr/>
        </p:nvSpPr>
        <p:spPr>
          <a:xfrm>
            <a:off x="2440917" y="3569585"/>
            <a:ext cx="6829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HIGH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09941-FD4F-6D17-2E57-7BDBDBAC471B}"/>
              </a:ext>
            </a:extLst>
          </p:cNvPr>
          <p:cNvSpPr txBox="1"/>
          <p:nvPr/>
        </p:nvSpPr>
        <p:spPr>
          <a:xfrm>
            <a:off x="5632456" y="3569585"/>
            <a:ext cx="61602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77F798A9-3ECD-269B-2F77-2614BF0B6767}"/>
              </a:ext>
            </a:extLst>
          </p:cNvPr>
          <p:cNvSpPr/>
          <p:nvPr/>
        </p:nvSpPr>
        <p:spPr>
          <a:xfrm>
            <a:off x="4657096" y="3639127"/>
            <a:ext cx="508001" cy="1460896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4B3C0-1BA9-6C4C-DEF1-825482891CFB}"/>
              </a:ext>
            </a:extLst>
          </p:cNvPr>
          <p:cNvSpPr txBox="1"/>
          <p:nvPr/>
        </p:nvSpPr>
        <p:spPr>
          <a:xfrm>
            <a:off x="5567802" y="3574730"/>
            <a:ext cx="9513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LOW (0)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BA602433-7760-5F0F-197B-0B0FF7199620}"/>
              </a:ext>
            </a:extLst>
          </p:cNvPr>
          <p:cNvSpPr/>
          <p:nvPr/>
        </p:nvSpPr>
        <p:spPr>
          <a:xfrm>
            <a:off x="6326909" y="1819564"/>
            <a:ext cx="2170546" cy="1463706"/>
          </a:xfrm>
          <a:prstGeom prst="wedgeEllipseCallout">
            <a:avLst>
              <a:gd name="adj1" fmla="val -54876"/>
              <a:gd name="adj2" fmla="val 675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결과적으로</a:t>
            </a:r>
            <a:br>
              <a:rPr lang="en-US" altLang="ko-KR" sz="18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Output </a:t>
            </a:r>
            <a:r>
              <a:rPr lang="ko-KR" altLang="en-US" sz="18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발생</a:t>
            </a:r>
            <a:r>
              <a:rPr lang="en-US" altLang="ko-KR" sz="18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18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9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8703DDF4-E986-2B2C-F137-CD40A04A9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9A14FDDE-1890-396B-2AA7-04596A23E6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With MOSFET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773D1973-37D9-C2A9-4409-915CA6F42B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Computer Device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87F1F76B-179D-C9B9-0C88-3B780747CE9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5D926379-7644-F453-8D44-78A5EFBB03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7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092188E-693E-6381-EFF1-7D5E974E2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6A76147-9BEB-9559-FE3E-FCDC9C6311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B330E8D-97E8-7BB9-81C0-32B119DEE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0" name="Google Shape;83;p1">
            <a:extLst>
              <a:ext uri="{FF2B5EF4-FFF2-40B4-BE49-F238E27FC236}">
                <a16:creationId xmlns:a16="http://schemas.microsoft.com/office/drawing/2014/main" id="{136C4B5E-2232-0A34-9B72-4BA6577B9AF5}"/>
              </a:ext>
            </a:extLst>
          </p:cNvPr>
          <p:cNvSpPr txBox="1">
            <a:spLocks/>
          </p:cNvSpPr>
          <p:nvPr/>
        </p:nvSpPr>
        <p:spPr>
          <a:xfrm>
            <a:off x="539553" y="305460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200" dirty="0"/>
              <a:t>8T SRAM Cell </a:t>
            </a:r>
            <a:r>
              <a:rPr lang="en-US" sz="3200" dirty="0">
                <a:solidFill>
                  <a:schemeClr val="bg2"/>
                </a:solidFill>
              </a:rPr>
              <a:t>as a Multibit Dot-Product Engine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for Beyond Von Neumann Computing</a:t>
            </a:r>
          </a:p>
        </p:txBody>
      </p:sp>
      <p:sp>
        <p:nvSpPr>
          <p:cNvPr id="18" name="설명선: 굽은 선 17">
            <a:extLst>
              <a:ext uri="{FF2B5EF4-FFF2-40B4-BE49-F238E27FC236}">
                <a16:creationId xmlns:a16="http://schemas.microsoft.com/office/drawing/2014/main" id="{C05E777E-D45F-84C9-5D65-E42E16584825}"/>
              </a:ext>
            </a:extLst>
          </p:cNvPr>
          <p:cNvSpPr/>
          <p:nvPr/>
        </p:nvSpPr>
        <p:spPr>
          <a:xfrm>
            <a:off x="2327564" y="1246909"/>
            <a:ext cx="4054764" cy="665018"/>
          </a:xfrm>
          <a:prstGeom prst="borderCallout2">
            <a:avLst>
              <a:gd name="adj1" fmla="val 52083"/>
              <a:gd name="adj2" fmla="val -360"/>
              <a:gd name="adj3" fmla="val 52083"/>
              <a:gd name="adj4" fmla="val -17123"/>
              <a:gd name="adj5" fmla="val 315278"/>
              <a:gd name="adj6" fmla="val -263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개의 트랜지스터로 만든 </a:t>
            </a:r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SRAM(</a:t>
            </a:r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캐시</a:t>
            </a:r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로</a:t>
            </a:r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CD4ADF47-8520-B109-BC84-10DD699E6BCE}"/>
              </a:ext>
            </a:extLst>
          </p:cNvPr>
          <p:cNvSpPr/>
          <p:nvPr/>
        </p:nvSpPr>
        <p:spPr>
          <a:xfrm>
            <a:off x="4572000" y="2156498"/>
            <a:ext cx="4054764" cy="665018"/>
          </a:xfrm>
          <a:prstGeom prst="borderCallout2">
            <a:avLst>
              <a:gd name="adj1" fmla="val 52083"/>
              <a:gd name="adj2" fmla="val -360"/>
              <a:gd name="adj3" fmla="val 160416"/>
              <a:gd name="adj4" fmla="val -4139"/>
              <a:gd name="adj5" fmla="val 187500"/>
              <a:gd name="adj6" fmla="val -498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Multibit</a:t>
            </a:r>
            <a:r>
              <a:rPr lang="ko-KR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Dot-Product</a:t>
            </a:r>
            <a:r>
              <a:rPr lang="ko-KR" alt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연산을 수행하여</a:t>
            </a:r>
            <a:endParaRPr lang="ko-KR" altLang="en-US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설명선: 굽은 선 19">
            <a:extLst>
              <a:ext uri="{FF2B5EF4-FFF2-40B4-BE49-F238E27FC236}">
                <a16:creationId xmlns:a16="http://schemas.microsoft.com/office/drawing/2014/main" id="{5B7D7F33-42EB-FC23-886F-3ADA8FAFD4B3}"/>
              </a:ext>
            </a:extLst>
          </p:cNvPr>
          <p:cNvSpPr/>
          <p:nvPr/>
        </p:nvSpPr>
        <p:spPr>
          <a:xfrm>
            <a:off x="4059382" y="4912438"/>
            <a:ext cx="4054764" cy="665018"/>
          </a:xfrm>
          <a:prstGeom prst="borderCallout2">
            <a:avLst>
              <a:gd name="adj1" fmla="val 52083"/>
              <a:gd name="adj2" fmla="val -360"/>
              <a:gd name="adj3" fmla="val 52083"/>
              <a:gd name="adj4" fmla="val -17123"/>
              <a:gd name="adj5" fmla="val -75000"/>
              <a:gd name="adj6" fmla="val -3072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폰노이만</a:t>
            </a:r>
            <a:r>
              <a:rPr lang="ko-KR" altLang="en-US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구조를 극복하는 논문</a:t>
            </a:r>
            <a:endParaRPr lang="ko-KR" alt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17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3C09350-E6DA-CC9C-9B03-01F65DF1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A8E0BD6-7F29-7AF9-FA7A-7592E0A297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724F384-472C-FC30-15A6-E58479BFBB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Computer Device: 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EE826386-5002-5F59-FE5B-AEE066F3F6F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dirty="0"/>
              <a:t>SRAM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/>
              <a:t>컴퓨터에서 </a:t>
            </a:r>
            <a:r>
              <a:rPr lang="en-US" altLang="ko-KR" dirty="0"/>
              <a:t>Cache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/>
              <a:t>최소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en-US" altLang="ko-KR" dirty="0"/>
              <a:t>TR</a:t>
            </a:r>
            <a:r>
              <a:rPr lang="ko-KR" altLang="en-US" dirty="0"/>
              <a:t>로 제작</a:t>
            </a:r>
            <a:endParaRPr dirty="0"/>
          </a:p>
        </p:txBody>
      </p:sp>
      <p:pic>
        <p:nvPicPr>
          <p:cNvPr id="3" name="그림 2" descr="텍스트, 스크린샷, 삼각형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4FFA95-0F43-8298-F450-1195E7A1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2555889"/>
            <a:ext cx="4320000" cy="2853314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834396DD-9E29-22A8-6CF6-96C7E53DE857}"/>
              </a:ext>
            </a:extLst>
          </p:cNvPr>
          <p:cNvSpPr/>
          <p:nvPr/>
        </p:nvSpPr>
        <p:spPr>
          <a:xfrm>
            <a:off x="2225965" y="3105000"/>
            <a:ext cx="648000" cy="648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1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DD0BBA9-5AA6-787E-1E39-8D913A5D8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E261998-20CE-9401-19A4-F8F23BC22E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46915E3-7046-54EF-AEBA-89410078B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altLang="ko-KR" dirty="0"/>
              <a:t>Computer Device: 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D838755C-28E0-9465-194C-4F22F296DBE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r>
              <a:rPr lang="ko-KR" altLang="en-US" dirty="0"/>
              <a:t>가장 </a:t>
            </a:r>
            <a:r>
              <a:rPr lang="en-US" altLang="ko-KR" dirty="0"/>
              <a:t>Basic</a:t>
            </a:r>
            <a:r>
              <a:rPr lang="ko-KR" altLang="en-US" dirty="0"/>
              <a:t>한 </a:t>
            </a:r>
            <a:r>
              <a:rPr lang="en-US" altLang="ko-KR" dirty="0"/>
              <a:t>SRAM Cell </a:t>
            </a:r>
            <a:r>
              <a:rPr lang="ko-KR" altLang="en-US" dirty="0"/>
              <a:t>구조인</a:t>
            </a:r>
            <a:br>
              <a:rPr lang="en-US" altLang="ko-KR" dirty="0"/>
            </a:br>
            <a:r>
              <a:rPr lang="en-US" altLang="ko-KR" dirty="0"/>
              <a:t>6T SRAM Cell </a:t>
            </a:r>
            <a:r>
              <a:rPr lang="ko-KR" altLang="en-US" dirty="0"/>
              <a:t>회로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1400" dirty="0">
                <a:solidFill>
                  <a:schemeClr val="bg2"/>
                </a:solidFill>
              </a:rPr>
              <a:t>* 8T SRAM</a:t>
            </a:r>
            <a:r>
              <a:rPr lang="ko-KR" altLang="en-US" sz="1400" dirty="0">
                <a:solidFill>
                  <a:schemeClr val="bg2"/>
                </a:solidFill>
              </a:rPr>
              <a:t>의 경우 </a:t>
            </a:r>
            <a:r>
              <a:rPr lang="en-US" altLang="ko-KR" sz="1400" dirty="0">
                <a:solidFill>
                  <a:schemeClr val="bg2"/>
                </a:solidFill>
              </a:rPr>
              <a:t>Read/Write</a:t>
            </a:r>
            <a:r>
              <a:rPr lang="ko-KR" altLang="en-US" sz="1400" dirty="0">
                <a:solidFill>
                  <a:schemeClr val="bg2"/>
                </a:solidFill>
              </a:rPr>
              <a:t>의 통로가 분리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그림 4" descr="도표, 라인, 기술 도면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BB1DFF-EC0D-3B6C-A997-D3B7D8AB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5" y="2599077"/>
            <a:ext cx="4521752" cy="238375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B92098C-28A4-4D7D-B335-7A814A75D797}"/>
              </a:ext>
            </a:extLst>
          </p:cNvPr>
          <p:cNvSpPr/>
          <p:nvPr/>
        </p:nvSpPr>
        <p:spPr>
          <a:xfrm>
            <a:off x="1230702" y="2295527"/>
            <a:ext cx="2346037" cy="2990849"/>
          </a:xfrm>
          <a:prstGeom prst="frame">
            <a:avLst>
              <a:gd name="adj1" fmla="val 31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506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66BC1F7-AA99-BD7A-DC96-8B2D55F23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A474FE8-AAA0-DB63-8C3F-E89C3A2012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D9F3444-8B0F-2222-6F5C-8A26DCA43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altLang="ko-KR" dirty="0"/>
              <a:t>Computer Device: 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7D191A65-1EB3-AD55-E893-4B1920AE79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Cross Coupled Inverter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>
                <a:solidFill>
                  <a:schemeClr val="bg2"/>
                </a:solidFill>
              </a:rPr>
              <a:t>두 인버터가 서로 연결된 구조</a:t>
            </a:r>
            <a:br>
              <a:rPr lang="en-US" altLang="ko-KR" dirty="0">
                <a:solidFill>
                  <a:schemeClr val="bg2"/>
                </a:solidFill>
              </a:rPr>
            </a:br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한 쪽 출력이 다른 쪽의 입력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>
                <a:solidFill>
                  <a:schemeClr val="bg2"/>
                </a:solidFill>
              </a:rPr>
              <a:t>전하를 효과적으로 저장</a:t>
            </a:r>
            <a:endParaRPr lang="en-US" altLang="ko-KR" dirty="0">
              <a:solidFill>
                <a:schemeClr val="bg2"/>
              </a:solidFill>
            </a:endParaRPr>
          </a:p>
          <a:p>
            <a:pPr marL="469900">
              <a:spcBef>
                <a:spcPts val="0"/>
              </a:spcBef>
              <a:buSzPts val="2000"/>
            </a:pP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3" name="그림 2" descr="라인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1F8E7C-AC90-FB6E-F910-2ED94101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48" y="1951824"/>
            <a:ext cx="23812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91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8470A8E-EEF9-038F-304A-24789B400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1306838-C98E-6942-F742-B6BEDBE5C4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A821A513-970B-599D-6811-B8BBE9E788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SRAM</a:t>
            </a:r>
            <a:r>
              <a:rPr lang="ko-KR" altLang="en-US" dirty="0"/>
              <a:t> </a:t>
            </a:r>
            <a:r>
              <a:rPr lang="en-US" altLang="ko-KR" dirty="0"/>
              <a:t>Cell Array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7C2473D9-1737-EBF8-6E52-49A95809A7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57437" y="4812144"/>
            <a:ext cx="4429125" cy="171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127000" indent="0" algn="ctr">
              <a:spcBef>
                <a:spcPts val="0"/>
              </a:spcBef>
              <a:buSzPts val="2000"/>
              <a:buNone/>
            </a:pPr>
            <a:r>
              <a:rPr lang="en-US" dirty="0"/>
              <a:t>Cell </a:t>
            </a:r>
            <a:r>
              <a:rPr lang="ko-KR" altLang="en-US" dirty="0"/>
              <a:t>구조의 </a:t>
            </a:r>
            <a:r>
              <a:rPr lang="en-US" altLang="ko-KR" dirty="0"/>
              <a:t>array</a:t>
            </a:r>
            <a:r>
              <a:rPr lang="ko-KR" altLang="en-US" dirty="0"/>
              <a:t>로 </a:t>
            </a:r>
            <a:r>
              <a:rPr lang="en-US" altLang="ko-KR" dirty="0"/>
              <a:t>SRAM </a:t>
            </a:r>
            <a:r>
              <a:rPr lang="ko-KR" altLang="en-US" dirty="0"/>
              <a:t>완성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, 도표, 기술 도면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5F78C1-9789-BD87-2E0F-3D0DA083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6" y="1688090"/>
            <a:ext cx="4255185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도표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463550-BDE0-718E-28E6-B2B20802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98" y="1688089"/>
            <a:ext cx="4030473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018F1D-F2C1-4483-A109-CFC034F7E273}"/>
              </a:ext>
            </a:extLst>
          </p:cNvPr>
          <p:cNvSpPr txBox="1"/>
          <p:nvPr/>
        </p:nvSpPr>
        <p:spPr>
          <a:xfrm>
            <a:off x="1217671" y="4695213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SRAM Array Schematic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211DB-7072-34EF-2B06-91371FF1F2A4}"/>
              </a:ext>
            </a:extLst>
          </p:cNvPr>
          <p:cNvSpPr txBox="1"/>
          <p:nvPr/>
        </p:nvSpPr>
        <p:spPr>
          <a:xfrm>
            <a:off x="5725213" y="4695212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Symbol Schematic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43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FB4FC560-24ED-7263-59D1-F151A8E31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5FACEAA9-B1BB-6B6F-4A92-43580DB192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Next Gen SRAM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2AAC1B4C-FC26-E4FC-96A6-D7952A3BD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Multi-Dot Product Engine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C774DB16-E832-31F3-4ACE-FED2BD3BBDA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C31657C-9C0F-7BC5-0765-5ED7456C91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449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10E3CEA-316F-802D-B0F6-6FEBD38B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E98E11B-B4CE-CC33-1F1F-004DFB2CAF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E99DDF88-0830-A94D-0743-FCE096C11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Age of AI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F32F6A14-F81F-A37A-5C92-7C2B5FB95DF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84265" y="1222879"/>
            <a:ext cx="5575412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altLang="ko-KR" dirty="0"/>
          </a:p>
          <a:p>
            <a:pPr marL="469900">
              <a:spcBef>
                <a:spcPts val="0"/>
              </a:spcBef>
              <a:buSzPts val="2000"/>
            </a:pPr>
            <a:endParaRPr lang="en-US" altLang="ko-KR" dirty="0"/>
          </a:p>
          <a:p>
            <a:pPr marL="127000" indent="0" algn="ctr">
              <a:spcBef>
                <a:spcPts val="0"/>
              </a:spcBef>
              <a:buSzPts val="2000"/>
              <a:buNone/>
            </a:pPr>
            <a:r>
              <a:rPr lang="en-US" altLang="ko-KR" dirty="0"/>
              <a:t>Machine Learning &amp; Deep Learning</a:t>
            </a:r>
            <a:r>
              <a:rPr lang="ko-KR" altLang="en-US" dirty="0"/>
              <a:t>은</a:t>
            </a:r>
            <a:endParaRPr lang="en-US" altLang="ko-KR" dirty="0"/>
          </a:p>
          <a:p>
            <a:pPr marL="127000" indent="0" algn="ctr">
              <a:spcBef>
                <a:spcPts val="0"/>
              </a:spcBef>
              <a:buSzPts val="2000"/>
              <a:buNone/>
            </a:pPr>
            <a:r>
              <a:rPr lang="ko-KR" altLang="en-US" dirty="0"/>
              <a:t>많은 양의 </a:t>
            </a:r>
            <a:r>
              <a:rPr lang="en-US" altLang="ko-KR" dirty="0">
                <a:solidFill>
                  <a:srgbClr val="FF0000"/>
                </a:solidFill>
              </a:rPr>
              <a:t>Dot Product </a:t>
            </a:r>
            <a:r>
              <a:rPr lang="ko-KR" altLang="en-US" dirty="0">
                <a:solidFill>
                  <a:srgbClr val="FF0000"/>
                </a:solidFill>
              </a:rPr>
              <a:t>연산</a:t>
            </a:r>
            <a:r>
              <a:rPr lang="ko-KR" altLang="en-US" dirty="0"/>
              <a:t>이 필요</a:t>
            </a:r>
            <a:r>
              <a:rPr lang="en-US" altLang="ko-KR" dirty="0"/>
              <a:t>!</a:t>
            </a:r>
          </a:p>
        </p:txBody>
      </p:sp>
      <p:pic>
        <p:nvPicPr>
          <p:cNvPr id="4" name="그림 3" descr="텍스트, 도표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7DC691-29F3-1C95-89CB-DB1D700B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65" y="1598752"/>
            <a:ext cx="5575412" cy="28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8CCBD45-EB17-3F9D-33D0-EBEC407DD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7C86DD5-9222-0B5F-917A-06025E2DD4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0F6AA56-B822-4CD7-1191-0B83E1209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Age of AI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7B958048-E8E3-38E1-9F3F-D97A889DA79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altLang="ko-KR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Multi-Dot Product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/>
              <a:t>연산 자체의 난이도는 단순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But </a:t>
            </a:r>
            <a:r>
              <a:rPr lang="ko-KR" altLang="en-US" dirty="0"/>
              <a:t>연산의 양이 많은 편</a:t>
            </a:r>
            <a:endParaRPr lang="en-US" altLang="ko-KR" dirty="0"/>
          </a:p>
          <a:p>
            <a:pPr marL="12700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altLang="ko-KR" dirty="0"/>
              <a:t>	-&gt; </a:t>
            </a:r>
            <a:r>
              <a:rPr lang="en-US" altLang="ko-KR" sz="1600" dirty="0">
                <a:solidFill>
                  <a:srgbClr val="FF0000"/>
                </a:solidFill>
              </a:rPr>
              <a:t>Von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Neumann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Bottleneck </a:t>
            </a:r>
            <a:r>
              <a:rPr lang="ko-KR" altLang="en-US" sz="1600" dirty="0">
                <a:solidFill>
                  <a:srgbClr val="FF0000"/>
                </a:solidFill>
              </a:rPr>
              <a:t>발생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>
                <a:solidFill>
                  <a:schemeClr val="tx2">
                    <a:lumMod val="10000"/>
                  </a:schemeClr>
                </a:solidFill>
              </a:rPr>
              <a:t>논문의 목표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>
                <a:solidFill>
                  <a:srgbClr val="FF0000"/>
                </a:solidFill>
              </a:rPr>
              <a:t>메모리 내에서 연산을 할 수 없을까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pic>
        <p:nvPicPr>
          <p:cNvPr id="3" name="그림 2" descr="텍스트, 도표, 라인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BC5D0-79E8-9C81-D6F3-00A58021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7" y="2155322"/>
            <a:ext cx="4143021" cy="3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3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86EBEFC-5AAE-AFB3-D61F-BAB5752F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0CC792E-06C4-3C15-BB1A-17614C4C92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FA358DE-E602-8C3D-D652-A187C13BB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Multidot</a:t>
            </a:r>
            <a:r>
              <a:rPr lang="ko-KR" altLang="en-US" dirty="0"/>
              <a:t> </a:t>
            </a:r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DCCE492C-BD8D-6B34-E7A8-857C77CD79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9FCBDE-F4B0-2C35-A26C-EB9553E5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71" y="1309600"/>
            <a:ext cx="6480000" cy="4200769"/>
          </a:xfrm>
          <a:prstGeom prst="rect">
            <a:avLst/>
          </a:prstGeom>
        </p:spPr>
      </p:pic>
      <p:sp>
        <p:nvSpPr>
          <p:cNvPr id="2" name="Google Shape;128;p6">
            <a:extLst>
              <a:ext uri="{FF2B5EF4-FFF2-40B4-BE49-F238E27FC236}">
                <a16:creationId xmlns:a16="http://schemas.microsoft.com/office/drawing/2014/main" id="{DDB7FF76-4C3C-56EB-AF63-3EF2D530A9D6}"/>
              </a:ext>
            </a:extLst>
          </p:cNvPr>
          <p:cNvSpPr txBox="1">
            <a:spLocks/>
          </p:cNvSpPr>
          <p:nvPr/>
        </p:nvSpPr>
        <p:spPr>
          <a:xfrm>
            <a:off x="1784265" y="1808669"/>
            <a:ext cx="5575412" cy="472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altLang="ko-KR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altLang="ko-KR" dirty="0"/>
          </a:p>
          <a:p>
            <a:pPr marL="127000" indent="0" algn="ctr">
              <a:spcBef>
                <a:spcPts val="0"/>
              </a:spcBef>
              <a:buSzPts val="2000"/>
              <a:buNone/>
            </a:pPr>
            <a:r>
              <a:rPr lang="en-US" altLang="ko-KR" b="1" dirty="0" err="1"/>
              <a:t>Multidot</a:t>
            </a:r>
            <a:r>
              <a:rPr lang="en-US" altLang="ko-KR" b="1" dirty="0"/>
              <a:t> Product SRAM Structure</a:t>
            </a:r>
          </a:p>
        </p:txBody>
      </p:sp>
    </p:spTree>
    <p:extLst>
      <p:ext uri="{BB962C8B-B14F-4D97-AF65-F5344CB8AC3E}">
        <p14:creationId xmlns:p14="http://schemas.microsoft.com/office/powerpoint/2010/main" val="2063793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024D127-9762-EDF7-615D-196D973D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32365C8-44AD-D116-A5DF-4E64DEA3AF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D85DBD9-D588-ECE9-E459-8A543316F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Multidot</a:t>
            </a:r>
            <a:r>
              <a:rPr lang="ko-KR" altLang="en-US" dirty="0"/>
              <a:t> </a:t>
            </a:r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CA63DC1E-1001-71EA-A139-D0443C1C872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CE1E3-ACD2-67F9-C2A0-0E69D9AF7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71" y="1309600"/>
            <a:ext cx="6480000" cy="420076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7AC64DC-04FB-1E68-F9EA-ABF657A0B63D}"/>
              </a:ext>
            </a:extLst>
          </p:cNvPr>
          <p:cNvSpPr/>
          <p:nvPr/>
        </p:nvSpPr>
        <p:spPr>
          <a:xfrm>
            <a:off x="1999817" y="1469849"/>
            <a:ext cx="5812154" cy="3664126"/>
          </a:xfrm>
          <a:prstGeom prst="frame">
            <a:avLst>
              <a:gd name="adj1" fmla="val 31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AA7E587-B686-E2F7-9CFB-D67B69156A2C}"/>
              </a:ext>
            </a:extLst>
          </p:cNvPr>
          <p:cNvSpPr/>
          <p:nvPr/>
        </p:nvSpPr>
        <p:spPr>
          <a:xfrm>
            <a:off x="769188" y="1469849"/>
            <a:ext cx="1230629" cy="3664126"/>
          </a:xfrm>
          <a:prstGeom prst="frame">
            <a:avLst>
              <a:gd name="adj1" fmla="val 317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E63AA-3849-701A-2323-B90F6819DDBD}"/>
              </a:ext>
            </a:extLst>
          </p:cNvPr>
          <p:cNvSpPr txBox="1"/>
          <p:nvPr/>
        </p:nvSpPr>
        <p:spPr>
          <a:xfrm>
            <a:off x="638945" y="105251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Vector</a:t>
            </a:r>
            <a:endParaRPr lang="ko-KR" alt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1D62C-1829-578A-B16C-FC4A039D7386}"/>
              </a:ext>
            </a:extLst>
          </p:cNvPr>
          <p:cNvSpPr txBox="1"/>
          <p:nvPr/>
        </p:nvSpPr>
        <p:spPr>
          <a:xfrm>
            <a:off x="4061752" y="105242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Matrix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95AB073-C676-8EDF-1EFB-73A9913B7134}"/>
              </a:ext>
            </a:extLst>
          </p:cNvPr>
          <p:cNvSpPr/>
          <p:nvPr/>
        </p:nvSpPr>
        <p:spPr>
          <a:xfrm>
            <a:off x="4497272" y="5664627"/>
            <a:ext cx="919696" cy="4718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F1ACD8-CD82-B89E-8A38-48BA8B74F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97" y="4799864"/>
            <a:ext cx="3240000" cy="1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1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E349339-08D4-4994-7976-A237C740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17696CE-A6C8-C977-DCF4-4E84563CE2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4093C6E-A993-ACF3-ADF3-8FA17EC2B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Multidot</a:t>
            </a:r>
            <a:r>
              <a:rPr lang="ko-KR" altLang="en-US" dirty="0"/>
              <a:t> </a:t>
            </a:r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4EC798AD-818D-0531-4057-C45531FD25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CA248F-8D50-247D-7C2D-EFA41DE84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71" y="1309600"/>
            <a:ext cx="6480000" cy="4200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7A0C6-09A3-A938-991C-2EDE3FC90E8F}"/>
              </a:ext>
            </a:extLst>
          </p:cNvPr>
          <p:cNvSpPr txBox="1"/>
          <p:nvPr/>
        </p:nvSpPr>
        <p:spPr>
          <a:xfrm>
            <a:off x="638945" y="1052515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Vector</a:t>
            </a:r>
            <a:endParaRPr lang="ko-KR" altLang="en-US" sz="2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CF497-DFE0-F034-6F92-61E61E306791}"/>
              </a:ext>
            </a:extLst>
          </p:cNvPr>
          <p:cNvSpPr txBox="1"/>
          <p:nvPr/>
        </p:nvSpPr>
        <p:spPr>
          <a:xfrm>
            <a:off x="4061752" y="1052425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Matrix</a:t>
            </a:r>
            <a:endParaRPr lang="ko-KR" alt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38686DCD-0DDA-453D-EC60-5C812D60FAE2}"/>
              </a:ext>
            </a:extLst>
          </p:cNvPr>
          <p:cNvSpPr/>
          <p:nvPr/>
        </p:nvSpPr>
        <p:spPr>
          <a:xfrm>
            <a:off x="3956727" y="4462501"/>
            <a:ext cx="1440000" cy="1440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E9DD5-AC13-E8CB-C55D-3FCF305D05EF}"/>
              </a:ext>
            </a:extLst>
          </p:cNvPr>
          <p:cNvSpPr txBox="1"/>
          <p:nvPr/>
        </p:nvSpPr>
        <p:spPr>
          <a:xfrm>
            <a:off x="5874804" y="5286948"/>
            <a:ext cx="219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각 열의 전류들의 합</a:t>
            </a:r>
          </a:p>
        </p:txBody>
      </p:sp>
    </p:spTree>
    <p:extLst>
      <p:ext uri="{BB962C8B-B14F-4D97-AF65-F5344CB8AC3E}">
        <p14:creationId xmlns:p14="http://schemas.microsoft.com/office/powerpoint/2010/main" val="2928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833C9CF-1C62-4998-4A95-FE937405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0CB0C1A-3F57-3DD3-AE44-46B5B9178F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BFA759D1-8C7B-05A2-C2C2-4489856DC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80234639-8BA7-B7BD-55EA-EB30266F8C3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0" y="1052605"/>
            <a:ext cx="4114510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altLang="ko-KR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altLang="ko-KR" dirty="0"/>
          </a:p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r>
              <a:rPr lang="ko-KR" altLang="en-US" dirty="0"/>
              <a:t>논리회로 </a:t>
            </a:r>
            <a:r>
              <a:rPr lang="en-US" altLang="ko-KR" dirty="0"/>
              <a:t>&amp; </a:t>
            </a:r>
            <a:r>
              <a:rPr lang="ko-KR" altLang="en-US" dirty="0"/>
              <a:t>컴퓨터구조 </a:t>
            </a:r>
            <a:endParaRPr lang="en-US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/>
              <a:t>MOSFET Transistor </a:t>
            </a:r>
            <a:r>
              <a:rPr lang="ko-KR" altLang="en-US" dirty="0"/>
              <a:t>동작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/>
              <a:t>Transistor </a:t>
            </a:r>
            <a:r>
              <a:rPr lang="ko-KR" altLang="en-US" dirty="0"/>
              <a:t>기반 </a:t>
            </a:r>
            <a:r>
              <a:rPr lang="en-US" altLang="ko-KR" dirty="0"/>
              <a:t>Device </a:t>
            </a:r>
            <a:r>
              <a:rPr lang="ko-KR" altLang="en-US" dirty="0"/>
              <a:t>설계</a:t>
            </a:r>
            <a:endParaRPr lang="en-US" dirty="0"/>
          </a:p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endParaRPr lang="en-US" dirty="0"/>
          </a:p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altLang="ko-KR" dirty="0"/>
              <a:t>Next gen Computer Device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 err="1"/>
              <a:t>MultiDotEngine</a:t>
            </a:r>
            <a:r>
              <a:rPr lang="en-US" altLang="ko-KR" dirty="0"/>
              <a:t> in SRAM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/>
              <a:t>How to </a:t>
            </a:r>
            <a:r>
              <a:rPr lang="en-US" altLang="ko-KR" dirty="0" err="1"/>
              <a:t>Ovecome</a:t>
            </a:r>
            <a:r>
              <a:rPr lang="en-US" altLang="ko-KR" dirty="0"/>
              <a:t> bottleneck?</a:t>
            </a:r>
          </a:p>
        </p:txBody>
      </p:sp>
      <p:pic>
        <p:nvPicPr>
          <p:cNvPr id="3" name="그림 2" descr="전자 공학, 전자 부품, 회로 구성요소, 전자제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F35D14-DD1B-08D2-4E1A-2CB23F731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33" y="3793335"/>
            <a:ext cx="3385070" cy="2187522"/>
          </a:xfrm>
          <a:prstGeom prst="rect">
            <a:avLst/>
          </a:prstGeom>
        </p:spPr>
      </p:pic>
      <p:pic>
        <p:nvPicPr>
          <p:cNvPr id="5" name="그림 4" descr="계산기, 전자제품, 주판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1C895BE-5B46-F572-73C8-9CA0804D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54" y="1633335"/>
            <a:ext cx="1682449" cy="2160000"/>
          </a:xfrm>
          <a:prstGeom prst="rect">
            <a:avLst/>
          </a:prstGeom>
        </p:spPr>
      </p:pic>
      <p:pic>
        <p:nvPicPr>
          <p:cNvPr id="7" name="그림 6" descr="텍스트, 스크린샷, 지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310732-1213-7BA8-45AB-93C96EC41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33" y="1633335"/>
            <a:ext cx="1726492" cy="2160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C9C7F74-E7F4-6AE7-CE1C-9875F399E35C}"/>
              </a:ext>
            </a:extLst>
          </p:cNvPr>
          <p:cNvSpPr/>
          <p:nvPr/>
        </p:nvSpPr>
        <p:spPr>
          <a:xfrm>
            <a:off x="4572000" y="5441226"/>
            <a:ext cx="932873" cy="49448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E9BBC-29D9-2881-67DD-45F9FA0FDAFA}"/>
              </a:ext>
            </a:extLst>
          </p:cNvPr>
          <p:cNvSpPr txBox="1"/>
          <p:nvPr/>
        </p:nvSpPr>
        <p:spPr>
          <a:xfrm>
            <a:off x="5635939" y="5419483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컴퓨터가 어떻게 만들어지는지</a:t>
            </a:r>
            <a:endParaRPr lang="en-US" altLang="ko-KR" sz="16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6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그리고 어떻게 변화할지를 이해</a:t>
            </a:r>
            <a:r>
              <a:rPr lang="en-US" altLang="ko-KR" sz="16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ko-KR" sz="1800" b="1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89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7EB48AF-2131-C405-DE7C-137F291F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80CBCF9-592A-52C8-FD2A-1718686980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BF88C4BC-29F4-4363-3D4E-A45AD3611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Multidot</a:t>
            </a:r>
            <a:r>
              <a:rPr lang="ko-KR" altLang="en-US" dirty="0"/>
              <a:t> </a:t>
            </a:r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SRAM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83C06AF4-177F-1DE2-1782-02B2A1AA061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68611-E792-3382-C2F4-DB5F8732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041" b="60179"/>
          <a:stretch>
            <a:fillRect/>
          </a:stretch>
        </p:blipFill>
        <p:spPr>
          <a:xfrm>
            <a:off x="144728" y="1801125"/>
            <a:ext cx="3614831" cy="389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0DCD76-8CC8-A372-2814-FE073BF70507}"/>
                  </a:ext>
                </a:extLst>
              </p:cNvPr>
              <p:cNvSpPr txBox="1"/>
              <p:nvPr/>
            </p:nvSpPr>
            <p:spPr>
              <a:xfrm>
                <a:off x="5172347" y="2526785"/>
                <a:ext cx="2647391" cy="1195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0DCD76-8CC8-A372-2814-FE073BF70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7" y="2526785"/>
                <a:ext cx="2647391" cy="1195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38986D3-E5BC-A820-049B-D45266217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711" y="4177331"/>
            <a:ext cx="5270662" cy="12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11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8B7B0E9-3372-27EE-123B-3BAE88B94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2FDAA36D-BF1D-A4B4-F765-13E2D883AA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2685DAF-FC4A-DF39-AB88-CE4E33F35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Multidot</a:t>
            </a:r>
            <a:r>
              <a:rPr lang="ko-KR" altLang="en-US" dirty="0"/>
              <a:t> </a:t>
            </a:r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SRAM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EFB41C-46BD-1B03-6ABC-8B9CDF87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041" b="60179"/>
          <a:stretch>
            <a:fillRect/>
          </a:stretch>
        </p:blipFill>
        <p:spPr>
          <a:xfrm>
            <a:off x="362342" y="1372500"/>
            <a:ext cx="4209629" cy="4535694"/>
          </a:xfrm>
          <a:prstGeom prst="rect">
            <a:avLst/>
          </a:prstGeom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8309D6F3-4273-0722-B9E7-338CAB5E58B8}"/>
              </a:ext>
            </a:extLst>
          </p:cNvPr>
          <p:cNvSpPr/>
          <p:nvPr/>
        </p:nvSpPr>
        <p:spPr>
          <a:xfrm>
            <a:off x="362312" y="5047758"/>
            <a:ext cx="1080000" cy="1080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1B08610-5B18-4B38-3CF8-D2B5094B61EE}"/>
              </a:ext>
            </a:extLst>
          </p:cNvPr>
          <p:cNvSpPr/>
          <p:nvPr/>
        </p:nvSpPr>
        <p:spPr>
          <a:xfrm>
            <a:off x="502327" y="3895050"/>
            <a:ext cx="1080000" cy="1080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5C8C2-D182-64F2-D725-401A16486B71}"/>
              </a:ext>
            </a:extLst>
          </p:cNvPr>
          <p:cNvSpPr txBox="1"/>
          <p:nvPr/>
        </p:nvSpPr>
        <p:spPr>
          <a:xfrm>
            <a:off x="5750172" y="1899965"/>
            <a:ext cx="240322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Binary Weight</a:t>
            </a:r>
          </a:p>
          <a:p>
            <a:b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SRAM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저장된</a:t>
            </a:r>
            <a:b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또는 </a:t>
            </a: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값</a:t>
            </a:r>
            <a:endParaRPr lang="ko-KR" altLang="en-US" sz="2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9E50C-3C37-F5FF-9B47-2D0A76695E5C}"/>
              </a:ext>
            </a:extLst>
          </p:cNvPr>
          <p:cNvSpPr txBox="1"/>
          <p:nvPr/>
        </p:nvSpPr>
        <p:spPr>
          <a:xfrm>
            <a:off x="5909670" y="4144346"/>
            <a:ext cx="208422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2. Input Voltage</a:t>
            </a:r>
          </a:p>
          <a:p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아날로그 입력전압</a:t>
            </a:r>
            <a:b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(= Input Vector)</a:t>
            </a:r>
            <a:endParaRPr lang="ko-KR" alt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E362C6-8C96-AF7E-4310-2144800DB6AD}"/>
              </a:ext>
            </a:extLst>
          </p:cNvPr>
          <p:cNvCxnSpPr>
            <a:cxnSpLocks/>
          </p:cNvCxnSpPr>
          <p:nvPr/>
        </p:nvCxnSpPr>
        <p:spPr>
          <a:xfrm flipV="1">
            <a:off x="1572845" y="2530908"/>
            <a:ext cx="3766799" cy="17158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67F5F-3966-1031-A2DB-83329967CB1F}"/>
              </a:ext>
            </a:extLst>
          </p:cNvPr>
          <p:cNvCxnSpPr>
            <a:cxnSpLocks/>
          </p:cNvCxnSpPr>
          <p:nvPr/>
        </p:nvCxnSpPr>
        <p:spPr>
          <a:xfrm flipV="1">
            <a:off x="1355348" y="4652178"/>
            <a:ext cx="4315779" cy="823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69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AD65249-B27F-AB66-3FE4-87830729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950C273-3E0E-E0D7-52A9-334566258A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18EE58E-2E50-4453-ECD7-8B19AC8A0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/>
              <a:t>Multidot</a:t>
            </a:r>
            <a:r>
              <a:rPr lang="ko-KR" altLang="en-US" dirty="0"/>
              <a:t> </a:t>
            </a:r>
            <a:r>
              <a:rPr lang="en-US" altLang="ko-KR" dirty="0"/>
              <a:t>Product</a:t>
            </a:r>
            <a:r>
              <a:rPr lang="ko-KR" altLang="en-US" dirty="0"/>
              <a:t> </a:t>
            </a:r>
            <a:r>
              <a:rPr lang="en-US" altLang="ko-KR" dirty="0"/>
              <a:t>Engine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SRAM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C8F16-5B29-AF6A-9FD2-FA8DC27F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041" b="60179"/>
          <a:stretch>
            <a:fillRect/>
          </a:stretch>
        </p:blipFill>
        <p:spPr>
          <a:xfrm>
            <a:off x="362342" y="1372500"/>
            <a:ext cx="4209629" cy="4535694"/>
          </a:xfrm>
          <a:prstGeom prst="rect">
            <a:avLst/>
          </a:prstGeom>
        </p:spPr>
      </p:pic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0F515B62-8900-D70C-8E71-2A6E720BC324}"/>
              </a:ext>
            </a:extLst>
          </p:cNvPr>
          <p:cNvSpPr/>
          <p:nvPr/>
        </p:nvSpPr>
        <p:spPr>
          <a:xfrm>
            <a:off x="3236984" y="1902613"/>
            <a:ext cx="1080000" cy="1080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0DBAC-EF81-287C-AAFE-B63A74234642}"/>
              </a:ext>
            </a:extLst>
          </p:cNvPr>
          <p:cNvSpPr txBox="1"/>
          <p:nvPr/>
        </p:nvSpPr>
        <p:spPr>
          <a:xfrm>
            <a:off x="5491975" y="3954383"/>
            <a:ext cx="32896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TR Width</a:t>
            </a:r>
          </a:p>
          <a:p>
            <a:b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각 열의 </a:t>
            </a: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ko-KR" altLang="en-US" sz="1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조절하여</a:t>
            </a:r>
            <a:endParaRPr lang="en-US" altLang="ko-KR" sz="1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ko-KR" alt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ko-KR" altLang="en-US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구분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86C1D6-F0BE-4D1F-364D-73E27275430B}"/>
              </a:ext>
            </a:extLst>
          </p:cNvPr>
          <p:cNvCxnSpPr>
            <a:cxnSpLocks/>
          </p:cNvCxnSpPr>
          <p:nvPr/>
        </p:nvCxnSpPr>
        <p:spPr>
          <a:xfrm>
            <a:off x="4316984" y="2442613"/>
            <a:ext cx="1592686" cy="1197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06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2B2312F3-1364-93F5-4249-42DA13F56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7EF96937-3297-056C-FAD6-DF2554492F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For </a:t>
            </a:r>
            <a:r>
              <a:rPr lang="en-US" dirty="0" err="1"/>
              <a:t>Multidot</a:t>
            </a:r>
            <a:r>
              <a:rPr lang="en-US" dirty="0"/>
              <a:t> SRAM</a:t>
            </a:r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C16480C4-9DF5-3303-5F7D-315D0C264B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Peripheral Amplifier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2C42A824-2B9D-BC31-3C83-695A2230990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dirty="0"/>
              <a:t>Reality is different</a:t>
            </a: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1C919341-3608-CD80-F445-BBC2AD9BD1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47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69AF1EC-5A65-1104-9D2F-FFD8D5B95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569C759-F60C-1449-2EAB-B1E995AFA1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E545B2DB-E2B3-A5AC-1130-DBF0BA6F6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Peripheral Amplifier</a:t>
            </a:r>
            <a:endParaRPr dirty="0"/>
          </a:p>
        </p:txBody>
      </p:sp>
      <p:sp>
        <p:nvSpPr>
          <p:cNvPr id="8" name="Google Shape;128;p6">
            <a:extLst>
              <a:ext uri="{FF2B5EF4-FFF2-40B4-BE49-F238E27FC236}">
                <a16:creationId xmlns:a16="http://schemas.microsoft.com/office/drawing/2014/main" id="{80152745-3174-D2C2-9551-836EE0D97232}"/>
              </a:ext>
            </a:extLst>
          </p:cNvPr>
          <p:cNvSpPr txBox="1">
            <a:spLocks/>
          </p:cNvSpPr>
          <p:nvPr/>
        </p:nvSpPr>
        <p:spPr>
          <a:xfrm>
            <a:off x="4265665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13016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tx1"/>
                </a:solidFill>
              </a:rPr>
              <a:t>Ideal VS Real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bg2"/>
                </a:solidFill>
              </a:rPr>
              <a:t>Simulation</a:t>
            </a:r>
            <a:r>
              <a:rPr lang="ko-KR" altLang="en-US" dirty="0">
                <a:solidFill>
                  <a:schemeClr val="bg2"/>
                </a:solidFill>
              </a:rPr>
              <a:t> 결과 출력 전류가 떨어지는 것을 확인</a:t>
            </a:r>
            <a:endParaRPr lang="en-US" altLang="ko-KR" dirty="0">
              <a:solidFill>
                <a:schemeClr val="bg2"/>
              </a:solidFill>
            </a:endParaRP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bg2"/>
                </a:solidFill>
              </a:rPr>
              <a:t>SRAM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Array</a:t>
            </a:r>
            <a:r>
              <a:rPr lang="ko-KR" altLang="en-US" dirty="0">
                <a:solidFill>
                  <a:schemeClr val="bg2"/>
                </a:solidFill>
              </a:rPr>
              <a:t>가 커질수록 </a:t>
            </a:r>
            <a:r>
              <a:rPr lang="ko-KR" altLang="en-US" dirty="0" err="1">
                <a:solidFill>
                  <a:schemeClr val="bg2"/>
                </a:solidFill>
              </a:rPr>
              <a:t>심해짐</a:t>
            </a:r>
            <a:endParaRPr lang="en-US" altLang="ko-KR" dirty="0">
              <a:solidFill>
                <a:schemeClr val="bg2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398474-82B0-98DD-76D0-72330FDBC3A2}"/>
              </a:ext>
            </a:extLst>
          </p:cNvPr>
          <p:cNvGrpSpPr/>
          <p:nvPr/>
        </p:nvGrpSpPr>
        <p:grpSpPr>
          <a:xfrm>
            <a:off x="811064" y="2478172"/>
            <a:ext cx="3148235" cy="2625559"/>
            <a:chOff x="504825" y="1251803"/>
            <a:chExt cx="3148235" cy="26255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8834A4-EFD4-05C1-AE78-C89090FFE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51" b="50251"/>
            <a:stretch>
              <a:fillRect/>
            </a:stretch>
          </p:blipFill>
          <p:spPr>
            <a:xfrm>
              <a:off x="504825" y="1251803"/>
              <a:ext cx="3148235" cy="26255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DD9195-1B1D-185E-84CF-06AD3710BD21}"/>
                </a:ext>
              </a:extLst>
            </p:cNvPr>
            <p:cNvSpPr txBox="1"/>
            <p:nvPr/>
          </p:nvSpPr>
          <p:spPr>
            <a:xfrm>
              <a:off x="1320779" y="3569585"/>
              <a:ext cx="175905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X</a:t>
              </a:r>
              <a:r>
                <a:rPr lang="ko-KR" altLang="en-US" b="1" dirty="0">
                  <a:solidFill>
                    <a:schemeClr val="tx1"/>
                  </a:solidFill>
                </a:rPr>
                <a:t>축</a:t>
              </a:r>
              <a:r>
                <a:rPr lang="en-US" altLang="ko-KR" b="1" dirty="0">
                  <a:solidFill>
                    <a:schemeClr val="tx1"/>
                  </a:solidFill>
                </a:rPr>
                <a:t>: SRAM </a:t>
              </a:r>
              <a:r>
                <a:rPr lang="ko-KR" altLang="en-US" b="1" dirty="0">
                  <a:solidFill>
                    <a:schemeClr val="tx1"/>
                  </a:solidFill>
                </a:rPr>
                <a:t>행의 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D7CD59-D40F-9DCB-6307-73EFF6AA743E}"/>
                </a:ext>
              </a:extLst>
            </p:cNvPr>
            <p:cNvSpPr txBox="1"/>
            <p:nvPr/>
          </p:nvSpPr>
          <p:spPr>
            <a:xfrm>
              <a:off x="504825" y="1749004"/>
              <a:ext cx="368374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축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출력전류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5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EF44230-ED71-ED33-FD86-F0DD7EAF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457C914-E638-3993-2F33-8531B2EE31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22F049F-5B9B-8D4A-67F2-2F736966D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Peripheral Amplifier</a:t>
            </a:r>
            <a:endParaRPr dirty="0"/>
          </a:p>
        </p:txBody>
      </p:sp>
      <p:sp>
        <p:nvSpPr>
          <p:cNvPr id="8" name="Google Shape;128;p6">
            <a:extLst>
              <a:ext uri="{FF2B5EF4-FFF2-40B4-BE49-F238E27FC236}">
                <a16:creationId xmlns:a16="http://schemas.microsoft.com/office/drawing/2014/main" id="{7779FE8A-14BC-B8A8-5227-7B5F5A7EE98E}"/>
              </a:ext>
            </a:extLst>
          </p:cNvPr>
          <p:cNvSpPr txBox="1">
            <a:spLocks/>
          </p:cNvSpPr>
          <p:nvPr/>
        </p:nvSpPr>
        <p:spPr>
          <a:xfrm>
            <a:off x="4265665" y="3933825"/>
            <a:ext cx="4429125" cy="25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13016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tx1"/>
                </a:solidFill>
              </a:rPr>
              <a:t>Nonideal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Output</a:t>
            </a:r>
            <a:r>
              <a:rPr lang="ko-KR" altLang="en-US" dirty="0">
                <a:solidFill>
                  <a:schemeClr val="tx1"/>
                </a:solidFill>
              </a:rPr>
              <a:t>의 원인</a:t>
            </a:r>
            <a:endParaRPr lang="en-US" altLang="ko-KR" dirty="0">
              <a:solidFill>
                <a:schemeClr val="tx1"/>
              </a:solidFill>
            </a:endParaRP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bg2"/>
                </a:solidFill>
              </a:rPr>
              <a:t>Array</a:t>
            </a:r>
            <a:r>
              <a:rPr lang="ko-KR" altLang="en-US" dirty="0">
                <a:solidFill>
                  <a:schemeClr val="bg2"/>
                </a:solidFill>
              </a:rPr>
              <a:t>가 커질수록 전선이 </a:t>
            </a:r>
            <a:r>
              <a:rPr lang="ko-KR" altLang="en-US" dirty="0" err="1">
                <a:solidFill>
                  <a:schemeClr val="bg2"/>
                </a:solidFill>
              </a:rPr>
              <a:t>길어짐</a:t>
            </a:r>
            <a:endParaRPr lang="en-US" altLang="ko-KR" dirty="0">
              <a:solidFill>
                <a:schemeClr val="bg2"/>
              </a:solidFill>
            </a:endParaRP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dirty="0">
                <a:solidFill>
                  <a:schemeClr val="bg2"/>
                </a:solidFill>
              </a:rPr>
              <a:t>전류가 전선을 따라 흐르며 감소</a:t>
            </a:r>
            <a:endParaRPr lang="en-US" altLang="ko-KR" dirty="0">
              <a:solidFill>
                <a:schemeClr val="bg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1D0D1-85A6-0749-3DAF-EE58D540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4447"/>
            <a:ext cx="9144000" cy="3367055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BD55AEEF-4646-FEA3-E3B6-76EF59B3ECFF}"/>
              </a:ext>
            </a:extLst>
          </p:cNvPr>
          <p:cNvSpPr/>
          <p:nvPr/>
        </p:nvSpPr>
        <p:spPr>
          <a:xfrm>
            <a:off x="2567436" y="3349642"/>
            <a:ext cx="374156" cy="374156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1498AE-F94E-9217-0179-3053B881AFE0}"/>
              </a:ext>
            </a:extLst>
          </p:cNvPr>
          <p:cNvCxnSpPr>
            <a:cxnSpLocks/>
          </p:cNvCxnSpPr>
          <p:nvPr/>
        </p:nvCxnSpPr>
        <p:spPr>
          <a:xfrm flipV="1">
            <a:off x="1777452" y="3701168"/>
            <a:ext cx="891036" cy="1322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라인, 스케치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87DD45-D499-B04C-3108-F3494378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560" y="5221101"/>
            <a:ext cx="985164" cy="985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4C9A59-C2E1-F53A-ADDE-1FB0A68E340C}"/>
              </a:ext>
            </a:extLst>
          </p:cNvPr>
          <p:cNvSpPr txBox="1"/>
          <p:nvPr/>
        </p:nvSpPr>
        <p:spPr>
          <a:xfrm>
            <a:off x="1553301" y="5570439"/>
            <a:ext cx="12012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기생저항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B9A205E-0B51-2CE2-DF5B-B27ADA8315D9}"/>
              </a:ext>
            </a:extLst>
          </p:cNvPr>
          <p:cNvSpPr/>
          <p:nvPr/>
        </p:nvSpPr>
        <p:spPr>
          <a:xfrm>
            <a:off x="694560" y="5035583"/>
            <a:ext cx="2165783" cy="1356201"/>
          </a:xfrm>
          <a:prstGeom prst="frame">
            <a:avLst>
              <a:gd name="adj1" fmla="val 9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2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56EB529-75C9-4C8E-1BBE-85AAA40A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B6ECF22-60EE-8377-9F25-06ECE59B60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03757B9-7D65-8290-95EE-D92722919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Peripheral Amplifier</a:t>
            </a:r>
            <a:endParaRPr dirty="0"/>
          </a:p>
        </p:txBody>
      </p:sp>
      <p:sp>
        <p:nvSpPr>
          <p:cNvPr id="8" name="Google Shape;128;p6">
            <a:extLst>
              <a:ext uri="{FF2B5EF4-FFF2-40B4-BE49-F238E27FC236}">
                <a16:creationId xmlns:a16="http://schemas.microsoft.com/office/drawing/2014/main" id="{E9CAD2C8-F9A8-B515-13EE-F57D9D503388}"/>
              </a:ext>
            </a:extLst>
          </p:cNvPr>
          <p:cNvSpPr txBox="1">
            <a:spLocks/>
          </p:cNvSpPr>
          <p:nvPr/>
        </p:nvSpPr>
        <p:spPr>
          <a:xfrm>
            <a:off x="2357437" y="3904090"/>
            <a:ext cx="4429125" cy="25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130168" algn="ctr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 algn="ctr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 algn="ctr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 algn="ctr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 algn="ctr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127000" indent="0" algn="ctr">
              <a:spcBef>
                <a:spcPts val="0"/>
              </a:spcBef>
              <a:buSzPts val="2000"/>
              <a:buNone/>
            </a:pPr>
            <a:r>
              <a:rPr lang="ko-KR" altLang="en-US" dirty="0">
                <a:solidFill>
                  <a:schemeClr val="tx1"/>
                </a:solidFill>
              </a:rPr>
              <a:t>회로 중간과 출력에 </a:t>
            </a:r>
            <a:r>
              <a:rPr lang="ko-KR" altLang="en-US" dirty="0">
                <a:solidFill>
                  <a:srgbClr val="FF0000"/>
                </a:solidFill>
              </a:rPr>
              <a:t>증폭기</a:t>
            </a:r>
            <a:r>
              <a:rPr lang="ko-KR" altLang="en-US" dirty="0">
                <a:solidFill>
                  <a:schemeClr val="tx1"/>
                </a:solidFill>
              </a:rPr>
              <a:t>를 연결하여 전압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전류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회복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8E7859-9F51-CF9A-F285-6B1426986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4447"/>
            <a:ext cx="9144000" cy="3367055"/>
          </a:xfrm>
          <a:prstGeom prst="rect">
            <a:avLst/>
          </a:prstGeom>
        </p:spPr>
      </p:pic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031C74D8-B459-D52D-6264-CA4ABEBB1340}"/>
              </a:ext>
            </a:extLst>
          </p:cNvPr>
          <p:cNvSpPr/>
          <p:nvPr/>
        </p:nvSpPr>
        <p:spPr>
          <a:xfrm>
            <a:off x="3599299" y="3811502"/>
            <a:ext cx="720000" cy="720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00A3CBAA-8CB8-6EB2-F209-E6500D5D7F45}"/>
              </a:ext>
            </a:extLst>
          </p:cNvPr>
          <p:cNvSpPr/>
          <p:nvPr/>
        </p:nvSpPr>
        <p:spPr>
          <a:xfrm>
            <a:off x="4265665" y="1767975"/>
            <a:ext cx="720000" cy="720000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6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C86A34A5-A907-9F88-86F5-F5DF83554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D0B64698-432E-93FA-F859-D276992836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So… is it useful?</a:t>
            </a:r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9B4B52F8-355A-890C-4C71-42B9DD774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Advantage of </a:t>
            </a:r>
            <a:r>
              <a:rPr lang="en-US" dirty="0" err="1"/>
              <a:t>Multidot</a:t>
            </a:r>
            <a:r>
              <a:rPr lang="en-US" dirty="0"/>
              <a:t> SRAM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ED7BCCD3-F7AB-A238-ECF5-767FE99E973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BF775791-EBDB-F513-20E3-88ADCF8C31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6055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755CF94-404D-E6C7-9008-A7DB5C7A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F0B65AF-3055-704D-4316-16F7CE939D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EF54CF0-849C-DE85-1FF1-4FFD3E094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altLang="ko-KR" dirty="0"/>
              <a:t>Advantage of </a:t>
            </a:r>
            <a:r>
              <a:rPr lang="en-US" altLang="ko-KR" dirty="0" err="1"/>
              <a:t>Multidot</a:t>
            </a:r>
            <a:r>
              <a:rPr lang="en-US" altLang="ko-KR" dirty="0"/>
              <a:t> SRAM</a:t>
            </a:r>
            <a:endParaRPr dirty="0"/>
          </a:p>
        </p:txBody>
      </p:sp>
      <p:sp>
        <p:nvSpPr>
          <p:cNvPr id="8" name="Google Shape;128;p6">
            <a:extLst>
              <a:ext uri="{FF2B5EF4-FFF2-40B4-BE49-F238E27FC236}">
                <a16:creationId xmlns:a16="http://schemas.microsoft.com/office/drawing/2014/main" id="{DF492B4C-793E-CAE4-F886-1A10AC7050C4}"/>
              </a:ext>
            </a:extLst>
          </p:cNvPr>
          <p:cNvSpPr txBox="1">
            <a:spLocks/>
          </p:cNvSpPr>
          <p:nvPr/>
        </p:nvSpPr>
        <p:spPr>
          <a:xfrm>
            <a:off x="2733965" y="3865419"/>
            <a:ext cx="6165592" cy="2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84200" indent="-457200">
              <a:lnSpc>
                <a:spcPct val="15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200" dirty="0"/>
              <a:t>High Accuracy</a:t>
            </a:r>
            <a:br>
              <a:rPr lang="en-US" sz="2200" dirty="0"/>
            </a:br>
            <a:r>
              <a:rPr lang="en-US" sz="2200" dirty="0">
                <a:solidFill>
                  <a:srgbClr val="002060"/>
                </a:solidFill>
              </a:rPr>
              <a:t>MNIST Dataset</a:t>
            </a:r>
            <a:r>
              <a:rPr lang="ko-KR" altLang="en-US" sz="2200" dirty="0">
                <a:solidFill>
                  <a:srgbClr val="002060"/>
                </a:solidFill>
              </a:rPr>
              <a:t> </a:t>
            </a:r>
            <a:r>
              <a:rPr lang="en-US" altLang="ko-KR" sz="2200" dirty="0">
                <a:solidFill>
                  <a:srgbClr val="002060"/>
                </a:solidFill>
              </a:rPr>
              <a:t>Dot-Product</a:t>
            </a:r>
            <a:r>
              <a:rPr lang="ko-KR" altLang="en-US" sz="2200" dirty="0">
                <a:solidFill>
                  <a:srgbClr val="002060"/>
                </a:solidFill>
              </a:rPr>
              <a:t> </a:t>
            </a:r>
            <a:r>
              <a:rPr lang="en-US" altLang="ko-KR" sz="2200" dirty="0">
                <a:solidFill>
                  <a:srgbClr val="002060"/>
                </a:solidFill>
              </a:rPr>
              <a:t>Accuracy</a:t>
            </a:r>
            <a:r>
              <a:rPr lang="ko-KR" altLang="en-US" sz="2200" dirty="0">
                <a:solidFill>
                  <a:srgbClr val="002060"/>
                </a:solidFill>
              </a:rPr>
              <a:t>가 거의 </a:t>
            </a:r>
            <a:r>
              <a:rPr lang="en-US" altLang="ko-KR" sz="2200" dirty="0">
                <a:solidFill>
                  <a:srgbClr val="002060"/>
                </a:solidFill>
              </a:rPr>
              <a:t>Ideal</a:t>
            </a:r>
            <a:endParaRPr lang="en-US" sz="2200" dirty="0">
              <a:solidFill>
                <a:srgbClr val="002060"/>
              </a:solidFill>
            </a:endParaRPr>
          </a:p>
          <a:p>
            <a:pPr marL="584200" indent="-457200">
              <a:lnSpc>
                <a:spcPct val="15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endParaRPr lang="en-US" dirty="0"/>
          </a:p>
          <a:p>
            <a:pPr marL="584200" indent="-457200">
              <a:lnSpc>
                <a:spcPct val="150000"/>
              </a:lnSpc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200" dirty="0"/>
              <a:t>Powerful Vector Calculation</a:t>
            </a:r>
            <a:br>
              <a:rPr lang="en-US" sz="2200" dirty="0"/>
            </a:br>
            <a:r>
              <a:rPr lang="en-US" sz="2200" dirty="0">
                <a:solidFill>
                  <a:srgbClr val="002060"/>
                </a:solidFill>
              </a:rPr>
              <a:t>ML/DL</a:t>
            </a:r>
            <a:r>
              <a:rPr lang="ko-KR" altLang="en-US" sz="2200" dirty="0">
                <a:solidFill>
                  <a:srgbClr val="002060"/>
                </a:solidFill>
              </a:rPr>
              <a:t>이 아닌 일반적인 </a:t>
            </a:r>
            <a:r>
              <a:rPr lang="en-US" altLang="ko-KR" sz="2200" dirty="0">
                <a:solidFill>
                  <a:srgbClr val="002060"/>
                </a:solidFill>
              </a:rPr>
              <a:t>Vector </a:t>
            </a:r>
            <a:r>
              <a:rPr lang="ko-KR" altLang="en-US" sz="2200" dirty="0">
                <a:solidFill>
                  <a:srgbClr val="002060"/>
                </a:solidFill>
              </a:rPr>
              <a:t>연산도 </a:t>
            </a:r>
            <a:r>
              <a:rPr lang="ko-KR" altLang="en-US" sz="2200" dirty="0" err="1">
                <a:solidFill>
                  <a:srgbClr val="002060"/>
                </a:solidFill>
              </a:rPr>
              <a:t>빨라짐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B9C310-1C5E-9557-F458-A36764F4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1" y="1726537"/>
            <a:ext cx="5400000" cy="1702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6122EDCB-08A9-628A-A1D0-11BFD9490744}"/>
              </a:ext>
            </a:extLst>
          </p:cNvPr>
          <p:cNvSpPr/>
          <p:nvPr/>
        </p:nvSpPr>
        <p:spPr>
          <a:xfrm>
            <a:off x="3229061" y="2855592"/>
            <a:ext cx="2303521" cy="460264"/>
          </a:xfrm>
          <a:prstGeom prst="frame">
            <a:avLst>
              <a:gd name="adj1" fmla="val 9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6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C4B93BC-9462-2807-76B5-CC62B8230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3FC265C-B07F-6711-6394-1D36A2406B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0BD80E8-0D38-E7AC-3A23-E40F7458F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altLang="ko-KR" dirty="0"/>
              <a:t>Advantage of </a:t>
            </a:r>
            <a:r>
              <a:rPr lang="en-US" altLang="ko-KR" dirty="0" err="1"/>
              <a:t>Multidot</a:t>
            </a:r>
            <a:r>
              <a:rPr lang="en-US" altLang="ko-KR" dirty="0"/>
              <a:t> SRAM</a:t>
            </a:r>
            <a:endParaRPr dirty="0"/>
          </a:p>
        </p:txBody>
      </p:sp>
      <p:sp>
        <p:nvSpPr>
          <p:cNvPr id="8" name="Google Shape;128;p6">
            <a:extLst>
              <a:ext uri="{FF2B5EF4-FFF2-40B4-BE49-F238E27FC236}">
                <a16:creationId xmlns:a16="http://schemas.microsoft.com/office/drawing/2014/main" id="{F72B9BA7-409C-EDBF-A6FE-E46C306E39C0}"/>
              </a:ext>
            </a:extLst>
          </p:cNvPr>
          <p:cNvSpPr txBox="1">
            <a:spLocks/>
          </p:cNvSpPr>
          <p:nvPr/>
        </p:nvSpPr>
        <p:spPr>
          <a:xfrm>
            <a:off x="4327330" y="4061374"/>
            <a:ext cx="4614863" cy="259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257168" indent="-13016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None/>
            </a:pPr>
            <a:endParaRPr lang="en-US" dirty="0"/>
          </a:p>
          <a:p>
            <a:pPr marL="584200" indent="-457200">
              <a:lnSpc>
                <a:spcPct val="160000"/>
              </a:lnSpc>
              <a:spcBef>
                <a:spcPts val="0"/>
              </a:spcBef>
              <a:buSzPts val="2000"/>
              <a:buFont typeface="+mj-lt"/>
              <a:buAutoNum type="arabicPeriod" startAt="3"/>
            </a:pPr>
            <a:r>
              <a:rPr lang="en-US" dirty="0"/>
              <a:t>High Speed and Energy Efficiency</a:t>
            </a:r>
            <a:br>
              <a:rPr lang="en-US" dirty="0"/>
            </a:br>
            <a:r>
              <a:rPr lang="ko-KR" altLang="en-US" sz="1800" dirty="0" err="1">
                <a:solidFill>
                  <a:srgbClr val="002060"/>
                </a:solidFill>
              </a:rPr>
              <a:t>속도뿐만</a:t>
            </a:r>
            <a:r>
              <a:rPr lang="ko-KR" altLang="en-US" sz="1800" dirty="0">
                <a:solidFill>
                  <a:srgbClr val="002060"/>
                </a:solidFill>
              </a:rPr>
              <a:t> 아니라 전력 효율도 상승</a:t>
            </a:r>
            <a:endParaRPr lang="en-US" sz="1800" dirty="0">
              <a:solidFill>
                <a:srgbClr val="002060"/>
              </a:solidFill>
            </a:endParaRPr>
          </a:p>
          <a:p>
            <a:pPr marL="257168" indent="-130168">
              <a:spcBef>
                <a:spcPts val="0"/>
              </a:spcBef>
              <a:buSzPts val="2000"/>
              <a:buFont typeface="Noto Sans Symbols"/>
              <a:buNone/>
            </a:pPr>
            <a:r>
              <a:rPr lang="en-US" dirty="0"/>
              <a:t>	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553532-CC92-4CD3-1CD5-4D3E7EE9A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" y="1390499"/>
            <a:ext cx="5400000" cy="35420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8172654-E621-8EDA-2F8D-5DD1A1623F43}"/>
              </a:ext>
            </a:extLst>
          </p:cNvPr>
          <p:cNvCxnSpPr>
            <a:cxnSpLocks/>
          </p:cNvCxnSpPr>
          <p:nvPr/>
        </p:nvCxnSpPr>
        <p:spPr>
          <a:xfrm flipV="1">
            <a:off x="4219087" y="2273499"/>
            <a:ext cx="2015621" cy="8107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2C1360-B535-54B7-FBE7-E67E8CA80FB9}"/>
              </a:ext>
            </a:extLst>
          </p:cNvPr>
          <p:cNvSpPr txBox="1"/>
          <p:nvPr/>
        </p:nvSpPr>
        <p:spPr>
          <a:xfrm>
            <a:off x="6393097" y="1811834"/>
            <a:ext cx="2549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기존의 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대비</a:t>
            </a:r>
            <a:endParaRPr lang="en-US" altLang="ko-KR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전력 감소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Electronic Switch</a:t>
            </a: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dirty="0"/>
              <a:t>Transistor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42814" y="1052650"/>
            <a:ext cx="8447004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dirty="0"/>
              <a:t>Computer Device</a:t>
            </a:r>
            <a:r>
              <a:rPr lang="ko-KR" altLang="en-US" dirty="0"/>
              <a:t>의 설계</a:t>
            </a:r>
            <a:endParaRPr lang="en-US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altLang="ko-KR" dirty="0"/>
              <a:t>Transistor</a:t>
            </a:r>
            <a:r>
              <a:rPr lang="ko-KR" altLang="en-US" dirty="0"/>
              <a:t>를 통해 다양한 논리 회로 설계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/>
              <a:t>이들을 합쳐 </a:t>
            </a:r>
            <a:r>
              <a:rPr lang="en-US" altLang="ko-KR" dirty="0"/>
              <a:t>Computer Device </a:t>
            </a:r>
            <a:r>
              <a:rPr lang="ko-KR" altLang="en-US" dirty="0"/>
              <a:t>설계</a:t>
            </a:r>
            <a:endParaRPr lang="en-US" altLang="ko-KR" dirty="0"/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r>
              <a:rPr lang="ko-KR" altLang="en-US" dirty="0"/>
              <a:t>전통적인 컴퓨터 구조의 변화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/>
              <a:t>기존의 폰 </a:t>
            </a:r>
            <a:r>
              <a:rPr lang="ko-KR" altLang="en-US" dirty="0" err="1"/>
              <a:t>노이만</a:t>
            </a:r>
            <a:r>
              <a:rPr lang="ko-KR" altLang="en-US" dirty="0"/>
              <a:t> 구조에서 인메모리 구조로의 변화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/>
              <a:t>Non</a:t>
            </a:r>
            <a:r>
              <a:rPr lang="ko-KR" altLang="en-US" dirty="0"/>
              <a:t> </a:t>
            </a:r>
            <a:r>
              <a:rPr lang="en-US" altLang="ko-KR" dirty="0"/>
              <a:t>ideal</a:t>
            </a:r>
            <a:r>
              <a:rPr lang="ko-KR" altLang="en-US" dirty="0"/>
              <a:t>한 회로의 한계를 극복하는 과정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dirty="0"/>
              <a:t>빅데이터 처리를 위해 </a:t>
            </a:r>
            <a:r>
              <a:rPr lang="en-US" altLang="ko-KR" dirty="0"/>
              <a:t>SW</a:t>
            </a:r>
            <a:r>
              <a:rPr lang="ko-KR" altLang="en-US" dirty="0"/>
              <a:t>뿐만 아니라 </a:t>
            </a:r>
            <a:r>
              <a:rPr lang="en-US" altLang="ko-KR" dirty="0"/>
              <a:t>HW</a:t>
            </a:r>
            <a:r>
              <a:rPr lang="ko-KR" altLang="en-US" dirty="0"/>
              <a:t>의 역할 또한 중요</a:t>
            </a:r>
            <a:endParaRPr lang="en-US" dirty="0"/>
          </a:p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endParaRPr lang="en-US" dirty="0"/>
          </a:p>
          <a:p>
            <a:pPr marL="469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endParaRPr lang="en-US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/>
              <a:t>Thank you!</a:t>
            </a: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ko-KR" b="1">
                <a:solidFill>
                  <a:srgbClr val="C00000"/>
                </a:solidFill>
              </a:rPr>
              <a:t>Questions?</a:t>
            </a: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2195736" y="324774"/>
            <a:ext cx="2016224" cy="353425"/>
            <a:chOff x="-1895297" y="3413718"/>
            <a:chExt cx="5437086" cy="830386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7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19" y="278648"/>
            <a:ext cx="1616973" cy="4223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FD19BC-BD4D-87E1-E243-7F70A012811D}"/>
              </a:ext>
            </a:extLst>
          </p:cNvPr>
          <p:cNvGrpSpPr/>
          <p:nvPr/>
        </p:nvGrpSpPr>
        <p:grpSpPr>
          <a:xfrm>
            <a:off x="1011482" y="3429000"/>
            <a:ext cx="2183611" cy="1800000"/>
            <a:chOff x="350710" y="1629000"/>
            <a:chExt cx="2183611" cy="1800000"/>
          </a:xfrm>
        </p:grpSpPr>
        <p:pic>
          <p:nvPicPr>
            <p:cNvPr id="3" name="그림 2" descr="라인, 스케치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5384767-D612-1077-82CC-C810CE9DC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669" y="1629000"/>
              <a:ext cx="1800000" cy="180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CFCBD8-418C-87FF-34FF-F39D2FD1AAC0}"/>
                </a:ext>
              </a:extLst>
            </p:cNvPr>
            <p:cNvSpPr txBox="1"/>
            <p:nvPr/>
          </p:nvSpPr>
          <p:spPr>
            <a:xfrm>
              <a:off x="350710" y="2115263"/>
              <a:ext cx="2183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IN                           </a:t>
              </a:r>
              <a:r>
                <a:rPr lang="ko-KR" altLang="en-US" b="1" dirty="0"/>
                <a:t>  </a:t>
              </a:r>
              <a:r>
                <a:rPr lang="en-US" altLang="ko-KR" b="1" dirty="0"/>
                <a:t>OUT</a:t>
              </a:r>
              <a:endParaRPr lang="ko-KR" altLang="en-US" b="1" dirty="0"/>
            </a:p>
          </p:txBody>
        </p:sp>
      </p:grpSp>
      <p:pic>
        <p:nvPicPr>
          <p:cNvPr id="7" name="그림 6" descr="도표, 상징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75A85F-6AF7-5043-6B86-B20DC89C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46" r="29495"/>
          <a:stretch>
            <a:fillRect/>
          </a:stretch>
        </p:blipFill>
        <p:spPr>
          <a:xfrm>
            <a:off x="5597438" y="3176493"/>
            <a:ext cx="1800000" cy="2242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289CA-85D9-DD13-DCB8-197D1AECAF24}"/>
              </a:ext>
            </a:extLst>
          </p:cNvPr>
          <p:cNvSpPr txBox="1"/>
          <p:nvPr/>
        </p:nvSpPr>
        <p:spPr>
          <a:xfrm>
            <a:off x="1581350" y="547836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Resistor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EEB1E-23B6-226A-EEE2-9CC164C400D5}"/>
              </a:ext>
            </a:extLst>
          </p:cNvPr>
          <p:cNvSpPr txBox="1"/>
          <p:nvPr/>
        </p:nvSpPr>
        <p:spPr>
          <a:xfrm>
            <a:off x="6141408" y="547836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Transistor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8;p6">
            <a:extLst>
              <a:ext uri="{FF2B5EF4-FFF2-40B4-BE49-F238E27FC236}">
                <a16:creationId xmlns:a16="http://schemas.microsoft.com/office/drawing/2014/main" id="{ECC9EB73-6ADD-A86C-75DC-A132C7C5AB75}"/>
              </a:ext>
            </a:extLst>
          </p:cNvPr>
          <p:cNvSpPr txBox="1">
            <a:spLocks/>
          </p:cNvSpPr>
          <p:nvPr/>
        </p:nvSpPr>
        <p:spPr>
          <a:xfrm>
            <a:off x="4714875" y="1406772"/>
            <a:ext cx="4429125" cy="190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Transistor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3</a:t>
            </a:r>
            <a:r>
              <a:rPr lang="ko-KR" altLang="en-US" dirty="0"/>
              <a:t>단자 소자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b="1" dirty="0"/>
              <a:t>Gate</a:t>
            </a:r>
            <a:r>
              <a:rPr lang="en-US" altLang="ko-KR" dirty="0"/>
              <a:t>, Drain, Source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endParaRPr lang="ko-KR" altLang="en-US" dirty="0"/>
          </a:p>
        </p:txBody>
      </p:sp>
      <p:sp>
        <p:nvSpPr>
          <p:cNvPr id="12" name="Google Shape;128;p6">
            <a:extLst>
              <a:ext uri="{FF2B5EF4-FFF2-40B4-BE49-F238E27FC236}">
                <a16:creationId xmlns:a16="http://schemas.microsoft.com/office/drawing/2014/main" id="{15F08938-0864-61AB-13D3-B348E0923F93}"/>
              </a:ext>
            </a:extLst>
          </p:cNvPr>
          <p:cNvSpPr txBox="1">
            <a:spLocks/>
          </p:cNvSpPr>
          <p:nvPr/>
        </p:nvSpPr>
        <p:spPr>
          <a:xfrm>
            <a:off x="285750" y="1403731"/>
            <a:ext cx="4429125" cy="190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699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Resistor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dirty="0"/>
              <a:t>2</a:t>
            </a:r>
            <a:r>
              <a:rPr lang="ko-KR" altLang="en-US" dirty="0"/>
              <a:t>단자 소자 </a:t>
            </a:r>
            <a:r>
              <a:rPr lang="en-US" altLang="ko-KR" dirty="0"/>
              <a:t>(IN/OUT)</a:t>
            </a:r>
          </a:p>
          <a:p>
            <a:pPr marL="927100" lvl="1">
              <a:lnSpc>
                <a:spcPct val="150000"/>
              </a:lnSpc>
              <a:spcBef>
                <a:spcPts val="0"/>
              </a:spcBef>
              <a:buSzPts val="2000"/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D76CAFA0-6FFE-1824-9CE9-916B80FA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0ADEFEB-DAD5-96B2-3625-9708F6EC87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A3C520DA-473B-B254-622E-77DCFFC4F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sp>
        <p:nvSpPr>
          <p:cNvPr id="128" name="Google Shape;128;p6">
            <a:extLst>
              <a:ext uri="{FF2B5EF4-FFF2-40B4-BE49-F238E27FC236}">
                <a16:creationId xmlns:a16="http://schemas.microsoft.com/office/drawing/2014/main" id="{B5F409B0-4338-C8E6-8154-E8CA95DD58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257168" lvl="0" indent="-130168" algn="l" rtl="0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r>
              <a:rPr lang="en-US" altLang="ko-KR" dirty="0"/>
              <a:t>Gate(G)</a:t>
            </a:r>
            <a:r>
              <a:rPr lang="ko-KR" altLang="en-US" dirty="0"/>
              <a:t>에 전압을 인가하면 전류가 흐르는 통로가 생김</a:t>
            </a:r>
            <a:endParaRPr lang="en-US" altLang="ko-KR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r>
              <a:rPr lang="ko-KR" altLang="en-US" dirty="0"/>
              <a:t>마치 </a:t>
            </a:r>
            <a:r>
              <a:rPr lang="ko-KR" altLang="en-US" dirty="0">
                <a:solidFill>
                  <a:srgbClr val="FF0000"/>
                </a:solidFill>
              </a:rPr>
              <a:t>스위치</a:t>
            </a:r>
            <a:r>
              <a:rPr lang="ko-KR" altLang="en-US" dirty="0"/>
              <a:t>와 같은 역할을 함</a:t>
            </a:r>
            <a:endParaRPr dirty="0"/>
          </a:p>
        </p:txBody>
      </p:sp>
      <p:pic>
        <p:nvPicPr>
          <p:cNvPr id="7" name="그림 6" descr="도표, 상징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AF42ED-DC4C-BF8F-8BA3-3325A551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46" r="29495"/>
          <a:stretch>
            <a:fillRect/>
          </a:stretch>
        </p:blipFill>
        <p:spPr>
          <a:xfrm>
            <a:off x="1213368" y="2669906"/>
            <a:ext cx="1800000" cy="2242092"/>
          </a:xfrm>
          <a:prstGeom prst="rect">
            <a:avLst/>
          </a:prstGeom>
        </p:spPr>
      </p:pic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8345A4A-BBFA-041F-1FA2-FC5381FDCEBF}"/>
              </a:ext>
            </a:extLst>
          </p:cNvPr>
          <p:cNvSpPr/>
          <p:nvPr/>
        </p:nvSpPr>
        <p:spPr>
          <a:xfrm>
            <a:off x="1043709" y="3370328"/>
            <a:ext cx="841248" cy="841248"/>
          </a:xfrm>
          <a:prstGeom prst="donut">
            <a:avLst>
              <a:gd name="adj" fmla="val 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7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22545E7-B226-1312-10FA-9038CFA5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857445C-E9D6-5CA9-1518-FCA57135C0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9159755-3E89-FD61-4A52-9DE28A924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B1ED92-922C-6C1D-D82C-6C87A9C35511}"/>
              </a:ext>
            </a:extLst>
          </p:cNvPr>
          <p:cNvSpPr/>
          <p:nvPr/>
        </p:nvSpPr>
        <p:spPr>
          <a:xfrm>
            <a:off x="4572000" y="2096655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5BD9A8-ED24-DDBD-39E1-2F72367C8626}"/>
              </a:ext>
            </a:extLst>
          </p:cNvPr>
          <p:cNvSpPr/>
          <p:nvPr/>
        </p:nvSpPr>
        <p:spPr>
          <a:xfrm>
            <a:off x="4571999" y="4320703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18C3E-F9AB-7C02-6409-F4F6092C5138}"/>
              </a:ext>
            </a:extLst>
          </p:cNvPr>
          <p:cNvSpPr/>
          <p:nvPr/>
        </p:nvSpPr>
        <p:spPr>
          <a:xfrm>
            <a:off x="4017817" y="3420703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2BB1C-E42E-6318-CBDF-1F81C3BED124}"/>
              </a:ext>
            </a:extLst>
          </p:cNvPr>
          <p:cNvSpPr/>
          <p:nvPr/>
        </p:nvSpPr>
        <p:spPr>
          <a:xfrm rot="16200000">
            <a:off x="4306602" y="3172622"/>
            <a:ext cx="45719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A0357D-0086-8497-88D8-6A849F44D964}"/>
              </a:ext>
            </a:extLst>
          </p:cNvPr>
          <p:cNvSpPr/>
          <p:nvPr/>
        </p:nvSpPr>
        <p:spPr>
          <a:xfrm rot="16200000">
            <a:off x="4282958" y="4032702"/>
            <a:ext cx="45719" cy="5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41705-8D42-D57D-1636-184FAA915500}"/>
              </a:ext>
            </a:extLst>
          </p:cNvPr>
          <p:cNvSpPr/>
          <p:nvPr/>
        </p:nvSpPr>
        <p:spPr>
          <a:xfrm>
            <a:off x="3780332" y="3419762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DE667-855C-E020-3239-E3D1FD89757A}"/>
              </a:ext>
            </a:extLst>
          </p:cNvPr>
          <p:cNvSpPr/>
          <p:nvPr/>
        </p:nvSpPr>
        <p:spPr>
          <a:xfrm rot="16200000">
            <a:off x="3519009" y="3599761"/>
            <a:ext cx="45719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886A856-A4BA-5C7E-FAD1-73776CA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8F8A1AD-1085-2387-9687-3894E39929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82A055D-1E6B-7439-E0E4-7A48055DA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CBECAD-11B6-E8ED-0C58-8CEC83DBA2AD}"/>
              </a:ext>
            </a:extLst>
          </p:cNvPr>
          <p:cNvSpPr/>
          <p:nvPr/>
        </p:nvSpPr>
        <p:spPr>
          <a:xfrm>
            <a:off x="4572000" y="2096655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EF517F-8FEC-E4F3-4A84-E843148C5AC0}"/>
              </a:ext>
            </a:extLst>
          </p:cNvPr>
          <p:cNvSpPr/>
          <p:nvPr/>
        </p:nvSpPr>
        <p:spPr>
          <a:xfrm>
            <a:off x="4571999" y="4320703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B40852-B3E8-BFF9-D8CF-A2FA47200ECF}"/>
              </a:ext>
            </a:extLst>
          </p:cNvPr>
          <p:cNvSpPr/>
          <p:nvPr/>
        </p:nvSpPr>
        <p:spPr>
          <a:xfrm>
            <a:off x="4017817" y="3420703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CBDFE1-BFA9-E2F4-D64D-06ABB57BA48D}"/>
              </a:ext>
            </a:extLst>
          </p:cNvPr>
          <p:cNvSpPr/>
          <p:nvPr/>
        </p:nvSpPr>
        <p:spPr>
          <a:xfrm>
            <a:off x="3780332" y="3419762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4A0F79-561E-8A71-0075-1D5B71E87871}"/>
              </a:ext>
            </a:extLst>
          </p:cNvPr>
          <p:cNvSpPr/>
          <p:nvPr/>
        </p:nvSpPr>
        <p:spPr>
          <a:xfrm rot="16200000">
            <a:off x="3519009" y="3599761"/>
            <a:ext cx="45719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62088602-7230-49E8-9E69-A888BCDC63E0}"/>
              </a:ext>
            </a:extLst>
          </p:cNvPr>
          <p:cNvSpPr/>
          <p:nvPr/>
        </p:nvSpPr>
        <p:spPr>
          <a:xfrm rot="5400000" flipV="1">
            <a:off x="4515811" y="3800563"/>
            <a:ext cx="1188323" cy="426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61B9CC38-630D-9C83-0FF0-679C5B0032F6}"/>
              </a:ext>
            </a:extLst>
          </p:cNvPr>
          <p:cNvSpPr/>
          <p:nvPr/>
        </p:nvSpPr>
        <p:spPr>
          <a:xfrm>
            <a:off x="4571999" y="3568821"/>
            <a:ext cx="1075945" cy="855220"/>
          </a:xfrm>
          <a:prstGeom prst="mathMultiply">
            <a:avLst>
              <a:gd name="adj1" fmla="val 116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150E4-9BC0-EBF7-DF48-391AAE7F6503}"/>
              </a:ext>
            </a:extLst>
          </p:cNvPr>
          <p:cNvSpPr txBox="1"/>
          <p:nvPr/>
        </p:nvSpPr>
        <p:spPr>
          <a:xfrm>
            <a:off x="5647944" y="2553158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기본 상태에서는</a:t>
            </a:r>
            <a:b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Transistor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전류가</a:t>
            </a:r>
            <a:b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흐르지 못함</a:t>
            </a:r>
          </a:p>
        </p:txBody>
      </p:sp>
    </p:spTree>
    <p:extLst>
      <p:ext uri="{BB962C8B-B14F-4D97-AF65-F5344CB8AC3E}">
        <p14:creationId xmlns:p14="http://schemas.microsoft.com/office/powerpoint/2010/main" val="393377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6E8AEEC-989F-3038-038A-D62D6D7EE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076E329-8581-A889-BE55-3F91392A0B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1B811DF-4475-564A-232A-8300C930A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/>
              <a:t>Transistor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566FE4-A400-A70A-97A7-707B228CADF7}"/>
              </a:ext>
            </a:extLst>
          </p:cNvPr>
          <p:cNvSpPr/>
          <p:nvPr/>
        </p:nvSpPr>
        <p:spPr>
          <a:xfrm>
            <a:off x="4572000" y="2096655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0D73C2-B7B3-7762-DB56-3A6143CA8936}"/>
              </a:ext>
            </a:extLst>
          </p:cNvPr>
          <p:cNvSpPr/>
          <p:nvPr/>
        </p:nvSpPr>
        <p:spPr>
          <a:xfrm>
            <a:off x="4571999" y="4320703"/>
            <a:ext cx="45719" cy="1332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237205-1BA2-5B32-F033-4C131DE47FE3}"/>
              </a:ext>
            </a:extLst>
          </p:cNvPr>
          <p:cNvSpPr/>
          <p:nvPr/>
        </p:nvSpPr>
        <p:spPr>
          <a:xfrm>
            <a:off x="4017817" y="3420703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CFFCE9-381B-FD1A-6437-3A86E256E892}"/>
              </a:ext>
            </a:extLst>
          </p:cNvPr>
          <p:cNvSpPr/>
          <p:nvPr/>
        </p:nvSpPr>
        <p:spPr>
          <a:xfrm>
            <a:off x="3780332" y="3419762"/>
            <a:ext cx="45719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48B59E-09A7-5B33-1732-4128E7F65965}"/>
              </a:ext>
            </a:extLst>
          </p:cNvPr>
          <p:cNvSpPr/>
          <p:nvPr/>
        </p:nvSpPr>
        <p:spPr>
          <a:xfrm rot="16200000">
            <a:off x="3519009" y="3599761"/>
            <a:ext cx="45719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33F1E82-E40D-6402-FCC5-BE82881471E2}"/>
              </a:ext>
            </a:extLst>
          </p:cNvPr>
          <p:cNvSpPr/>
          <p:nvPr/>
        </p:nvSpPr>
        <p:spPr>
          <a:xfrm>
            <a:off x="1790234" y="3656401"/>
            <a:ext cx="1188323" cy="4267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4B159-46B9-DF22-183F-56DC409426E4}"/>
              </a:ext>
            </a:extLst>
          </p:cNvPr>
          <p:cNvSpPr txBox="1"/>
          <p:nvPr/>
        </p:nvSpPr>
        <p:spPr>
          <a:xfrm>
            <a:off x="1105890" y="3123309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에 전압 인가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41491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792</Words>
  <Application>Microsoft Office PowerPoint</Application>
  <PresentationFormat>화면 슬라이드 쇼(4:3)</PresentationFormat>
  <Paragraphs>353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Noto Sans Symbols</vt:lpstr>
      <vt:lpstr>Malgun Gothic</vt:lpstr>
      <vt:lpstr>Arial</vt:lpstr>
      <vt:lpstr>Calibri</vt:lpstr>
      <vt:lpstr>Cambria Math</vt:lpstr>
      <vt:lpstr>Wingdings</vt:lpstr>
      <vt:lpstr>nsl2</vt:lpstr>
      <vt:lpstr>8T SRAM Cell as a Multibit Dot-Product Engine for Beyond Von Neumann Computing</vt:lpstr>
      <vt:lpstr>Overview</vt:lpstr>
      <vt:lpstr>Overview</vt:lpstr>
      <vt:lpstr>Transistor</vt:lpstr>
      <vt:lpstr>Transistor</vt:lpstr>
      <vt:lpstr>Transistor</vt:lpstr>
      <vt:lpstr>Transistor</vt:lpstr>
      <vt:lpstr>Transistor</vt:lpstr>
      <vt:lpstr>Transistor</vt:lpstr>
      <vt:lpstr>Transistor</vt:lpstr>
      <vt:lpstr>Transistor</vt:lpstr>
      <vt:lpstr>Transistor Type: MOSFET</vt:lpstr>
      <vt:lpstr>Transistor Type: MOSFET</vt:lpstr>
      <vt:lpstr>Logic Circuit</vt:lpstr>
      <vt:lpstr>Logic Circuit: Inverter</vt:lpstr>
      <vt:lpstr>Logic Circuit: Inverter</vt:lpstr>
      <vt:lpstr>Logic Circuit: Inverter</vt:lpstr>
      <vt:lpstr>Logic Circuit: Inverter</vt:lpstr>
      <vt:lpstr>Computer Device</vt:lpstr>
      <vt:lpstr>Computer Device: SRAM</vt:lpstr>
      <vt:lpstr>Computer Device: SRAM</vt:lpstr>
      <vt:lpstr>Computer Device: SRAM</vt:lpstr>
      <vt:lpstr>SRAM Cell Array</vt:lpstr>
      <vt:lpstr>Multi-Dot Product Engine</vt:lpstr>
      <vt:lpstr>Age of AI</vt:lpstr>
      <vt:lpstr>Age of AI</vt:lpstr>
      <vt:lpstr>Multidot Product Engine in SRAM</vt:lpstr>
      <vt:lpstr>Multidot Product Engine in SRAM</vt:lpstr>
      <vt:lpstr>Multidot Product Engine in SRAM</vt:lpstr>
      <vt:lpstr>Multidot Product Engine in SRAM</vt:lpstr>
      <vt:lpstr>Multidot Product Engine in SRAM</vt:lpstr>
      <vt:lpstr>Multidot Product Engine in SRAM</vt:lpstr>
      <vt:lpstr>Peripheral Amplifier</vt:lpstr>
      <vt:lpstr>Peripheral Amplifier</vt:lpstr>
      <vt:lpstr>Peripheral Amplifier</vt:lpstr>
      <vt:lpstr>Peripheral Amplifier</vt:lpstr>
      <vt:lpstr>Advantage of Multidot SRAM</vt:lpstr>
      <vt:lpstr>Advantage of Multidot SRAM</vt:lpstr>
      <vt:lpstr>Advantage of Multidot SRAM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jeongyeup.paek</dc:creator>
  <cp:lastModifiedBy>경민 김</cp:lastModifiedBy>
  <cp:revision>6</cp:revision>
  <dcterms:created xsi:type="dcterms:W3CDTF">2014-03-19T10:21:19Z</dcterms:created>
  <dcterms:modified xsi:type="dcterms:W3CDTF">2025-07-16T12:38:33Z</dcterms:modified>
</cp:coreProperties>
</file>