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28" r:id="rId3"/>
    <p:sldId id="372" r:id="rId4"/>
    <p:sldId id="371" r:id="rId5"/>
    <p:sldId id="310" r:id="rId6"/>
    <p:sldId id="332" r:id="rId7"/>
    <p:sldId id="376" r:id="rId8"/>
    <p:sldId id="411" r:id="rId9"/>
    <p:sldId id="377" r:id="rId10"/>
    <p:sldId id="387" r:id="rId11"/>
    <p:sldId id="379" r:id="rId12"/>
    <p:sldId id="378" r:id="rId13"/>
    <p:sldId id="380" r:id="rId14"/>
    <p:sldId id="381" r:id="rId15"/>
    <p:sldId id="383" r:id="rId16"/>
    <p:sldId id="382" r:id="rId17"/>
    <p:sldId id="386" r:id="rId18"/>
    <p:sldId id="384" r:id="rId19"/>
    <p:sldId id="385" r:id="rId20"/>
    <p:sldId id="373" r:id="rId21"/>
    <p:sldId id="374" r:id="rId22"/>
    <p:sldId id="402" r:id="rId23"/>
    <p:sldId id="388" r:id="rId24"/>
    <p:sldId id="389" r:id="rId25"/>
    <p:sldId id="390" r:id="rId26"/>
    <p:sldId id="391" r:id="rId27"/>
    <p:sldId id="403" r:id="rId28"/>
    <p:sldId id="394" r:id="rId29"/>
    <p:sldId id="395" r:id="rId30"/>
    <p:sldId id="397" r:id="rId31"/>
    <p:sldId id="396" r:id="rId32"/>
    <p:sldId id="398" r:id="rId33"/>
    <p:sldId id="404" r:id="rId34"/>
    <p:sldId id="399" r:id="rId35"/>
    <p:sldId id="400" r:id="rId36"/>
    <p:sldId id="405" r:id="rId37"/>
    <p:sldId id="401" r:id="rId38"/>
    <p:sldId id="375" r:id="rId39"/>
    <p:sldId id="406" r:id="rId40"/>
    <p:sldId id="407" r:id="rId41"/>
    <p:sldId id="408" r:id="rId42"/>
    <p:sldId id="412" r:id="rId43"/>
    <p:sldId id="409" r:id="rId44"/>
    <p:sldId id="410" r:id="rId45"/>
    <p:sldId id="331" r:id="rId46"/>
    <p:sldId id="262" r:id="rId4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9" roundtripDataSignature="AMtx7mi5QZu09MDTXVRyl20DINUb+n0i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93" autoAdjust="0"/>
    <p:restoredTop sz="94660"/>
  </p:normalViewPr>
  <p:slideViewPr>
    <p:cSldViewPr snapToGrid="0">
      <p:cViewPr>
        <p:scale>
          <a:sx n="100" d="100"/>
          <a:sy n="100" d="100"/>
        </p:scale>
        <p:origin x="918" y="1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2BD3EF7F-5742-3F66-3FEE-5672903F1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088C2B4A-7DC8-7240-724E-7EDC5178D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37C7AE0C-C382-872C-49B5-619E90A7F6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87076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791BDA7-6A81-01CA-7809-75BA0A10D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83EFC79C-4FF7-F2C2-A405-549307E8A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F1DB73F8-8071-9486-9842-0F2A6D1C9D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6763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FBE73A58-AB72-7569-AB4E-BF18BDBB7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8F8853F-50FF-B287-E2F9-F69BDFD05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B7FD6F0D-FC7F-297E-3EB8-C3296EF6BA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95143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43AFAD6-B125-3CE5-1728-B330C40E7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EE3EE5B1-4C93-AB1A-C8EC-2F347F0566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749637D-44B7-2EBA-FD19-C4EA717F9A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378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BF7BC63-F042-49D9-4EE3-A778695F8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BB2A5356-38AF-47C4-49F4-1423BE275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5275312-3AA4-7A67-8DF3-C3E40C0587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39837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F10286E-B7BF-45E4-A7C0-F3387DD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FB7C66F-E899-D255-DA82-8DBFDCC725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7ADCF33F-1720-E946-E856-EEE44C7212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186715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FB3F541-59DA-1460-5FE7-419DFA22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35D4D286-58E2-69BB-4DF8-E5739C91D2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794EFCEA-177F-5CB9-BB87-B5C16BE8B5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5209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5428D45-E3D1-DD70-70FB-41E413839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D29C9A33-62CA-886B-60EC-BD2D930FF8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FA9F9D8-0630-6463-63DB-55D7877C87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2045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42AE78A-BAAA-4087-26BD-7EB6A6002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6100761-1F21-2B05-10BC-3AFF8953CE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AF1973B-EF88-264F-5BF6-E88A07680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1894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A741679E-3824-9275-BC19-D020A387C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79A5A29-B4E5-6AD2-B0C7-55734A928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3F388FB-6E22-FDD1-48C6-4E3403C55B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5429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9631515-A15A-03A3-9E61-EEDF7A0C9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48CAEF0E-9CC8-FEE9-08A0-DD805EB1C8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4A8303E7-CA9F-F2E8-CF04-103C2E3608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15441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EA5A22C5-C8E9-AFA2-DC5B-398D54D17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CD846B74-02BC-3A0F-DBA9-56E5CEFEFF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42E0C1AF-824E-7160-E325-9A156F4C5D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53486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C8AECDA-65A4-DEC4-C207-F36795DFD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FC714238-7E7B-2772-BB17-9F0987B1A0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3419994-2E5C-979F-E033-C63EE6D03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665643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FC75FBB-0E3E-1319-A6BA-6877045F9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EA40E2E6-DD36-B7B6-022E-9DE25F467D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DCF8B3D3-460F-665D-BE99-E486E6D4C65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1920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1A5F4E1E-C256-9B1E-0BE0-A41F93A3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B447B65-4820-3D15-0AB0-344488249B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A5D3F961-AC50-9A90-9BF5-34CE51BCC7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56553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258FA3F-4CFA-887B-B87C-B21BE1422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91DE8CB8-2594-145A-6815-723316491C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7AD6E9A5-F4F5-A554-AB75-A40E8FA11E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96062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52E9B2E-639F-91A4-70E6-D67565E3E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F2AB446A-66F6-E8DC-1F32-D7FC73C151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B543DEE7-433D-6FAB-8DA5-5F8CE8FE82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6544357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164629C-59CD-5D19-EF4A-BDC76B800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A2580CE8-3463-4A71-5FD0-DD7B7E0DEF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79EC4F4D-5674-2CFD-89BC-74A07D4419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942854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AD48563-2192-1653-14BE-6E067F11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C618487A-5E47-569B-39D7-F50FA7B5B9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1DC2B25B-6C65-1568-5B8C-8A71D126BD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58186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5DCC6FAA-8E78-C86B-FE27-204B6695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775DBAB9-E9B5-883E-2A18-CEFEDAC475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A4D800AF-A732-123A-002E-ABACA7F553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77170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A27F2D25-AC09-6ACC-513A-B9904849C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FAB97317-B10F-54C1-34DD-AD9219454C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D344BA2-598A-7B7F-5F9B-1AF7C0CF9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471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02FF0698-F270-9E68-2D31-081F59E6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565E6376-0EA1-3FC7-8E7E-04B5222194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AA08E6CB-F992-B698-6BD3-63EC877A75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017292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AAC1DBD-0CD3-E6CC-11AE-B7DA1F3FD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7BD26218-7A15-62AD-DBE9-3CBDB87486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93C195E-B5A4-7A47-0CA4-FFDF9E3DC4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96227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0916769-15F0-D698-27DB-E4957BD59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0F5132ED-F363-6A2D-DBDC-23753CD1AE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96C39FF9-F92D-0BCC-373D-5D72147ADA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24197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7DD4CDF8-5947-A2F4-FFBC-0026AB8E6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4593D80C-2B6A-B3B1-E69F-AA153128BC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5FB92C49-8402-F7A8-39FC-DFA18004B0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732710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F51CA7DD-D52B-817A-95A2-C2856F18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2E066ECD-394A-C812-4918-2A1FE18323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6438A170-B9BB-B868-2DED-CB942C9664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86491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74C32238-CD18-0E21-1AE2-5B6659537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7DBA2E95-BEA2-B221-6167-7DBC9B2B9B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FF3C44E4-2FF7-F328-F75D-CA79C42DBA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5331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9878BD82-B8EA-93A6-DF06-317A3F29E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F0117BA-489F-985A-2D54-C3CDE1266E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F266874-89FC-E1F3-AB93-DFC469B942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74174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8C9F9DB-18D7-F369-1A9A-126897A0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E6839BC2-6131-A3EE-2CEE-192B058B56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1622AF5-32A3-4CCA-F0E2-5EBB967713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731268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22FA9C0E-8359-A6D8-610C-00248E263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D445D035-B4B5-BA4E-A7BB-84F1320B6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86570A2-A182-5F6D-6954-D7EFB1DF1B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98498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6D0BD17C-38AA-BA5C-5F28-C9C3D3353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8646F48B-994D-41A5-696D-99CE6B9BCD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FEA6E247-4A9E-DDFD-4665-B27769B20F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293314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E728A11-B3B8-0E3A-BE60-E2A60924D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742D1BC7-78CA-6A50-B2CE-119AF9C22F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B8B8C02B-FC56-FB2D-E453-EA2D952181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32429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DB81F420-A805-75E8-6683-916C7F3EA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D6F3E78-D864-5A80-801A-0242F2D4DA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2F5E905D-630C-D3BD-A39F-5806CA997B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753724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0F775C2-B736-02E6-A7EA-748DBCFA2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D2287624-A991-9BC2-C6D6-8143C553B2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2AF6AD52-5821-1849-0B67-4BE2F53A01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6864536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6A53A01-732C-8F17-070B-16ACB1859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2321DBC-EC32-D338-3B40-2FFDFA3CE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DD45D057-77C4-73C6-911F-CD0BCBCCF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80202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BEEE1B97-7C58-B8A6-76D5-7C5AF2F14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F2DAEB8-7C4F-63F9-6862-BEBB48E75D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83A5D3B1-06B2-7155-D037-8BE7813764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11447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7239ECCA-72A1-B650-50F4-9E3D0BC7E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707BC00A-0AD8-4B68-BF34-F805B5F94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A605B5C0-4248-C43F-3DBB-D571E0B3EA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888023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1E86AC4F-DD0A-74F6-5BEE-65399A8BC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0416697A-A427-FEEF-33FD-8ED392C614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25580C9D-7896-88E6-4063-5A3B4DCB6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63786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C57B0A96-8572-B907-6BE0-F856FC3BB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1B7CBA3C-D0DF-AE33-209D-7994C116D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013E0351-FE95-5CC6-6E97-8D71F97893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5127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>
          <a:extLst>
            <a:ext uri="{FF2B5EF4-FFF2-40B4-BE49-F238E27FC236}">
              <a16:creationId xmlns:a16="http://schemas.microsoft.com/office/drawing/2014/main" id="{C42BD087-BD56-2803-1A3E-6D367A0A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>
            <a:extLst>
              <a:ext uri="{FF2B5EF4-FFF2-40B4-BE49-F238E27FC236}">
                <a16:creationId xmlns:a16="http://schemas.microsoft.com/office/drawing/2014/main" id="{BDB7516F-4EA4-9AAD-6F9A-BF073CB7A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747D54E7-00A6-E911-BE1B-542C3A33E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8566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E8D8A677-887B-0726-8153-77C5EC413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7853288E-7D78-04F4-4F05-F67486D1E1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C94E4D86-E78F-2C8B-3626-44675A0CEC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1845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331A4C55-F817-7D8C-EC3F-3A6C7C65D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F031544E-3451-576E-D12F-6BDB591C5D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BA6F4471-FCE6-0130-84C0-0311BED3CE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53335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8ED89CC1-B39B-FACF-0865-191FCDC5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68C97B91-AF3B-C9BB-3929-047904C3F0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DD746E9D-D7AB-A76E-2B6A-359A85D8C9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43582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>
          <a:extLst>
            <a:ext uri="{FF2B5EF4-FFF2-40B4-BE49-F238E27FC236}">
              <a16:creationId xmlns:a16="http://schemas.microsoft.com/office/drawing/2014/main" id="{66CD3A19-57CC-4435-AEAA-D610FE13E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>
            <a:extLst>
              <a:ext uri="{FF2B5EF4-FFF2-40B4-BE49-F238E27FC236}">
                <a16:creationId xmlns:a16="http://schemas.microsoft.com/office/drawing/2014/main" id="{DB581B75-D905-1275-1E02-00D2E85066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3" name="Google Shape;123;p6:notes">
            <a:extLst>
              <a:ext uri="{FF2B5EF4-FFF2-40B4-BE49-F238E27FC236}">
                <a16:creationId xmlns:a16="http://schemas.microsoft.com/office/drawing/2014/main" id="{F2695128-824E-E8B7-C9EB-ACE4F502D1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46142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subTitle" idx="1"/>
          </p:nvPr>
        </p:nvSpPr>
        <p:spPr>
          <a:xfrm>
            <a:off x="767408" y="4005064"/>
            <a:ext cx="108012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title"/>
          </p:nvPr>
        </p:nvSpPr>
        <p:spPr>
          <a:xfrm>
            <a:off x="719404" y="2204864"/>
            <a:ext cx="10849205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body" idx="2"/>
          </p:nvPr>
        </p:nvSpPr>
        <p:spPr>
          <a:xfrm>
            <a:off x="767408" y="5085184"/>
            <a:ext cx="108012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>
            <a:spLocks noGrp="1"/>
          </p:cNvSpPr>
          <p:nvPr>
            <p:ph type="subTitle" idx="1"/>
          </p:nvPr>
        </p:nvSpPr>
        <p:spPr>
          <a:xfrm>
            <a:off x="983432" y="2708928"/>
            <a:ext cx="10369152" cy="1014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"/>
          <p:cNvSpPr txBox="1">
            <a:spLocks noGrp="1"/>
          </p:cNvSpPr>
          <p:nvPr>
            <p:ph type="body" idx="2"/>
          </p:nvPr>
        </p:nvSpPr>
        <p:spPr>
          <a:xfrm>
            <a:off x="983429" y="5091799"/>
            <a:ext cx="10368899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1"/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9" name="Google Shape;29;p11"/>
          <p:cNvCxnSpPr/>
          <p:nvPr/>
        </p:nvCxnSpPr>
        <p:spPr>
          <a:xfrm>
            <a:off x="10632510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0" name="Google Shape;30;p11"/>
          <p:cNvSpPr/>
          <p:nvPr/>
        </p:nvSpPr>
        <p:spPr>
          <a:xfrm>
            <a:off x="10724300" y="260657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1"/>
          <p:cNvSpPr/>
          <p:nvPr/>
        </p:nvSpPr>
        <p:spPr>
          <a:xfrm>
            <a:off x="11707225" y="267963"/>
            <a:ext cx="144000" cy="12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subTitle" idx="1"/>
          </p:nvPr>
        </p:nvSpPr>
        <p:spPr>
          <a:xfrm>
            <a:off x="1828800" y="4005074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 b="1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719404" y="2204864"/>
            <a:ext cx="10849205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2"/>
          </p:nvPr>
        </p:nvSpPr>
        <p:spPr>
          <a:xfrm>
            <a:off x="1828800" y="5013185"/>
            <a:ext cx="8534400" cy="1008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  <a:defRPr sz="1800">
                <a:solidFill>
                  <a:srgbClr val="7F7F7F"/>
                </a:solidFill>
              </a:defRPr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2">
  <p:cSld name="Two Content 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90423" y="1052650"/>
            <a:ext cx="5713556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2"/>
          </p:nvPr>
        </p:nvSpPr>
        <p:spPr>
          <a:xfrm>
            <a:off x="6096003" y="1052519"/>
            <a:ext cx="5905500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6" name="Google Shape;66;p16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7" name="Google Shape;67;p16"/>
          <p:cNvSpPr/>
          <p:nvPr/>
        </p:nvSpPr>
        <p:spPr>
          <a:xfrm>
            <a:off x="288541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8" name="Google Shape;68;p16"/>
          <p:cNvCxnSpPr/>
          <p:nvPr/>
        </p:nvCxnSpPr>
        <p:spPr>
          <a:xfrm>
            <a:off x="5892093" y="1052514"/>
            <a:ext cx="0" cy="5476874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69" name="Google Shape;69;p16"/>
          <p:cNvSpPr/>
          <p:nvPr/>
        </p:nvSpPr>
        <p:spPr>
          <a:xfrm>
            <a:off x="11568608" y="818728"/>
            <a:ext cx="192000" cy="16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72" name="Google Shape;72;p17"/>
          <p:cNvCxnSpPr/>
          <p:nvPr/>
        </p:nvCxnSpPr>
        <p:spPr>
          <a:xfrm>
            <a:off x="10632510" y="332656"/>
            <a:ext cx="1290743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73" name="Google Shape;73;p17"/>
          <p:cNvSpPr/>
          <p:nvPr/>
        </p:nvSpPr>
        <p:spPr>
          <a:xfrm>
            <a:off x="10724300" y="260657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7"/>
          <p:cNvSpPr/>
          <p:nvPr/>
        </p:nvSpPr>
        <p:spPr>
          <a:xfrm>
            <a:off x="11707225" y="267963"/>
            <a:ext cx="144000" cy="126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Blank">
  <p:cSld name="True Blank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1" name="Google Shape;51;p14"/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body" idx="2"/>
          </p:nvPr>
        </p:nvSpPr>
        <p:spPr>
          <a:xfrm>
            <a:off x="6096003" y="1052518"/>
            <a:ext cx="5905500" cy="547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Char char="▪"/>
              <a:defRPr/>
            </a:lvl1pPr>
            <a:lvl2pPr marL="914400" lvl="1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o"/>
              <a:defRPr/>
            </a:lvl3pPr>
            <a:lvl4pPr marL="1828800" lvl="3" indent="-34290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✔"/>
              <a:defRPr/>
            </a:lvl4pPr>
            <a:lvl5pPr marL="2286000" lvl="4" indent="-342900" algn="l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Char char="⮚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4" name="Google Shape;54;p14"/>
          <p:cNvCxnSpPr/>
          <p:nvPr/>
        </p:nvCxnSpPr>
        <p:spPr>
          <a:xfrm>
            <a:off x="119336" y="908721"/>
            <a:ext cx="11882205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55" name="Google Shape;55;p14"/>
          <p:cNvSpPr/>
          <p:nvPr/>
        </p:nvSpPr>
        <p:spPr>
          <a:xfrm>
            <a:off x="288538" y="836714"/>
            <a:ext cx="118833" cy="144013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4"/>
          <p:cNvSpPr/>
          <p:nvPr/>
        </p:nvSpPr>
        <p:spPr>
          <a:xfrm>
            <a:off x="11568608" y="818728"/>
            <a:ext cx="192000" cy="162000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8643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1" name="Google Shape;11;p8"/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body" idx="1"/>
          </p:nvPr>
        </p:nvSpPr>
        <p:spPr>
          <a:xfrm>
            <a:off x="190461" y="1052736"/>
            <a:ext cx="11811083" cy="547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5" r:id="rId3"/>
    <p:sldLayoutId id="2147483656" r:id="rId4"/>
    <p:sldLayoutId id="2147483657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paek@cau.ac.k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 txBox="1">
            <a:spLocks noGrp="1"/>
          </p:cNvSpPr>
          <p:nvPr>
            <p:ph type="subTitle" idx="1"/>
          </p:nvPr>
        </p:nvSpPr>
        <p:spPr>
          <a:xfrm>
            <a:off x="2099556" y="4005064"/>
            <a:ext cx="8100900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en-US"/>
              <a:t>The Association for the Advancement of Artificial Intelligence(AAAI) 2023</a:t>
            </a:r>
            <a:br>
              <a:rPr lang="en-US"/>
            </a:br>
            <a:endParaRPr lang="en-US"/>
          </a:p>
          <a:p>
            <a:pPr marL="0" indent="0">
              <a:spcBef>
                <a:spcPts val="0"/>
              </a:spcBef>
            </a:pPr>
            <a:r>
              <a:rPr lang="en-US"/>
              <a:t>Ruozhen He, Jiaying Lin, Rynson W.H. Lau</a:t>
            </a:r>
            <a:endParaRPr lang="en-US" dirty="0"/>
          </a:p>
        </p:txBody>
      </p:sp>
      <p:sp>
        <p:nvSpPr>
          <p:cNvPr id="83" name="Google Shape;83;p1"/>
          <p:cNvSpPr txBox="1">
            <a:spLocks noGrp="1"/>
          </p:cNvSpPr>
          <p:nvPr>
            <p:ph type="title"/>
          </p:nvPr>
        </p:nvSpPr>
        <p:spPr>
          <a:xfrm>
            <a:off x="2063553" y="2204864"/>
            <a:ext cx="8136904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sz="3200"/>
              <a:t>Efficient Mirror Detection via Multi-level Heterogeneous Learning</a:t>
            </a:r>
            <a:endParaRPr lang="en-US" sz="3200" dirty="0"/>
          </a:p>
        </p:txBody>
      </p:sp>
      <p:sp>
        <p:nvSpPr>
          <p:cNvPr id="84" name="Google Shape;84;p1"/>
          <p:cNvSpPr txBox="1">
            <a:spLocks noGrp="1"/>
          </p:cNvSpPr>
          <p:nvPr>
            <p:ph type="body" idx="2"/>
          </p:nvPr>
        </p:nvSpPr>
        <p:spPr>
          <a:xfrm>
            <a:off x="2099556" y="5085184"/>
            <a:ext cx="8100900" cy="1224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indent="0">
              <a:spcBef>
                <a:spcPts val="0"/>
              </a:spcBef>
            </a:pPr>
            <a:r>
              <a:rPr lang="de-DE" altLang="ko-KR"/>
              <a:t>Kyungmin Kim</a:t>
            </a:r>
            <a:endParaRPr lang="de-DE"/>
          </a:p>
          <a:p>
            <a:pPr marL="0" indent="0">
              <a:spcBef>
                <a:spcPts val="0"/>
              </a:spcBef>
            </a:pPr>
            <a:r>
              <a:rPr lang="de-DE" altLang="ko-KR"/>
              <a:t>Chung-Ang University</a:t>
            </a:r>
            <a:endParaRPr lang="de-DE"/>
          </a:p>
          <a:p>
            <a:pPr marL="0" indent="0">
              <a:spcBef>
                <a:spcPts val="0"/>
              </a:spcBef>
            </a:pPr>
            <a:r>
              <a:rPr lang="de-DE" altLang="ko-KR" u="sng">
                <a:solidFill>
                  <a:schemeClr val="hlink"/>
                </a:solidFill>
                <a:hlinkClick r:id="rId3"/>
              </a:rPr>
              <a:t>kyungddin@cau.ac.kr</a:t>
            </a:r>
            <a:r>
              <a:rPr lang="de-DE" altLang="ko-KR"/>
              <a:t> </a:t>
            </a:r>
            <a:endParaRPr lang="de-DE"/>
          </a:p>
          <a:p>
            <a:pPr marL="0" indent="0">
              <a:spcBef>
                <a:spcPts val="0"/>
              </a:spcBef>
            </a:pPr>
            <a:r>
              <a:rPr lang="de-DE" altLang="ko-KR"/>
              <a:t>Aug. 7th 2025</a:t>
            </a:r>
            <a:endParaRPr lang="de-DE" dirty="0"/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554903" y="235738"/>
            <a:ext cx="851237" cy="7989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88382" y="244757"/>
            <a:ext cx="1247745" cy="6078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7" name="Google Shape;87;p1"/>
          <p:cNvCxnSpPr/>
          <p:nvPr/>
        </p:nvCxnSpPr>
        <p:spPr>
          <a:xfrm>
            <a:off x="2153564" y="3768062"/>
            <a:ext cx="1235142" cy="0"/>
          </a:xfrm>
          <a:prstGeom prst="straightConnector1">
            <a:avLst/>
          </a:prstGeom>
          <a:noFill/>
          <a:ln w="38100" cap="flat" cmpd="sng">
            <a:solidFill>
              <a:srgbClr val="17365D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88" name="Google Shape;88;p1"/>
          <p:cNvSpPr/>
          <p:nvPr/>
        </p:nvSpPr>
        <p:spPr>
          <a:xfrm>
            <a:off x="3198566" y="3714064"/>
            <a:ext cx="89125" cy="108011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  <a:reflection stA="52000" endA="300" endPos="35000" sy="-100000" algn="bl" rotWithShape="0"/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35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2222409" y="3714057"/>
            <a:ext cx="89125" cy="10801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35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1A98CFB-D6F1-80BD-9591-1389C3443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867E5006-1328-D462-FCE3-84CD009393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10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6FA55E0E-56D0-6D1A-3F7F-E3F549A6F5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Introduction: Network Structure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B30E308-364A-7BB4-0B60-086DEEE8A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5" y="2672683"/>
            <a:ext cx="8497455" cy="21015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1F3506-C5BD-EC86-258D-970A5E2569CC}"/>
              </a:ext>
            </a:extLst>
          </p:cNvPr>
          <p:cNvSpPr/>
          <p:nvPr/>
        </p:nvSpPr>
        <p:spPr>
          <a:xfrm>
            <a:off x="7989455" y="1315728"/>
            <a:ext cx="692728" cy="311474"/>
          </a:xfrm>
          <a:prstGeom prst="rect">
            <a:avLst/>
          </a:prstGeom>
          <a:solidFill>
            <a:srgbClr val="FFD24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7F1B566-939C-E0F5-B38F-6A9ABD1FCDB4}"/>
              </a:ext>
            </a:extLst>
          </p:cNvPr>
          <p:cNvSpPr/>
          <p:nvPr/>
        </p:nvSpPr>
        <p:spPr>
          <a:xfrm>
            <a:off x="7989455" y="1749960"/>
            <a:ext cx="692728" cy="31147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992FC9A-B009-6AEA-60D3-0D84A94E1B9C}"/>
              </a:ext>
            </a:extLst>
          </p:cNvPr>
          <p:cNvSpPr txBox="1"/>
          <p:nvPr/>
        </p:nvSpPr>
        <p:spPr>
          <a:xfrm>
            <a:off x="8682183" y="1319428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Low-Level Module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E5C376-7D0F-F3F0-BEBB-6E5177C084EC}"/>
              </a:ext>
            </a:extLst>
          </p:cNvPr>
          <p:cNvSpPr txBox="1"/>
          <p:nvPr/>
        </p:nvSpPr>
        <p:spPr>
          <a:xfrm>
            <a:off x="8682183" y="175932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 Module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30DC725-F286-697D-4027-8809D0323260}"/>
              </a:ext>
            </a:extLst>
          </p:cNvPr>
          <p:cNvGrpSpPr/>
          <p:nvPr/>
        </p:nvGrpSpPr>
        <p:grpSpPr>
          <a:xfrm>
            <a:off x="2974680" y="5444062"/>
            <a:ext cx="6242645" cy="751368"/>
            <a:chOff x="1584036" y="5451382"/>
            <a:chExt cx="6242645" cy="751368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3E3A249D-F21A-0646-D7A1-A2D800A74714}"/>
                </a:ext>
              </a:extLst>
            </p:cNvPr>
            <p:cNvSpPr/>
            <p:nvPr/>
          </p:nvSpPr>
          <p:spPr>
            <a:xfrm>
              <a:off x="1584036" y="5451382"/>
              <a:ext cx="692728" cy="311474"/>
            </a:xfrm>
            <a:prstGeom prst="rect">
              <a:avLst/>
            </a:prstGeom>
            <a:solidFill>
              <a:srgbClr val="FFD243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26BB8CA-0518-8CF2-92FF-8DAF44F19C96}"/>
                </a:ext>
              </a:extLst>
            </p:cNvPr>
            <p:cNvSpPr/>
            <p:nvPr/>
          </p:nvSpPr>
          <p:spPr>
            <a:xfrm>
              <a:off x="1584036" y="5885614"/>
              <a:ext cx="692728" cy="311474"/>
            </a:xfrm>
            <a:prstGeom prst="rect">
              <a:avLst/>
            </a:prstGeom>
            <a:solidFill>
              <a:srgbClr val="92D05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CC30863-F521-95E5-6F53-8CCE7F238539}"/>
                </a:ext>
              </a:extLst>
            </p:cNvPr>
            <p:cNvSpPr txBox="1"/>
            <p:nvPr/>
          </p:nvSpPr>
          <p:spPr>
            <a:xfrm>
              <a:off x="2276764" y="5455079"/>
              <a:ext cx="55499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cs typeface="Calibri" panose="020F0502020204030204" pitchFamily="34" charset="0"/>
                </a:rPr>
                <a:t>Low-Level Module: </a:t>
              </a:r>
              <a:r>
                <a:rPr lang="ko-KR" altLang="en-US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강도 기반 학습</a:t>
              </a:r>
              <a:r>
                <a:rPr lang="ko-KR" alt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을 바탕으로 거울 경계 및 위치 탐지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4004628-A800-97C5-9BFB-B492DD9B65E7}"/>
                </a:ext>
              </a:extLst>
            </p:cNvPr>
            <p:cNvSpPr txBox="1"/>
            <p:nvPr/>
          </p:nvSpPr>
          <p:spPr>
            <a:xfrm>
              <a:off x="2276764" y="5894973"/>
              <a:ext cx="55451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High-Level Module: </a:t>
              </a:r>
              <a:r>
                <a:rPr lang="ko-KR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반사 </a:t>
              </a:r>
              <a:r>
                <a:rPr lang="ko-KR" altLang="en-US" dirty="0">
                  <a:solidFill>
                    <a:srgbClr val="FF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의미와 맥락 정보</a:t>
              </a:r>
              <a:r>
                <a:rPr lang="ko-KR" alt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를 바탕으로 거울 최종 분류</a:t>
              </a:r>
              <a:endParaRPr lang="ko-KR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1876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81A52FF1-15B8-030B-60F5-19CB8CA61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65D0BC4C-B1B2-8F60-DB7B-0F63E3396D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11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6F1E5B56-BFAB-3218-2269-50A5058FB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Introduction: Network Structure</a:t>
            </a:r>
          </a:p>
        </p:txBody>
      </p:sp>
      <p:sp>
        <p:nvSpPr>
          <p:cNvPr id="20" name="Google Shape;95;p2">
            <a:extLst>
              <a:ext uri="{FF2B5EF4-FFF2-40B4-BE49-F238E27FC236}">
                <a16:creationId xmlns:a16="http://schemas.microsoft.com/office/drawing/2014/main" id="{0F49B6F0-129B-ABE0-7C35-11C603329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Network Structure </a:t>
            </a:r>
            <a:r>
              <a:rPr lang="ko-KR" altLang="en-US" dirty="0"/>
              <a:t>간단 요약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E6185BF-28EF-9328-480A-8F640851E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5" y="2672683"/>
            <a:ext cx="8497455" cy="2101582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7C392BE-7E1B-9814-9FA9-E4DAF4593E39}"/>
              </a:ext>
            </a:extLst>
          </p:cNvPr>
          <p:cNvSpPr/>
          <p:nvPr/>
        </p:nvSpPr>
        <p:spPr>
          <a:xfrm>
            <a:off x="1847275" y="3140364"/>
            <a:ext cx="2096655" cy="360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DBAFA9-E519-F4B9-1291-019682B5820C}"/>
              </a:ext>
            </a:extLst>
          </p:cNvPr>
          <p:cNvSpPr/>
          <p:nvPr/>
        </p:nvSpPr>
        <p:spPr>
          <a:xfrm>
            <a:off x="1736470" y="2379386"/>
            <a:ext cx="4507315" cy="2635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D3FB96-B43F-A392-027B-B37E9573C854}"/>
              </a:ext>
            </a:extLst>
          </p:cNvPr>
          <p:cNvSpPr txBox="1"/>
          <p:nvPr/>
        </p:nvSpPr>
        <p:spPr>
          <a:xfrm>
            <a:off x="2425435" y="5241946"/>
            <a:ext cx="312938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MirrorNet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과 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PMD Network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의 경우</a:t>
            </a:r>
            <a:b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각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별로 동일한 모델을 사용</a:t>
            </a:r>
            <a:endParaRPr lang="en-US" altLang="ko-KR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피드백 방식만 약간 다름</a:t>
            </a:r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28FCB1AE-7B0D-758A-E2C9-A5E01B8FA525}"/>
              </a:ext>
            </a:extLst>
          </p:cNvPr>
          <p:cNvCxnSpPr>
            <a:cxnSpLocks/>
          </p:cNvCxnSpPr>
          <p:nvPr/>
        </p:nvCxnSpPr>
        <p:spPr>
          <a:xfrm flipV="1">
            <a:off x="2937164" y="2004294"/>
            <a:ext cx="1948872" cy="1136073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F50AAC-0A02-DCA6-E535-35D2BCF49167}"/>
              </a:ext>
            </a:extLst>
          </p:cNvPr>
          <p:cNvSpPr txBox="1"/>
          <p:nvPr/>
        </p:nvSpPr>
        <p:spPr>
          <a:xfrm>
            <a:off x="4361010" y="1634959"/>
            <a:ext cx="130195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sz="1800" b="1" dirty="0">
                <a:solidFill>
                  <a:srgbClr val="00B05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Level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F50B83-5A3E-EA46-6EA8-4795F2DA61BF}"/>
              </a:ext>
            </a:extLst>
          </p:cNvPr>
          <p:cNvSpPr/>
          <p:nvPr/>
        </p:nvSpPr>
        <p:spPr>
          <a:xfrm>
            <a:off x="7989455" y="1315728"/>
            <a:ext cx="692728" cy="311474"/>
          </a:xfrm>
          <a:prstGeom prst="rect">
            <a:avLst/>
          </a:prstGeom>
          <a:solidFill>
            <a:srgbClr val="FFD24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3D9211-11E0-63DB-F882-F6FBBA553264}"/>
              </a:ext>
            </a:extLst>
          </p:cNvPr>
          <p:cNvSpPr/>
          <p:nvPr/>
        </p:nvSpPr>
        <p:spPr>
          <a:xfrm>
            <a:off x="7989455" y="1749960"/>
            <a:ext cx="692728" cy="31147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B25443-31E1-7AD8-378B-FA5464DDDCC4}"/>
              </a:ext>
            </a:extLst>
          </p:cNvPr>
          <p:cNvSpPr txBox="1"/>
          <p:nvPr/>
        </p:nvSpPr>
        <p:spPr>
          <a:xfrm>
            <a:off x="8682183" y="1319428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Low-Level Module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754DF4-A1B3-ACAB-5976-3770164C88EE}"/>
              </a:ext>
            </a:extLst>
          </p:cNvPr>
          <p:cNvSpPr txBox="1"/>
          <p:nvPr/>
        </p:nvSpPr>
        <p:spPr>
          <a:xfrm>
            <a:off x="8682183" y="175932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 Module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80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B0620D8-3F3E-D7C3-9F4A-FFB75C9A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3E4EBB92-AE25-C0C6-179B-1882C49989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12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B135D99-D810-65C8-4596-5941E827D2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Introduction: Network Structure</a:t>
            </a:r>
            <a:endParaRPr lang="en-US" dirty="0"/>
          </a:p>
        </p:txBody>
      </p:sp>
      <p:sp>
        <p:nvSpPr>
          <p:cNvPr id="20" name="Google Shape;95;p2">
            <a:extLst>
              <a:ext uri="{FF2B5EF4-FFF2-40B4-BE49-F238E27FC236}">
                <a16:creationId xmlns:a16="http://schemas.microsoft.com/office/drawing/2014/main" id="{05826015-15D4-B1F6-D00B-AD01B42057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Network Structure </a:t>
            </a:r>
            <a:r>
              <a:rPr lang="ko-KR" altLang="en-US" dirty="0"/>
              <a:t>간단 요약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3BB0626-58A2-FC7B-36AB-180B4CC3E6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5" y="2672683"/>
            <a:ext cx="8497455" cy="2101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F27F018-C693-0598-CFB2-748FBAB09DA3}"/>
              </a:ext>
            </a:extLst>
          </p:cNvPr>
          <p:cNvSpPr/>
          <p:nvPr/>
        </p:nvSpPr>
        <p:spPr>
          <a:xfrm>
            <a:off x="6262255" y="2379386"/>
            <a:ext cx="2179780" cy="2635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97A322-D27D-3173-AD77-1C841A76F1C8}"/>
              </a:ext>
            </a:extLst>
          </p:cNvPr>
          <p:cNvSpPr txBox="1"/>
          <p:nvPr/>
        </p:nvSpPr>
        <p:spPr>
          <a:xfrm>
            <a:off x="6018376" y="5241949"/>
            <a:ext cx="26019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SANet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의 경우</a:t>
            </a:r>
            <a:b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모든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을 통합하여 학습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CFA8582-F41E-3D8D-A83D-2848E56B5CC2}"/>
              </a:ext>
            </a:extLst>
          </p:cNvPr>
          <p:cNvSpPr/>
          <p:nvPr/>
        </p:nvSpPr>
        <p:spPr>
          <a:xfrm rot="16200000">
            <a:off x="7139711" y="3575643"/>
            <a:ext cx="2096655" cy="3602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85BA24-9E79-936F-8C95-6778E8BA1682}"/>
              </a:ext>
            </a:extLst>
          </p:cNvPr>
          <p:cNvSpPr/>
          <p:nvPr/>
        </p:nvSpPr>
        <p:spPr>
          <a:xfrm>
            <a:off x="7989455" y="1315728"/>
            <a:ext cx="692728" cy="311474"/>
          </a:xfrm>
          <a:prstGeom prst="rect">
            <a:avLst/>
          </a:prstGeom>
          <a:solidFill>
            <a:srgbClr val="FFD24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192B29C-D32E-5875-2569-696EDB9BBBFC}"/>
              </a:ext>
            </a:extLst>
          </p:cNvPr>
          <p:cNvSpPr/>
          <p:nvPr/>
        </p:nvSpPr>
        <p:spPr>
          <a:xfrm>
            <a:off x="7989455" y="1749960"/>
            <a:ext cx="692728" cy="31147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6755E1-48A8-0134-6F3B-48AA36A18EAF}"/>
              </a:ext>
            </a:extLst>
          </p:cNvPr>
          <p:cNvSpPr txBox="1"/>
          <p:nvPr/>
        </p:nvSpPr>
        <p:spPr>
          <a:xfrm>
            <a:off x="8682183" y="1319428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Low-Level Module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E4825-0BAA-6F52-6488-6983E219B58A}"/>
              </a:ext>
            </a:extLst>
          </p:cNvPr>
          <p:cNvSpPr txBox="1"/>
          <p:nvPr/>
        </p:nvSpPr>
        <p:spPr>
          <a:xfrm>
            <a:off x="8682183" y="175932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 Module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9992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8D2EC4AA-985A-EEE3-5596-A95E9E79C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8B84A32B-0096-0506-1627-CDE725802B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DB1AE7A-8B00-9169-972F-604DAE48AC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Introduction: Network Structure</a:t>
            </a:r>
            <a:endParaRPr lang="en-US" dirty="0"/>
          </a:p>
        </p:txBody>
      </p:sp>
      <p:sp>
        <p:nvSpPr>
          <p:cNvPr id="20" name="Google Shape;95;p2">
            <a:extLst>
              <a:ext uri="{FF2B5EF4-FFF2-40B4-BE49-F238E27FC236}">
                <a16:creationId xmlns:a16="http://schemas.microsoft.com/office/drawing/2014/main" id="{3A673E8B-4B9D-A5BD-273E-FE7F267D7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Network Structure </a:t>
            </a:r>
            <a:r>
              <a:rPr lang="ko-KR" altLang="en-US" dirty="0"/>
              <a:t>간단 요약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82728F-2859-BF73-6638-F8732A634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5" y="2672683"/>
            <a:ext cx="8497455" cy="2101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2E1347-F3F6-3F86-05AD-7BFB4908CA06}"/>
              </a:ext>
            </a:extLst>
          </p:cNvPr>
          <p:cNvSpPr/>
          <p:nvPr/>
        </p:nvSpPr>
        <p:spPr>
          <a:xfrm>
            <a:off x="8303491" y="2379386"/>
            <a:ext cx="2179780" cy="26359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81955C-D2C7-BB5E-7FA2-97C3F048DB1C}"/>
              </a:ext>
            </a:extLst>
          </p:cNvPr>
          <p:cNvSpPr txBox="1"/>
          <p:nvPr/>
        </p:nvSpPr>
        <p:spPr>
          <a:xfrm>
            <a:off x="8308989" y="5241949"/>
            <a:ext cx="2199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  <a:t>HetNet</a:t>
            </a:r>
            <a:r>
              <a:rPr lang="ko-KR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의 경우</a:t>
            </a:r>
            <a:br>
              <a:rPr lang="en-US" altLang="ko-KR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각 </a:t>
            </a:r>
            <a:r>
              <a:rPr lang="en-US" altLang="ko-KR" sz="1600" b="1" dirty="0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ko-KR" alt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별 모듈이 다름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1EB8A48-6FDD-3CA8-1FF1-E35B9B7233B7}"/>
              </a:ext>
            </a:extLst>
          </p:cNvPr>
          <p:cNvSpPr/>
          <p:nvPr/>
        </p:nvSpPr>
        <p:spPr>
          <a:xfrm>
            <a:off x="7989455" y="1315728"/>
            <a:ext cx="692728" cy="311474"/>
          </a:xfrm>
          <a:prstGeom prst="rect">
            <a:avLst/>
          </a:prstGeom>
          <a:solidFill>
            <a:srgbClr val="FFD24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A237C26-9ABB-9BC1-56EA-FDD571E8D5FE}"/>
              </a:ext>
            </a:extLst>
          </p:cNvPr>
          <p:cNvSpPr/>
          <p:nvPr/>
        </p:nvSpPr>
        <p:spPr>
          <a:xfrm>
            <a:off x="7989455" y="1749960"/>
            <a:ext cx="692728" cy="311474"/>
          </a:xfrm>
          <a:prstGeom prst="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12359A-46F5-D6AD-012B-CB372946AF45}"/>
              </a:ext>
            </a:extLst>
          </p:cNvPr>
          <p:cNvSpPr txBox="1"/>
          <p:nvPr/>
        </p:nvSpPr>
        <p:spPr>
          <a:xfrm>
            <a:off x="8682183" y="1319428"/>
            <a:ext cx="15488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Low-Level Module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C6ED6-8689-D27A-B8C2-7A172A79320C}"/>
              </a:ext>
            </a:extLst>
          </p:cNvPr>
          <p:cNvSpPr txBox="1"/>
          <p:nvPr/>
        </p:nvSpPr>
        <p:spPr>
          <a:xfrm>
            <a:off x="8682183" y="1759322"/>
            <a:ext cx="1584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High-Level Module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78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7C5004C-56BD-25CF-6DC0-2346FEB8D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EE63DBA-1F51-B29E-0A8A-9FF80B01DDB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14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00320B98-82B3-A07F-FB1C-B1295FA4FD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Introduction: Mimic Brain</a:t>
            </a:r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DDB96963-A0A3-D151-F607-4C81E7177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1401136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HetNet</a:t>
            </a:r>
            <a:r>
              <a:rPr lang="ko-KR" altLang="en-US" dirty="0"/>
              <a:t>은 </a:t>
            </a:r>
            <a:r>
              <a:rPr lang="ko-KR" altLang="en-US" b="1" dirty="0"/>
              <a:t>인간 시각 처리 과정</a:t>
            </a:r>
            <a:r>
              <a:rPr lang="ko-KR" altLang="en-US" dirty="0"/>
              <a:t>을 모방</a:t>
            </a:r>
            <a:endParaRPr lang="en-US" altLang="ko-KR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b="1" dirty="0">
                <a:solidFill>
                  <a:schemeClr val="accent6"/>
                </a:solidFill>
              </a:rPr>
              <a:t>망막의 세포</a:t>
            </a:r>
            <a:r>
              <a:rPr lang="ko-KR" altLang="en-US" dirty="0"/>
              <a:t>는 빛 신호를 전기 신호로 변환</a:t>
            </a:r>
            <a:endParaRPr lang="en-US" altLang="ko-KR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전기 신호가 </a:t>
            </a:r>
            <a:r>
              <a:rPr lang="ko-KR" altLang="en-US" b="1" dirty="0">
                <a:solidFill>
                  <a:schemeClr val="accent5"/>
                </a:solidFill>
              </a:rPr>
              <a:t>시각 피질</a:t>
            </a:r>
            <a:r>
              <a:rPr lang="ko-KR" altLang="en-US" dirty="0"/>
              <a:t>로 전달되어 추가적인 정보 처리</a:t>
            </a:r>
            <a:r>
              <a:rPr lang="en-US" altLang="ko-KR" dirty="0"/>
              <a:t>, </a:t>
            </a:r>
            <a:r>
              <a:rPr lang="ko-KR" altLang="en-US" dirty="0"/>
              <a:t>통합</a:t>
            </a:r>
            <a:r>
              <a:rPr lang="en-US" altLang="ko-KR" dirty="0"/>
              <a:t>, </a:t>
            </a:r>
            <a:r>
              <a:rPr lang="ko-KR" altLang="en-US" dirty="0"/>
              <a:t>추상화</a:t>
            </a:r>
            <a:endParaRPr lang="en-US" altLang="ko-KR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결과적으로 시각이 형성</a:t>
            </a:r>
            <a:br>
              <a:rPr lang="en-US" altLang="ko-KR" dirty="0"/>
            </a:br>
            <a:endParaRPr lang="en-US" dirty="0"/>
          </a:p>
        </p:txBody>
      </p:sp>
      <p:pic>
        <p:nvPicPr>
          <p:cNvPr id="5122" name="Picture 2" descr="시력감퇴의 근본적 원인-눈과뇌의 관계 : 네이버 블로그">
            <a:extLst>
              <a:ext uri="{FF2B5EF4-FFF2-40B4-BE49-F238E27FC236}">
                <a16:creationId xmlns:a16="http://schemas.microsoft.com/office/drawing/2014/main" id="{F62DEEFC-4CFD-DEFA-D4B3-ACCFA6CC64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70" y="2969499"/>
            <a:ext cx="4132119" cy="367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타원 28">
            <a:extLst>
              <a:ext uri="{FF2B5EF4-FFF2-40B4-BE49-F238E27FC236}">
                <a16:creationId xmlns:a16="http://schemas.microsoft.com/office/drawing/2014/main" id="{51EDC1C2-AD37-BD05-C5FF-D9967DDB74C4}"/>
              </a:ext>
            </a:extLst>
          </p:cNvPr>
          <p:cNvSpPr/>
          <p:nvPr/>
        </p:nvSpPr>
        <p:spPr>
          <a:xfrm>
            <a:off x="6851001" y="4990848"/>
            <a:ext cx="1593705" cy="1593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3D55504-C22C-AA35-A5B8-B272AD6CC42E}"/>
              </a:ext>
            </a:extLst>
          </p:cNvPr>
          <p:cNvSpPr/>
          <p:nvPr/>
        </p:nvSpPr>
        <p:spPr>
          <a:xfrm>
            <a:off x="9997931" y="4990848"/>
            <a:ext cx="1593705" cy="159370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78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D57692D-6D19-3C5B-F180-A1F45404A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E872CAAE-4E29-92AB-F7E2-46117C4347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15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A1618C06-7266-3DF2-A55E-37A1A80776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Introduction: Mimic Brain</a:t>
            </a:r>
            <a:endParaRPr lang="en-US" dirty="0"/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917CD353-F589-B34D-7396-F3060B7703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 dirty="0"/>
              <a:t>HetNet</a:t>
            </a:r>
            <a:r>
              <a:rPr lang="ko-KR" altLang="en-US" dirty="0"/>
              <a:t>은 인간 시각 처리 과정을 모방</a:t>
            </a:r>
            <a:br>
              <a:rPr lang="en-US" altLang="ko-KR" dirty="0"/>
            </a:br>
            <a:endParaRPr lang="en-US" dirty="0"/>
          </a:p>
        </p:txBody>
      </p:sp>
      <p:pic>
        <p:nvPicPr>
          <p:cNvPr id="5122" name="Picture 2" descr="시력감퇴의 근본적 원인-눈과뇌의 관계 : 네이버 블로그">
            <a:extLst>
              <a:ext uri="{FF2B5EF4-FFF2-40B4-BE49-F238E27FC236}">
                <a16:creationId xmlns:a16="http://schemas.microsoft.com/office/drawing/2014/main" id="{483937AE-54B5-0A12-16C5-C7314287B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461" y="2052138"/>
            <a:ext cx="4763078" cy="423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래픽 10" descr="번개 표시 단색으로 채워진">
            <a:extLst>
              <a:ext uri="{FF2B5EF4-FFF2-40B4-BE49-F238E27FC236}">
                <a16:creationId xmlns:a16="http://schemas.microsoft.com/office/drawing/2014/main" id="{7C349754-EE03-9A1B-AF97-DA11ACEA2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72143" y="4385410"/>
            <a:ext cx="1080000" cy="1080000"/>
          </a:xfrm>
          <a:prstGeom prst="rect">
            <a:avLst/>
          </a:prstGeom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DEFE1012-0301-77E0-A667-5BF9C9282FAB}"/>
              </a:ext>
            </a:extLst>
          </p:cNvPr>
          <p:cNvSpPr/>
          <p:nvPr/>
        </p:nvSpPr>
        <p:spPr>
          <a:xfrm>
            <a:off x="3825336" y="4848609"/>
            <a:ext cx="1280969" cy="1536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CE1DC019-7051-78D6-6945-2530A4BAD9A9}"/>
              </a:ext>
            </a:extLst>
          </p:cNvPr>
          <p:cNvSpPr/>
          <p:nvPr/>
        </p:nvSpPr>
        <p:spPr>
          <a:xfrm>
            <a:off x="6253363" y="4578217"/>
            <a:ext cx="2160000" cy="153603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BD19968-7101-576E-4EAB-153124B9A451}"/>
              </a:ext>
            </a:extLst>
          </p:cNvPr>
          <p:cNvCxnSpPr/>
          <p:nvPr/>
        </p:nvCxnSpPr>
        <p:spPr>
          <a:xfrm flipV="1">
            <a:off x="3050074" y="4623749"/>
            <a:ext cx="398971" cy="15360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DE7067DA-B837-F4F4-4B39-964EBF9EF56C}"/>
              </a:ext>
            </a:extLst>
          </p:cNvPr>
          <p:cNvCxnSpPr>
            <a:cxnSpLocks/>
          </p:cNvCxnSpPr>
          <p:nvPr/>
        </p:nvCxnSpPr>
        <p:spPr>
          <a:xfrm flipV="1">
            <a:off x="3082475" y="5032571"/>
            <a:ext cx="463375" cy="6309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3FC3755B-7F04-A893-E35D-9A44D2C919E9}"/>
              </a:ext>
            </a:extLst>
          </p:cNvPr>
          <p:cNvCxnSpPr>
            <a:cxnSpLocks/>
          </p:cNvCxnSpPr>
          <p:nvPr/>
        </p:nvCxnSpPr>
        <p:spPr>
          <a:xfrm>
            <a:off x="3050074" y="5279534"/>
            <a:ext cx="398971" cy="153603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그림, 아동 미술, 일러스트레이션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39831D9-D725-7230-879D-4E61D21DE8D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3940"/>
          <a:stretch>
            <a:fillRect/>
          </a:stretch>
        </p:blipFill>
        <p:spPr>
          <a:xfrm>
            <a:off x="1954539" y="4379572"/>
            <a:ext cx="1019704" cy="1245280"/>
          </a:xfrm>
          <a:prstGeom prst="rect">
            <a:avLst/>
          </a:prstGeom>
        </p:spPr>
      </p:pic>
      <p:pic>
        <p:nvPicPr>
          <p:cNvPr id="9" name="그림 8" descr="그림, 아동 미술, 일러스트레이션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505ED2-BAAE-BF0D-5F2C-1D510F5629D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3940"/>
          <a:stretch>
            <a:fillRect/>
          </a:stretch>
        </p:blipFill>
        <p:spPr>
          <a:xfrm>
            <a:off x="8543377" y="3955577"/>
            <a:ext cx="1019704" cy="12452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3DA5F8-C082-808E-D846-AC487C3C9BFE}"/>
              </a:ext>
            </a:extLst>
          </p:cNvPr>
          <p:cNvSpPr txBox="1"/>
          <p:nvPr/>
        </p:nvSpPr>
        <p:spPr>
          <a:xfrm>
            <a:off x="1921464" y="3736025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1.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물체가 가진 빛이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망막세포를 거침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040518-AB4C-D2AD-97DD-D1E75ADEA602}"/>
              </a:ext>
            </a:extLst>
          </p:cNvPr>
          <p:cNvSpPr txBox="1"/>
          <p:nvPr/>
        </p:nvSpPr>
        <p:spPr>
          <a:xfrm>
            <a:off x="4863192" y="3660163"/>
            <a:ext cx="1521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2.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빛 신호가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전기 신호로 변환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EACA21-0B38-7530-CEB8-477FD03EB8EC}"/>
              </a:ext>
            </a:extLst>
          </p:cNvPr>
          <p:cNvSpPr txBox="1"/>
          <p:nvPr/>
        </p:nvSpPr>
        <p:spPr>
          <a:xfrm>
            <a:off x="8643764" y="3237986"/>
            <a:ext cx="2595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3. </a:t>
            </a:r>
            <a:r>
              <a:rPr lang="ko-KR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시각피질에서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추상화를 거쳐</a:t>
            </a:r>
            <a:endParaRPr lang="en-US" altLang="ko-KR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ko-KR" alt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푸앙이라는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시각정보를 얻어냄</a:t>
            </a:r>
          </a:p>
        </p:txBody>
      </p:sp>
    </p:spTree>
    <p:extLst>
      <p:ext uri="{BB962C8B-B14F-4D97-AF65-F5344CB8AC3E}">
        <p14:creationId xmlns:p14="http://schemas.microsoft.com/office/powerpoint/2010/main" val="162959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0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2F013EEF-FEBF-53F6-0FAC-012140E53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26528C68-5546-5204-C887-32C595F054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16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FBEBF33-C2D6-BF9A-1CFE-F19E71CFB5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Introduction: Mimic Brain</a:t>
            </a:r>
            <a:endParaRPr lang="en-US" dirty="0"/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3C5D99AB-1486-0447-9554-FB7A62F2C3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뇌가 반사를 탐지하는 과정</a:t>
            </a:r>
            <a:endParaRPr lang="en-US" altLang="ko-KR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망막이 </a:t>
            </a:r>
            <a:r>
              <a:rPr lang="en-US" altLang="ko-KR" b="1" dirty="0"/>
              <a:t>Low Level Information (</a:t>
            </a:r>
            <a:r>
              <a:rPr lang="ko-KR" altLang="en-US" b="1" dirty="0"/>
              <a:t>밝기 대비</a:t>
            </a:r>
            <a:r>
              <a:rPr lang="en-US" altLang="ko-KR" b="1" dirty="0"/>
              <a:t>, </a:t>
            </a:r>
            <a:r>
              <a:rPr lang="ko-KR" altLang="en-US" b="1" dirty="0"/>
              <a:t>색상</a:t>
            </a:r>
            <a:r>
              <a:rPr lang="en-US" altLang="ko-KR" b="1" dirty="0"/>
              <a:t>)</a:t>
            </a:r>
            <a:r>
              <a:rPr lang="ko-KR" altLang="en-US" dirty="0"/>
              <a:t>을 얻어냄</a:t>
            </a:r>
            <a:endParaRPr lang="en-US" altLang="ko-KR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 err="1"/>
              <a:t>시각피질에서</a:t>
            </a:r>
            <a:r>
              <a:rPr lang="ko-KR" altLang="en-US" dirty="0"/>
              <a:t> 윤곽선</a:t>
            </a:r>
            <a:r>
              <a:rPr lang="en-US" altLang="ko-KR" dirty="0"/>
              <a:t>, </a:t>
            </a:r>
            <a:r>
              <a:rPr lang="ko-KR" altLang="en-US" dirty="0"/>
              <a:t>형태와 같은 </a:t>
            </a:r>
            <a:r>
              <a:rPr lang="ko-KR" altLang="en-US" b="1" dirty="0"/>
              <a:t>추상화를</a:t>
            </a:r>
            <a:r>
              <a:rPr lang="ko-KR" altLang="en-US" dirty="0"/>
              <a:t> 거침</a:t>
            </a:r>
            <a:endParaRPr lang="en-US" altLang="ko-KR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이를 통해 생성된 유사성</a:t>
            </a:r>
            <a:r>
              <a:rPr lang="en-US" altLang="ko-KR" dirty="0"/>
              <a:t>, </a:t>
            </a:r>
            <a:r>
              <a:rPr lang="ko-KR" altLang="en-US" dirty="0"/>
              <a:t>맥락적 대비 같은 </a:t>
            </a:r>
            <a:r>
              <a:rPr lang="en-US" altLang="ko-KR" b="1" dirty="0"/>
              <a:t>High Level </a:t>
            </a:r>
            <a:r>
              <a:rPr lang="ko-KR" altLang="en-US" b="1" dirty="0"/>
              <a:t>정보로 반사 여부를 판단</a:t>
            </a:r>
            <a:br>
              <a:rPr lang="en-US" altLang="ko-KR" b="1" dirty="0"/>
            </a:br>
            <a:endParaRPr lang="en-US" b="1" dirty="0"/>
          </a:p>
        </p:txBody>
      </p:sp>
      <p:pic>
        <p:nvPicPr>
          <p:cNvPr id="5122" name="Picture 2" descr="시력감퇴의 근본적 원인-눈과뇌의 관계 : 네이버 블로그">
            <a:extLst>
              <a:ext uri="{FF2B5EF4-FFF2-40B4-BE49-F238E27FC236}">
                <a16:creationId xmlns:a16="http://schemas.microsoft.com/office/drawing/2014/main" id="{E4A1FD3A-0B49-4C8B-62A5-09416516E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943" y="3127105"/>
            <a:ext cx="4132119" cy="3670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B23663-41AC-B3C1-9830-AB5913CEEAF0}"/>
              </a:ext>
            </a:extLst>
          </p:cNvPr>
          <p:cNvSpPr txBox="1"/>
          <p:nvPr/>
        </p:nvSpPr>
        <p:spPr>
          <a:xfrm>
            <a:off x="1924101" y="5426504"/>
            <a:ext cx="1848584" cy="5232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Low Level Information</a:t>
            </a:r>
          </a:p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밝기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대비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색상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E73C312-63CF-BE30-80D6-4615820E7AD7}"/>
              </a:ext>
            </a:extLst>
          </p:cNvPr>
          <p:cNvSpPr/>
          <p:nvPr/>
        </p:nvSpPr>
        <p:spPr>
          <a:xfrm>
            <a:off x="3905285" y="5575866"/>
            <a:ext cx="3105117" cy="1322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7CE203-2806-F81C-059C-845C126A7CB9}"/>
              </a:ext>
            </a:extLst>
          </p:cNvPr>
          <p:cNvSpPr txBox="1"/>
          <p:nvPr/>
        </p:nvSpPr>
        <p:spPr>
          <a:xfrm>
            <a:off x="7142999" y="5512543"/>
            <a:ext cx="723275" cy="30777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추상화</a:t>
            </a: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771D139E-94EA-0698-FC54-7B69E3D11849}"/>
              </a:ext>
            </a:extLst>
          </p:cNvPr>
          <p:cNvSpPr/>
          <p:nvPr/>
        </p:nvSpPr>
        <p:spPr>
          <a:xfrm rot="16200000">
            <a:off x="7054633" y="4919430"/>
            <a:ext cx="900000" cy="1322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B5D9E-2D82-0659-2F35-1FA6B95F1CD7}"/>
              </a:ext>
            </a:extLst>
          </p:cNvPr>
          <p:cNvSpPr txBox="1"/>
          <p:nvPr/>
        </p:nvSpPr>
        <p:spPr>
          <a:xfrm>
            <a:off x="6562708" y="3900065"/>
            <a:ext cx="1883850" cy="5232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High Level Information</a:t>
            </a:r>
          </a:p>
          <a:p>
            <a:pPr algn="ctr"/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유사성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맥락적 대비</a:t>
            </a:r>
            <a:r>
              <a:rPr lang="en-US" altLang="ko-KR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DDF422C6-6499-0810-DA2F-622948829634}"/>
              </a:ext>
            </a:extLst>
          </p:cNvPr>
          <p:cNvSpPr/>
          <p:nvPr/>
        </p:nvSpPr>
        <p:spPr>
          <a:xfrm>
            <a:off x="8487688" y="4095573"/>
            <a:ext cx="720000" cy="132204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B2DDC-7187-F214-8CC6-546525E3A66F}"/>
              </a:ext>
            </a:extLst>
          </p:cNvPr>
          <p:cNvSpPr txBox="1"/>
          <p:nvPr/>
        </p:nvSpPr>
        <p:spPr>
          <a:xfrm>
            <a:off x="9207688" y="4007789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반사 여부 판단</a:t>
            </a:r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2537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34F679E1-7B6E-55A8-82A8-43C0B46AC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D4CCA470-E6FE-752A-607F-FF4E85865F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17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8B600AF-90F8-8C44-92FC-C183331EFC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Introduction: HetNet Structure</a:t>
            </a:r>
            <a:endParaRPr lang="en-US" dirty="0"/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104F0852-4535-64C4-C5D8-FE360BE75B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HetNet Structure </a:t>
            </a:r>
            <a:r>
              <a:rPr lang="ko-KR" altLang="en-US" b="1" dirty="0"/>
              <a:t>특징 </a:t>
            </a:r>
            <a:r>
              <a:rPr lang="en-US" altLang="ko-KR" b="1" dirty="0"/>
              <a:t>2</a:t>
            </a:r>
            <a:r>
              <a:rPr lang="ko-KR" altLang="en-US" b="1" dirty="0"/>
              <a:t>가지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Heterogeneous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No Post-Processing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이를 기반으로 </a:t>
            </a:r>
            <a:r>
              <a:rPr lang="ko-KR" altLang="en-US" b="1" dirty="0" err="1"/>
              <a:t>연산량</a:t>
            </a:r>
            <a:r>
              <a:rPr lang="ko-KR" altLang="en-US" dirty="0" err="1"/>
              <a:t>은</a:t>
            </a:r>
            <a:r>
              <a:rPr lang="ko-KR" altLang="en-US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72.73% </a:t>
            </a:r>
            <a:r>
              <a:rPr lang="ko-KR" altLang="en-US" dirty="0">
                <a:solidFill>
                  <a:srgbClr val="FF0000"/>
                </a:solidFill>
              </a:rPr>
              <a:t>감소</a:t>
            </a:r>
            <a:r>
              <a:rPr lang="en-US" altLang="ko-KR" dirty="0"/>
              <a:t>, </a:t>
            </a:r>
            <a:r>
              <a:rPr lang="ko-KR" altLang="en-US" b="1" dirty="0"/>
              <a:t>속도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rgbClr val="FF0000"/>
                </a:solidFill>
              </a:rPr>
              <a:t>664% </a:t>
            </a:r>
            <a:r>
              <a:rPr lang="ko-KR" altLang="en-US" dirty="0">
                <a:solidFill>
                  <a:srgbClr val="FF0000"/>
                </a:solidFill>
              </a:rPr>
              <a:t>증가</a:t>
            </a:r>
            <a:br>
              <a:rPr lang="en-US" altLang="ko-KR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7F2D70F-6646-6DB3-8A4E-4C14B0176950}"/>
              </a:ext>
            </a:extLst>
          </p:cNvPr>
          <p:cNvSpPr/>
          <p:nvPr/>
        </p:nvSpPr>
        <p:spPr>
          <a:xfrm>
            <a:off x="7546109" y="1385455"/>
            <a:ext cx="4046610" cy="474330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9256BF0E-3F48-5641-E233-7AB7508DA031}"/>
              </a:ext>
            </a:extLst>
          </p:cNvPr>
          <p:cNvSpPr/>
          <p:nvPr/>
        </p:nvSpPr>
        <p:spPr>
          <a:xfrm>
            <a:off x="8518776" y="2211705"/>
            <a:ext cx="2101273" cy="16636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Heterogeneous Module</a:t>
            </a:r>
            <a:endParaRPr lang="ko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D59C22-A8C6-3FB9-DFB0-FE6E3D0D3930}"/>
              </a:ext>
            </a:extLst>
          </p:cNvPr>
          <p:cNvSpPr/>
          <p:nvPr/>
        </p:nvSpPr>
        <p:spPr>
          <a:xfrm>
            <a:off x="8518775" y="4170232"/>
            <a:ext cx="2101273" cy="166360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</a:t>
            </a:r>
          </a:p>
          <a:p>
            <a:pPr algn="ctr"/>
            <a:r>
              <a:rPr lang="en-US" altLang="ko-KR" sz="1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Post-Processing</a:t>
            </a:r>
            <a:endParaRPr lang="ko-KR" altLang="en-US" sz="1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41FE27-7C69-2DBB-F315-512FB7B5AF5B}"/>
              </a:ext>
            </a:extLst>
          </p:cNvPr>
          <p:cNvSpPr txBox="1"/>
          <p:nvPr/>
        </p:nvSpPr>
        <p:spPr>
          <a:xfrm>
            <a:off x="9016217" y="1385455"/>
            <a:ext cx="1106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HetNet</a:t>
            </a:r>
            <a:endParaRPr lang="ko-KR" altLang="en-US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317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358B3516-5E8D-5BB6-CBA1-1A77E28C3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72C37D22-3AF3-7AD1-6259-17655D320A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18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EFFCA73-B3DD-1A82-07AE-BDC0DF438F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Introduction: HetNet Structure 1</a:t>
            </a:r>
            <a:endParaRPr lang="en-US" dirty="0"/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77261D75-49BA-9357-2A00-5837E21841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4"/>
            <a:ext cx="10993438" cy="334980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Heterogeneous Module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Network</a:t>
            </a:r>
            <a:r>
              <a:rPr lang="ko-KR" altLang="en-US" dirty="0"/>
              <a:t>의 </a:t>
            </a:r>
            <a:r>
              <a:rPr lang="en-US" altLang="ko-KR" dirty="0"/>
              <a:t>Shallow Stage</a:t>
            </a:r>
            <a:r>
              <a:rPr lang="ko-KR" altLang="en-US" dirty="0"/>
              <a:t>와 </a:t>
            </a:r>
            <a:r>
              <a:rPr lang="en-US" altLang="ko-KR" dirty="0"/>
              <a:t>Deep Stage</a:t>
            </a:r>
            <a:r>
              <a:rPr lang="ko-KR" altLang="en-US" dirty="0"/>
              <a:t>에 각기 다른 </a:t>
            </a:r>
            <a:r>
              <a:rPr lang="en-US" altLang="ko-KR" dirty="0"/>
              <a:t>Module </a:t>
            </a:r>
            <a:r>
              <a:rPr lang="ko-KR" altLang="en-US" dirty="0"/>
              <a:t>적용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Shallow</a:t>
            </a:r>
            <a:r>
              <a:rPr lang="ko-KR" altLang="en-US" dirty="0"/>
              <a:t>에는 </a:t>
            </a:r>
            <a:r>
              <a:rPr lang="en-US" altLang="ko-KR" dirty="0">
                <a:solidFill>
                  <a:schemeClr val="accent6"/>
                </a:solidFill>
              </a:rPr>
              <a:t>MIC Module</a:t>
            </a:r>
            <a:r>
              <a:rPr lang="ko-KR" altLang="en-US" dirty="0"/>
              <a:t>을 통해 </a:t>
            </a:r>
            <a:r>
              <a:rPr lang="en-US" altLang="ko-KR" dirty="0"/>
              <a:t>Low Level Feature</a:t>
            </a:r>
            <a:r>
              <a:rPr lang="ko-KR" altLang="en-US" dirty="0"/>
              <a:t>로부터 </a:t>
            </a:r>
            <a:r>
              <a:rPr lang="ko-KR" altLang="en-US" b="1" dirty="0"/>
              <a:t>거울 위치 추정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Deep</a:t>
            </a:r>
            <a:r>
              <a:rPr lang="ko-KR" altLang="en-US" dirty="0"/>
              <a:t>에는 </a:t>
            </a:r>
            <a:r>
              <a:rPr lang="en-US" altLang="ko-KR" dirty="0">
                <a:solidFill>
                  <a:schemeClr val="accent5"/>
                </a:solidFill>
              </a:rPr>
              <a:t>RSL Module</a:t>
            </a:r>
            <a:r>
              <a:rPr lang="ko-KR" altLang="en-US" dirty="0"/>
              <a:t>을 통해 </a:t>
            </a:r>
            <a:r>
              <a:rPr lang="en-US" altLang="ko-KR" dirty="0"/>
              <a:t>High Level Feature</a:t>
            </a:r>
            <a:r>
              <a:rPr lang="ko-KR" altLang="en-US" dirty="0"/>
              <a:t>로부터 </a:t>
            </a:r>
            <a:r>
              <a:rPr lang="ko-KR" altLang="en-US" b="1" dirty="0"/>
              <a:t>맥락과 의미 정보 획득</a:t>
            </a:r>
            <a:br>
              <a:rPr lang="en-US" altLang="ko-KR" b="1" dirty="0"/>
            </a:br>
            <a:endParaRPr lang="en-US" b="1" dirty="0"/>
          </a:p>
        </p:txBody>
      </p:sp>
      <p:pic>
        <p:nvPicPr>
          <p:cNvPr id="29" name="Picture 4" descr="Convolutional Neural Network | Deep Learning | Developers Breach">
            <a:extLst>
              <a:ext uri="{FF2B5EF4-FFF2-40B4-BE49-F238E27FC236}">
                <a16:creationId xmlns:a16="http://schemas.microsoft.com/office/drawing/2014/main" id="{70A69B03-BA63-9948-8CA9-DB2370D39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3375" r="33031" b="13529"/>
          <a:stretch>
            <a:fillRect/>
          </a:stretch>
        </p:blipFill>
        <p:spPr bwMode="auto">
          <a:xfrm>
            <a:off x="3634808" y="3429000"/>
            <a:ext cx="4922383" cy="2914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24FC25C-5AED-7F52-D1CA-9979AD510760}"/>
              </a:ext>
            </a:extLst>
          </p:cNvPr>
          <p:cNvSpPr/>
          <p:nvPr/>
        </p:nvSpPr>
        <p:spPr>
          <a:xfrm>
            <a:off x="4795102" y="5957740"/>
            <a:ext cx="1489435" cy="3110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MIC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E14A3C2-281B-1653-2159-8C6C8F2A0A0C}"/>
              </a:ext>
            </a:extLst>
          </p:cNvPr>
          <p:cNvSpPr/>
          <p:nvPr/>
        </p:nvSpPr>
        <p:spPr>
          <a:xfrm>
            <a:off x="6531205" y="5957740"/>
            <a:ext cx="1489435" cy="3110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RSL</a:t>
            </a:r>
            <a:endParaRPr lang="ko-KR" altLang="en-US" sz="1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8114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CCE4652-6FAE-C7AE-9CE7-235E92D8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7C67C50C-CA56-F0CE-F27C-450ACB011C6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19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2FAAB4C9-7C9C-BA06-9B9C-72C2335DF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Introduction: HetNet Structure 2</a:t>
            </a:r>
            <a:endParaRPr lang="en-US" dirty="0"/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A72B0205-B769-DD4E-05ED-DAA164F4EC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Post-Processing Algorithm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기존 </a:t>
            </a:r>
            <a:r>
              <a:rPr lang="en-US" altLang="ko-KR" dirty="0"/>
              <a:t>Mirror Detection Network</a:t>
            </a:r>
            <a:r>
              <a:rPr lang="ko-KR" altLang="en-US" dirty="0"/>
              <a:t>는 </a:t>
            </a:r>
            <a:r>
              <a:rPr lang="en-US" altLang="ko-KR" dirty="0"/>
              <a:t>High-Level Information</a:t>
            </a:r>
            <a:r>
              <a:rPr lang="ko-KR" altLang="en-US" dirty="0"/>
              <a:t>에 크게 의존하기에 </a:t>
            </a:r>
            <a:r>
              <a:rPr lang="ko-KR" altLang="en-US" b="1" dirty="0"/>
              <a:t>후처리 필요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그러나 </a:t>
            </a:r>
            <a:r>
              <a:rPr lang="en-US" altLang="ko-KR" dirty="0"/>
              <a:t>HetNet</a:t>
            </a:r>
            <a:r>
              <a:rPr lang="ko-KR" altLang="en-US" dirty="0"/>
              <a:t>의 경우에는 </a:t>
            </a:r>
            <a:r>
              <a:rPr lang="en-US" altLang="ko-KR" dirty="0"/>
              <a:t>Heterogeneous Module Structure</a:t>
            </a:r>
            <a:r>
              <a:rPr lang="ko-KR" altLang="en-US" dirty="0"/>
              <a:t>로 인해</a:t>
            </a:r>
            <a:br>
              <a:rPr lang="en-US" altLang="ko-KR" dirty="0"/>
            </a:br>
            <a:r>
              <a:rPr lang="ko-KR" altLang="en-US" b="1" dirty="0"/>
              <a:t>따로 후처리 알고리즘이 필요하지 않음</a:t>
            </a:r>
            <a:br>
              <a:rPr lang="en-US" altLang="ko-KR" dirty="0"/>
            </a:br>
            <a:endParaRPr 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E86CCD3-464B-E2C7-3102-9F8CF6A95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753571"/>
              </p:ext>
            </p:extLst>
          </p:nvPr>
        </p:nvGraphicFramePr>
        <p:xfrm>
          <a:off x="7998735" y="3355305"/>
          <a:ext cx="3528502" cy="255351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764251">
                  <a:extLst>
                    <a:ext uri="{9D8B030D-6E8A-4147-A177-3AD203B41FA5}">
                      <a16:colId xmlns:a16="http://schemas.microsoft.com/office/drawing/2014/main" val="725669748"/>
                    </a:ext>
                  </a:extLst>
                </a:gridCol>
                <a:gridCol w="1764251">
                  <a:extLst>
                    <a:ext uri="{9D8B030D-6E8A-4147-A177-3AD203B41FA5}">
                      <a16:colId xmlns:a16="http://schemas.microsoft.com/office/drawing/2014/main" val="2415307355"/>
                    </a:ext>
                  </a:extLst>
                </a:gridCol>
              </a:tblGrid>
              <a:tr h="678278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Post - Processing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6667213"/>
                  </a:ext>
                </a:extLst>
              </a:tr>
              <a:tr h="398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사용 시점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출력 후</a:t>
                      </a:r>
                      <a:endParaRPr lang="ko-KR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5889857"/>
                  </a:ext>
                </a:extLst>
              </a:tr>
              <a:tr h="398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 err="1"/>
                        <a:t>병렬성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병렬 처리 어려움</a:t>
                      </a:r>
                      <a:endParaRPr lang="ko-KR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819990"/>
                  </a:ext>
                </a:extLst>
              </a:tr>
              <a:tr h="678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속도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느림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이미지 클수록</a:t>
                      </a:r>
                      <a:r>
                        <a:rPr lang="en-US" altLang="ko-KR" dirty="0"/>
                        <a:t>)</a:t>
                      </a:r>
                      <a:endParaRPr lang="ko-KR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065275"/>
                  </a:ext>
                </a:extLst>
              </a:tr>
              <a:tr h="3989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실시간성</a:t>
                      </a:r>
                      <a:endParaRPr lang="ko-KR" altLang="en-US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낮음</a:t>
                      </a:r>
                      <a:endParaRPr lang="ko-KR" alt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16893649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35B70590-1CC3-56AA-CD96-D0C4A4DB25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848" r="22523"/>
          <a:stretch>
            <a:fillRect/>
          </a:stretch>
        </p:blipFill>
        <p:spPr>
          <a:xfrm>
            <a:off x="1425231" y="3749684"/>
            <a:ext cx="1828800" cy="17647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E00914B-DBF4-2EEF-7007-2D28B45774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371"/>
          <a:stretch>
            <a:fillRect/>
          </a:stretch>
        </p:blipFill>
        <p:spPr>
          <a:xfrm>
            <a:off x="5086007" y="3749684"/>
            <a:ext cx="1828800" cy="17647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1B7B2A-3A88-69FB-4FC7-78BA54EFCEED}"/>
              </a:ext>
            </a:extLst>
          </p:cNvPr>
          <p:cNvSpPr txBox="1"/>
          <p:nvPr/>
        </p:nvSpPr>
        <p:spPr>
          <a:xfrm>
            <a:off x="1671820" y="5627201"/>
            <a:ext cx="133562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기존 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Network]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Output</a:t>
            </a:r>
            <a:r>
              <a: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</a:t>
            </a:r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Post-Processing</a:t>
            </a:r>
            <a:b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해줘야 함</a:t>
            </a:r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C49F57-C0A1-9179-EAD2-B5F745CD211D}"/>
              </a:ext>
            </a:extLst>
          </p:cNvPr>
          <p:cNvSpPr txBox="1"/>
          <p:nvPr/>
        </p:nvSpPr>
        <p:spPr>
          <a:xfrm>
            <a:off x="5258056" y="5629973"/>
            <a:ext cx="14847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[HetNet]</a:t>
            </a: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후처리가 따로</a:t>
            </a:r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없기에</a:t>
            </a:r>
            <a:endParaRPr lang="en-US" altLang="ko-KR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Cost</a:t>
            </a:r>
            <a:r>
              <a:rPr lang="ko-KR" altLang="en-US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 훨씬 적음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9924F-F0E3-1FEE-976A-8D7436FD1A85}"/>
              </a:ext>
            </a:extLst>
          </p:cNvPr>
          <p:cNvSpPr txBox="1"/>
          <p:nvPr/>
        </p:nvSpPr>
        <p:spPr>
          <a:xfrm>
            <a:off x="3940629" y="4432009"/>
            <a:ext cx="458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endParaRPr lang="ko-KR" alt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11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312C458-5F43-7BA7-7D3B-B069997FB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A431A90-0B40-FF41-3D9B-9A64769A40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CF8EA10-59AF-A5FD-EDEB-2A1CFB3C15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2" name="Google Shape;83;p1">
            <a:extLst>
              <a:ext uri="{FF2B5EF4-FFF2-40B4-BE49-F238E27FC236}">
                <a16:creationId xmlns:a16="http://schemas.microsoft.com/office/drawing/2014/main" id="{A8741221-3FFA-F27A-52D9-396154C81E74}"/>
              </a:ext>
            </a:extLst>
          </p:cNvPr>
          <p:cNvSpPr txBox="1">
            <a:spLocks/>
          </p:cNvSpPr>
          <p:nvPr/>
        </p:nvSpPr>
        <p:spPr>
          <a:xfrm>
            <a:off x="2063553" y="2204864"/>
            <a:ext cx="8136904" cy="1727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200" dirty="0"/>
              <a:t>Efficient Mirror Detection </a:t>
            </a:r>
            <a:r>
              <a:rPr lang="en-US" sz="3200" dirty="0">
                <a:solidFill>
                  <a:schemeClr val="bg2"/>
                </a:solidFill>
              </a:rPr>
              <a:t>via Multi-level Heterogeneous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C7B80-8E2A-0279-2F62-F7C1ECD6CCA7}"/>
              </a:ext>
            </a:extLst>
          </p:cNvPr>
          <p:cNvSpPr txBox="1"/>
          <p:nvPr/>
        </p:nvSpPr>
        <p:spPr>
          <a:xfrm>
            <a:off x="3506293" y="3932708"/>
            <a:ext cx="213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효율적인 거울 탐지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54B766-261C-3FE6-5880-10866CFC5A45}"/>
              </a:ext>
            </a:extLst>
          </p:cNvPr>
          <p:cNvSpPr txBox="1"/>
          <p:nvPr/>
        </p:nvSpPr>
        <p:spPr>
          <a:xfrm>
            <a:off x="5643420" y="3932708"/>
            <a:ext cx="448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(CNN</a:t>
            </a:r>
            <a:r>
              <a:rPr lang="ko-KR" altLang="en-US" sz="1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</a:t>
            </a:r>
            <a:r>
              <a:rPr lang="en-US" altLang="ko-KR" sz="1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ko-KR" altLang="en-US" sz="18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단계별로 다른 방식의 학습을 통해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E047408-F124-814E-1FF2-2221511DB68B}"/>
              </a:ext>
            </a:extLst>
          </p:cNvPr>
          <p:cNvSpPr/>
          <p:nvPr/>
        </p:nvSpPr>
        <p:spPr>
          <a:xfrm>
            <a:off x="4318351" y="5467927"/>
            <a:ext cx="905163" cy="369332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A4E1E-C861-2D47-8640-77733EF860B7}"/>
              </a:ext>
            </a:extLst>
          </p:cNvPr>
          <p:cNvSpPr txBox="1"/>
          <p:nvPr/>
        </p:nvSpPr>
        <p:spPr>
          <a:xfrm>
            <a:off x="5537202" y="5329430"/>
            <a:ext cx="39613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의 각 </a:t>
            </a:r>
            <a: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Level </a:t>
            </a:r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마다 서로 다른 방식의</a:t>
            </a:r>
            <a:br>
              <a:rPr lang="en-US" altLang="ko-KR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ko-KR" alt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학습을 통해 효율적으로 거울을 탐지</a:t>
            </a:r>
          </a:p>
        </p:txBody>
      </p:sp>
    </p:spTree>
    <p:extLst>
      <p:ext uri="{BB962C8B-B14F-4D97-AF65-F5344CB8AC3E}">
        <p14:creationId xmlns:p14="http://schemas.microsoft.com/office/powerpoint/2010/main" val="179767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0B2E11F3-DBAD-B6B8-750A-C4EF95FCF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DD8A70E4-9397-0435-69E2-9F4D774292A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8"/>
            <a:ext cx="10369152" cy="101472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How to Construct HetNet?</a:t>
            </a:r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3FFDB2E1-ACA1-8FDD-D22E-E07CACD990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II: Methodology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674EDC4-195F-AFFF-071D-6DBBC58D7F0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F62CBF56-F1DA-6E4D-0D03-AD8CFE2D78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8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A930EE0A-8879-4617-6FDE-CB784F55B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4C490444-4FD3-EB38-EA32-71BFDDAE401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21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379F8489-45E2-EDC6-68C1-B78D798EDD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93C405D8-48B9-F642-A16B-A73580E82E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Methodology 4 Step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Overall Structure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MIC Module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RSL Module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Loss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CAE7837-9DB3-43F5-DA06-F2DCE3370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39" y="2968513"/>
            <a:ext cx="6341055" cy="336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2986B03-2ED5-BB6A-6F32-571EADE822B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978"/>
          <a:stretch>
            <a:fillRect/>
          </a:stretch>
        </p:blipFill>
        <p:spPr>
          <a:xfrm>
            <a:off x="2751312" y="4532600"/>
            <a:ext cx="1605948" cy="1803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93DC6F8-0B33-4A55-E35A-946198E6D7EC}"/>
              </a:ext>
            </a:extLst>
          </p:cNvPr>
          <p:cNvSpPr/>
          <p:nvPr/>
        </p:nvSpPr>
        <p:spPr>
          <a:xfrm>
            <a:off x="4700172" y="5252865"/>
            <a:ext cx="471054" cy="3630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043DE-2DD9-98A0-C244-7CC00706CE4D}"/>
              </a:ext>
            </a:extLst>
          </p:cNvPr>
          <p:cNvSpPr txBox="1"/>
          <p:nvPr/>
        </p:nvSpPr>
        <p:spPr>
          <a:xfrm>
            <a:off x="7863766" y="6372361"/>
            <a:ext cx="16417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Structure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329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302ACD47-DBBF-1DD1-3E57-AF9E4C5C7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A4EB811-6180-C889-9B26-2159FC1872F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22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5D7A099F-4529-4E77-72BD-0B2A65C524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BACBC93A-5CA3-58DC-2769-F6C78742C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Methodology 4 Step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Overall Structure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MIC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RSL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Loss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4B0A2D0-B675-4E11-873B-AFCA0C07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39" y="2968513"/>
            <a:ext cx="6341055" cy="336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5B85B3-CFC6-44A5-BB0D-9F5B88906D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978"/>
          <a:stretch>
            <a:fillRect/>
          </a:stretch>
        </p:blipFill>
        <p:spPr>
          <a:xfrm>
            <a:off x="2751312" y="4532600"/>
            <a:ext cx="1605948" cy="1803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D584E0BB-B007-ACFE-9489-416C3CFC727D}"/>
              </a:ext>
            </a:extLst>
          </p:cNvPr>
          <p:cNvSpPr/>
          <p:nvPr/>
        </p:nvSpPr>
        <p:spPr>
          <a:xfrm>
            <a:off x="4700172" y="5252865"/>
            <a:ext cx="471054" cy="3630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A8DDAC-2404-49A4-370F-82E7C89304FA}"/>
              </a:ext>
            </a:extLst>
          </p:cNvPr>
          <p:cNvSpPr txBox="1"/>
          <p:nvPr/>
        </p:nvSpPr>
        <p:spPr>
          <a:xfrm>
            <a:off x="7863766" y="6372361"/>
            <a:ext cx="16417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Structure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206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28ED24F8-EC46-8E4F-3E34-E4B72EBEC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AFD4A8E4-9DAE-E3CF-E6CB-2339B9D9DF3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BECB2E41-67D1-1261-3433-DF40CA0F92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Methodology: Overall Structure</a:t>
            </a:r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355CBFD1-2B3D-AC53-AEFB-FE81DDDAE0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Overall Structure Step 1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BDE4BD-6940-1B55-48C8-184993DDFD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80919" b="27304"/>
          <a:stretch>
            <a:fillRect/>
          </a:stretch>
        </p:blipFill>
        <p:spPr>
          <a:xfrm>
            <a:off x="2096682" y="2184295"/>
            <a:ext cx="1942580" cy="39305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설명선: 선 2">
            <a:extLst>
              <a:ext uri="{FF2B5EF4-FFF2-40B4-BE49-F238E27FC236}">
                <a16:creationId xmlns:a16="http://schemas.microsoft.com/office/drawing/2014/main" id="{B485D2C6-13B0-2A2C-9C0E-C56BDF48D489}"/>
              </a:ext>
            </a:extLst>
          </p:cNvPr>
          <p:cNvSpPr/>
          <p:nvPr/>
        </p:nvSpPr>
        <p:spPr>
          <a:xfrm>
            <a:off x="5785658" y="3315855"/>
            <a:ext cx="4126766" cy="2632364"/>
          </a:xfrm>
          <a:prstGeom prst="borderCallout1">
            <a:avLst>
              <a:gd name="adj1" fmla="val 29276"/>
              <a:gd name="adj2" fmla="val -174"/>
              <a:gd name="adj3" fmla="val -12496"/>
              <a:gd name="adj4" fmla="val -583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Step1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ResNeXt101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 이용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하여</a:t>
            </a:r>
            <a:endParaRPr lang="en-US" altLang="ko-K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이미지에서 </a:t>
            </a:r>
            <a:r>
              <a:rPr lang="en-US" altLang="ko-KR" sz="16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Multi-Scale Feature</a:t>
            </a:r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를 추출</a:t>
            </a:r>
            <a:endParaRPr lang="en-US" altLang="ko-K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altLang="ko-KR" sz="16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이를 통해 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Stage Network 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구성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C82560-834C-5A96-B727-0B46D8E38CBE}"/>
              </a:ext>
            </a:extLst>
          </p:cNvPr>
          <p:cNvSpPr/>
          <p:nvPr/>
        </p:nvSpPr>
        <p:spPr>
          <a:xfrm>
            <a:off x="8692501" y="1269784"/>
            <a:ext cx="290021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ResNeXt101</a:t>
            </a: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기존의 </a:t>
            </a:r>
            <a:r>
              <a:rPr lang="en-US" altLang="ko-KR" sz="1600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ResNet</a:t>
            </a:r>
            <a:r>
              <a:rPr lang="ko-KR" altLang="en-US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 병렬 처리한</a:t>
            </a:r>
            <a:endParaRPr lang="en-US" altLang="ko-KR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sz="1600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CNN</a:t>
            </a:r>
            <a:endParaRPr lang="ko-KR" altLang="en-US" sz="1600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A2293-4F85-3B19-9DDC-90F1DA6878B1}"/>
              </a:ext>
            </a:extLst>
          </p:cNvPr>
          <p:cNvSpPr txBox="1"/>
          <p:nvPr/>
        </p:nvSpPr>
        <p:spPr>
          <a:xfrm>
            <a:off x="3515153" y="2437038"/>
            <a:ext cx="190789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ResNeXt101 !</a:t>
            </a:r>
            <a:endParaRPr lang="ko-KR" altLang="en-US" sz="24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7010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FBF08EF-4764-1421-3CEA-D444B244B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435CA183-6079-7FEE-A1F1-2F79F9CDBD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24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8D3996B6-20FC-9825-E08F-0893C1F686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Overall Structure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0551BF42-7ED0-06DA-3716-6DBA9D8B64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Overall Structure Step 2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E3BB389-4C12-6630-7391-A85647E515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6751" b="27651"/>
          <a:stretch>
            <a:fillRect/>
          </a:stretch>
        </p:blipFill>
        <p:spPr>
          <a:xfrm>
            <a:off x="915823" y="2055131"/>
            <a:ext cx="4706111" cy="4181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0B0FF115-80FE-DC57-52AE-7C7EB0CB81D3}"/>
              </a:ext>
            </a:extLst>
          </p:cNvPr>
          <p:cNvSpPr txBox="1">
            <a:spLocks/>
          </p:cNvSpPr>
          <p:nvPr/>
        </p:nvSpPr>
        <p:spPr>
          <a:xfrm>
            <a:off x="6632450" y="1935060"/>
            <a:ext cx="4551488" cy="443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7168" indent="-25716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ko-KR" altLang="en-US" sz="1800" dirty="0">
                <a:solidFill>
                  <a:schemeClr val="tx2">
                    <a:lumMod val="25000"/>
                  </a:schemeClr>
                </a:solidFill>
              </a:rPr>
              <a:t>각 </a:t>
            </a:r>
            <a:r>
              <a:rPr lang="en-US" altLang="ko-KR" sz="1800" dirty="0">
                <a:solidFill>
                  <a:schemeClr val="tx2">
                    <a:lumMod val="25000"/>
                  </a:schemeClr>
                </a:solidFill>
              </a:rPr>
              <a:t>Stage</a:t>
            </a:r>
            <a:r>
              <a:rPr lang="ko-KR" altLang="en-US" sz="1800" dirty="0">
                <a:solidFill>
                  <a:schemeClr val="tx2">
                    <a:lumMod val="25000"/>
                  </a:schemeClr>
                </a:solidFill>
              </a:rPr>
              <a:t>별 </a:t>
            </a:r>
            <a:r>
              <a:rPr lang="en-US" altLang="ko-KR" sz="1800" dirty="0">
                <a:solidFill>
                  <a:schemeClr val="tx2">
                    <a:lumMod val="25000"/>
                  </a:schemeClr>
                </a:solidFill>
              </a:rPr>
              <a:t>Module </a:t>
            </a:r>
            <a:r>
              <a:rPr lang="ko-KR" altLang="en-US" sz="1800" dirty="0">
                <a:solidFill>
                  <a:schemeClr val="tx2">
                    <a:lumMod val="25000"/>
                  </a:schemeClr>
                </a:solidFill>
              </a:rPr>
              <a:t>배치</a:t>
            </a:r>
            <a:endParaRPr lang="en-US" altLang="ko-KR" sz="1800" dirty="0">
              <a:solidFill>
                <a:schemeClr val="tx2">
                  <a:lumMod val="25000"/>
                </a:schemeClr>
              </a:solidFill>
            </a:endParaRPr>
          </a:p>
          <a:p>
            <a:pPr marL="714368" lvl="1" indent="-257168">
              <a:lnSpc>
                <a:spcPct val="250000"/>
              </a:lnSpc>
              <a:spcBef>
                <a:spcPts val="0"/>
              </a:spcBef>
              <a:buSzPts val="2000"/>
            </a:pPr>
            <a:r>
              <a:rPr lang="en-US" altLang="ko-KR" sz="1600" dirty="0">
                <a:solidFill>
                  <a:schemeClr val="bg2"/>
                </a:solidFill>
              </a:rPr>
              <a:t>Stage 1~3: </a:t>
            </a:r>
            <a:r>
              <a:rPr lang="en-US" altLang="ko-KR" sz="1600" b="1" dirty="0">
                <a:solidFill>
                  <a:schemeClr val="accent6"/>
                </a:solidFill>
              </a:rPr>
              <a:t>MIC</a:t>
            </a:r>
            <a:r>
              <a:rPr lang="en-US" altLang="ko-KR" sz="1600" dirty="0">
                <a:solidFill>
                  <a:schemeClr val="bg2"/>
                </a:solidFill>
              </a:rPr>
              <a:t> (Low Level Module)</a:t>
            </a:r>
          </a:p>
          <a:p>
            <a:pPr marL="714368" lvl="1" indent="-257168">
              <a:lnSpc>
                <a:spcPct val="250000"/>
              </a:lnSpc>
              <a:spcBef>
                <a:spcPts val="0"/>
              </a:spcBef>
              <a:buSzPts val="2000"/>
            </a:pPr>
            <a:r>
              <a:rPr lang="en-US" altLang="ko-KR" sz="1600" dirty="0">
                <a:solidFill>
                  <a:schemeClr val="bg2"/>
                </a:solidFill>
              </a:rPr>
              <a:t>Stage 4~5: </a:t>
            </a:r>
            <a:r>
              <a:rPr lang="en-US" altLang="ko-KR" sz="1600" b="1" dirty="0">
                <a:solidFill>
                  <a:schemeClr val="accent5"/>
                </a:solidFill>
              </a:rPr>
              <a:t>RSL</a:t>
            </a:r>
            <a:r>
              <a:rPr lang="en-US" altLang="ko-KR" sz="1600" dirty="0">
                <a:solidFill>
                  <a:schemeClr val="bg2"/>
                </a:solidFill>
              </a:rPr>
              <a:t> (High Level Module)</a:t>
            </a:r>
          </a:p>
          <a:p>
            <a:pPr marL="714368" lvl="1" indent="-257168">
              <a:lnSpc>
                <a:spcPct val="250000"/>
              </a:lnSpc>
              <a:spcBef>
                <a:spcPts val="0"/>
              </a:spcBef>
              <a:buSzPts val="2000"/>
            </a:pPr>
            <a:r>
              <a:rPr lang="en-US" altLang="ko-KR" sz="1600" dirty="0">
                <a:solidFill>
                  <a:schemeClr val="bg2"/>
                </a:solidFill>
              </a:rPr>
              <a:t>Stage 6: </a:t>
            </a:r>
            <a:r>
              <a:rPr lang="en-US" altLang="ko-KR" sz="1600" b="1" dirty="0">
                <a:solidFill>
                  <a:schemeClr val="accent4"/>
                </a:solidFill>
              </a:rPr>
              <a:t>GE</a:t>
            </a:r>
            <a:r>
              <a:rPr lang="en-US" altLang="ko-KR" sz="1600" dirty="0">
                <a:solidFill>
                  <a:schemeClr val="bg2"/>
                </a:solidFill>
              </a:rPr>
              <a:t> (Global Extractor)</a:t>
            </a:r>
            <a:br>
              <a:rPr lang="en-US" altLang="ko-KR" sz="1400" dirty="0">
                <a:solidFill>
                  <a:srgbClr val="FF0000"/>
                </a:solidFill>
              </a:rPr>
            </a:b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8016CE7-FEC4-29EB-7FB7-43870F61EF62}"/>
              </a:ext>
            </a:extLst>
          </p:cNvPr>
          <p:cNvSpPr/>
          <p:nvPr/>
        </p:nvSpPr>
        <p:spPr>
          <a:xfrm>
            <a:off x="7458085" y="4633443"/>
            <a:ext cx="2900218" cy="160274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chemeClr val="accent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Global Extractor</a:t>
            </a:r>
          </a:p>
          <a:p>
            <a:pPr algn="ctr"/>
            <a:endParaRPr lang="en-US" altLang="ko-KR" sz="1600" b="1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dirty="0" err="1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ResNeXt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구조에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Attention-like </a:t>
            </a:r>
            <a:r>
              <a:rPr lang="ko-KR" altLang="en-US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구조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를 삽입하여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각 </a:t>
            </a:r>
            <a:r>
              <a:rPr lang="en-US" altLang="ko-KR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Stage</a:t>
            </a:r>
            <a:r>
              <a:rPr lang="ko-KR" altLang="en-US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 중요도 부여</a:t>
            </a:r>
            <a:endParaRPr lang="en-US" altLang="ko-KR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410FBB-4BE3-750C-754D-7EEC6755ADAE}"/>
              </a:ext>
            </a:extLst>
          </p:cNvPr>
          <p:cNvSpPr/>
          <p:nvPr/>
        </p:nvSpPr>
        <p:spPr>
          <a:xfrm>
            <a:off x="3777673" y="3284549"/>
            <a:ext cx="1246909" cy="1369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C3F4F5-2CF8-D071-8F5D-44B84756C81F}"/>
              </a:ext>
            </a:extLst>
          </p:cNvPr>
          <p:cNvSpPr/>
          <p:nvPr/>
        </p:nvSpPr>
        <p:spPr>
          <a:xfrm>
            <a:off x="3777672" y="4653661"/>
            <a:ext cx="1246909" cy="10821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6DE149-9580-B44E-2353-9854E4B68A14}"/>
              </a:ext>
            </a:extLst>
          </p:cNvPr>
          <p:cNvSpPr/>
          <p:nvPr/>
        </p:nvSpPr>
        <p:spPr>
          <a:xfrm>
            <a:off x="3777100" y="5735783"/>
            <a:ext cx="1246909" cy="461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325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FB5A3DC-87B3-8E12-4E0F-6A4E262F0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FAE700C2-827C-6F93-6B4A-7FA6302DBF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25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0EF4F5E-6B8F-3A0E-3A95-15ED890841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Overall Structure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60012EC0-57E7-B8F2-C073-5B8F527405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Overall Structure Step 3</a:t>
            </a:r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3EA33DAB-1A3E-F7EE-7005-B0A89F1EA4ED}"/>
              </a:ext>
            </a:extLst>
          </p:cNvPr>
          <p:cNvSpPr txBox="1">
            <a:spLocks/>
          </p:cNvSpPr>
          <p:nvPr/>
        </p:nvSpPr>
        <p:spPr>
          <a:xfrm>
            <a:off x="6632446" y="2095724"/>
            <a:ext cx="4551492" cy="443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7168" indent="-257168">
              <a:lnSpc>
                <a:spcPct val="150000"/>
              </a:lnSpc>
              <a:spcBef>
                <a:spcPts val="0"/>
              </a:spcBef>
              <a:buSzPts val="2000"/>
            </a:pPr>
            <a:r>
              <a:rPr lang="en-US" altLang="ko-KR" sz="1800" dirty="0">
                <a:solidFill>
                  <a:schemeClr val="tx2">
                    <a:lumMod val="25000"/>
                  </a:schemeClr>
                </a:solidFill>
              </a:rPr>
              <a:t>Output</a:t>
            </a:r>
            <a:r>
              <a:rPr lang="ko-KR" altLang="en-US" sz="1800" dirty="0">
                <a:solidFill>
                  <a:schemeClr val="tx2">
                    <a:lumMod val="25000"/>
                  </a:schemeClr>
                </a:solidFill>
              </a:rPr>
              <a:t>간의 </a:t>
            </a:r>
            <a:r>
              <a:rPr lang="en-US" altLang="ko-KR" sz="1800" dirty="0">
                <a:solidFill>
                  <a:schemeClr val="tx2">
                    <a:lumMod val="25000"/>
                  </a:schemeClr>
                </a:solidFill>
              </a:rPr>
              <a:t>Fusion &amp; Aggregation</a:t>
            </a:r>
          </a:p>
          <a:p>
            <a:pPr marL="714368" lvl="1" indent="-257168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ko-KR" altLang="en-US" sz="1600" dirty="0">
                <a:solidFill>
                  <a:schemeClr val="bg2"/>
                </a:solidFill>
              </a:rPr>
              <a:t>각 </a:t>
            </a:r>
            <a:r>
              <a:rPr lang="en-US" altLang="ko-KR" sz="1600" dirty="0">
                <a:solidFill>
                  <a:schemeClr val="bg2"/>
                </a:solidFill>
              </a:rPr>
              <a:t>Level </a:t>
            </a:r>
            <a:r>
              <a:rPr lang="ko-KR" altLang="en-US" sz="1600" dirty="0">
                <a:solidFill>
                  <a:schemeClr val="bg2"/>
                </a:solidFill>
              </a:rPr>
              <a:t>단위에서 </a:t>
            </a:r>
            <a:r>
              <a:rPr lang="en-US" altLang="ko-KR" sz="1600" dirty="0">
                <a:solidFill>
                  <a:schemeClr val="accent6"/>
                </a:solidFill>
              </a:rPr>
              <a:t>Fusion</a:t>
            </a:r>
            <a:r>
              <a:rPr lang="en-US" altLang="ko-KR" sz="1600" dirty="0">
                <a:solidFill>
                  <a:schemeClr val="bg2"/>
                </a:solidFill>
              </a:rPr>
              <a:t> </a:t>
            </a:r>
            <a:r>
              <a:rPr lang="ko-KR" altLang="en-US" sz="1600" dirty="0">
                <a:solidFill>
                  <a:schemeClr val="bg2"/>
                </a:solidFill>
              </a:rPr>
              <a:t>진행</a:t>
            </a:r>
            <a:endParaRPr lang="en-US" altLang="ko-KR" sz="1600" dirty="0">
              <a:solidFill>
                <a:schemeClr val="bg2"/>
              </a:solidFill>
            </a:endParaRPr>
          </a:p>
          <a:p>
            <a:pPr marL="714368" lvl="1" indent="-257168">
              <a:lnSpc>
                <a:spcPct val="200000"/>
              </a:lnSpc>
              <a:spcBef>
                <a:spcPts val="0"/>
              </a:spcBef>
              <a:buSzPts val="2000"/>
            </a:pPr>
            <a:r>
              <a:rPr lang="en-US" altLang="ko-KR" sz="1600" dirty="0">
                <a:solidFill>
                  <a:schemeClr val="accent5"/>
                </a:solidFill>
              </a:rPr>
              <a:t>Cross Aggregation</a:t>
            </a:r>
            <a:r>
              <a:rPr lang="ko-KR" altLang="en-US" sz="1600" dirty="0">
                <a:solidFill>
                  <a:schemeClr val="bg2"/>
                </a:solidFill>
              </a:rPr>
              <a:t>으로 두 </a:t>
            </a:r>
            <a:r>
              <a:rPr lang="en-US" altLang="ko-KR" sz="1600" dirty="0">
                <a:solidFill>
                  <a:schemeClr val="bg2"/>
                </a:solidFill>
              </a:rPr>
              <a:t>Level</a:t>
            </a:r>
            <a:r>
              <a:rPr lang="ko-KR" altLang="en-US" sz="1600" dirty="0">
                <a:solidFill>
                  <a:schemeClr val="bg2"/>
                </a:solidFill>
              </a:rPr>
              <a:t>을 합치기</a:t>
            </a:r>
            <a:br>
              <a:rPr lang="en-US" altLang="ko-KR" sz="1400" dirty="0">
                <a:solidFill>
                  <a:srgbClr val="FF0000"/>
                </a:solidFill>
              </a:rPr>
            </a:b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B6F0F1-433B-BBCA-5254-A1379511EF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106" t="5258" r="27700" b="27541"/>
          <a:stretch>
            <a:fillRect/>
          </a:stretch>
        </p:blipFill>
        <p:spPr>
          <a:xfrm>
            <a:off x="640161" y="2103856"/>
            <a:ext cx="5720001" cy="383775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506C081-0004-0B7D-20C0-2663F2E6C75A}"/>
              </a:ext>
            </a:extLst>
          </p:cNvPr>
          <p:cNvCxnSpPr>
            <a:cxnSpLocks/>
          </p:cNvCxnSpPr>
          <p:nvPr/>
        </p:nvCxnSpPr>
        <p:spPr>
          <a:xfrm>
            <a:off x="3795424" y="5320123"/>
            <a:ext cx="350982" cy="9087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E0BCC96-0B7C-A172-D5BD-51149E8BDDE1}"/>
              </a:ext>
            </a:extLst>
          </p:cNvPr>
          <p:cNvSpPr txBox="1"/>
          <p:nvPr/>
        </p:nvSpPr>
        <p:spPr>
          <a:xfrm>
            <a:off x="4042403" y="6225252"/>
            <a:ext cx="671979" cy="307777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Fusion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43F0403-40C5-474A-D1F2-F4DECEF44BDD}"/>
              </a:ext>
            </a:extLst>
          </p:cNvPr>
          <p:cNvCxnSpPr>
            <a:cxnSpLocks/>
          </p:cNvCxnSpPr>
          <p:nvPr/>
        </p:nvCxnSpPr>
        <p:spPr>
          <a:xfrm>
            <a:off x="5438085" y="3985265"/>
            <a:ext cx="499877" cy="18176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DE67D3F-0CEC-752E-38A3-D3428BA6E592}"/>
              </a:ext>
            </a:extLst>
          </p:cNvPr>
          <p:cNvSpPr txBox="1"/>
          <p:nvPr/>
        </p:nvSpPr>
        <p:spPr>
          <a:xfrm>
            <a:off x="5578520" y="5836444"/>
            <a:ext cx="1106930" cy="523220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</a:t>
            </a:r>
            <a:b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29935460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D221326-D0CE-92D5-4C28-0CCC0EA81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0BF65EC-A17B-7D2C-4D3E-5D559B9696E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26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C8A3AF98-5618-0860-D86D-17AE372FF9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Overall Structure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5184BA0C-F582-8453-26CE-95330716A6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Overall Structure Step 3</a:t>
            </a:r>
          </a:p>
        </p:txBody>
      </p:sp>
      <p:sp>
        <p:nvSpPr>
          <p:cNvPr id="5" name="Google Shape;95;p2">
            <a:extLst>
              <a:ext uri="{FF2B5EF4-FFF2-40B4-BE49-F238E27FC236}">
                <a16:creationId xmlns:a16="http://schemas.microsoft.com/office/drawing/2014/main" id="{2C804F41-6EAC-86AE-899A-0568C9261FFB}"/>
              </a:ext>
            </a:extLst>
          </p:cNvPr>
          <p:cNvSpPr txBox="1">
            <a:spLocks/>
          </p:cNvSpPr>
          <p:nvPr/>
        </p:nvSpPr>
        <p:spPr>
          <a:xfrm>
            <a:off x="6632446" y="1914261"/>
            <a:ext cx="4959190" cy="4433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494429"/>
              </a:buClr>
              <a:buSzPts val="1800"/>
              <a:buFont typeface="Noto Sans Symbols"/>
              <a:buChar char="▪"/>
              <a:defRPr sz="2000" b="0" i="0" u="none" strike="noStrike" cap="none">
                <a:solidFill>
                  <a:srgbClr val="49442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Courier New"/>
              <a:buChar char="o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✔"/>
              <a:defRPr sz="16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Noto Sans Symbols"/>
              <a:buChar char="⮚"/>
              <a:defRPr sz="16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257168" indent="-257168">
              <a:lnSpc>
                <a:spcPct val="160000"/>
              </a:lnSpc>
              <a:spcBef>
                <a:spcPts val="0"/>
              </a:spcBef>
              <a:buSzPts val="2000"/>
            </a:pPr>
            <a:r>
              <a:rPr lang="en-US" altLang="ko-KR" sz="1800" b="1" dirty="0">
                <a:solidFill>
                  <a:schemeClr val="tx2">
                    <a:lumMod val="25000"/>
                  </a:schemeClr>
                </a:solidFill>
              </a:rPr>
              <a:t>Fusion</a:t>
            </a:r>
          </a:p>
          <a:p>
            <a:pPr marL="714368" lvl="1" indent="-257168">
              <a:lnSpc>
                <a:spcPct val="160000"/>
              </a:lnSpc>
              <a:spcBef>
                <a:spcPts val="0"/>
              </a:spcBef>
              <a:buSzPts val="2000"/>
            </a:pPr>
            <a:r>
              <a:rPr lang="ko-KR" altLang="en-US" sz="1600" dirty="0">
                <a:solidFill>
                  <a:schemeClr val="bg2"/>
                </a:solidFill>
              </a:rPr>
              <a:t>두 </a:t>
            </a:r>
            <a:r>
              <a:rPr lang="en-US" altLang="ko-KR" sz="1600" dirty="0">
                <a:solidFill>
                  <a:schemeClr val="bg2"/>
                </a:solidFill>
              </a:rPr>
              <a:t>Output</a:t>
            </a:r>
            <a:r>
              <a:rPr lang="ko-KR" altLang="en-US" sz="1600" dirty="0">
                <a:solidFill>
                  <a:schemeClr val="bg2"/>
                </a:solidFill>
              </a:rPr>
              <a:t>을 </a:t>
            </a:r>
            <a:r>
              <a:rPr lang="en-US" altLang="ko-KR" sz="1600" dirty="0">
                <a:solidFill>
                  <a:schemeClr val="bg2"/>
                </a:solidFill>
              </a:rPr>
              <a:t>Multiplication</a:t>
            </a:r>
          </a:p>
          <a:p>
            <a:pPr marL="714368" lvl="1" indent="-257168">
              <a:lnSpc>
                <a:spcPct val="160000"/>
              </a:lnSpc>
              <a:spcBef>
                <a:spcPts val="0"/>
              </a:spcBef>
              <a:buSzPts val="2000"/>
            </a:pPr>
            <a:r>
              <a:rPr lang="en-US" altLang="ko-KR" sz="1600" dirty="0">
                <a:solidFill>
                  <a:schemeClr val="bg2"/>
                </a:solidFill>
              </a:rPr>
              <a:t>3x3 Conv </a:t>
            </a:r>
            <a:r>
              <a:rPr lang="ko-KR" altLang="en-US" sz="1600" dirty="0">
                <a:solidFill>
                  <a:schemeClr val="bg2"/>
                </a:solidFill>
              </a:rPr>
              <a:t>연산 </a:t>
            </a:r>
            <a:r>
              <a:rPr lang="en-US" altLang="ko-KR" sz="1600" dirty="0">
                <a:solidFill>
                  <a:schemeClr val="bg2"/>
                </a:solidFill>
              </a:rPr>
              <a:t>2</a:t>
            </a:r>
            <a:r>
              <a:rPr lang="ko-KR" altLang="en-US" sz="1600" dirty="0">
                <a:solidFill>
                  <a:schemeClr val="bg2"/>
                </a:solidFill>
              </a:rPr>
              <a:t>회 수행</a:t>
            </a:r>
            <a:r>
              <a:rPr lang="en-US" altLang="ko-KR" sz="1600" dirty="0">
                <a:solidFill>
                  <a:schemeClr val="bg2"/>
                </a:solidFill>
              </a:rPr>
              <a:t> (with </a:t>
            </a:r>
            <a:r>
              <a:rPr lang="en-US" altLang="ko-KR" sz="1600" dirty="0" err="1">
                <a:solidFill>
                  <a:schemeClr val="bg2"/>
                </a:solidFill>
              </a:rPr>
              <a:t>BatchNorm</a:t>
            </a:r>
            <a:r>
              <a:rPr lang="en-US" altLang="ko-KR" sz="1600" dirty="0">
                <a:solidFill>
                  <a:schemeClr val="bg2"/>
                </a:solidFill>
              </a:rPr>
              <a:t> </a:t>
            </a:r>
            <a:r>
              <a:rPr lang="en-US" altLang="ko-KR" sz="1600" dirty="0" err="1">
                <a:solidFill>
                  <a:schemeClr val="bg2"/>
                </a:solidFill>
              </a:rPr>
              <a:t>ReLU</a:t>
            </a:r>
            <a:r>
              <a:rPr lang="en-US" altLang="ko-KR" sz="1600" dirty="0">
                <a:solidFill>
                  <a:schemeClr val="bg2"/>
                </a:solidFill>
              </a:rPr>
              <a:t>)</a:t>
            </a:r>
          </a:p>
          <a:p>
            <a:pPr marL="714368" lvl="1" indent="-257168">
              <a:lnSpc>
                <a:spcPct val="160000"/>
              </a:lnSpc>
              <a:spcBef>
                <a:spcPts val="0"/>
              </a:spcBef>
              <a:buSzPts val="2000"/>
            </a:pPr>
            <a:endParaRPr lang="en-US" altLang="ko-KR" dirty="0">
              <a:solidFill>
                <a:schemeClr val="tx2">
                  <a:lumMod val="25000"/>
                </a:schemeClr>
              </a:solidFill>
            </a:endParaRPr>
          </a:p>
          <a:p>
            <a:pPr marL="714368" lvl="1" indent="-257168">
              <a:lnSpc>
                <a:spcPct val="160000"/>
              </a:lnSpc>
              <a:spcBef>
                <a:spcPts val="0"/>
              </a:spcBef>
              <a:buSzPts val="2000"/>
            </a:pPr>
            <a:endParaRPr lang="en-US" altLang="ko-KR" dirty="0">
              <a:solidFill>
                <a:schemeClr val="tx2">
                  <a:lumMod val="25000"/>
                </a:schemeClr>
              </a:solidFill>
            </a:endParaRPr>
          </a:p>
          <a:p>
            <a:pPr marL="714368" lvl="1" indent="-257168">
              <a:lnSpc>
                <a:spcPct val="160000"/>
              </a:lnSpc>
              <a:spcBef>
                <a:spcPts val="0"/>
              </a:spcBef>
              <a:buSzPts val="2000"/>
            </a:pPr>
            <a:endParaRPr lang="en-US" altLang="ko-KR" dirty="0">
              <a:solidFill>
                <a:schemeClr val="tx2">
                  <a:lumMod val="25000"/>
                </a:schemeClr>
              </a:solidFill>
            </a:endParaRPr>
          </a:p>
          <a:p>
            <a:pPr marL="257168" indent="-257168">
              <a:lnSpc>
                <a:spcPct val="160000"/>
              </a:lnSpc>
              <a:spcBef>
                <a:spcPts val="0"/>
              </a:spcBef>
              <a:buSzPts val="2000"/>
            </a:pPr>
            <a:r>
              <a:rPr lang="en-US" altLang="ko-KR" sz="1800" b="1" dirty="0">
                <a:solidFill>
                  <a:schemeClr val="tx2">
                    <a:lumMod val="25000"/>
                  </a:schemeClr>
                </a:solidFill>
              </a:rPr>
              <a:t>Cross Aggregation</a:t>
            </a:r>
          </a:p>
          <a:p>
            <a:pPr marL="714368" lvl="1" indent="-257168">
              <a:lnSpc>
                <a:spcPct val="160000"/>
              </a:lnSpc>
              <a:spcBef>
                <a:spcPts val="0"/>
              </a:spcBef>
              <a:buSzPts val="2000"/>
            </a:pPr>
            <a:r>
              <a:rPr lang="en-US" altLang="ko-KR" sz="1600" dirty="0">
                <a:solidFill>
                  <a:schemeClr val="bg2"/>
                </a:solidFill>
              </a:rPr>
              <a:t>High Level Output</a:t>
            </a:r>
            <a:r>
              <a:rPr lang="ko-KR" altLang="en-US" sz="1600" dirty="0">
                <a:solidFill>
                  <a:schemeClr val="bg2"/>
                </a:solidFill>
              </a:rPr>
              <a:t>의 경우 </a:t>
            </a:r>
            <a:r>
              <a:rPr lang="en-US" altLang="ko-KR" sz="1600" dirty="0" err="1">
                <a:solidFill>
                  <a:schemeClr val="bg2"/>
                </a:solidFill>
              </a:rPr>
              <a:t>Upsampling</a:t>
            </a:r>
            <a:r>
              <a:rPr lang="en-US" altLang="ko-KR" sz="1600" dirty="0">
                <a:solidFill>
                  <a:schemeClr val="bg2"/>
                </a:solidFill>
              </a:rPr>
              <a:t>,</a:t>
            </a:r>
            <a:br>
              <a:rPr lang="en-US" altLang="ko-KR" sz="1600" dirty="0">
                <a:solidFill>
                  <a:schemeClr val="bg2"/>
                </a:solidFill>
              </a:rPr>
            </a:br>
            <a:r>
              <a:rPr lang="en-US" altLang="ko-KR" sz="1600" dirty="0">
                <a:solidFill>
                  <a:schemeClr val="bg2"/>
                </a:solidFill>
              </a:rPr>
              <a:t>Low Level Output</a:t>
            </a:r>
            <a:r>
              <a:rPr lang="ko-KR" altLang="en-US" sz="1600" dirty="0">
                <a:solidFill>
                  <a:schemeClr val="bg2"/>
                </a:solidFill>
              </a:rPr>
              <a:t>의 경우</a:t>
            </a:r>
            <a:r>
              <a:rPr lang="en-US" altLang="ko-KR" sz="1600" dirty="0">
                <a:solidFill>
                  <a:schemeClr val="bg2"/>
                </a:solidFill>
              </a:rPr>
              <a:t> Conv </a:t>
            </a:r>
            <a:r>
              <a:rPr lang="ko-KR" altLang="en-US" sz="1600" dirty="0">
                <a:solidFill>
                  <a:schemeClr val="bg2"/>
                </a:solidFill>
              </a:rPr>
              <a:t>연산</a:t>
            </a:r>
            <a:r>
              <a:rPr lang="en-US" altLang="ko-KR" sz="1600" dirty="0">
                <a:solidFill>
                  <a:schemeClr val="bg2"/>
                </a:solidFill>
              </a:rPr>
              <a:t> </a:t>
            </a:r>
            <a:r>
              <a:rPr lang="ko-KR" altLang="en-US" sz="1600" dirty="0">
                <a:solidFill>
                  <a:schemeClr val="bg2"/>
                </a:solidFill>
              </a:rPr>
              <a:t>후 </a:t>
            </a:r>
            <a:r>
              <a:rPr lang="en-US" altLang="ko-KR" sz="1600" dirty="0">
                <a:solidFill>
                  <a:schemeClr val="bg2"/>
                </a:solidFill>
              </a:rPr>
              <a:t>Fusion</a:t>
            </a:r>
            <a:br>
              <a:rPr lang="en-US" altLang="ko-KR" sz="1400" dirty="0">
                <a:solidFill>
                  <a:srgbClr val="FF0000"/>
                </a:solidFill>
              </a:rPr>
            </a:b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B4249F-D670-5B6A-D558-D0ED18B95E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2970" r="47061" b="2621"/>
          <a:stretch>
            <a:fillRect/>
          </a:stretch>
        </p:blipFill>
        <p:spPr>
          <a:xfrm>
            <a:off x="1194012" y="4566658"/>
            <a:ext cx="4248727" cy="1040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7F80D85-C52C-E13B-5210-AEE0A979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061" t="72970" b="2621"/>
          <a:stretch>
            <a:fillRect/>
          </a:stretch>
        </p:blipFill>
        <p:spPr>
          <a:xfrm>
            <a:off x="1194012" y="2289369"/>
            <a:ext cx="4248727" cy="1040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995E94-F326-4BCC-072E-A0EDE5F0C60C}"/>
              </a:ext>
            </a:extLst>
          </p:cNvPr>
          <p:cNvSpPr txBox="1"/>
          <p:nvPr/>
        </p:nvSpPr>
        <p:spPr>
          <a:xfrm>
            <a:off x="2879790" y="3356424"/>
            <a:ext cx="877164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[Fusion]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7A005-467C-FBA3-16FE-6A2D19911F31}"/>
              </a:ext>
            </a:extLst>
          </p:cNvPr>
          <p:cNvSpPr txBox="1"/>
          <p:nvPr/>
        </p:nvSpPr>
        <p:spPr>
          <a:xfrm>
            <a:off x="2388476" y="5692649"/>
            <a:ext cx="185980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[Cross Aggregation]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3253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22D8FFD5-8B2B-4E85-F534-999227F1B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038E353B-E373-8BD3-1A57-CABC70E5A3C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27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6005BCFE-3436-6710-830C-78F4CD151A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10925B27-DF2E-A8CC-491F-202AFE03A9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Methodology 4 Step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Overall Structure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MIC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RSL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Loss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548A72-C9EF-314E-AAA7-95EA09704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39" y="2968513"/>
            <a:ext cx="6341055" cy="336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CEEA65B-77E6-0E70-394E-366C6F6606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978"/>
          <a:stretch>
            <a:fillRect/>
          </a:stretch>
        </p:blipFill>
        <p:spPr>
          <a:xfrm>
            <a:off x="2751312" y="4532600"/>
            <a:ext cx="1605948" cy="1803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3924C10-ADC5-8AFE-C299-EEBB59662950}"/>
              </a:ext>
            </a:extLst>
          </p:cNvPr>
          <p:cNvSpPr/>
          <p:nvPr/>
        </p:nvSpPr>
        <p:spPr>
          <a:xfrm>
            <a:off x="4700172" y="5252865"/>
            <a:ext cx="471054" cy="3630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340C6-85F0-9E53-B68C-C86147DDB0B1}"/>
              </a:ext>
            </a:extLst>
          </p:cNvPr>
          <p:cNvSpPr txBox="1"/>
          <p:nvPr/>
        </p:nvSpPr>
        <p:spPr>
          <a:xfrm>
            <a:off x="7863766" y="6372361"/>
            <a:ext cx="16417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Structure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9998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DC4892FB-DEA4-6BC7-CA21-83C877451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F4B1DA4B-E259-0D7E-9F72-42E9D1B4E7F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28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D76F107-7940-C09C-82C0-9BC461890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The MIC Module (Low Level)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6FF04F86-E221-E160-229B-150045D81C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MIC</a:t>
            </a:r>
            <a:r>
              <a:rPr lang="ko-KR" altLang="en-US" dirty="0"/>
              <a:t> </a:t>
            </a:r>
            <a:r>
              <a:rPr lang="en-US" altLang="ko-KR" dirty="0"/>
              <a:t>Module</a:t>
            </a:r>
            <a:r>
              <a:rPr lang="ko-KR" altLang="en-US" dirty="0"/>
              <a:t>은 </a:t>
            </a:r>
            <a:r>
              <a:rPr lang="ko-KR" altLang="en-US" b="1" dirty="0" err="1"/>
              <a:t>게슈탈트</a:t>
            </a:r>
            <a:r>
              <a:rPr lang="ko-KR" altLang="en-US" b="1" dirty="0"/>
              <a:t> 심리학</a:t>
            </a:r>
            <a:r>
              <a:rPr lang="ko-KR" altLang="en-US" dirty="0"/>
              <a:t>으로부터 출발</a:t>
            </a:r>
            <a:endParaRPr lang="en-US" altLang="ko-KR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사람들은 전체를 먼저 본 뒤</a:t>
            </a:r>
            <a:r>
              <a:rPr lang="en-US" altLang="ko-KR" dirty="0"/>
              <a:t>, </a:t>
            </a:r>
            <a:r>
              <a:rPr lang="ko-KR" altLang="en-US" dirty="0"/>
              <a:t>그 후 일부를 본다</a:t>
            </a:r>
            <a:endParaRPr lang="en-US" altLang="ko-KR" dirty="0"/>
          </a:p>
          <a:p>
            <a:pPr lvl="1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사람은 장면 전체를 볼 때 여러 요소의 연결을 중요하게 생각 </a:t>
            </a:r>
            <a:r>
              <a:rPr lang="en-US" altLang="ko-KR" dirty="0"/>
              <a:t>(e.g. </a:t>
            </a:r>
            <a:r>
              <a:rPr lang="ko-KR" altLang="en-US" dirty="0"/>
              <a:t>모양</a:t>
            </a:r>
            <a:r>
              <a:rPr lang="en-US" altLang="ko-KR" dirty="0"/>
              <a:t>, </a:t>
            </a:r>
            <a:r>
              <a:rPr lang="ko-KR" altLang="en-US" dirty="0"/>
              <a:t>위치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색상</a:t>
            </a:r>
            <a:r>
              <a:rPr lang="en-US" altLang="ko-KR" dirty="0"/>
              <a:t>)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이를 기반으로</a:t>
            </a:r>
            <a:r>
              <a:rPr lang="en-US" altLang="ko-KR" dirty="0"/>
              <a:t>, </a:t>
            </a:r>
            <a:r>
              <a:rPr lang="ko-KR" altLang="en-US" b="1" dirty="0"/>
              <a:t>같은 풍경을 다른 방향에서 본다면 </a:t>
            </a:r>
            <a:br>
              <a:rPr lang="en-US" altLang="ko-KR" dirty="0"/>
            </a:br>
            <a:r>
              <a:rPr lang="ko-KR" altLang="en-US" dirty="0"/>
              <a:t>특정 물체의 특징을</a:t>
            </a:r>
            <a:r>
              <a:rPr lang="en-US" altLang="ko-KR" dirty="0"/>
              <a:t> </a:t>
            </a:r>
            <a:r>
              <a:rPr lang="ko-KR" altLang="en-US" dirty="0"/>
              <a:t>더 뚜렷하게 얻어낼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시각 피질의 </a:t>
            </a:r>
            <a:r>
              <a:rPr lang="ko-KR" altLang="en-US" b="1" dirty="0"/>
              <a:t>방향 </a:t>
            </a:r>
            <a:r>
              <a:rPr lang="ko-KR" altLang="en-US" b="1" dirty="0" err="1"/>
              <a:t>선택성</a:t>
            </a:r>
            <a:r>
              <a:rPr lang="ko-KR" altLang="en-US" b="1" dirty="0"/>
              <a:t> 선호 세포</a:t>
            </a:r>
            <a:r>
              <a:rPr lang="ko-KR" altLang="en-US" dirty="0"/>
              <a:t>를 모방한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6"/>
                </a:solidFill>
              </a:rPr>
              <a:t>ICFE</a:t>
            </a:r>
            <a:r>
              <a:rPr lang="en-US" altLang="ko-KR" dirty="0"/>
              <a:t>(</a:t>
            </a:r>
            <a:r>
              <a:rPr lang="en-US" altLang="ko-KR" b="1" dirty="0">
                <a:solidFill>
                  <a:schemeClr val="accent6"/>
                </a:solidFill>
              </a:rPr>
              <a:t>I</a:t>
            </a:r>
            <a:r>
              <a:rPr lang="en-US" altLang="ko-KR" dirty="0"/>
              <a:t>ntensity-based </a:t>
            </a:r>
            <a:r>
              <a:rPr lang="en-US" altLang="ko-KR" b="1" dirty="0">
                <a:solidFill>
                  <a:schemeClr val="accent6"/>
                </a:solidFill>
              </a:rPr>
              <a:t>C</a:t>
            </a:r>
            <a:r>
              <a:rPr lang="en-US" altLang="ko-KR" dirty="0"/>
              <a:t>ontrasted </a:t>
            </a:r>
            <a:r>
              <a:rPr lang="en-US" altLang="ko-KR" b="1" dirty="0">
                <a:solidFill>
                  <a:schemeClr val="accent6"/>
                </a:solidFill>
              </a:rPr>
              <a:t>F</a:t>
            </a:r>
            <a:r>
              <a:rPr lang="en-US" altLang="ko-KR" dirty="0"/>
              <a:t>eature </a:t>
            </a:r>
            <a:r>
              <a:rPr lang="en-US" altLang="ko-KR" b="1" dirty="0">
                <a:solidFill>
                  <a:schemeClr val="accent6"/>
                </a:solidFill>
              </a:rPr>
              <a:t>E</a:t>
            </a:r>
            <a:r>
              <a:rPr lang="en-US" altLang="ko-KR" dirty="0"/>
              <a:t>xtractors)</a:t>
            </a:r>
            <a:r>
              <a:rPr lang="ko-KR" altLang="en-US" dirty="0"/>
              <a:t>를 사용해 </a:t>
            </a:r>
            <a:br>
              <a:rPr lang="en-US" altLang="ko-KR" dirty="0"/>
            </a:br>
            <a:r>
              <a:rPr lang="ko-KR" altLang="en-US" dirty="0"/>
              <a:t>한 방향의 특징 학습을 진행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쉽게 말해 특정 방향에서의 특징을 학습하는 모듈을 </a:t>
            </a:r>
            <a:r>
              <a:rPr lang="ko-KR" altLang="en-US" dirty="0" err="1"/>
              <a:t>착안해냄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5A7E243-E84A-3575-94E7-FDBA49F7A5F7}"/>
              </a:ext>
            </a:extLst>
          </p:cNvPr>
          <p:cNvGrpSpPr/>
          <p:nvPr/>
        </p:nvGrpSpPr>
        <p:grpSpPr>
          <a:xfrm>
            <a:off x="8156499" y="3497213"/>
            <a:ext cx="3222700" cy="2310956"/>
            <a:chOff x="7491482" y="2724228"/>
            <a:chExt cx="2507574" cy="1791411"/>
          </a:xfrm>
        </p:grpSpPr>
        <p:pic>
          <p:nvPicPr>
            <p:cNvPr id="8" name="그림 7" descr="그림, 아동 미술, 일러스트레이션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5D0EB84-5C85-AD94-8AB2-E01F97B33B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3940"/>
            <a:stretch>
              <a:fillRect/>
            </a:stretch>
          </p:blipFill>
          <p:spPr>
            <a:xfrm>
              <a:off x="7491482" y="2724228"/>
              <a:ext cx="1019704" cy="1245280"/>
            </a:xfrm>
            <a:prstGeom prst="rect">
              <a:avLst/>
            </a:prstGeom>
            <a:scene3d>
              <a:camera prst="isometricRightUp"/>
              <a:lightRig rig="threePt" dir="t"/>
            </a:scene3d>
          </p:spPr>
        </p:pic>
        <p:pic>
          <p:nvPicPr>
            <p:cNvPr id="7" name="그림 6" descr="그림, 아동 미술, 일러스트레이션, 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B3A7E51-3604-44E5-B4DB-8EE2F943F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3940"/>
            <a:stretch>
              <a:fillRect/>
            </a:stretch>
          </p:blipFill>
          <p:spPr>
            <a:xfrm>
              <a:off x="8979352" y="2783196"/>
              <a:ext cx="1019704" cy="1245280"/>
            </a:xfrm>
            <a:prstGeom prst="rect">
              <a:avLst/>
            </a:prstGeom>
            <a:scene3d>
              <a:camera prst="isometricLeftDown"/>
              <a:lightRig rig="threePt" dir="t"/>
            </a:scene3d>
          </p:spPr>
        </p:pic>
        <p:sp>
          <p:nvSpPr>
            <p:cNvPr id="5" name="정육면체 4">
              <a:extLst>
                <a:ext uri="{FF2B5EF4-FFF2-40B4-BE49-F238E27FC236}">
                  <a16:creationId xmlns:a16="http://schemas.microsoft.com/office/drawing/2014/main" id="{EDB91722-29C6-3DC4-CA7C-3C5EA0EBC397}"/>
                </a:ext>
              </a:extLst>
            </p:cNvPr>
            <p:cNvSpPr/>
            <p:nvPr/>
          </p:nvSpPr>
          <p:spPr>
            <a:xfrm>
              <a:off x="8318079" y="3672821"/>
              <a:ext cx="901704" cy="842818"/>
            </a:xfrm>
            <a:prstGeom prst="cube">
              <a:avLst>
                <a:gd name="adj" fmla="val 50581"/>
              </a:avLst>
            </a:prstGeom>
            <a:solidFill>
              <a:srgbClr val="FF0000"/>
            </a:solidFill>
            <a:ln>
              <a:solidFill>
                <a:schemeClr val="tx1"/>
              </a:solidFill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4F4FA0B6-9CCF-DCCC-4A95-2ECE17CB2C25}"/>
                </a:ext>
              </a:extLst>
            </p:cNvPr>
            <p:cNvCxnSpPr/>
            <p:nvPr/>
          </p:nvCxnSpPr>
          <p:spPr>
            <a:xfrm>
              <a:off x="8102279" y="3869591"/>
              <a:ext cx="215803" cy="1998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2CC7A93A-8973-0A4C-6B2E-EC43F840ABF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64477" y="3877576"/>
              <a:ext cx="215803" cy="19983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1155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1E844BED-EE60-B494-72E3-EEE883F1B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63F0F108-F210-A609-9B52-D4CFFB2EBBB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29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F018E655-DF69-C565-9684-E248BF2DE2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The MIC Module (Low Level)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018B6F80-49A0-6B0B-1E1F-2858F1DC0E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6"/>
                </a:solidFill>
              </a:rPr>
              <a:t>MIC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M</a:t>
            </a:r>
            <a:r>
              <a:rPr lang="en-US" altLang="ko-KR" dirty="0"/>
              <a:t>ulti-orientation Intensity-based </a:t>
            </a:r>
            <a:r>
              <a:rPr lang="en-US" altLang="ko-KR" dirty="0">
                <a:solidFill>
                  <a:schemeClr val="accent6"/>
                </a:solidFill>
              </a:rPr>
              <a:t>C</a:t>
            </a:r>
            <a:r>
              <a:rPr lang="en-US" altLang="ko-KR" dirty="0"/>
              <a:t>ontrasted) Module</a:t>
            </a:r>
            <a:r>
              <a:rPr lang="ko-KR" altLang="en-US" dirty="0"/>
              <a:t>은 </a:t>
            </a:r>
            <a:br>
              <a:rPr lang="en-US" altLang="ko-KR" dirty="0"/>
            </a:br>
            <a:r>
              <a:rPr lang="ko-KR" altLang="en-US" dirty="0"/>
              <a:t>두 개의 </a:t>
            </a:r>
            <a:r>
              <a:rPr lang="en-US" altLang="ko-KR" b="1" dirty="0"/>
              <a:t>ICFE</a:t>
            </a:r>
            <a:r>
              <a:rPr lang="ko-KR" altLang="en-US" b="1" dirty="0"/>
              <a:t>의 병렬 구조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목표는 거울의 위치를 대략적으로 찾아내는 것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두 방향의 정보를 병렬 처리하기에 계산 비용도 감소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MIC Module</a:t>
            </a:r>
            <a:r>
              <a:rPr lang="ko-KR" altLang="en-US" dirty="0"/>
              <a:t>을 이용해 두 방향에서의 </a:t>
            </a:r>
            <a:br>
              <a:rPr lang="en-US" altLang="ko-KR" dirty="0"/>
            </a:br>
            <a:r>
              <a:rPr lang="ko-KR" altLang="en-US" b="1" dirty="0" err="1"/>
              <a:t>저수준</a:t>
            </a:r>
            <a:r>
              <a:rPr lang="ko-KR" altLang="en-US" b="1" dirty="0"/>
              <a:t> 대비를 집중해서 분석함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저수준</a:t>
            </a:r>
            <a:r>
              <a:rPr lang="ko-KR" altLang="en-US" dirty="0"/>
              <a:t> 대비는 밝기나 색깔 같은 기본적인 시각적 차이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이를 기반으로 거울의 위치를 특정한다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FB2E167-E0B6-CFFF-207B-9D8DA4A6B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7546" y="3990801"/>
            <a:ext cx="4913954" cy="19301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5B5231-E7B0-B6CC-D15C-29246AA4C3C3}"/>
              </a:ext>
            </a:extLst>
          </p:cNvPr>
          <p:cNvSpPr txBox="1"/>
          <p:nvPr/>
        </p:nvSpPr>
        <p:spPr>
          <a:xfrm>
            <a:off x="8504013" y="6055896"/>
            <a:ext cx="2081019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MIC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17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5939033-773B-0BF0-902A-7E20F8053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07CD3A6B-9285-81B1-60BC-56644FB630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5B155162-6985-7602-175A-AD0942894E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Intro</a:t>
            </a:r>
          </a:p>
        </p:txBody>
      </p:sp>
      <p:sp>
        <p:nvSpPr>
          <p:cNvPr id="3" name="Google Shape;95;p2">
            <a:extLst>
              <a:ext uri="{FF2B5EF4-FFF2-40B4-BE49-F238E27FC236}">
                <a16:creationId xmlns:a16="http://schemas.microsoft.com/office/drawing/2014/main" id="{E2BC7788-F8C7-6418-FA2D-75DEE2524A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1811000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논문을 선택한 이유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연구주제와 관련된 논문 선정 </a:t>
            </a:r>
            <a:r>
              <a:rPr lang="en-US" altLang="ko-KR" dirty="0"/>
              <a:t>(</a:t>
            </a:r>
            <a:r>
              <a:rPr lang="ko-KR" altLang="en-US" dirty="0"/>
              <a:t>거울탐지</a:t>
            </a:r>
            <a:r>
              <a:rPr lang="en-US" altLang="ko-KR" dirty="0"/>
              <a:t>, </a:t>
            </a:r>
            <a:r>
              <a:rPr lang="ko-KR" altLang="en-US" dirty="0" err="1"/>
              <a:t>머신러닝</a:t>
            </a:r>
            <a:r>
              <a:rPr lang="en-US" altLang="ko-KR" dirty="0"/>
              <a:t>/</a:t>
            </a:r>
            <a:r>
              <a:rPr lang="ko-KR" altLang="en-US" dirty="0"/>
              <a:t>딥러닝</a:t>
            </a:r>
            <a:r>
              <a:rPr lang="en-US" altLang="ko-KR" dirty="0"/>
              <a:t>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자주 인용되는 논문 </a:t>
            </a:r>
            <a:r>
              <a:rPr lang="en-US" altLang="ko-KR" dirty="0"/>
              <a:t>(2023</a:t>
            </a:r>
            <a:r>
              <a:rPr lang="ko-KR" altLang="en-US" dirty="0"/>
              <a:t>년 논문이며 </a:t>
            </a:r>
            <a:r>
              <a:rPr lang="en-US" altLang="ko-KR" dirty="0"/>
              <a:t>37</a:t>
            </a:r>
            <a:r>
              <a:rPr lang="ko-KR" altLang="en-US" dirty="0"/>
              <a:t>회 인용</a:t>
            </a:r>
            <a:r>
              <a:rPr lang="en-US" altLang="ko-KR" dirty="0"/>
              <a:t>)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LiDAR </a:t>
            </a:r>
            <a:r>
              <a:rPr lang="ko-KR" altLang="en-US" dirty="0"/>
              <a:t>하드웨어 및 알고리즘 논문이 아닌 </a:t>
            </a:r>
            <a:br>
              <a:rPr lang="en-US" altLang="ko-KR" dirty="0"/>
            </a:br>
            <a:r>
              <a:rPr lang="ko-KR" altLang="en-US" dirty="0"/>
              <a:t>새로운 주제의 논문을 읽고 싶었기 때문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119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F8338560-C46D-19F2-FF9C-37D61EFE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11E31411-DAE9-2E5D-0535-979CB3BC154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30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809756D7-47B6-B48D-3D9F-0851D190A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The MIC Module (Low Level)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F93CEF4A-8110-E776-4847-D185629A04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MIC</a:t>
            </a:r>
            <a:r>
              <a:rPr lang="ko-KR" altLang="en-US" dirty="0"/>
              <a:t> </a:t>
            </a:r>
            <a:r>
              <a:rPr lang="en-US" altLang="ko-KR" dirty="0"/>
              <a:t>Module Learning 1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Input Feature</a:t>
            </a:r>
            <a:r>
              <a:rPr lang="ko-KR" altLang="en-US" dirty="0"/>
              <a:t>가 주어지면 하나는 그대로 </a:t>
            </a:r>
            <a:r>
              <a:rPr lang="en-US" altLang="ko-KR" dirty="0"/>
              <a:t>ICFE</a:t>
            </a:r>
            <a:r>
              <a:rPr lang="ko-KR" altLang="en-US" dirty="0"/>
              <a:t>에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다른 하나는 </a:t>
            </a:r>
            <a:r>
              <a:rPr lang="en-US" altLang="ko-KR" dirty="0"/>
              <a:t>90</a:t>
            </a:r>
            <a:r>
              <a:rPr lang="ko-KR" altLang="en-US" dirty="0"/>
              <a:t>도 회전 후 또 다른 </a:t>
            </a:r>
            <a:r>
              <a:rPr lang="en-US" altLang="ko-KR" dirty="0"/>
              <a:t>ICFE</a:t>
            </a:r>
            <a:r>
              <a:rPr lang="ko-KR" altLang="en-US" dirty="0"/>
              <a:t>에 넣어준다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56B911-6881-A710-7C4D-576C648408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3228"/>
          <a:stretch>
            <a:fillRect/>
          </a:stretch>
        </p:blipFill>
        <p:spPr>
          <a:xfrm>
            <a:off x="3392280" y="2898440"/>
            <a:ext cx="5407439" cy="37412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CC0901-3E6E-F59C-F37C-4376374FAC82}"/>
              </a:ext>
            </a:extLst>
          </p:cNvPr>
          <p:cNvSpPr/>
          <p:nvPr/>
        </p:nvSpPr>
        <p:spPr>
          <a:xfrm>
            <a:off x="4927598" y="5323306"/>
            <a:ext cx="1117599" cy="71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AE676-8898-19E6-8187-4975ADDC96FF}"/>
              </a:ext>
            </a:extLst>
          </p:cNvPr>
          <p:cNvSpPr txBox="1"/>
          <p:nvPr/>
        </p:nvSpPr>
        <p:spPr>
          <a:xfrm>
            <a:off x="3638694" y="6142903"/>
            <a:ext cx="217559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90</a:t>
            </a: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도 회전으로 방향 차이 생성</a:t>
            </a:r>
          </a:p>
        </p:txBody>
      </p:sp>
    </p:spTree>
    <p:extLst>
      <p:ext uri="{BB962C8B-B14F-4D97-AF65-F5344CB8AC3E}">
        <p14:creationId xmlns:p14="http://schemas.microsoft.com/office/powerpoint/2010/main" val="3192757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9EB91B2D-C2A8-F80F-3D3C-F9EDF44E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0D9FFCC3-97A9-9843-14F4-8805E8CF44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31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9473F0F-26E2-3C84-DFB1-9D8E80B144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The MIC Module (Low Level)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9718E8DB-36EF-357A-C1AB-943779CFCD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MIC</a:t>
            </a:r>
            <a:r>
              <a:rPr lang="ko-KR" altLang="en-US" dirty="0"/>
              <a:t> </a:t>
            </a:r>
            <a:r>
              <a:rPr lang="en-US" altLang="ko-KR" dirty="0"/>
              <a:t>Module Learning 2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ICFE</a:t>
            </a:r>
            <a:r>
              <a:rPr lang="ko-KR" altLang="en-US" dirty="0"/>
              <a:t>에서는 </a:t>
            </a:r>
            <a:r>
              <a:rPr lang="en-US" altLang="ko-KR" dirty="0"/>
              <a:t>Pooling</a:t>
            </a:r>
            <a:r>
              <a:rPr lang="ko-KR" altLang="en-US" dirty="0"/>
              <a:t>과 </a:t>
            </a:r>
            <a:r>
              <a:rPr lang="en-US" altLang="ko-KR" dirty="0"/>
              <a:t>Conv</a:t>
            </a:r>
            <a:r>
              <a:rPr lang="ko-KR" altLang="en-US" dirty="0"/>
              <a:t>연산이 진행된 후 </a:t>
            </a:r>
            <a:r>
              <a:rPr lang="en-US" altLang="ko-KR" dirty="0"/>
              <a:t>Output</a:t>
            </a:r>
            <a:r>
              <a:rPr lang="ko-KR" altLang="en-US" dirty="0"/>
              <a:t>이 나온다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회전된 </a:t>
            </a:r>
            <a:r>
              <a:rPr lang="en-US" altLang="ko-KR" dirty="0"/>
              <a:t>Input</a:t>
            </a:r>
            <a:r>
              <a:rPr lang="ko-KR" altLang="en-US" dirty="0"/>
              <a:t>의 경우 </a:t>
            </a:r>
            <a:r>
              <a:rPr lang="ko-KR" altLang="en-US" b="1" dirty="0"/>
              <a:t>회전을 복원</a:t>
            </a:r>
            <a:r>
              <a:rPr lang="ko-KR" altLang="en-US" dirty="0"/>
              <a:t>한 후 두 </a:t>
            </a:r>
            <a:r>
              <a:rPr lang="en-US" altLang="ko-KR" dirty="0"/>
              <a:t>Output</a:t>
            </a:r>
            <a:r>
              <a:rPr lang="ko-KR" altLang="en-US" dirty="0"/>
              <a:t>을 </a:t>
            </a:r>
            <a:r>
              <a:rPr lang="en-US" altLang="ko-KR" b="1" dirty="0"/>
              <a:t>Concatenate</a:t>
            </a:r>
            <a:r>
              <a:rPr lang="ko-KR" altLang="en-US" dirty="0"/>
              <a:t>해준다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3C8959F-CEE9-1F22-C178-92A5CB799DE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180" r="27404"/>
          <a:stretch>
            <a:fillRect/>
          </a:stretch>
        </p:blipFill>
        <p:spPr>
          <a:xfrm>
            <a:off x="3348182" y="2768909"/>
            <a:ext cx="5495636" cy="389541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15D2FC50-15F6-3745-A480-0DA60D41CEEC}"/>
              </a:ext>
            </a:extLst>
          </p:cNvPr>
          <p:cNvSpPr/>
          <p:nvPr/>
        </p:nvSpPr>
        <p:spPr>
          <a:xfrm>
            <a:off x="7726222" y="5239374"/>
            <a:ext cx="1117599" cy="71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26E707-16B1-E718-C09C-53DAA27E3FC4}"/>
              </a:ext>
            </a:extLst>
          </p:cNvPr>
          <p:cNvSpPr txBox="1"/>
          <p:nvPr/>
        </p:nvSpPr>
        <p:spPr>
          <a:xfrm>
            <a:off x="7813577" y="6084757"/>
            <a:ext cx="94288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회전 복원</a:t>
            </a:r>
            <a:endParaRPr lang="ko-KR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F4BEFA-06BA-3A5A-C3DC-31454A155926}"/>
              </a:ext>
            </a:extLst>
          </p:cNvPr>
          <p:cNvSpPr/>
          <p:nvPr/>
        </p:nvSpPr>
        <p:spPr>
          <a:xfrm>
            <a:off x="8255653" y="3447291"/>
            <a:ext cx="720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BC7061-ED2A-761E-F364-E0555C24AB59}"/>
              </a:ext>
            </a:extLst>
          </p:cNvPr>
          <p:cNvSpPr txBox="1"/>
          <p:nvPr/>
        </p:nvSpPr>
        <p:spPr>
          <a:xfrm>
            <a:off x="9073670" y="3668794"/>
            <a:ext cx="11721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Concatenate!</a:t>
            </a:r>
            <a:endParaRPr lang="ko-KR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5598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216A360-63A4-AFBF-FCAD-C27B7C51B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02FF922-4426-A62C-2721-2711296F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884" y="2359165"/>
            <a:ext cx="5967113" cy="23438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8AB03F67-CF8C-1B25-8EC8-E9F6A68C23C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32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900007A-4BB6-14EC-B4A3-E9AA27CE53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The MIC Module (Low Level)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7037A245-2446-B546-E11D-98EC129A0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MIC</a:t>
            </a:r>
            <a:r>
              <a:rPr lang="ko-KR" altLang="en-US" dirty="0"/>
              <a:t> </a:t>
            </a:r>
            <a:r>
              <a:rPr lang="en-US" altLang="ko-KR" dirty="0"/>
              <a:t>Module Learning 3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추가적인 </a:t>
            </a:r>
            <a:r>
              <a:rPr lang="en-US" altLang="ko-KR" dirty="0"/>
              <a:t>Convolution </a:t>
            </a:r>
            <a:r>
              <a:rPr lang="ko-KR" altLang="en-US" dirty="0"/>
              <a:t>연산을 통해 최종 </a:t>
            </a:r>
            <a:r>
              <a:rPr lang="en-US" altLang="ko-KR" dirty="0"/>
              <a:t>Output</a:t>
            </a:r>
            <a:r>
              <a:rPr lang="ko-KR" altLang="en-US" dirty="0"/>
              <a:t>을 얻어준다</a:t>
            </a:r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896943B-31F1-A9B5-B262-35EBEEE6CD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868"/>
          <a:stretch>
            <a:fillRect/>
          </a:stretch>
        </p:blipFill>
        <p:spPr>
          <a:xfrm>
            <a:off x="7416681" y="3355589"/>
            <a:ext cx="2949692" cy="339446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BEB74FCB-8FA6-6322-FECC-8B02F33A941A}"/>
              </a:ext>
            </a:extLst>
          </p:cNvPr>
          <p:cNvSpPr/>
          <p:nvPr/>
        </p:nvSpPr>
        <p:spPr>
          <a:xfrm>
            <a:off x="6124338" y="2489911"/>
            <a:ext cx="1935017" cy="7304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AEF5737-7F4F-70B2-39C2-7140445458FB}"/>
              </a:ext>
            </a:extLst>
          </p:cNvPr>
          <p:cNvCxnSpPr>
            <a:cxnSpLocks/>
          </p:cNvCxnSpPr>
          <p:nvPr/>
        </p:nvCxnSpPr>
        <p:spPr>
          <a:xfrm>
            <a:off x="6124335" y="3235179"/>
            <a:ext cx="1292346" cy="35148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78123C3B-C150-1806-B933-9BA8D41FB528}"/>
              </a:ext>
            </a:extLst>
          </p:cNvPr>
          <p:cNvCxnSpPr>
            <a:cxnSpLocks/>
          </p:cNvCxnSpPr>
          <p:nvPr/>
        </p:nvCxnSpPr>
        <p:spPr>
          <a:xfrm>
            <a:off x="8059355" y="2489908"/>
            <a:ext cx="2307021" cy="8656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05147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5D2934C3-75BB-5A33-F93A-8CF4DD40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02A2F175-5014-8C75-4372-BACADC6122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C5C7A6E-881C-0130-F788-7C10D43E87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30DB67C1-49C3-102B-B15E-7BAE3E5FBA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Methodology 4 Step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Overall Structure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MIC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RSL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Loss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AFDB10-8129-9864-C663-5D9D9B03C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39" y="2968513"/>
            <a:ext cx="6341055" cy="336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3CDE666-2750-FFBC-A557-67C95CAF52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978"/>
          <a:stretch>
            <a:fillRect/>
          </a:stretch>
        </p:blipFill>
        <p:spPr>
          <a:xfrm>
            <a:off x="2751312" y="4532600"/>
            <a:ext cx="1605948" cy="1803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0E12EB05-7803-782D-AB36-BC012FBB8554}"/>
              </a:ext>
            </a:extLst>
          </p:cNvPr>
          <p:cNvSpPr/>
          <p:nvPr/>
        </p:nvSpPr>
        <p:spPr>
          <a:xfrm>
            <a:off x="4700172" y="5252865"/>
            <a:ext cx="471054" cy="3630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9332C0-B439-998C-F138-33C723AC0837}"/>
              </a:ext>
            </a:extLst>
          </p:cNvPr>
          <p:cNvSpPr txBox="1"/>
          <p:nvPr/>
        </p:nvSpPr>
        <p:spPr>
          <a:xfrm>
            <a:off x="7863766" y="6372361"/>
            <a:ext cx="16417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Structure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5522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3434428C-8A4B-F146-75D3-A4630D4E4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B4AB25AF-1C1A-A565-35BA-13E8A8FD11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34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56A0A8AB-2BC0-7110-A49F-51489D28F5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The RSL Module (High Level)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412B5DE6-4016-E34D-6F69-1F9DAEFBA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그러나 </a:t>
            </a:r>
            <a:r>
              <a:rPr lang="ko-KR" altLang="en-US" dirty="0" err="1"/>
              <a:t>저수준</a:t>
            </a:r>
            <a:r>
              <a:rPr lang="ko-KR" altLang="en-US" dirty="0"/>
              <a:t> 대비 </a:t>
            </a:r>
            <a:r>
              <a:rPr lang="en-US" altLang="ko-KR" dirty="0"/>
              <a:t>(Low Level Information)</a:t>
            </a:r>
            <a:r>
              <a:rPr lang="ko-KR" altLang="en-US" dirty="0"/>
              <a:t>만으로는 거울 탐지에 한계가 있으므로</a:t>
            </a:r>
            <a:br>
              <a:rPr lang="en-US" altLang="ko-KR" dirty="0"/>
            </a:br>
            <a:r>
              <a:rPr lang="en-US" altLang="ko-KR" b="1" dirty="0"/>
              <a:t>High Level Information (</a:t>
            </a:r>
            <a:r>
              <a:rPr lang="ko-KR" altLang="en-US" b="1" dirty="0"/>
              <a:t>맥락</a:t>
            </a:r>
            <a:r>
              <a:rPr lang="en-US" altLang="ko-KR" b="1" dirty="0"/>
              <a:t>, </a:t>
            </a:r>
            <a:r>
              <a:rPr lang="ko-KR" altLang="en-US" b="1" dirty="0"/>
              <a:t>유사성 등의 의미 정보</a:t>
            </a:r>
            <a:r>
              <a:rPr lang="en-US" altLang="ko-KR" b="1" dirty="0"/>
              <a:t>)</a:t>
            </a:r>
            <a:r>
              <a:rPr lang="ko-KR" altLang="en-US" b="1" dirty="0"/>
              <a:t>가 필요</a:t>
            </a:r>
            <a:endParaRPr lang="en-US" altLang="ko-KR" b="1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거울 탐지에 가장 큰 힌트는 </a:t>
            </a:r>
            <a:r>
              <a:rPr lang="ko-KR" altLang="en-US" b="1" dirty="0"/>
              <a:t>불연속성</a:t>
            </a:r>
            <a:endParaRPr lang="en-US" altLang="ko-KR" b="1" dirty="0"/>
          </a:p>
        </p:txBody>
      </p:sp>
      <p:pic>
        <p:nvPicPr>
          <p:cNvPr id="26632" name="Picture 8" descr="택배출고불가상품] 쁘띠팔각거울 직팔각거울 골드거울 로즈골드거울 유색거울 450*600 / 600*800 욕실거울 알루미늄거울 벽걸이거울  인테리어거울 (색상선택) - 꼭지몰">
            <a:extLst>
              <a:ext uri="{FF2B5EF4-FFF2-40B4-BE49-F238E27FC236}">
                <a16:creationId xmlns:a16="http://schemas.microsoft.com/office/drawing/2014/main" id="{3FFFEA9B-B6EC-1F25-111E-2A7B302B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004" y="2827516"/>
            <a:ext cx="3566934" cy="3566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91E2B65E-6963-7617-7D50-8639F1B67650}"/>
              </a:ext>
            </a:extLst>
          </p:cNvPr>
          <p:cNvSpPr/>
          <p:nvPr/>
        </p:nvSpPr>
        <p:spPr>
          <a:xfrm>
            <a:off x="7764786" y="3675180"/>
            <a:ext cx="1995054" cy="199505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97402063-3AC2-D7B8-354F-54728914993A}"/>
              </a:ext>
            </a:extLst>
          </p:cNvPr>
          <p:cNvCxnSpPr>
            <a:cxnSpLocks/>
          </p:cNvCxnSpPr>
          <p:nvPr/>
        </p:nvCxnSpPr>
        <p:spPr>
          <a:xfrm flipV="1">
            <a:off x="6009028" y="4610983"/>
            <a:ext cx="1755758" cy="82994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BF00282-44B7-5C25-CD1A-3DEABCC37DE8}"/>
              </a:ext>
            </a:extLst>
          </p:cNvPr>
          <p:cNvSpPr txBox="1"/>
          <p:nvPr/>
        </p:nvSpPr>
        <p:spPr>
          <a:xfrm>
            <a:off x="3528862" y="5223637"/>
            <a:ext cx="2480166" cy="89319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거울 안은 거울 주위와 다르게</a:t>
            </a: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벽이 아닌 다양한 물체가 나타나는</a:t>
            </a:r>
            <a:endParaRPr lang="en-US" altLang="ko-KR" sz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불연속성 발생</a:t>
            </a:r>
          </a:p>
        </p:txBody>
      </p:sp>
    </p:spTree>
    <p:extLst>
      <p:ext uri="{BB962C8B-B14F-4D97-AF65-F5344CB8AC3E}">
        <p14:creationId xmlns:p14="http://schemas.microsoft.com/office/powerpoint/2010/main" val="223852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D8BF32F3-5573-BCCE-2D50-5DF549D66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5C45EE53-A573-DDC2-6FAB-C0D2F54032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35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5AC25C5C-A59E-DE64-E83D-2D2A9E4AC96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The RSL Module (High Level)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D74CE1BD-49A0-EBD8-7327-D5E74C7B98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chemeClr val="accent6"/>
                </a:solidFill>
              </a:rPr>
              <a:t>RSL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chemeClr val="accent6"/>
                </a:solidFill>
              </a:rPr>
              <a:t>R</a:t>
            </a:r>
            <a:r>
              <a:rPr lang="en-US" altLang="ko-KR" dirty="0"/>
              <a:t>eflection </a:t>
            </a:r>
            <a:r>
              <a:rPr lang="en-US" altLang="ko-KR" dirty="0">
                <a:solidFill>
                  <a:schemeClr val="accent6"/>
                </a:solidFill>
              </a:rPr>
              <a:t>S</a:t>
            </a:r>
            <a:r>
              <a:rPr lang="en-US" altLang="ko-KR" dirty="0"/>
              <a:t>emantic </a:t>
            </a:r>
            <a:r>
              <a:rPr lang="en-US" altLang="ko-KR" dirty="0">
                <a:solidFill>
                  <a:schemeClr val="accent6"/>
                </a:solidFill>
              </a:rPr>
              <a:t>L</a:t>
            </a:r>
            <a:r>
              <a:rPr lang="en-US" altLang="ko-KR" dirty="0"/>
              <a:t>ogical) Module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하나의 </a:t>
            </a:r>
            <a:r>
              <a:rPr lang="en-US" altLang="ko-KR" dirty="0"/>
              <a:t>Input Feature</a:t>
            </a:r>
            <a:r>
              <a:rPr lang="ko-KR" altLang="en-US" dirty="0"/>
              <a:t>로부터 </a:t>
            </a:r>
            <a:r>
              <a:rPr lang="ko-KR" altLang="en-US" b="1" dirty="0"/>
              <a:t>네 개의 </a:t>
            </a:r>
            <a:r>
              <a:rPr lang="en-US" altLang="ko-KR" b="1" dirty="0"/>
              <a:t>Branch</a:t>
            </a:r>
            <a:r>
              <a:rPr lang="ko-KR" altLang="en-US" dirty="0"/>
              <a:t>를 통해 </a:t>
            </a:r>
            <a:br>
              <a:rPr lang="en-US" altLang="ko-KR" dirty="0"/>
            </a:br>
            <a:r>
              <a:rPr lang="ko-KR" altLang="en-US" dirty="0"/>
              <a:t>서로 다른 정보 추출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Branch</a:t>
            </a:r>
            <a:r>
              <a:rPr lang="ko-KR" altLang="en-US" dirty="0"/>
              <a:t>의 경우 </a:t>
            </a:r>
            <a:r>
              <a:rPr lang="en-US" altLang="ko-KR" dirty="0"/>
              <a:t>Convolution Layer</a:t>
            </a:r>
            <a:r>
              <a:rPr lang="ko-KR" altLang="en-US" dirty="0"/>
              <a:t>와 </a:t>
            </a:r>
            <a:br>
              <a:rPr lang="en-US" altLang="ko-KR" dirty="0"/>
            </a:br>
            <a:r>
              <a:rPr lang="ko-KR" altLang="en-US" dirty="0"/>
              <a:t>커널</a:t>
            </a:r>
            <a:r>
              <a:rPr lang="en-US" altLang="ko-KR" dirty="0"/>
              <a:t>(</a:t>
            </a:r>
            <a:r>
              <a:rPr lang="ko-KR" altLang="en-US" dirty="0"/>
              <a:t>필터</a:t>
            </a:r>
            <a:r>
              <a:rPr lang="en-US" altLang="ko-KR" dirty="0"/>
              <a:t>) </a:t>
            </a:r>
            <a:r>
              <a:rPr lang="ko-KR" altLang="en-US" dirty="0"/>
              <a:t>사이즈가 다름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각 </a:t>
            </a:r>
            <a:r>
              <a:rPr lang="en-US" altLang="ko-KR" dirty="0"/>
              <a:t>Branch</a:t>
            </a:r>
            <a:r>
              <a:rPr lang="ko-KR" altLang="en-US" dirty="0"/>
              <a:t>의 경우 </a:t>
            </a:r>
            <a:r>
              <a:rPr lang="en-US" altLang="ko-KR" dirty="0"/>
              <a:t>Receptive Field</a:t>
            </a:r>
            <a:r>
              <a:rPr lang="ko-KR" altLang="en-US" dirty="0"/>
              <a:t>로부터 </a:t>
            </a:r>
            <a:br>
              <a:rPr lang="en-US" altLang="ko-KR" dirty="0"/>
            </a:br>
            <a:r>
              <a:rPr lang="en-US" altLang="ko-KR" dirty="0"/>
              <a:t>Semantic Feature</a:t>
            </a:r>
            <a:r>
              <a:rPr lang="ko-KR" altLang="en-US" dirty="0"/>
              <a:t>를 추출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이미지의 특정 영역에서 의미를 추출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각기 다른 </a:t>
            </a:r>
            <a:r>
              <a:rPr lang="en-US" altLang="ko-KR" dirty="0"/>
              <a:t>Branch</a:t>
            </a:r>
            <a:r>
              <a:rPr lang="ko-KR" altLang="en-US" dirty="0"/>
              <a:t>를 나중에 합치므로 </a:t>
            </a:r>
            <a:r>
              <a:rPr lang="en-US" altLang="ko-KR" dirty="0"/>
              <a:t>Receptive Field</a:t>
            </a:r>
            <a:r>
              <a:rPr lang="ko-KR" altLang="en-US" dirty="0"/>
              <a:t>가 넓어짐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9EDF1E9-A009-91F1-5CE4-C1369E14CDC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458"/>
          <a:stretch>
            <a:fillRect/>
          </a:stretch>
        </p:blipFill>
        <p:spPr>
          <a:xfrm>
            <a:off x="5607073" y="2636190"/>
            <a:ext cx="6394427" cy="23095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59778BB-8F5D-6518-ECE7-94AF710CB63E}"/>
              </a:ext>
            </a:extLst>
          </p:cNvPr>
          <p:cNvSpPr/>
          <p:nvPr/>
        </p:nvSpPr>
        <p:spPr>
          <a:xfrm>
            <a:off x="6808780" y="2636189"/>
            <a:ext cx="583548" cy="23095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2434E-D758-937A-FAF6-1CC753F8EA36}"/>
              </a:ext>
            </a:extLst>
          </p:cNvPr>
          <p:cNvSpPr txBox="1"/>
          <p:nvPr/>
        </p:nvSpPr>
        <p:spPr>
          <a:xfrm>
            <a:off x="7100554" y="2260943"/>
            <a:ext cx="2996334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각 </a:t>
            </a:r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Branch</a:t>
            </a:r>
            <a:r>
              <a:rPr lang="ko-KR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에서 </a:t>
            </a:r>
            <a:r>
              <a:rPr lang="en-US" altLang="ko-KR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Sementic</a:t>
            </a:r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Feature </a:t>
            </a:r>
            <a:r>
              <a:rPr lang="ko-KR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추출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892F2B-D083-4897-6E59-4D2A99E5265A}"/>
              </a:ext>
            </a:extLst>
          </p:cNvPr>
          <p:cNvSpPr txBox="1"/>
          <p:nvPr/>
        </p:nvSpPr>
        <p:spPr>
          <a:xfrm>
            <a:off x="7785417" y="5013179"/>
            <a:ext cx="203773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RSL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ko-KR" altLang="en-U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8FE64C-92E9-3EC4-91A9-BC4392BA567F}"/>
              </a:ext>
            </a:extLst>
          </p:cNvPr>
          <p:cNvSpPr/>
          <p:nvPr/>
        </p:nvSpPr>
        <p:spPr>
          <a:xfrm>
            <a:off x="10013761" y="3432397"/>
            <a:ext cx="720000" cy="720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98FCD3-B0CA-A273-3E68-54A5CBAE4C2D}"/>
              </a:ext>
            </a:extLst>
          </p:cNvPr>
          <p:cNvSpPr txBox="1"/>
          <p:nvPr/>
        </p:nvSpPr>
        <p:spPr>
          <a:xfrm>
            <a:off x="10597880" y="4243246"/>
            <a:ext cx="1172116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Concatenate!</a:t>
            </a:r>
            <a:endParaRPr lang="ko-KR" altLang="en-US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7979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D654FC9B-A407-93C4-54C7-E324B3619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9BA3E79D-DE77-F668-9635-8446DCB491F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36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FA2D61EC-0B6C-19AD-383F-98E93D10A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Methodology</a:t>
            </a:r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DE67589B-3037-5927-486B-DB6B404EF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Methodology 4 Step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Overall Structure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MIC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</a:rPr>
              <a:t>RSL Module</a:t>
            </a:r>
          </a:p>
          <a:p>
            <a:pPr lvl="1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</a:rPr>
              <a:t>Loss Function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57CFCF-5EB7-41AF-423E-EE0BD41F9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139" y="2968513"/>
            <a:ext cx="6341055" cy="33676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C13F26-8993-F5A2-223C-E327563E2C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7978"/>
          <a:stretch>
            <a:fillRect/>
          </a:stretch>
        </p:blipFill>
        <p:spPr>
          <a:xfrm>
            <a:off x="2751312" y="4532600"/>
            <a:ext cx="1605948" cy="18035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F6FF2C27-0D8B-6197-E212-AB451BCE5E4D}"/>
              </a:ext>
            </a:extLst>
          </p:cNvPr>
          <p:cNvSpPr/>
          <p:nvPr/>
        </p:nvSpPr>
        <p:spPr>
          <a:xfrm>
            <a:off x="4700172" y="5252865"/>
            <a:ext cx="471054" cy="363057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7CE7F-80C3-AF1B-F058-C21D9A369916}"/>
              </a:ext>
            </a:extLst>
          </p:cNvPr>
          <p:cNvSpPr txBox="1"/>
          <p:nvPr/>
        </p:nvSpPr>
        <p:spPr>
          <a:xfrm>
            <a:off x="7863766" y="6372361"/>
            <a:ext cx="16417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Structure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34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F3BBFFEC-E43A-C207-5116-EB60CC57F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6A043F3D-A8C9-DF42-FC1E-6332E5E972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37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2CC581A1-8323-5828-86AB-1EC962619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Methodology: Loss Function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AF77F998-A3B3-857B-3C2F-EB5ECB75DC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Loss Function</a:t>
            </a:r>
            <a:r>
              <a:rPr lang="ko-KR" altLang="en-US" dirty="0"/>
              <a:t>의 구성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각 픽셀</a:t>
            </a:r>
            <a:r>
              <a:rPr lang="en-US" altLang="ko-KR" dirty="0"/>
              <a:t> </a:t>
            </a:r>
            <a:r>
              <a:rPr lang="ko-KR" altLang="en-US" dirty="0"/>
              <a:t>별 거울 탐지</a:t>
            </a:r>
            <a:r>
              <a:rPr lang="en-US" altLang="ko-KR" dirty="0"/>
              <a:t>: Pixel Position Aware </a:t>
            </a:r>
            <a:r>
              <a:rPr lang="en-US" altLang="ko-KR" b="1" dirty="0"/>
              <a:t>(PPA) Loss 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거울의 경계 탐지</a:t>
            </a:r>
            <a:r>
              <a:rPr lang="en-US" altLang="ko-KR" dirty="0"/>
              <a:t>: Binary Cross Entropy </a:t>
            </a:r>
            <a:r>
              <a:rPr lang="en-US" altLang="ko-KR" b="1" dirty="0"/>
              <a:t>(BCE) Loss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PPA Loss = </a:t>
            </a:r>
            <a:r>
              <a:rPr lang="en-US" altLang="ko-KR" dirty="0" err="1"/>
              <a:t>wBCE</a:t>
            </a:r>
            <a:r>
              <a:rPr lang="en-US" altLang="ko-KR" dirty="0"/>
              <a:t> Loss + </a:t>
            </a:r>
            <a:r>
              <a:rPr lang="en-US" altLang="ko-KR" dirty="0" err="1"/>
              <a:t>wIoU</a:t>
            </a:r>
            <a:r>
              <a:rPr lang="en-US" altLang="ko-KR" dirty="0"/>
              <a:t> Loss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최종 </a:t>
            </a:r>
            <a:r>
              <a:rPr lang="en-US" altLang="ko-KR" dirty="0"/>
              <a:t>Loss Function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0A8022-1A52-AC21-0AB6-A82D0B260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062" y="5033754"/>
            <a:ext cx="5020376" cy="14956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EE4DCC8-0997-0929-D99C-28A8332A78E3}"/>
              </a:ext>
            </a:extLst>
          </p:cNvPr>
          <p:cNvSpPr/>
          <p:nvPr/>
        </p:nvSpPr>
        <p:spPr>
          <a:xfrm>
            <a:off x="2934702" y="5713412"/>
            <a:ext cx="583548" cy="29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EB28CA-597D-27FA-05BD-44612F7F4C9C}"/>
              </a:ext>
            </a:extLst>
          </p:cNvPr>
          <p:cNvSpPr/>
          <p:nvPr/>
        </p:nvSpPr>
        <p:spPr>
          <a:xfrm>
            <a:off x="5441625" y="5814723"/>
            <a:ext cx="583548" cy="2949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104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DC32D8AC-0F8F-6DD3-5AB2-52EB1F331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7CD99786-0C3E-F9FD-CF71-EBA11BDC85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8"/>
            <a:ext cx="10369152" cy="101472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Is HetNet Useful?</a:t>
            </a:r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356079BD-959F-D634-B285-D7D0A23FDF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III: Experiments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BEAD3B5-C799-FF62-6D9E-668AA89763E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A2893F28-9B3C-3FF5-526F-5F886C80E10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493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04718AB-065F-EA39-E34B-63CDBE6F6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B868294D-D025-923E-263F-691D69E5BE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39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827CD81-7A15-0D8A-71D0-28C5F46026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Experiments: Setting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AD455CCA-271F-7E03-29F3-17BBDB1606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Dataset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MSD</a:t>
            </a:r>
            <a:r>
              <a:rPr lang="ko-KR" altLang="en-US" sz="1600" dirty="0"/>
              <a:t>와 </a:t>
            </a:r>
            <a:r>
              <a:rPr lang="en-US" altLang="ko-KR" sz="1600" b="1" dirty="0"/>
              <a:t>PMD</a:t>
            </a:r>
            <a:r>
              <a:rPr lang="ko-KR" altLang="en-US" sz="1600" dirty="0"/>
              <a:t>라는 두 종류의 이미지 </a:t>
            </a:r>
            <a:r>
              <a:rPr lang="en-US" altLang="ko-KR" sz="1600" dirty="0"/>
              <a:t>Dataset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Evaluation Metrics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Mean Absolute Error </a:t>
            </a:r>
            <a:r>
              <a:rPr lang="en-US" altLang="ko-KR" sz="1600" b="1" dirty="0"/>
              <a:t>(MAE)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Intersection over Union 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IoU</a:t>
            </a:r>
            <a:r>
              <a:rPr lang="en-US" altLang="ko-KR" sz="16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F-measure </a:t>
            </a:r>
            <a:r>
              <a:rPr lang="en-US" altLang="ko-KR" sz="1600" b="1" dirty="0"/>
              <a:t>(F-0.3 Score)</a:t>
            </a: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Hardware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RTX2080Ti GPU</a:t>
            </a:r>
          </a:p>
          <a:p>
            <a:pPr lvl="1">
              <a:lnSpc>
                <a:spcPct val="150000"/>
              </a:lnSpc>
            </a:pP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764137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4813F5C5-2C81-3C89-97AC-331729249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0FF0C787-1D67-2794-1705-8A3D8434A5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5329A38C-544F-55A2-7D31-C7D779218F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Abstract</a:t>
            </a:r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2C73FF15-F86B-6BB3-32CC-5E2EE82A4A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1811000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논문의 목표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거울 탐지 </a:t>
            </a:r>
            <a:r>
              <a:rPr lang="en-US" altLang="ko-KR" dirty="0"/>
              <a:t>CNN</a:t>
            </a:r>
            <a:r>
              <a:rPr lang="ko-KR" altLang="en-US" dirty="0"/>
              <a:t>인 </a:t>
            </a:r>
            <a:br>
              <a:rPr lang="en-US" altLang="ko-KR" dirty="0"/>
            </a:br>
            <a:r>
              <a:rPr lang="en-US" altLang="ko-KR" b="1" dirty="0">
                <a:solidFill>
                  <a:schemeClr val="accent6"/>
                </a:solidFill>
              </a:rPr>
              <a:t>HetNet</a:t>
            </a:r>
            <a:r>
              <a:rPr lang="en-US" altLang="ko-KR" dirty="0"/>
              <a:t>(Multi-level </a:t>
            </a:r>
            <a:r>
              <a:rPr lang="en-US" altLang="ko-KR" b="1" dirty="0">
                <a:solidFill>
                  <a:schemeClr val="accent6"/>
                </a:solidFill>
              </a:rPr>
              <a:t>Het</a:t>
            </a:r>
            <a:r>
              <a:rPr lang="en-US" altLang="ko-KR" dirty="0"/>
              <a:t>erogeneous </a:t>
            </a:r>
            <a:r>
              <a:rPr lang="en-US" altLang="ko-KR" b="1" dirty="0">
                <a:solidFill>
                  <a:schemeClr val="accent6"/>
                </a:solidFill>
              </a:rPr>
              <a:t>Net</a:t>
            </a:r>
            <a:r>
              <a:rPr lang="en-US" altLang="ko-KR" dirty="0"/>
              <a:t>work)</a:t>
            </a:r>
            <a:r>
              <a:rPr lang="ko-KR" altLang="en-US" dirty="0"/>
              <a:t>을 제시</a:t>
            </a:r>
            <a:br>
              <a:rPr lang="en-US" altLang="ko-KR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왜 </a:t>
            </a:r>
            <a:r>
              <a:rPr lang="en-US" altLang="ko-KR" dirty="0"/>
              <a:t>HetNet</a:t>
            </a:r>
            <a:r>
              <a:rPr lang="ko-KR" altLang="en-US" dirty="0"/>
              <a:t>인가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거울 탐지 </a:t>
            </a:r>
            <a:r>
              <a:rPr lang="en-US" altLang="ko-KR" dirty="0"/>
              <a:t>Network</a:t>
            </a:r>
            <a:r>
              <a:rPr lang="ko-KR" altLang="en-US" dirty="0"/>
              <a:t>는 </a:t>
            </a:r>
            <a:r>
              <a:rPr lang="en-US" altLang="ko-KR" dirty="0">
                <a:solidFill>
                  <a:schemeClr val="accent2"/>
                </a:solidFill>
              </a:rPr>
              <a:t>Performance</a:t>
            </a:r>
            <a:r>
              <a:rPr lang="ko-KR" altLang="en-US" dirty="0"/>
              <a:t>와 </a:t>
            </a:r>
            <a:r>
              <a:rPr lang="en-US" altLang="ko-KR" dirty="0">
                <a:solidFill>
                  <a:schemeClr val="accent5"/>
                </a:solidFill>
              </a:rPr>
              <a:t>Efficiency</a:t>
            </a:r>
            <a:r>
              <a:rPr lang="ko-KR" altLang="en-US" dirty="0"/>
              <a:t>의 </a:t>
            </a:r>
            <a:r>
              <a:rPr lang="en-US" altLang="ko-KR" dirty="0"/>
              <a:t>Trade-Off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기존의 </a:t>
            </a:r>
            <a:r>
              <a:rPr lang="en-US" altLang="ko-KR" dirty="0"/>
              <a:t>Network</a:t>
            </a:r>
            <a:r>
              <a:rPr lang="ko-KR" altLang="en-US" dirty="0"/>
              <a:t>들은 </a:t>
            </a:r>
            <a:r>
              <a:rPr lang="en-US" altLang="ko-KR" dirty="0"/>
              <a:t>Performance</a:t>
            </a:r>
            <a:r>
              <a:rPr lang="ko-KR" altLang="en-US" dirty="0"/>
              <a:t>가 우수하나 </a:t>
            </a:r>
            <a:r>
              <a:rPr lang="en-US" altLang="ko-KR" dirty="0"/>
              <a:t>Efficiency</a:t>
            </a:r>
            <a:r>
              <a:rPr lang="ko-KR" altLang="en-US" dirty="0"/>
              <a:t>가 떨어져</a:t>
            </a:r>
            <a:br>
              <a:rPr lang="en-US" altLang="ko-KR" dirty="0"/>
            </a:br>
            <a:r>
              <a:rPr lang="ko-KR" altLang="en-US" dirty="0">
                <a:solidFill>
                  <a:srgbClr val="FF0000"/>
                </a:solidFill>
              </a:rPr>
              <a:t>실시간 적용에 부적합</a:t>
            </a:r>
            <a:br>
              <a:rPr lang="en-US" altLang="ko-KR" dirty="0"/>
            </a:br>
            <a:endParaRPr lang="en-US" dirty="0"/>
          </a:p>
          <a:p>
            <a:pPr>
              <a:lnSpc>
                <a:spcPct val="150000"/>
              </a:lnSpc>
            </a:pPr>
            <a:r>
              <a:rPr lang="ko-KR" altLang="en-US" dirty="0"/>
              <a:t>어떻게 </a:t>
            </a:r>
            <a:r>
              <a:rPr lang="en-US" altLang="ko-KR" dirty="0"/>
              <a:t>HetNet</a:t>
            </a:r>
            <a:r>
              <a:rPr lang="ko-KR" altLang="en-US" dirty="0"/>
              <a:t>이 </a:t>
            </a:r>
            <a:r>
              <a:rPr lang="ko-KR" altLang="en-US" dirty="0" err="1"/>
              <a:t>다른가</a:t>
            </a:r>
            <a:r>
              <a:rPr lang="en-US" altLang="ko-KR" dirty="0"/>
              <a:t>?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기존의 </a:t>
            </a:r>
            <a:r>
              <a:rPr lang="en-US" altLang="ko-KR" dirty="0"/>
              <a:t>Network</a:t>
            </a:r>
            <a:r>
              <a:rPr lang="ko-KR" altLang="en-US" dirty="0"/>
              <a:t>들은 각 </a:t>
            </a:r>
            <a:r>
              <a:rPr lang="en-US" altLang="ko-KR" dirty="0"/>
              <a:t>Level</a:t>
            </a:r>
            <a:r>
              <a:rPr lang="ko-KR" altLang="en-US" dirty="0"/>
              <a:t>별로 같은 </a:t>
            </a:r>
            <a:r>
              <a:rPr lang="en-US" altLang="ko-KR" dirty="0"/>
              <a:t>Module </a:t>
            </a:r>
            <a:r>
              <a:rPr lang="ko-KR" altLang="en-US" dirty="0"/>
              <a:t>적용 </a:t>
            </a:r>
            <a:r>
              <a:rPr lang="en-US" altLang="ko-KR" b="1" dirty="0">
                <a:solidFill>
                  <a:schemeClr val="accent6"/>
                </a:solidFill>
              </a:rPr>
              <a:t>(Homogeneous)</a:t>
            </a:r>
          </a:p>
          <a:p>
            <a:pPr lvl="1">
              <a:lnSpc>
                <a:spcPct val="150000"/>
              </a:lnSpc>
            </a:pPr>
            <a:r>
              <a:rPr lang="en-US" dirty="0" err="1"/>
              <a:t>Hetnet</a:t>
            </a:r>
            <a:r>
              <a:rPr lang="ko-KR" altLang="en-US" dirty="0"/>
              <a:t>은 각 </a:t>
            </a:r>
            <a:r>
              <a:rPr lang="en-US" altLang="ko-KR" dirty="0"/>
              <a:t>Level</a:t>
            </a:r>
            <a:r>
              <a:rPr lang="ko-KR" altLang="en-US" dirty="0"/>
              <a:t>별로 다른 </a:t>
            </a:r>
            <a:r>
              <a:rPr lang="en-US" altLang="ko-KR" dirty="0"/>
              <a:t>Module </a:t>
            </a:r>
            <a:r>
              <a:rPr lang="ko-KR" altLang="en-US" dirty="0"/>
              <a:t>적용 </a:t>
            </a:r>
            <a:r>
              <a:rPr lang="en-US" altLang="ko-KR" b="1" dirty="0">
                <a:solidFill>
                  <a:schemeClr val="accent5"/>
                </a:solidFill>
              </a:rPr>
              <a:t>(Heterogeneous)</a:t>
            </a:r>
            <a:endParaRPr lang="en-US" b="1" dirty="0">
              <a:solidFill>
                <a:schemeClr val="accent5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6E4B7D-DF1B-624D-47AA-3F772A3656BB}"/>
              </a:ext>
            </a:extLst>
          </p:cNvPr>
          <p:cNvGrpSpPr/>
          <p:nvPr/>
        </p:nvGrpSpPr>
        <p:grpSpPr>
          <a:xfrm>
            <a:off x="8689197" y="3055810"/>
            <a:ext cx="2217626" cy="1343862"/>
            <a:chOff x="8966312" y="2757069"/>
            <a:chExt cx="2217626" cy="1343862"/>
          </a:xfrm>
        </p:grpSpPr>
        <p:pic>
          <p:nvPicPr>
            <p:cNvPr id="1026" name="Picture 2" descr="62,100개 이상의 저울 스톡 일러스트, Royalty-Free 벡터 그래픽 및 클립 아트 - iStock">
              <a:extLst>
                <a:ext uri="{FF2B5EF4-FFF2-40B4-BE49-F238E27FC236}">
                  <a16:creationId xmlns:a16="http://schemas.microsoft.com/office/drawing/2014/main" id="{4B38E5EA-02E5-8219-33D3-B9ADE869C3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0945" y="2757069"/>
              <a:ext cx="2152993" cy="134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3880566-EA75-D5F0-DBA1-E35007112CA3}"/>
                </a:ext>
              </a:extLst>
            </p:cNvPr>
            <p:cNvSpPr txBox="1"/>
            <p:nvPr/>
          </p:nvSpPr>
          <p:spPr>
            <a:xfrm>
              <a:off x="8966312" y="3106395"/>
              <a:ext cx="1008610" cy="27699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Performance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0BC3921-2090-4DAD-DAB7-FFF02C6B2ED9}"/>
                </a:ext>
              </a:extLst>
            </p:cNvPr>
            <p:cNvSpPr txBox="1"/>
            <p:nvPr/>
          </p:nvSpPr>
          <p:spPr>
            <a:xfrm>
              <a:off x="10341483" y="2777844"/>
              <a:ext cx="793807" cy="27699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Efficiency</a:t>
              </a:r>
              <a:endParaRPr lang="ko-KR" altLang="en-US" sz="12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96B17601-AEA3-68C2-0A35-1033032F26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406"/>
          <a:stretch>
            <a:fillRect/>
          </a:stretch>
        </p:blipFill>
        <p:spPr>
          <a:xfrm>
            <a:off x="8975408" y="4758484"/>
            <a:ext cx="1645205" cy="165443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0C78A72-C374-C2EA-A7B1-A2146E7EC2B5}"/>
              </a:ext>
            </a:extLst>
          </p:cNvPr>
          <p:cNvGrpSpPr/>
          <p:nvPr/>
        </p:nvGrpSpPr>
        <p:grpSpPr>
          <a:xfrm>
            <a:off x="8975407" y="1240223"/>
            <a:ext cx="1645205" cy="1456776"/>
            <a:chOff x="9275602" y="941687"/>
            <a:chExt cx="1645205" cy="1456776"/>
          </a:xfrm>
        </p:grpSpPr>
        <p:pic>
          <p:nvPicPr>
            <p:cNvPr id="13" name="Picture 2" descr="거울 - 무료 가구 및 가정개 아이콘">
              <a:extLst>
                <a:ext uri="{FF2B5EF4-FFF2-40B4-BE49-F238E27FC236}">
                  <a16:creationId xmlns:a16="http://schemas.microsoft.com/office/drawing/2014/main" id="{43C1779B-29DE-034A-63E3-2410BD41EE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75602" y="1240838"/>
              <a:ext cx="1157625" cy="11576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그래픽 18" descr="배지 체크 표시1 단색으로 채워진">
              <a:extLst>
                <a:ext uri="{FF2B5EF4-FFF2-40B4-BE49-F238E27FC236}">
                  <a16:creationId xmlns:a16="http://schemas.microsoft.com/office/drawing/2014/main" id="{F91FBC7D-954F-BEA0-0A88-DC7331A83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168043" y="941687"/>
              <a:ext cx="752764" cy="7527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310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EC83C8B1-F24C-3280-DFBE-5D96B09DE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D54A8B85-F848-A917-F14B-287B578D593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40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ED8D7180-FB50-3ADD-CDE0-8CB1794DF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Experiments: Comparison to Other Methods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A775D092-48E3-2214-8A79-8F9A03E07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/>
              <a:t>성능 비교 결과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10</a:t>
            </a:r>
            <a:r>
              <a:rPr lang="ko-KR" altLang="en-US" sz="1600" dirty="0"/>
              <a:t>개의 다른 </a:t>
            </a:r>
            <a:r>
              <a:rPr lang="en-US" altLang="ko-KR" sz="1600" dirty="0"/>
              <a:t>Network</a:t>
            </a:r>
            <a:r>
              <a:rPr lang="ko-KR" altLang="en-US" sz="1600" dirty="0"/>
              <a:t>들과 </a:t>
            </a:r>
            <a:r>
              <a:rPr lang="en-US" altLang="ko-KR" sz="1600" dirty="0"/>
              <a:t>Metric </a:t>
            </a:r>
            <a:r>
              <a:rPr lang="ko-KR" altLang="en-US" sz="1600" dirty="0"/>
              <a:t>비교 시</a:t>
            </a:r>
            <a:br>
              <a:rPr lang="en-US" altLang="ko-KR" sz="1600" dirty="0"/>
            </a:br>
            <a:r>
              <a:rPr lang="ko-KR" altLang="en-US" sz="1600" dirty="0"/>
              <a:t>모든 </a:t>
            </a:r>
            <a:r>
              <a:rPr lang="en-US" altLang="ko-KR" sz="1600" dirty="0"/>
              <a:t>Metric</a:t>
            </a:r>
            <a:r>
              <a:rPr lang="ko-KR" altLang="en-US" sz="1600" dirty="0"/>
              <a:t>에서 </a:t>
            </a:r>
            <a:r>
              <a:rPr lang="en-US" altLang="ko-KR" sz="1600" b="1" dirty="0">
                <a:solidFill>
                  <a:schemeClr val="bg2"/>
                </a:solidFill>
              </a:rPr>
              <a:t>HetNet</a:t>
            </a:r>
            <a:r>
              <a:rPr lang="ko-KR" altLang="en-US" sz="1600" b="1" dirty="0">
                <a:solidFill>
                  <a:schemeClr val="bg2"/>
                </a:solidFill>
              </a:rPr>
              <a:t>이 최고 성능 달성</a:t>
            </a:r>
            <a:endParaRPr lang="en-US" altLang="ko-KR" sz="1600" b="1" dirty="0">
              <a:solidFill>
                <a:schemeClr val="bg2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solidFill>
                  <a:srgbClr val="FF0000"/>
                </a:solidFill>
              </a:rPr>
              <a:t>빨간색</a:t>
            </a:r>
            <a:r>
              <a:rPr lang="ko-KR" altLang="en-US" sz="1600" dirty="0">
                <a:solidFill>
                  <a:schemeClr val="bg2"/>
                </a:solidFill>
              </a:rPr>
              <a:t>은 </a:t>
            </a:r>
            <a:r>
              <a:rPr lang="en-US" altLang="ko-KR" sz="1600" dirty="0">
                <a:solidFill>
                  <a:schemeClr val="bg2"/>
                </a:solidFill>
              </a:rPr>
              <a:t>1</a:t>
            </a:r>
            <a:r>
              <a:rPr lang="ko-KR" altLang="en-US" sz="1600" dirty="0">
                <a:solidFill>
                  <a:schemeClr val="bg2"/>
                </a:solidFill>
              </a:rPr>
              <a:t>위</a:t>
            </a:r>
            <a:r>
              <a:rPr lang="en-US" altLang="ko-KR" sz="1600" dirty="0">
                <a:solidFill>
                  <a:schemeClr val="bg2"/>
                </a:solidFill>
              </a:rPr>
              <a:t>, </a:t>
            </a:r>
            <a:r>
              <a:rPr lang="ko-KR" altLang="en-US" sz="1600" dirty="0">
                <a:solidFill>
                  <a:srgbClr val="0070C0"/>
                </a:solidFill>
              </a:rPr>
              <a:t>파란색</a:t>
            </a:r>
            <a:r>
              <a:rPr lang="ko-KR" altLang="en-US" sz="1600" dirty="0">
                <a:solidFill>
                  <a:schemeClr val="bg2"/>
                </a:solidFill>
              </a:rPr>
              <a:t>은 </a:t>
            </a:r>
            <a:r>
              <a:rPr lang="en-US" altLang="ko-KR" sz="1600" dirty="0">
                <a:solidFill>
                  <a:schemeClr val="bg2"/>
                </a:solidFill>
              </a:rPr>
              <a:t>2</a:t>
            </a:r>
            <a:r>
              <a:rPr lang="ko-KR" altLang="en-US" sz="1600" dirty="0">
                <a:solidFill>
                  <a:schemeClr val="bg2"/>
                </a:solidFill>
              </a:rPr>
              <a:t>위</a:t>
            </a:r>
            <a:endParaRPr lang="en-US" altLang="ko-KR" sz="16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b="1" dirty="0"/>
              <a:t>FLOPs &amp; FPS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거울 탐지 </a:t>
            </a:r>
            <a:r>
              <a:rPr lang="en-US" altLang="ko-KR" sz="1600" dirty="0"/>
              <a:t>Network </a:t>
            </a:r>
            <a:r>
              <a:rPr lang="ko-KR" altLang="en-US" sz="1600" dirty="0"/>
              <a:t>중 가장 우수한 성능을 가짐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다만 왜 </a:t>
            </a:r>
            <a:r>
              <a:rPr lang="en-US" altLang="ko-KR" sz="1600" dirty="0"/>
              <a:t>HetNet</a:t>
            </a:r>
            <a:r>
              <a:rPr lang="ko-KR" altLang="en-US" sz="1600" dirty="0"/>
              <a:t>만 </a:t>
            </a:r>
            <a:r>
              <a:rPr lang="en-US" altLang="ko-KR" sz="1600" dirty="0">
                <a:solidFill>
                  <a:srgbClr val="FF0000"/>
                </a:solidFill>
              </a:rPr>
              <a:t>Input Size</a:t>
            </a:r>
            <a:r>
              <a:rPr lang="ko-KR" altLang="en-US" sz="1600" dirty="0">
                <a:solidFill>
                  <a:srgbClr val="FF0000"/>
                </a:solidFill>
              </a:rPr>
              <a:t>가 살짝 작은지는 의문</a:t>
            </a:r>
            <a:endParaRPr lang="en-US" altLang="ko-KR" sz="1600" dirty="0">
              <a:solidFill>
                <a:srgbClr val="FF0000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E2BFFB-39FF-0B8B-E1F1-DEFCAEC46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2019" y="1071297"/>
            <a:ext cx="4238488" cy="23115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E071EB-F4B8-CFFD-D2D0-93E883D4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020" y="3879708"/>
            <a:ext cx="4238487" cy="25535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A9AA9EE-744A-D829-9757-67FA59554832}"/>
              </a:ext>
            </a:extLst>
          </p:cNvPr>
          <p:cNvSpPr/>
          <p:nvPr/>
        </p:nvSpPr>
        <p:spPr>
          <a:xfrm>
            <a:off x="7072019" y="5574872"/>
            <a:ext cx="4238487" cy="8491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2844C-03D3-D35C-823F-E541693CF15D}"/>
              </a:ext>
            </a:extLst>
          </p:cNvPr>
          <p:cNvSpPr txBox="1"/>
          <p:nvPr/>
        </p:nvSpPr>
        <p:spPr>
          <a:xfrm>
            <a:off x="8282203" y="3413445"/>
            <a:ext cx="181812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Metric Comparison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CE56AF-B20C-56B6-54E2-2FC520EEDE26}"/>
              </a:ext>
            </a:extLst>
          </p:cNvPr>
          <p:cNvSpPr txBox="1"/>
          <p:nvPr/>
        </p:nvSpPr>
        <p:spPr>
          <a:xfrm>
            <a:off x="8573949" y="6473266"/>
            <a:ext cx="1234633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FLOPs &amp; FPS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876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B100691-B969-CE5F-457E-A434F9C5D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5D6C163B-BC7A-327B-E000-38FF5D99BD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41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F4F9C24-42FC-39EF-8CD5-3304B5D5BD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Experiments: Comparison to Other Methods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D1BAA8F3-554F-FA3A-267F-9F982FF4F4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Visual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Comparison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여러 환경에서</a:t>
            </a:r>
            <a:br>
              <a:rPr lang="en-US" altLang="ko-KR" sz="1600" dirty="0"/>
            </a:br>
            <a:r>
              <a:rPr lang="ko-KR" altLang="en-US" sz="1600" dirty="0"/>
              <a:t>정확한 </a:t>
            </a:r>
            <a:r>
              <a:rPr lang="en-US" altLang="ko-KR" sz="1600" dirty="0"/>
              <a:t>Segmentation</a:t>
            </a:r>
            <a:r>
              <a:rPr lang="ko-KR" altLang="en-US" sz="1600" dirty="0"/>
              <a:t>을</a:t>
            </a:r>
            <a:br>
              <a:rPr lang="en-US" altLang="ko-KR" sz="1600" dirty="0"/>
            </a:br>
            <a:r>
              <a:rPr lang="ko-KR" altLang="en-US" sz="1600" dirty="0" err="1"/>
              <a:t>이뤄냄</a:t>
            </a:r>
            <a:endParaRPr lang="en-US" altLang="ko-KR" sz="16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A202A63-24BE-597C-AE5B-F0B380879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331" y="1382845"/>
            <a:ext cx="8003388" cy="50790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209F66D-AD83-3B59-3C63-79B55AB9D1A0}"/>
              </a:ext>
            </a:extLst>
          </p:cNvPr>
          <p:cNvSpPr/>
          <p:nvPr/>
        </p:nvSpPr>
        <p:spPr>
          <a:xfrm>
            <a:off x="4799874" y="1382844"/>
            <a:ext cx="658818" cy="47593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5141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63F87FF8-7EDF-5CC1-9FBD-21D613294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E275BE82-4DED-A49C-B9DA-0DBE873D77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42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7514842F-4C28-0BF7-14B0-D6833B68A0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Experiments: Ablation Study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CEC7CF9B-18DE-9C90-D7D5-1D2418799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Network </a:t>
            </a:r>
            <a:r>
              <a:rPr lang="ko-KR" altLang="en-US" sz="1800" b="1" dirty="0"/>
              <a:t>구조 변화 실험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High Level Module</a:t>
            </a:r>
            <a:r>
              <a:rPr lang="ko-KR" altLang="en-US" sz="1600" dirty="0"/>
              <a:t>과 </a:t>
            </a:r>
            <a:r>
              <a:rPr lang="en-US" altLang="ko-KR" sz="1600" dirty="0"/>
              <a:t>Low Level Module</a:t>
            </a:r>
            <a:r>
              <a:rPr lang="ko-KR" altLang="en-US" sz="1600" dirty="0"/>
              <a:t>을 거꾸로</a:t>
            </a:r>
            <a:br>
              <a:rPr lang="en-US" altLang="ko-KR" sz="1600" dirty="0"/>
            </a:br>
            <a:r>
              <a:rPr lang="en-US" altLang="ko-KR" sz="1600" dirty="0"/>
              <a:t>Low Level Module</a:t>
            </a:r>
            <a:r>
              <a:rPr lang="ko-KR" altLang="en-US" sz="1600" dirty="0"/>
              <a:t>만</a:t>
            </a:r>
            <a:br>
              <a:rPr lang="en-US" altLang="ko-KR" sz="1600" dirty="0"/>
            </a:br>
            <a:r>
              <a:rPr lang="en-US" altLang="ko-KR" sz="1600" dirty="0"/>
              <a:t>High Level Module</a:t>
            </a:r>
            <a:r>
              <a:rPr lang="ko-KR" altLang="en-US" sz="1600" dirty="0"/>
              <a:t>만</a:t>
            </a:r>
            <a:br>
              <a:rPr lang="en-US" altLang="ko-KR" sz="1600" dirty="0"/>
            </a:br>
            <a:r>
              <a:rPr lang="ko-KR" altLang="en-US" sz="1600" dirty="0"/>
              <a:t>적용 시</a:t>
            </a:r>
            <a:r>
              <a:rPr lang="en-US" altLang="ko-KR" sz="1600" dirty="0"/>
              <a:t>, </a:t>
            </a:r>
            <a:r>
              <a:rPr lang="en-US" altLang="ko-KR" sz="1600" b="1" dirty="0"/>
              <a:t>HetNet</a:t>
            </a:r>
            <a:r>
              <a:rPr lang="ko-KR" altLang="en-US" sz="1600" b="1" dirty="0"/>
              <a:t>보다 성능이 떨어짐</a:t>
            </a:r>
            <a:endParaRPr lang="en-US" altLang="ko-KR" sz="16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829587-50E4-449C-B2A8-034656984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575" y="3590515"/>
            <a:ext cx="9402849" cy="20193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381630-89F0-1091-4E55-35AA2DDF2A63}"/>
              </a:ext>
            </a:extLst>
          </p:cNvPr>
          <p:cNvSpPr txBox="1"/>
          <p:nvPr/>
        </p:nvSpPr>
        <p:spPr>
          <a:xfrm>
            <a:off x="5009804" y="5636210"/>
            <a:ext cx="2172390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Network Structure Test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394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3C70F0AD-7997-E2BC-BFFC-8B28A3D93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03FCA410-7603-1734-E103-FDD279953A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43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A6770CF-7633-2F5A-157D-4E275522E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Experiments: Ablation Study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D6B69840-1F75-752A-ABD8-35D1D14168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Component </a:t>
            </a:r>
            <a:r>
              <a:rPr lang="ko-KR" altLang="en-US" sz="1800" b="1" dirty="0"/>
              <a:t>점진 적용 실험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각 모듈들을 기본 </a:t>
            </a:r>
            <a:r>
              <a:rPr lang="en-US" altLang="ko-KR" sz="1600" dirty="0"/>
              <a:t>Network</a:t>
            </a:r>
            <a:r>
              <a:rPr lang="ko-KR" altLang="en-US" sz="1600" dirty="0"/>
              <a:t>에서</a:t>
            </a:r>
            <a:r>
              <a:rPr lang="en-US" altLang="ko-KR" sz="1600" dirty="0"/>
              <a:t> </a:t>
            </a:r>
            <a:r>
              <a:rPr lang="ko-KR" altLang="en-US" sz="1600" dirty="0"/>
              <a:t>점차 </a:t>
            </a:r>
            <a:r>
              <a:rPr lang="ko-KR" altLang="en-US" sz="1600" dirty="0" err="1"/>
              <a:t>늘려나갈</a:t>
            </a:r>
            <a:r>
              <a:rPr lang="ko-KR" altLang="en-US" sz="1600" dirty="0"/>
              <a:t> 경우</a:t>
            </a:r>
            <a:r>
              <a:rPr lang="en-US" altLang="ko-KR" sz="1600" dirty="0"/>
              <a:t> </a:t>
            </a:r>
            <a:r>
              <a:rPr lang="ko-KR" altLang="en-US" sz="1600" b="1" dirty="0"/>
              <a:t>성능이 점진적으로 증가</a:t>
            </a:r>
            <a:endParaRPr lang="en-US" altLang="ko-KR" sz="1600" b="1" dirty="0"/>
          </a:p>
          <a:p>
            <a:pPr lvl="1">
              <a:lnSpc>
                <a:spcPct val="150000"/>
              </a:lnSpc>
            </a:pPr>
            <a:r>
              <a:rPr lang="en-US" altLang="ko-KR" sz="1600" b="1" dirty="0"/>
              <a:t>Segmentation </a:t>
            </a:r>
            <a:r>
              <a:rPr lang="ko-KR" altLang="en-US" sz="1600" b="1" dirty="0"/>
              <a:t>정확도</a:t>
            </a:r>
            <a:r>
              <a:rPr lang="ko-KR" altLang="en-US" sz="1600" dirty="0"/>
              <a:t>도 갈수록 향상</a:t>
            </a:r>
            <a:endParaRPr lang="en-US" altLang="ko-KR" sz="16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438DE21-64D4-17CF-7B2B-81066117A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109" y="2884102"/>
            <a:ext cx="7104726" cy="13253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4D64FB2-D288-5B5B-1472-89E175D7D2A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7905"/>
          <a:stretch>
            <a:fillRect/>
          </a:stretch>
        </p:blipFill>
        <p:spPr>
          <a:xfrm>
            <a:off x="2699110" y="4209475"/>
            <a:ext cx="7104725" cy="1596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BB6130-6C15-A5E0-E959-3DC1A25F4F03}"/>
              </a:ext>
            </a:extLst>
          </p:cNvPr>
          <p:cNvSpPr txBox="1"/>
          <p:nvPr/>
        </p:nvSpPr>
        <p:spPr>
          <a:xfrm>
            <a:off x="4896774" y="5871787"/>
            <a:ext cx="270939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 Gradually Adding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314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A74911EF-984C-0A13-4C7E-A97E1062F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4357E379-E88A-3F8A-2FFB-7E5C6F3373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934370"/>
              </p:ext>
            </p:extLst>
          </p:nvPr>
        </p:nvGraphicFramePr>
        <p:xfrm>
          <a:off x="5424499" y="4027689"/>
          <a:ext cx="6192980" cy="1790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245">
                  <a:extLst>
                    <a:ext uri="{9D8B030D-6E8A-4147-A177-3AD203B41FA5}">
                      <a16:colId xmlns:a16="http://schemas.microsoft.com/office/drawing/2014/main" val="1087674211"/>
                    </a:ext>
                  </a:extLst>
                </a:gridCol>
                <a:gridCol w="1548245">
                  <a:extLst>
                    <a:ext uri="{9D8B030D-6E8A-4147-A177-3AD203B41FA5}">
                      <a16:colId xmlns:a16="http://schemas.microsoft.com/office/drawing/2014/main" val="3377911228"/>
                    </a:ext>
                  </a:extLst>
                </a:gridCol>
                <a:gridCol w="1548245">
                  <a:extLst>
                    <a:ext uri="{9D8B030D-6E8A-4147-A177-3AD203B41FA5}">
                      <a16:colId xmlns:a16="http://schemas.microsoft.com/office/drawing/2014/main" val="1504803101"/>
                    </a:ext>
                  </a:extLst>
                </a:gridCol>
                <a:gridCol w="1548245">
                  <a:extLst>
                    <a:ext uri="{9D8B030D-6E8A-4147-A177-3AD203B41FA5}">
                      <a16:colId xmlns:a16="http://schemas.microsoft.com/office/drawing/2014/main" val="3009893583"/>
                    </a:ext>
                  </a:extLst>
                </a:gridCol>
              </a:tblGrid>
              <a:tr h="14311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7009120"/>
                  </a:ext>
                </a:extLst>
              </a:tr>
              <a:tr h="3596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ICFE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ICFE+ICFE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ICFE*3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ICFE*4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067454"/>
                  </a:ext>
                </a:extLst>
              </a:tr>
            </a:tbl>
          </a:graphicData>
        </a:graphic>
      </p:graphicFrame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A158CF5A-01B8-E068-6104-C98245CFCC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44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959881BA-D2AE-0524-9047-BA32BC567B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Experiments: Ablation Study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7244F034-0E5C-1B41-95B8-6C80C39F29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0993438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dirty="0"/>
              <a:t>Rotation Strategy </a:t>
            </a:r>
            <a:r>
              <a:rPr lang="ko-KR" altLang="en-US" sz="1800" b="1" dirty="0"/>
              <a:t>효율성 실험</a:t>
            </a:r>
            <a:endParaRPr lang="en-US" altLang="ko-KR" sz="1800" b="1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ICFE</a:t>
            </a:r>
            <a:r>
              <a:rPr lang="ko-KR" altLang="en-US" sz="1600" dirty="0"/>
              <a:t>를 </a:t>
            </a:r>
            <a:r>
              <a:rPr lang="en-US" altLang="ko-KR" sz="1600" dirty="0"/>
              <a:t>1</a:t>
            </a:r>
            <a:r>
              <a:rPr lang="ko-KR" altLang="en-US" sz="1600" dirty="0"/>
              <a:t>개에서 </a:t>
            </a:r>
            <a:r>
              <a:rPr lang="en-US" altLang="ko-KR" sz="1600" dirty="0"/>
              <a:t>4</a:t>
            </a:r>
            <a:r>
              <a:rPr lang="ko-KR" altLang="en-US" sz="1600" dirty="0"/>
              <a:t>개까지 늘려가며</a:t>
            </a:r>
            <a:br>
              <a:rPr lang="en-US" altLang="ko-KR" sz="1600" dirty="0"/>
            </a:br>
            <a:r>
              <a:rPr lang="en-US" altLang="ko-KR" sz="1600" dirty="0"/>
              <a:t>MIC</a:t>
            </a:r>
            <a:r>
              <a:rPr lang="ko-KR" altLang="en-US" sz="1600" dirty="0"/>
              <a:t>와 </a:t>
            </a:r>
            <a:r>
              <a:rPr lang="ko-KR" altLang="en-US" sz="1600" dirty="0" err="1"/>
              <a:t>성능을비교</a:t>
            </a:r>
            <a:endParaRPr lang="en-US" altLang="ko-KR" sz="1800" b="1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ICFE*3</a:t>
            </a:r>
            <a:r>
              <a:rPr lang="ko-KR" altLang="en-US" sz="1800" dirty="0"/>
              <a:t>은 </a:t>
            </a:r>
            <a:r>
              <a:rPr lang="en-US" altLang="ko-KR" sz="1800" dirty="0"/>
              <a:t>60</a:t>
            </a:r>
            <a:r>
              <a:rPr lang="ko-KR" altLang="en-US" sz="1800" dirty="0"/>
              <a:t>도 회전으로 인해</a:t>
            </a:r>
            <a:br>
              <a:rPr lang="ko-KR" altLang="en-US" sz="1800" dirty="0"/>
            </a:br>
            <a:r>
              <a:rPr lang="en-US" altLang="ko-KR" sz="1800" b="1" dirty="0"/>
              <a:t>Padding</a:t>
            </a:r>
            <a:r>
              <a:rPr lang="ko-KR" altLang="en-US" sz="1800" b="1" dirty="0"/>
              <a:t>이 필요하므로 성능 감소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ICFE*4</a:t>
            </a:r>
            <a:r>
              <a:rPr lang="ko-KR" altLang="en-US" sz="1800" dirty="0"/>
              <a:t>는 </a:t>
            </a:r>
            <a:r>
              <a:rPr lang="en-US" altLang="ko-KR" sz="1800" dirty="0"/>
              <a:t>ICFE*3</a:t>
            </a:r>
            <a:r>
              <a:rPr lang="ko-KR" altLang="en-US" sz="1800" dirty="0"/>
              <a:t>보다는 성능이 좋으나</a:t>
            </a:r>
            <a:br>
              <a:rPr lang="ko-KR" altLang="en-US" sz="1800" dirty="0"/>
            </a:br>
            <a:r>
              <a:rPr lang="ko-KR" altLang="en-US" sz="1800" b="1" dirty="0"/>
              <a:t>노이즈도 함께 늘어나서 </a:t>
            </a:r>
            <a:r>
              <a:rPr lang="ko-KR" altLang="en-US" sz="1800" dirty="0"/>
              <a:t>성능이</a:t>
            </a:r>
            <a:br>
              <a:rPr lang="ko-KR" altLang="en-US" sz="1800" dirty="0"/>
            </a:br>
            <a:r>
              <a:rPr lang="ko-KR" altLang="en-US" sz="1800" dirty="0"/>
              <a:t>좋지 않음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MIC</a:t>
            </a:r>
            <a:r>
              <a:rPr lang="ko-KR" altLang="en-US" sz="1800" dirty="0"/>
              <a:t>와 </a:t>
            </a:r>
            <a:r>
              <a:rPr lang="en-US" altLang="ko-KR" sz="1800" dirty="0"/>
              <a:t>ICFE+ICFE</a:t>
            </a:r>
            <a:r>
              <a:rPr lang="ko-KR" altLang="en-US" sz="1800" dirty="0"/>
              <a:t>의 차이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ICFE+ICFE</a:t>
            </a:r>
            <a:r>
              <a:rPr lang="ko-KR" altLang="en-US" sz="1600" dirty="0"/>
              <a:t>는 방향이 고정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MIC</a:t>
            </a:r>
            <a:r>
              <a:rPr lang="ko-KR" altLang="en-US" sz="1600" dirty="0"/>
              <a:t>는 방향이 시시각각 변화</a:t>
            </a:r>
            <a:endParaRPr lang="en-US" altLang="ko-KR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592473F-A071-9434-B8D2-3EB116972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619" y="1617370"/>
            <a:ext cx="5667540" cy="14168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38621FE-34C2-3B85-F422-0F268D338C03}"/>
              </a:ext>
            </a:extLst>
          </p:cNvPr>
          <p:cNvCxnSpPr>
            <a:cxnSpLocks/>
          </p:cNvCxnSpPr>
          <p:nvPr/>
        </p:nvCxnSpPr>
        <p:spPr>
          <a:xfrm rot="16200000">
            <a:off x="6483771" y="4562861"/>
            <a:ext cx="0" cy="7204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49013FB-FA54-13E0-6FE7-FAF98FC16417}"/>
              </a:ext>
            </a:extLst>
          </p:cNvPr>
          <p:cNvGrpSpPr/>
          <p:nvPr/>
        </p:nvGrpSpPr>
        <p:grpSpPr>
          <a:xfrm>
            <a:off x="7564425" y="4248697"/>
            <a:ext cx="720436" cy="720436"/>
            <a:chOff x="8917709" y="3246077"/>
            <a:chExt cx="720436" cy="720436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C55C08B-39E8-81FB-F37E-6DF1B60A5C4A}"/>
                </a:ext>
              </a:extLst>
            </p:cNvPr>
            <p:cNvCxnSpPr/>
            <p:nvPr/>
          </p:nvCxnSpPr>
          <p:spPr>
            <a:xfrm>
              <a:off x="8917709" y="3246077"/>
              <a:ext cx="0" cy="720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6B1F28F1-91AD-380B-8083-A730F8C845E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277927" y="3606295"/>
              <a:ext cx="0" cy="720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73B7053-49AE-17CF-BF66-A2E1502689C9}"/>
              </a:ext>
            </a:extLst>
          </p:cNvPr>
          <p:cNvGrpSpPr/>
          <p:nvPr/>
        </p:nvGrpSpPr>
        <p:grpSpPr>
          <a:xfrm>
            <a:off x="10103284" y="4027689"/>
            <a:ext cx="1440872" cy="1440872"/>
            <a:chOff x="8746837" y="4516077"/>
            <a:chExt cx="1440872" cy="1440872"/>
          </a:xfrm>
        </p:grpSpPr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782DA2FD-1B3B-0275-8C71-0380BCE120F8}"/>
                </a:ext>
              </a:extLst>
            </p:cNvPr>
            <p:cNvCxnSpPr/>
            <p:nvPr/>
          </p:nvCxnSpPr>
          <p:spPr>
            <a:xfrm>
              <a:off x="9467273" y="4516077"/>
              <a:ext cx="0" cy="720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2AC16854-DCB7-21CB-F986-5B795073317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827491" y="4876295"/>
              <a:ext cx="0" cy="720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65C29F6E-ACD9-F87A-7E0F-3689B5FCA5F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107055" y="4876295"/>
              <a:ext cx="0" cy="720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22BFEC1E-77E3-7DDB-1ACD-833FF9E52F7E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9467273" y="5236513"/>
              <a:ext cx="0" cy="720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259F46-067E-39D6-E86C-3FED7F386071}"/>
              </a:ext>
            </a:extLst>
          </p:cNvPr>
          <p:cNvGrpSpPr/>
          <p:nvPr/>
        </p:nvGrpSpPr>
        <p:grpSpPr>
          <a:xfrm>
            <a:off x="8572899" y="4190392"/>
            <a:ext cx="1332115" cy="900545"/>
            <a:chOff x="6227387" y="4516077"/>
            <a:chExt cx="1332115" cy="900545"/>
          </a:xfrm>
        </p:grpSpPr>
        <p:cxnSp>
          <p:nvCxnSpPr>
            <p:cNvPr id="16" name="직선 연결선 15">
              <a:extLst>
                <a:ext uri="{FF2B5EF4-FFF2-40B4-BE49-F238E27FC236}">
                  <a16:creationId xmlns:a16="http://schemas.microsoft.com/office/drawing/2014/main" id="{68C6D807-4EB4-D8A6-2D74-B6C91C4C3A6B}"/>
                </a:ext>
              </a:extLst>
            </p:cNvPr>
            <p:cNvCxnSpPr/>
            <p:nvPr/>
          </p:nvCxnSpPr>
          <p:spPr>
            <a:xfrm>
              <a:off x="6899563" y="4516077"/>
              <a:ext cx="0" cy="720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B3BCC657-9CC5-C5C0-47B0-E1C5FC34CF5A}"/>
                </a:ext>
              </a:extLst>
            </p:cNvPr>
            <p:cNvCxnSpPr>
              <a:cxnSpLocks/>
            </p:cNvCxnSpPr>
            <p:nvPr/>
          </p:nvCxnSpPr>
          <p:spPr>
            <a:xfrm rot="3600000">
              <a:off x="6587605" y="5056404"/>
              <a:ext cx="0" cy="720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BE2200CE-219E-E485-547F-60CEA04805D8}"/>
                </a:ext>
              </a:extLst>
            </p:cNvPr>
            <p:cNvCxnSpPr>
              <a:cxnSpLocks/>
            </p:cNvCxnSpPr>
            <p:nvPr/>
          </p:nvCxnSpPr>
          <p:spPr>
            <a:xfrm rot="18000000" flipV="1">
              <a:off x="7199284" y="5056404"/>
              <a:ext cx="0" cy="72043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0E64D2E-8B62-AAC6-CC95-1D69AF015118}"/>
              </a:ext>
            </a:extLst>
          </p:cNvPr>
          <p:cNvSpPr txBox="1"/>
          <p:nvPr/>
        </p:nvSpPr>
        <p:spPr>
          <a:xfrm>
            <a:off x="7579048" y="3051160"/>
            <a:ext cx="2084225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Rotation Strategy Test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23545F-03B5-849B-12DF-525E5880A5EB}"/>
              </a:ext>
            </a:extLst>
          </p:cNvPr>
          <p:cNvSpPr txBox="1"/>
          <p:nvPr/>
        </p:nvSpPr>
        <p:spPr>
          <a:xfrm>
            <a:off x="7828332" y="5829301"/>
            <a:ext cx="1385316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ICFE Structure</a:t>
            </a:r>
            <a:endParaRPr lang="ko-KR" altLang="en-US" sz="16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0125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54AD03C8-C1C4-76A5-7F79-46F1D8F73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772DCB8E-5385-D42F-72C5-076E918216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45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E6ACABF0-6E0E-FB84-2BFB-B187B41052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498356-728A-09BF-D7B7-E34D19F24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FAFD1F10-9A17-039E-EAC9-32422E12B10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97688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부제목 4">
            <a:extLst>
              <a:ext uri="{FF2B5EF4-FFF2-40B4-BE49-F238E27FC236}">
                <a16:creationId xmlns:a16="http://schemas.microsoft.com/office/drawing/2014/main" id="{C9E2CE8C-F007-D1F4-D88E-97F7A5EE5F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34" name="Google Shape;134;p7"/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/>
              <a:t>Thank you!</a:t>
            </a:r>
            <a:endParaRPr lang="en-US"/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2"/>
          </p:nvPr>
        </p:nvSpPr>
        <p:spPr>
          <a:xfrm>
            <a:off x="983429" y="5091799"/>
            <a:ext cx="10368899" cy="1080120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altLang="ko-KR"/>
              <a:t>Questions?</a:t>
            </a:r>
            <a:endParaRPr lang="en-US"/>
          </a:p>
        </p:txBody>
      </p:sp>
      <p:sp>
        <p:nvSpPr>
          <p:cNvPr id="140" name="Google Shape;140;p7"/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46</a:t>
            </a:fld>
            <a:endParaRPr lang="en-US"/>
          </a:p>
        </p:txBody>
      </p:sp>
      <p:grpSp>
        <p:nvGrpSpPr>
          <p:cNvPr id="136" name="Google Shape;136;p7"/>
          <p:cNvGrpSpPr/>
          <p:nvPr/>
        </p:nvGrpSpPr>
        <p:grpSpPr>
          <a:xfrm>
            <a:off x="3719736" y="324777"/>
            <a:ext cx="2016224" cy="353425"/>
            <a:chOff x="-1895297" y="3413718"/>
            <a:chExt cx="5437086" cy="830386"/>
          </a:xfrm>
        </p:grpSpPr>
        <p:pic>
          <p:nvPicPr>
            <p:cNvPr id="137" name="Google Shape;137;p7"/>
            <p:cNvPicPr preferRelativeResize="0"/>
            <p:nvPr/>
          </p:nvPicPr>
          <p:blipFill rotWithShape="1">
            <a:blip r:embed="rId3">
              <a:alphaModFix/>
            </a:blip>
            <a:srcRect l="43966" r="43966" b="36839"/>
            <a:stretch/>
          </p:blipFill>
          <p:spPr>
            <a:xfrm>
              <a:off x="-1895297" y="3413718"/>
              <a:ext cx="515384" cy="830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7"/>
            <p:cNvPicPr preferRelativeResize="0"/>
            <p:nvPr/>
          </p:nvPicPr>
          <p:blipFill rotWithShape="1">
            <a:blip r:embed="rId4">
              <a:alphaModFix/>
            </a:blip>
            <a:srcRect t="68200"/>
            <a:stretch/>
          </p:blipFill>
          <p:spPr>
            <a:xfrm>
              <a:off x="-1280157" y="3592898"/>
              <a:ext cx="4821946" cy="472025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9" name="Google Shape;139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757522" y="278651"/>
            <a:ext cx="1616973" cy="4223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>
          <a:extLst>
            <a:ext uri="{FF2B5EF4-FFF2-40B4-BE49-F238E27FC236}">
              <a16:creationId xmlns:a16="http://schemas.microsoft.com/office/drawing/2014/main" id="{EA81A8C0-C68A-699E-9199-6FBA325B3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>
            <a:extLst>
              <a:ext uri="{FF2B5EF4-FFF2-40B4-BE49-F238E27FC236}">
                <a16:creationId xmlns:a16="http://schemas.microsoft.com/office/drawing/2014/main" id="{5DD1033C-9FB5-2B02-1B5B-8EE505E6A84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83432" y="2708928"/>
            <a:ext cx="10369152" cy="1014727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r>
              <a:rPr lang="en-US" dirty="0"/>
              <a:t>Why HetNet is Important?</a:t>
            </a:r>
          </a:p>
        </p:txBody>
      </p:sp>
      <p:sp>
        <p:nvSpPr>
          <p:cNvPr id="104" name="Google Shape;104;p3">
            <a:extLst>
              <a:ext uri="{FF2B5EF4-FFF2-40B4-BE49-F238E27FC236}">
                <a16:creationId xmlns:a16="http://schemas.microsoft.com/office/drawing/2014/main" id="{3C347B97-19B4-2FF4-7CA4-CBE4D66505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3432" y="3795655"/>
            <a:ext cx="10369152" cy="1296144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dirty="0"/>
              <a:t>I: Introduction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2D182DF-6DEC-927F-1753-02CB99D8C3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06" name="Google Shape;106;p3">
            <a:extLst>
              <a:ext uri="{FF2B5EF4-FFF2-40B4-BE49-F238E27FC236}">
                <a16:creationId xmlns:a16="http://schemas.microsoft.com/office/drawing/2014/main" id="{8E05C491-B729-02DF-B8A8-03DEEA40410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09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AB66952-5FFD-4F63-5021-8857DD78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D4439330-3519-398C-4564-61E5BEA3EB8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6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5355C7AF-F6D0-EB4B-3266-7E2FC98C1C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dirty="0"/>
              <a:t>Introduction</a:t>
            </a:r>
            <a:r>
              <a:rPr lang="en-US" altLang="ko-KR" dirty="0"/>
              <a:t>: Mirror Detection Network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33E95DE0-4B9E-56AF-B22A-DE46943E3F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1811000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LiDAR</a:t>
            </a:r>
            <a:r>
              <a:rPr lang="ko-KR" altLang="en-US" dirty="0"/>
              <a:t>와 마찬가지로 </a:t>
            </a:r>
            <a:r>
              <a:rPr lang="en-US" altLang="ko-KR" dirty="0"/>
              <a:t>CV(Computer Vision)</a:t>
            </a:r>
            <a:r>
              <a:rPr lang="ko-KR" altLang="en-US" dirty="0"/>
              <a:t>도 </a:t>
            </a:r>
            <a:r>
              <a:rPr lang="ko-KR" altLang="en-US" dirty="0">
                <a:solidFill>
                  <a:srgbClr val="FF0000"/>
                </a:solidFill>
              </a:rPr>
              <a:t>거울의 반사에 취약함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로봇이나 </a:t>
            </a:r>
            <a:r>
              <a:rPr lang="ko-KR" altLang="en-US" dirty="0" err="1"/>
              <a:t>드론의</a:t>
            </a:r>
            <a:r>
              <a:rPr lang="ko-KR" altLang="en-US" dirty="0"/>
              <a:t> </a:t>
            </a:r>
            <a:r>
              <a:rPr lang="en-US" altLang="ko-KR" dirty="0"/>
              <a:t>Navigation</a:t>
            </a:r>
            <a:r>
              <a:rPr lang="ko-KR" altLang="en-US" dirty="0"/>
              <a:t>에 장애를 일으킬 수 있음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2019</a:t>
            </a:r>
            <a:r>
              <a:rPr lang="ko-KR" altLang="en-US" dirty="0"/>
              <a:t>년 이후로 거울 탐지에 관한 </a:t>
            </a:r>
            <a:r>
              <a:rPr lang="en-US" altLang="ko-KR" dirty="0"/>
              <a:t>Network</a:t>
            </a:r>
            <a:r>
              <a:rPr lang="ko-KR" altLang="en-US" dirty="0"/>
              <a:t>들이 등장하기 시작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MirrorNet</a:t>
            </a:r>
            <a:r>
              <a:rPr lang="en-US" altLang="ko-KR" dirty="0"/>
              <a:t> (2019)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PMD (2020)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SANet (2022)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 descr="거울 - 무료 가구 및 가정개 아이콘">
            <a:extLst>
              <a:ext uri="{FF2B5EF4-FFF2-40B4-BE49-F238E27FC236}">
                <a16:creationId xmlns:a16="http://schemas.microsoft.com/office/drawing/2014/main" id="{BB1DCB8E-07C9-338E-66C4-3F1FF42D1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666" y="4091724"/>
            <a:ext cx="1689834" cy="168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A9CF581-DA7B-6F20-07A8-929C3A9FE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649" y="3722336"/>
            <a:ext cx="2232221" cy="1319040"/>
          </a:xfrm>
          <a:prstGeom prst="rect">
            <a:avLst/>
          </a:prstGeom>
        </p:spPr>
      </p:pic>
      <p:pic>
        <p:nvPicPr>
          <p:cNvPr id="2054" name="Picture 6" descr="2024년, 어떻게 달라지나②] 드론 배송 시작, 택배·배달업에도 로봇 추가돼">
            <a:extLst>
              <a:ext uri="{FF2B5EF4-FFF2-40B4-BE49-F238E27FC236}">
                <a16:creationId xmlns:a16="http://schemas.microsoft.com/office/drawing/2014/main" id="{4FAE81A4-3FEE-CEE2-09D4-89B7614AA5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51" b="10070"/>
          <a:stretch>
            <a:fillRect/>
          </a:stretch>
        </p:blipFill>
        <p:spPr bwMode="auto">
          <a:xfrm>
            <a:off x="7803258" y="5331424"/>
            <a:ext cx="2045407" cy="1332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3157A2-8DAE-C42C-D602-04CE82C0F9F7}"/>
              </a:ext>
            </a:extLst>
          </p:cNvPr>
          <p:cNvSpPr txBox="1"/>
          <p:nvPr/>
        </p:nvSpPr>
        <p:spPr>
          <a:xfrm>
            <a:off x="8636282" y="4706250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OMG!</a:t>
            </a:r>
            <a:r>
              <a:rPr lang="ko-KR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Mirror!</a:t>
            </a:r>
            <a:endParaRPr lang="ko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049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C66754E0-F6E7-D15C-09CE-F79B5BA24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ABD12281-75CD-70E9-8255-3C5B18FCDC2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7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3A64E056-E882-02E6-0340-F7FD9CE404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Introduction: Mirror Detection Network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FEBC2236-A93F-5C83-02C4-48D4D1C8FF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3"/>
            <a:ext cx="11585864" cy="5476875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이들은 모두 실험에서 뛰어난 성능을 보여줌</a:t>
            </a:r>
            <a:br>
              <a:rPr lang="en-US" altLang="ko-KR" dirty="0"/>
            </a:br>
            <a:r>
              <a:rPr lang="ko-KR" altLang="en-US" dirty="0"/>
              <a:t>그러나 </a:t>
            </a:r>
            <a:r>
              <a:rPr lang="en-US" altLang="ko-KR" dirty="0"/>
              <a:t>Computation </a:t>
            </a:r>
            <a:r>
              <a:rPr lang="en-US" altLang="ko-KR" dirty="0">
                <a:solidFill>
                  <a:srgbClr val="FF0000"/>
                </a:solidFill>
              </a:rPr>
              <a:t>Cost</a:t>
            </a:r>
            <a:r>
              <a:rPr lang="ko-KR" altLang="en-US" dirty="0">
                <a:solidFill>
                  <a:srgbClr val="FF0000"/>
                </a:solidFill>
              </a:rPr>
              <a:t>가 매우 커서 </a:t>
            </a:r>
            <a:r>
              <a:rPr lang="en-US" altLang="ko-KR" dirty="0">
                <a:solidFill>
                  <a:srgbClr val="FF0000"/>
                </a:solidFill>
              </a:rPr>
              <a:t>Real-Time </a:t>
            </a:r>
            <a:r>
              <a:rPr lang="ko-KR" altLang="en-US" dirty="0">
                <a:solidFill>
                  <a:srgbClr val="FF0000"/>
                </a:solidFill>
              </a:rPr>
              <a:t>적용이 어려움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Computation Cost</a:t>
            </a:r>
            <a:r>
              <a:rPr lang="ko-KR" altLang="en-US" dirty="0"/>
              <a:t>가 큰 이유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Low-Level</a:t>
            </a:r>
            <a:r>
              <a:rPr lang="ko-KR" altLang="en-US" dirty="0"/>
              <a:t>과 </a:t>
            </a:r>
            <a:r>
              <a:rPr lang="en-US" altLang="ko-KR" dirty="0"/>
              <a:t>High-Level</a:t>
            </a:r>
            <a:r>
              <a:rPr lang="ko-KR" altLang="en-US" dirty="0"/>
              <a:t>에 </a:t>
            </a:r>
            <a:r>
              <a:rPr lang="ko-KR" altLang="en-US" b="1" dirty="0"/>
              <a:t>모두 같은 </a:t>
            </a:r>
            <a:r>
              <a:rPr lang="en-US" altLang="ko-KR" b="1" dirty="0"/>
              <a:t>Module</a:t>
            </a:r>
            <a:r>
              <a:rPr lang="ko-KR" altLang="en-US" b="1" dirty="0"/>
              <a:t>을 적용</a:t>
            </a:r>
            <a:br>
              <a:rPr lang="en-US" altLang="ko-KR" dirty="0"/>
            </a:br>
            <a:r>
              <a:rPr lang="en-US" altLang="ko-KR" dirty="0">
                <a:solidFill>
                  <a:schemeClr val="accent6"/>
                </a:solidFill>
              </a:rPr>
              <a:t>(Homogeneous Structure)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Post-Processing</a:t>
            </a:r>
            <a:r>
              <a:rPr lang="ko-KR" altLang="en-US" dirty="0"/>
              <a:t> </a:t>
            </a:r>
            <a:r>
              <a:rPr lang="en-US" altLang="ko-KR" dirty="0"/>
              <a:t>Algorithm</a:t>
            </a:r>
            <a:r>
              <a:rPr lang="ko-KR" altLang="en-US" dirty="0"/>
              <a:t>에 강하게 의존 </a:t>
            </a:r>
            <a:br>
              <a:rPr lang="en-US" altLang="ko-KR" dirty="0"/>
            </a:br>
            <a:r>
              <a:rPr lang="en-US" altLang="ko-KR" dirty="0">
                <a:solidFill>
                  <a:schemeClr val="accent5"/>
                </a:solidFill>
              </a:rPr>
              <a:t>(</a:t>
            </a:r>
            <a:r>
              <a:rPr lang="ko-KR" altLang="en-US" dirty="0">
                <a:solidFill>
                  <a:schemeClr val="accent5"/>
                </a:solidFill>
              </a:rPr>
              <a:t>추가적인 비용 발생</a:t>
            </a:r>
            <a:r>
              <a:rPr lang="en-US" altLang="ko-KR" dirty="0">
                <a:solidFill>
                  <a:schemeClr val="accent5"/>
                </a:solidFill>
              </a:rPr>
              <a:t>)</a:t>
            </a:r>
          </a:p>
        </p:txBody>
      </p:sp>
      <p:pic>
        <p:nvPicPr>
          <p:cNvPr id="4100" name="Picture 4" descr="Convolutional Neural Network | Deep Learning | Developers Breach">
            <a:extLst>
              <a:ext uri="{FF2B5EF4-FFF2-40B4-BE49-F238E27FC236}">
                <a16:creationId xmlns:a16="http://schemas.microsoft.com/office/drawing/2014/main" id="{CC44B4A7-32AD-044C-2C7D-A963CA523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0" t="3375" r="33031" b="13529"/>
          <a:stretch>
            <a:fillRect/>
          </a:stretch>
        </p:blipFill>
        <p:spPr bwMode="auto">
          <a:xfrm>
            <a:off x="6805307" y="2981241"/>
            <a:ext cx="4922383" cy="291457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C38E742E-7D80-E0EA-50E4-863339B6C968}"/>
              </a:ext>
            </a:extLst>
          </p:cNvPr>
          <p:cNvCxnSpPr/>
          <p:nvPr/>
        </p:nvCxnSpPr>
        <p:spPr>
          <a:xfrm flipV="1">
            <a:off x="4463294" y="4454436"/>
            <a:ext cx="3870037" cy="10344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201670DC-A896-13F2-ABAF-B5F67BD7E0AB}"/>
              </a:ext>
            </a:extLst>
          </p:cNvPr>
          <p:cNvCxnSpPr>
            <a:cxnSpLocks/>
          </p:cNvCxnSpPr>
          <p:nvPr/>
        </p:nvCxnSpPr>
        <p:spPr>
          <a:xfrm flipV="1">
            <a:off x="5487948" y="4755901"/>
            <a:ext cx="4656883" cy="12558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C22442E-7002-00D2-CA18-E905B9C31842}"/>
              </a:ext>
            </a:extLst>
          </p:cNvPr>
          <p:cNvSpPr txBox="1"/>
          <p:nvPr/>
        </p:nvSpPr>
        <p:spPr>
          <a:xfrm>
            <a:off x="3009296" y="5363771"/>
            <a:ext cx="2457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Level</a:t>
            </a:r>
            <a:b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해상도는 크고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채널은 작음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CC79B-338C-7726-6BC0-3C0EEE01DBB2}"/>
              </a:ext>
            </a:extLst>
          </p:cNvPr>
          <p:cNvSpPr txBox="1"/>
          <p:nvPr/>
        </p:nvSpPr>
        <p:spPr>
          <a:xfrm>
            <a:off x="4572003" y="5998297"/>
            <a:ext cx="2233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Level</a:t>
            </a:r>
            <a:b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해상도는 작고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채널은 큼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7B455A3-D3D7-F27B-E126-514510ECC597}"/>
              </a:ext>
            </a:extLst>
          </p:cNvPr>
          <p:cNvSpPr/>
          <p:nvPr/>
        </p:nvSpPr>
        <p:spPr>
          <a:xfrm>
            <a:off x="9095799" y="5802707"/>
            <a:ext cx="2900218" cy="914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Level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마다 같은 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</a:t>
            </a:r>
            <a:r>
              <a:rPr lang="ko-KR" alt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을</a:t>
            </a:r>
            <a:endParaRPr lang="en-US" altLang="ko-KR" sz="1600" b="1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ko-KR" altLang="en-US" sz="1600" b="1" dirty="0">
                <a:solidFill>
                  <a:sysClr val="windowText" lastClr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적용하면 비효율적임</a:t>
            </a:r>
            <a:r>
              <a:rPr lang="en-US" altLang="ko-KR" sz="1600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lang="ko-KR" altLang="en-US" sz="1600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79943AE-C19D-3124-B956-A6AECF5BA0D5}"/>
              </a:ext>
            </a:extLst>
          </p:cNvPr>
          <p:cNvGrpSpPr/>
          <p:nvPr/>
        </p:nvGrpSpPr>
        <p:grpSpPr>
          <a:xfrm>
            <a:off x="8607698" y="1219040"/>
            <a:ext cx="1317599" cy="914400"/>
            <a:chOff x="8198298" y="1163406"/>
            <a:chExt cx="1317599" cy="914400"/>
          </a:xfrm>
        </p:grpSpPr>
        <p:pic>
          <p:nvPicPr>
            <p:cNvPr id="15" name="그래픽 14" descr="동전 윤곽선">
              <a:extLst>
                <a:ext uri="{FF2B5EF4-FFF2-40B4-BE49-F238E27FC236}">
                  <a16:creationId xmlns:a16="http://schemas.microsoft.com/office/drawing/2014/main" id="{997ACC01-A6D9-EEE5-AC75-DB5AD6F44A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98298" y="1163406"/>
              <a:ext cx="914400" cy="914400"/>
            </a:xfrm>
            <a:prstGeom prst="rect">
              <a:avLst/>
            </a:prstGeom>
          </p:spPr>
        </p:pic>
        <p:sp>
          <p:nvSpPr>
            <p:cNvPr id="16" name="화살표: 위쪽 15">
              <a:extLst>
                <a:ext uri="{FF2B5EF4-FFF2-40B4-BE49-F238E27FC236}">
                  <a16:creationId xmlns:a16="http://schemas.microsoft.com/office/drawing/2014/main" id="{D668DA3F-06A7-46C3-2B10-00E929C7E411}"/>
                </a:ext>
              </a:extLst>
            </p:cNvPr>
            <p:cNvSpPr/>
            <p:nvPr/>
          </p:nvSpPr>
          <p:spPr>
            <a:xfrm>
              <a:off x="9158339" y="1242874"/>
              <a:ext cx="357558" cy="646545"/>
            </a:xfrm>
            <a:prstGeom prst="up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67936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A7BA1E52-047A-EE5F-63AE-41CA22101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89F16491-8623-8055-046F-4E2630A98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8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DADE344E-022C-942B-A636-C02761505A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en-US" altLang="ko-KR" dirty="0"/>
              <a:t>Introduction: Mirror Detection Network</a:t>
            </a:r>
            <a:endParaRPr lang="en-US" dirty="0"/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60EFAD39-4523-3B7A-9661-09BC20ECC6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" y="1052514"/>
            <a:ext cx="11585864" cy="1223962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tx2">
                    <a:lumMod val="25000"/>
                  </a:schemeClr>
                </a:solidFill>
              </a:rPr>
              <a:t>비유를 하자면</a:t>
            </a:r>
            <a:r>
              <a:rPr lang="en-US" altLang="ko-KR" dirty="0">
                <a:solidFill>
                  <a:schemeClr val="tx2">
                    <a:lumMod val="25000"/>
                  </a:schemeClr>
                </a:solidFill>
              </a:rPr>
              <a:t>..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solidFill>
                  <a:schemeClr val="bg2"/>
                </a:solidFill>
              </a:rPr>
              <a:t>High</a:t>
            </a:r>
            <a:r>
              <a:rPr lang="ko-KR" altLang="en-US" dirty="0">
                <a:solidFill>
                  <a:schemeClr val="bg2"/>
                </a:solidFill>
              </a:rPr>
              <a:t> </a:t>
            </a:r>
            <a:r>
              <a:rPr lang="en-US" altLang="ko-KR" dirty="0">
                <a:solidFill>
                  <a:schemeClr val="bg2"/>
                </a:solidFill>
              </a:rPr>
              <a:t>Level</a:t>
            </a:r>
            <a:r>
              <a:rPr lang="ko-KR" altLang="en-US" dirty="0">
                <a:solidFill>
                  <a:schemeClr val="bg2"/>
                </a:solidFill>
              </a:rPr>
              <a:t>의 </a:t>
            </a:r>
            <a:r>
              <a:rPr lang="en-US" altLang="ko-KR" dirty="0">
                <a:solidFill>
                  <a:schemeClr val="bg2"/>
                </a:solidFill>
              </a:rPr>
              <a:t>2x2 Conv</a:t>
            </a:r>
            <a:r>
              <a:rPr lang="ko-KR" altLang="en-US" dirty="0">
                <a:solidFill>
                  <a:schemeClr val="bg2"/>
                </a:solidFill>
              </a:rPr>
              <a:t> 필터를 </a:t>
            </a:r>
            <a:r>
              <a:rPr lang="en-US" altLang="ko-KR" dirty="0">
                <a:solidFill>
                  <a:schemeClr val="bg2"/>
                </a:solidFill>
              </a:rPr>
              <a:t>Low Level</a:t>
            </a:r>
            <a:r>
              <a:rPr lang="ko-KR" altLang="en-US" dirty="0">
                <a:solidFill>
                  <a:schemeClr val="bg2"/>
                </a:solidFill>
              </a:rPr>
              <a:t>에 적용시키는 것은 </a:t>
            </a:r>
            <a:r>
              <a:rPr lang="en-US" altLang="ko-KR" dirty="0">
                <a:solidFill>
                  <a:schemeClr val="bg2"/>
                </a:solidFill>
              </a:rPr>
              <a:t>Cost</a:t>
            </a:r>
            <a:r>
              <a:rPr lang="ko-KR" altLang="en-US" dirty="0">
                <a:solidFill>
                  <a:schemeClr val="bg2"/>
                </a:solidFill>
              </a:rPr>
              <a:t>가 클 수 밖에 없다</a:t>
            </a:r>
            <a:r>
              <a:rPr lang="en-US" altLang="ko-KR" dirty="0">
                <a:solidFill>
                  <a:schemeClr val="bg2"/>
                </a:solidFill>
              </a:rPr>
              <a:t>..!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C4CDB06-2CFC-FBBA-FFB1-1A96B64078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782733"/>
              </p:ext>
            </p:extLst>
          </p:nvPr>
        </p:nvGraphicFramePr>
        <p:xfrm>
          <a:off x="6621252" y="2506163"/>
          <a:ext cx="3823200" cy="382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40">
                  <a:extLst>
                    <a:ext uri="{9D8B030D-6E8A-4147-A177-3AD203B41FA5}">
                      <a16:colId xmlns:a16="http://schemas.microsoft.com/office/drawing/2014/main" val="2699069255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3573728423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632785910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1518542722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3559287943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995183828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4125961769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3547124418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4189312183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14396873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218671604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885371294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701077724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4173444149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108194474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832087388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1159860229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644734659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3657037882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130646761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3762670538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4002277938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3355306551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1590583293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559801294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145127136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138840504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420878972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3320043458"/>
                    </a:ext>
                  </a:extLst>
                </a:gridCol>
                <a:gridCol w="127440">
                  <a:extLst>
                    <a:ext uri="{9D8B030D-6E8A-4147-A177-3AD203B41FA5}">
                      <a16:colId xmlns:a16="http://schemas.microsoft.com/office/drawing/2014/main" val="2703739471"/>
                    </a:ext>
                  </a:extLst>
                </a:gridCol>
              </a:tblGrid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8855504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447210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3391844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466855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906649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605940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7750637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8864916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129654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922000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5722655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451351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43953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079287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672260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5959055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332715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155830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483358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8594558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912306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1860036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493551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471244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8558463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8073296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8923892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0200808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106188"/>
                  </a:ext>
                </a:extLst>
              </a:tr>
              <a:tr h="120000"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600" dirty="0"/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33577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61A758B-212A-BA2D-8C9B-CEF068BDC1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622927"/>
              </p:ext>
            </p:extLst>
          </p:nvPr>
        </p:nvGraphicFramePr>
        <p:xfrm>
          <a:off x="1747548" y="3429000"/>
          <a:ext cx="1800000" cy="18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000">
                  <a:extLst>
                    <a:ext uri="{9D8B030D-6E8A-4147-A177-3AD203B41FA5}">
                      <a16:colId xmlns:a16="http://schemas.microsoft.com/office/drawing/2014/main" val="264630974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676413561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55614687"/>
                    </a:ext>
                  </a:extLst>
                </a:gridCol>
                <a:gridCol w="450000">
                  <a:extLst>
                    <a:ext uri="{9D8B030D-6E8A-4147-A177-3AD203B41FA5}">
                      <a16:colId xmlns:a16="http://schemas.microsoft.com/office/drawing/2014/main" val="2935191920"/>
                    </a:ext>
                  </a:extLst>
                </a:gridCol>
              </a:tblGrid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670929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3545452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395751"/>
                  </a:ext>
                </a:extLst>
              </a:tr>
              <a:tr h="45000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3851460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5FE2760-1F59-3BBA-EEDB-D0E93B8EB482}"/>
              </a:ext>
            </a:extLst>
          </p:cNvPr>
          <p:cNvSpPr txBox="1"/>
          <p:nvPr/>
        </p:nvSpPr>
        <p:spPr>
          <a:xfrm>
            <a:off x="2064696" y="5229000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Level</a:t>
            </a:r>
            <a:endParaRPr lang="ko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0C303C-0330-A809-E4DB-7965EEEC9DDF}"/>
              </a:ext>
            </a:extLst>
          </p:cNvPr>
          <p:cNvSpPr txBox="1"/>
          <p:nvPr/>
        </p:nvSpPr>
        <p:spPr>
          <a:xfrm>
            <a:off x="7970839" y="6329363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Level</a:t>
            </a:r>
            <a:endParaRPr lang="ko-KR" alt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30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>
          <a:extLst>
            <a:ext uri="{FF2B5EF4-FFF2-40B4-BE49-F238E27FC236}">
              <a16:creationId xmlns:a16="http://schemas.microsoft.com/office/drawing/2014/main" id="{BEC69A9D-AE02-D668-EB84-BD3A095D7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>
            <a:extLst>
              <a:ext uri="{FF2B5EF4-FFF2-40B4-BE49-F238E27FC236}">
                <a16:creationId xmlns:a16="http://schemas.microsoft.com/office/drawing/2014/main" id="{309A7ACD-9C73-C4E6-6E0A-52C6DCF9D0F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184565" y="6529483"/>
            <a:ext cx="816976" cy="220641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fld id="{00000000-1234-1234-1234-123412341234}" type="slidenum">
              <a:rPr lang="en-US" altLang="ko-KR"/>
              <a:pPr/>
              <a:t>9</a:t>
            </a:fld>
            <a:endParaRPr lang="en-US"/>
          </a:p>
        </p:txBody>
      </p:sp>
      <p:sp>
        <p:nvSpPr>
          <p:cNvPr id="126" name="Google Shape;126;p6">
            <a:extLst>
              <a:ext uri="{FF2B5EF4-FFF2-40B4-BE49-F238E27FC236}">
                <a16:creationId xmlns:a16="http://schemas.microsoft.com/office/drawing/2014/main" id="{1A6BAB69-BDBD-EC67-72AD-F70823BC5C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90461" y="44628"/>
            <a:ext cx="11811083" cy="87284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dirty="0"/>
              <a:t>Introduction: Graph</a:t>
            </a:r>
          </a:p>
        </p:txBody>
      </p:sp>
      <p:sp>
        <p:nvSpPr>
          <p:cNvPr id="20" name="Google Shape;95;p2">
            <a:extLst>
              <a:ext uri="{FF2B5EF4-FFF2-40B4-BE49-F238E27FC236}">
                <a16:creationId xmlns:a16="http://schemas.microsoft.com/office/drawing/2014/main" id="{FBB22442-181F-03E4-DC89-DE974CD1F5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420" y="1052650"/>
            <a:ext cx="5713555" cy="5476738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ko-KR" altLang="en-US" dirty="0"/>
              <a:t>성능 비교 그래프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26278D-F702-3FF0-69CD-B63BE4CB6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5119" y="1557603"/>
            <a:ext cx="5999798" cy="447952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051CA8-9984-FAAF-0337-59D89614DE8F}"/>
              </a:ext>
            </a:extLst>
          </p:cNvPr>
          <p:cNvSpPr txBox="1"/>
          <p:nvPr/>
        </p:nvSpPr>
        <p:spPr>
          <a:xfrm>
            <a:off x="5227816" y="6128714"/>
            <a:ext cx="17363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축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FLOPs (</a:t>
            </a:r>
            <a:r>
              <a:rPr lang="ko-KR" alt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연산량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ko-KR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C9EE-9E08-7F4A-90C8-5006CD972656}"/>
              </a:ext>
            </a:extLst>
          </p:cNvPr>
          <p:cNvSpPr txBox="1"/>
          <p:nvPr/>
        </p:nvSpPr>
        <p:spPr>
          <a:xfrm>
            <a:off x="1586723" y="3428033"/>
            <a:ext cx="1051891" cy="7386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축</a:t>
            </a:r>
            <a:endParaRPr lang="en-US" altLang="ko-K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F-Measure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성능 지표</a:t>
            </a:r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843379-8A28-CA25-D5E9-272496470F8E}"/>
              </a:ext>
            </a:extLst>
          </p:cNvPr>
          <p:cNvSpPr txBox="1"/>
          <p:nvPr/>
        </p:nvSpPr>
        <p:spPr>
          <a:xfrm>
            <a:off x="8851425" y="1458665"/>
            <a:ext cx="1600118" cy="73866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ko-KR" altLang="en-US" b="1" dirty="0">
                <a:latin typeface="Calibri" panose="020F0502020204030204" pitchFamily="34" charset="0"/>
                <a:cs typeface="Calibri" panose="020F0502020204030204" pitchFamily="34" charset="0"/>
              </a:rPr>
              <a:t>모델종류</a:t>
            </a:r>
            <a:r>
              <a:rPr lang="en-US" altLang="ko-K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algn="ctr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Mirror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는 거울탐지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</a:t>
            </a:r>
            <a:r>
              <a:rPr lang="ko-KR" altLang="en-US" dirty="0">
                <a:latin typeface="Calibri" panose="020F0502020204030204" pitchFamily="34" charset="0"/>
                <a:cs typeface="Calibri" panose="020F0502020204030204" pitchFamily="34" charset="0"/>
              </a:rPr>
              <a:t>는 객체탐지</a:t>
            </a:r>
            <a:endParaRPr lang="en-US" altLang="ko-K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9F764A3-CC86-5BA9-4B4E-60C0330EFCFF}"/>
              </a:ext>
            </a:extLst>
          </p:cNvPr>
          <p:cNvSpPr/>
          <p:nvPr/>
        </p:nvSpPr>
        <p:spPr>
          <a:xfrm>
            <a:off x="5227816" y="2234273"/>
            <a:ext cx="2022763" cy="10496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AE4B453-4747-07D4-4878-9CE8B8D9EE28}"/>
              </a:ext>
            </a:extLst>
          </p:cNvPr>
          <p:cNvSpPr/>
          <p:nvPr/>
        </p:nvSpPr>
        <p:spPr>
          <a:xfrm>
            <a:off x="4096070" y="1915755"/>
            <a:ext cx="771494" cy="8459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C84FF72B-3BF6-A664-EC34-95E264918DDD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132205" y="3283889"/>
            <a:ext cx="2314676" cy="10893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688C523-CD4C-D8B2-8D5D-FD8479BEA2A9}"/>
              </a:ext>
            </a:extLst>
          </p:cNvPr>
          <p:cNvSpPr txBox="1"/>
          <p:nvPr/>
        </p:nvSpPr>
        <p:spPr>
          <a:xfrm>
            <a:off x="9446881" y="4111607"/>
            <a:ext cx="1301958" cy="523220"/>
          </a:xfrm>
          <a:prstGeom prst="rect">
            <a:avLst/>
          </a:prstGeom>
          <a:solidFill>
            <a:schemeClr val="bg1"/>
          </a:solidFill>
        </p:spPr>
        <p:txBody>
          <a:bodyPr vert="horz" wrap="none" rtlCol="0">
            <a:spAutoFit/>
          </a:bodyPr>
          <a:lstStyle/>
          <a:p>
            <a:pPr algn="ctr"/>
            <a:r>
              <a:rPr lang="ko-KR" altLang="en-US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연산량이</a:t>
            </a:r>
            <a:r>
              <a:rPr lang="ko-KR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많고</a:t>
            </a:r>
            <a:endParaRPr lang="en-US" altLang="ko-KR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FPS</a:t>
            </a:r>
            <a:r>
              <a:rPr lang="ko-KR" altLang="en-US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가 낮다</a:t>
            </a:r>
            <a:endParaRPr lang="en-US" altLang="ko-KR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A4E39C-BC92-0B1B-5DB0-F01DFA013A23}"/>
              </a:ext>
            </a:extLst>
          </p:cNvPr>
          <p:cNvSpPr txBox="1"/>
          <p:nvPr/>
        </p:nvSpPr>
        <p:spPr>
          <a:xfrm>
            <a:off x="4066021" y="1559211"/>
            <a:ext cx="795411" cy="338554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HetNet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2E556C3-690E-3B1C-76C2-65BE1388C787}"/>
              </a:ext>
            </a:extLst>
          </p:cNvPr>
          <p:cNvSpPr/>
          <p:nvPr/>
        </p:nvSpPr>
        <p:spPr>
          <a:xfrm>
            <a:off x="9252889" y="5872091"/>
            <a:ext cx="1931049" cy="73866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altLang="ko-KR" b="1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Gmac</a:t>
            </a:r>
            <a:endParaRPr lang="en-US" altLang="ko-KR" b="1" dirty="0">
              <a:solidFill>
                <a:sysClr val="windowText" lastClr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ko-KR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 10</a:t>
            </a:r>
            <a:r>
              <a:rPr lang="ko-KR" altLang="en-US" b="1" dirty="0" err="1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억번의</a:t>
            </a:r>
            <a:r>
              <a:rPr lang="ko-KR" altLang="en-US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곱셈</a:t>
            </a:r>
            <a:r>
              <a:rPr lang="en-US" altLang="ko-KR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ko-KR" altLang="en-US" b="1" dirty="0">
                <a:solidFill>
                  <a:sysClr val="windowText" lastClr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덧셈</a:t>
            </a:r>
            <a:endParaRPr lang="ko-KR" altLang="en-US" b="1" dirty="0">
              <a:solidFill>
                <a:sysClr val="windowText" lastClr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1032"/>
      </p:ext>
    </p:extLst>
  </p:cSld>
  <p:clrMapOvr>
    <a:masterClrMapping/>
  </p:clrMapOvr>
</p:sld>
</file>

<file path=ppt/theme/theme1.xml><?xml version="1.0" encoding="utf-8"?>
<a:theme xmlns:a="http://schemas.openxmlformats.org/drawingml/2006/main" name="nsl2">
  <a:themeElements>
    <a:clrScheme name="Office 2007-201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6648</TotalTime>
  <Words>1804</Words>
  <Application>Microsoft Office PowerPoint</Application>
  <PresentationFormat>와이드스크린</PresentationFormat>
  <Paragraphs>387</Paragraphs>
  <Slides>46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1" baseType="lpstr">
      <vt:lpstr>Noto Sans Symbols</vt:lpstr>
      <vt:lpstr>Malgun Gothic</vt:lpstr>
      <vt:lpstr>Arial</vt:lpstr>
      <vt:lpstr>Calibri</vt:lpstr>
      <vt:lpstr>nsl2</vt:lpstr>
      <vt:lpstr>Efficient Mirror Detection via Multi-level Heterogeneous Learning</vt:lpstr>
      <vt:lpstr>Intro</vt:lpstr>
      <vt:lpstr>Intro</vt:lpstr>
      <vt:lpstr>Abstract</vt:lpstr>
      <vt:lpstr>I: Introduction</vt:lpstr>
      <vt:lpstr>Introduction: Mirror Detection Network</vt:lpstr>
      <vt:lpstr>Introduction: Mirror Detection Network</vt:lpstr>
      <vt:lpstr>Introduction: Mirror Detection Network</vt:lpstr>
      <vt:lpstr>Introduction: Graph</vt:lpstr>
      <vt:lpstr>Introduction: Network Structure</vt:lpstr>
      <vt:lpstr>Introduction: Network Structure</vt:lpstr>
      <vt:lpstr>Introduction: Network Structure</vt:lpstr>
      <vt:lpstr>Introduction: Network Structure</vt:lpstr>
      <vt:lpstr>Introduction: Mimic Brain</vt:lpstr>
      <vt:lpstr>Introduction: Mimic Brain</vt:lpstr>
      <vt:lpstr>Introduction: Mimic Brain</vt:lpstr>
      <vt:lpstr>Introduction: HetNet Structure</vt:lpstr>
      <vt:lpstr>Introduction: HetNet Structure 1</vt:lpstr>
      <vt:lpstr>Introduction: HetNet Structure 2</vt:lpstr>
      <vt:lpstr>II: Methodology</vt:lpstr>
      <vt:lpstr>Methodology</vt:lpstr>
      <vt:lpstr>Methodology</vt:lpstr>
      <vt:lpstr>Methodology: Overall Structure</vt:lpstr>
      <vt:lpstr>Methodology: Overall Structure</vt:lpstr>
      <vt:lpstr>Methodology: Overall Structure</vt:lpstr>
      <vt:lpstr>Methodology: Overall Structure</vt:lpstr>
      <vt:lpstr>Methodology</vt:lpstr>
      <vt:lpstr>Methodology: The MIC Module (Low Level)</vt:lpstr>
      <vt:lpstr>Methodology: The MIC Module (Low Level)</vt:lpstr>
      <vt:lpstr>Methodology: The MIC Module (Low Level)</vt:lpstr>
      <vt:lpstr>Methodology: The MIC Module (Low Level)</vt:lpstr>
      <vt:lpstr>Methodology: The MIC Module (Low Level)</vt:lpstr>
      <vt:lpstr>Methodology</vt:lpstr>
      <vt:lpstr>Methodology: The RSL Module (High Level)</vt:lpstr>
      <vt:lpstr>Methodology: The RSL Module (High Level)</vt:lpstr>
      <vt:lpstr>Methodology</vt:lpstr>
      <vt:lpstr>Methodology: Loss Function</vt:lpstr>
      <vt:lpstr>III: Experiments</vt:lpstr>
      <vt:lpstr>Experiments: Setting</vt:lpstr>
      <vt:lpstr>Experiments: Comparison to Other Methods</vt:lpstr>
      <vt:lpstr>Experiments: Comparison to Other Methods</vt:lpstr>
      <vt:lpstr>Experiments: Ablation Study</vt:lpstr>
      <vt:lpstr>Experiments: Ablation Study</vt:lpstr>
      <vt:lpstr>Experiments: Ablation Study</vt:lpstr>
      <vt:lpstr>Conclusions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jeongyeup.paek</dc:creator>
  <cp:lastModifiedBy>경민 김</cp:lastModifiedBy>
  <cp:revision>16</cp:revision>
  <dcterms:created xsi:type="dcterms:W3CDTF">2014-03-19T10:21:19Z</dcterms:created>
  <dcterms:modified xsi:type="dcterms:W3CDTF">2025-08-07T05:20:21Z</dcterms:modified>
</cp:coreProperties>
</file>