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60" r:id="rId4"/>
    <p:sldId id="274" r:id="rId5"/>
    <p:sldId id="270" r:id="rId6"/>
    <p:sldId id="280" r:id="rId7"/>
    <p:sldId id="279" r:id="rId8"/>
    <p:sldId id="257" r:id="rId9"/>
    <p:sldId id="276" r:id="rId10"/>
    <p:sldId id="277" r:id="rId11"/>
    <p:sldId id="278" r:id="rId12"/>
    <p:sldId id="281" r:id="rId13"/>
    <p:sldId id="282" r:id="rId14"/>
    <p:sldId id="290" r:id="rId15"/>
    <p:sldId id="284" r:id="rId16"/>
    <p:sldId id="289" r:id="rId17"/>
    <p:sldId id="285" r:id="rId18"/>
    <p:sldId id="287" r:id="rId19"/>
    <p:sldId id="288" r:id="rId20"/>
    <p:sldId id="286" r:id="rId21"/>
    <p:sldId id="262" r:id="rId22"/>
    <p:sldId id="258" r:id="rId23"/>
    <p:sldId id="263" r:id="rId24"/>
    <p:sldId id="283" r:id="rId25"/>
    <p:sldId id="26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50"/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77" autoAdjust="0"/>
  </p:normalViewPr>
  <p:slideViewPr>
    <p:cSldViewPr snapToGrid="0">
      <p:cViewPr varScale="1">
        <p:scale>
          <a:sx n="73" d="100"/>
          <a:sy n="73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D706A-123B-46EE-8C29-F71FB4EF0855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14BE9-4FCD-4B68-9DAB-C9BB0135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14BE9-4FCD-4B68-9DAB-C9BB013568D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9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14BE9-4FCD-4B68-9DAB-C9BB013568D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6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2D45-CB10-4BDA-BB9D-DB0B3A9981F8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5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2D45-CB10-4BDA-BB9D-DB0B3A9981F8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8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2D45-CB10-4BDA-BB9D-DB0B3A9981F8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2D45-CB10-4BDA-BB9D-DB0B3A9981F8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5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2D45-CB10-4BDA-BB9D-DB0B3A9981F8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2D45-CB10-4BDA-BB9D-DB0B3A9981F8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1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2D45-CB10-4BDA-BB9D-DB0B3A9981F8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7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2D45-CB10-4BDA-BB9D-DB0B3A9981F8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6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2D45-CB10-4BDA-BB9D-DB0B3A9981F8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1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2D45-CB10-4BDA-BB9D-DB0B3A9981F8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2D45-CB10-4BDA-BB9D-DB0B3A9981F8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92D45-CB10-4BDA-BB9D-DB0B3A9981F8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00DD4-82BB-420F-BB9A-4CCEFA85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%5b&#49892;&#49845;_05%5d20200115_system_design_monster_&#51060;&#44221;&#54840;_ver0.1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Monster Motion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행동정의</a:t>
            </a:r>
            <a:endParaRPr lang="en-US" altLang="ko-KR" dirty="0" smtClean="0"/>
          </a:p>
          <a:p>
            <a:r>
              <a:rPr lang="en-US" altLang="ko-KR" dirty="0" smtClean="0"/>
              <a:t>FSM(Finite-state Machine)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82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Monster List</a:t>
            </a:r>
            <a:endParaRPr lang="ko-KR" alt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096563"/>
              </p:ext>
            </p:extLst>
          </p:nvPr>
        </p:nvGraphicFramePr>
        <p:xfrm>
          <a:off x="838200" y="1450848"/>
          <a:ext cx="10515600" cy="531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12"/>
                <a:gridCol w="4547616"/>
                <a:gridCol w="5452872"/>
              </a:tblGrid>
              <a:tr h="5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참고이미지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2574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토끼</a:t>
                      </a:r>
                      <a:r>
                        <a:rPr lang="en-US" altLang="ko-KR" sz="2000" dirty="0" smtClean="0"/>
                        <a:t>(Rabbit) 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이동패턴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로밍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1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공격패턴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없음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로밍</a:t>
                      </a:r>
                      <a:r>
                        <a:rPr lang="en-US" altLang="ko-KR" sz="1400" dirty="0" smtClean="0"/>
                        <a:t>1: 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area 1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2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2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3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빠른이동</a:t>
                      </a:r>
                      <a:r>
                        <a:rPr lang="ko-KR" altLang="en-US" sz="1600" baseline="0" dirty="0" smtClean="0"/>
                        <a:t> 랜덤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3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1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빠른이동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 idle n</a:t>
                      </a:r>
                      <a:r>
                        <a:rPr lang="ko-KR" altLang="en-US" sz="1600" baseline="0" dirty="0" smtClean="0"/>
                        <a:t>초 랜덤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고라니</a:t>
                      </a:r>
                      <a:r>
                        <a:rPr lang="en-US" altLang="ko-KR" sz="2000" dirty="0" smtClean="0"/>
                        <a:t>(Elk)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이동패턴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로밍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2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공격패턴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없음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로밍</a:t>
                      </a:r>
                      <a:r>
                        <a:rPr lang="en-US" altLang="ko-KR" sz="1400" dirty="0" smtClean="0"/>
                        <a:t>2: 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area 1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2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랜덤 </a:t>
                      </a:r>
                      <a:r>
                        <a:rPr lang="en-US" altLang="ko-KR" sz="1600" baseline="0" dirty="0" smtClean="0"/>
                        <a:t> idle n</a:t>
                      </a:r>
                      <a:r>
                        <a:rPr lang="ko-KR" altLang="en-US" sz="1600" baseline="0" dirty="0" smtClean="0"/>
                        <a:t>초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2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3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빠른이동</a:t>
                      </a:r>
                      <a:r>
                        <a:rPr lang="en-US" altLang="ko-KR" sz="1600" baseline="0" dirty="0" smtClean="0"/>
                        <a:t>,idle</a:t>
                      </a:r>
                      <a:r>
                        <a:rPr lang="ko-KR" altLang="en-US" sz="1600" baseline="0" dirty="0" smtClean="0"/>
                        <a:t> 랜덤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3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4: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 N</a:t>
                      </a:r>
                      <a:r>
                        <a:rPr lang="ko-KR" altLang="en-US" sz="1600" baseline="0" dirty="0" smtClean="0"/>
                        <a:t>초 잠자기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Anna Second ▼ illustrator✳️ on Inst ... - #Anna #illustration #illustrator #in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65" y="2260418"/>
            <a:ext cx="1958886" cy="195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ide racked whitetail buck #huntingwhitetaildeer #bowhuntingdeertip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6" b="9952"/>
          <a:stretch/>
        </p:blipFill>
        <p:spPr bwMode="auto">
          <a:xfrm>
            <a:off x="1651314" y="4563634"/>
            <a:ext cx="1808894" cy="22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208" y="4599884"/>
            <a:ext cx="2221866" cy="22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7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Monster List</a:t>
            </a:r>
            <a:endParaRPr lang="ko-KR" alt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780513"/>
              </p:ext>
            </p:extLst>
          </p:nvPr>
        </p:nvGraphicFramePr>
        <p:xfrm>
          <a:off x="838200" y="1450848"/>
          <a:ext cx="10515600" cy="531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12"/>
                <a:gridCol w="4547616"/>
                <a:gridCol w="5452872"/>
              </a:tblGrid>
              <a:tr h="5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참고이미지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2574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/>
                        <a:t>야생닭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en-US" altLang="ko-KR" sz="2000" dirty="0" err="1" smtClean="0"/>
                        <a:t>wild_chicken</a:t>
                      </a:r>
                      <a:r>
                        <a:rPr lang="en-US" altLang="ko-KR" sz="2000" dirty="0" smtClean="0"/>
                        <a:t>) 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이동패턴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로밍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3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공격패턴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기본공격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로밍</a:t>
                      </a:r>
                      <a:r>
                        <a:rPr lang="en-US" altLang="ko-KR" sz="1400" dirty="0" smtClean="0"/>
                        <a:t>3: 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area 1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2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2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3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 N</a:t>
                      </a:r>
                      <a:r>
                        <a:rPr lang="ko-KR" altLang="en-US" sz="1600" baseline="0" dirty="0" smtClean="0"/>
                        <a:t>초 잠자기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3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1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빠른이동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일반이동 랜덤 </a:t>
                      </a:r>
                      <a:r>
                        <a:rPr lang="en-US" altLang="ko-KR" sz="1600" baseline="0" dirty="0" smtClean="0"/>
                        <a:t> idle n</a:t>
                      </a:r>
                      <a:r>
                        <a:rPr lang="ko-KR" altLang="en-US" sz="1600" baseline="0" dirty="0" smtClean="0"/>
                        <a:t>초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94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Une mouette de la Frise orientale naine au plumage dor crayonn noi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08" y="2024743"/>
            <a:ext cx="1716023" cy="24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icken. Small Chicken , #sponsored, #Chicken, #Small #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2020388"/>
            <a:ext cx="1806195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1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98080" y="1825625"/>
            <a:ext cx="4221480" cy="4353106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로밍</a:t>
            </a:r>
            <a:r>
              <a:rPr lang="en-US" altLang="ko-KR" sz="2400" dirty="0" smtClean="0"/>
              <a:t>(Roaming)</a:t>
            </a:r>
            <a:r>
              <a:rPr lang="ko-KR" altLang="en-US" sz="2400" dirty="0" smtClean="0"/>
              <a:t>이동 </a:t>
            </a:r>
            <a:r>
              <a:rPr lang="en-US" altLang="ko-KR" sz="2400" dirty="0" smtClean="0"/>
              <a:t>flow</a:t>
            </a:r>
            <a:endParaRPr lang="en-US" altLang="ko-KR" sz="2400" dirty="0"/>
          </a:p>
          <a:p>
            <a:pPr lvl="1"/>
            <a:r>
              <a:rPr lang="ko-KR" altLang="en-US" sz="1400" dirty="0"/>
              <a:t>지정된 영역의 </a:t>
            </a:r>
            <a:r>
              <a:rPr lang="ko-KR" altLang="en-US" sz="1400" dirty="0" err="1" smtClean="0"/>
              <a:t>한개의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좌표를 향해서 이동한다</a:t>
            </a:r>
            <a:r>
              <a:rPr lang="en-US" altLang="ko-KR" sz="1400" dirty="0"/>
              <a:t>. (</a:t>
            </a:r>
            <a:r>
              <a:rPr lang="ko-KR" altLang="en-US" sz="1400" dirty="0" err="1"/>
              <a:t>범위내</a:t>
            </a:r>
            <a:r>
              <a:rPr lang="ko-KR" altLang="en-US" sz="1400" dirty="0"/>
              <a:t> 좌표는 랜덤생성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 err="1"/>
              <a:t>이동중</a:t>
            </a:r>
            <a:r>
              <a:rPr lang="ko-KR" altLang="en-US" sz="1400" dirty="0"/>
              <a:t> 장애물을 만나면 </a:t>
            </a:r>
            <a:r>
              <a:rPr lang="ko-KR" altLang="en-US" sz="1400" dirty="0" err="1"/>
              <a:t>충돌할때</a:t>
            </a:r>
            <a:r>
              <a:rPr lang="ko-KR" altLang="en-US" sz="1400" dirty="0"/>
              <a:t> 가지 가까이 가서 </a:t>
            </a:r>
            <a:r>
              <a:rPr lang="ko-KR" altLang="en-US" sz="1400" dirty="0" err="1"/>
              <a:t>충돌후</a:t>
            </a:r>
            <a:r>
              <a:rPr lang="ko-KR" altLang="en-US" sz="1400" dirty="0"/>
              <a:t> 좌측이나 우측으로 방향을 </a:t>
            </a:r>
            <a:r>
              <a:rPr lang="ko-KR" altLang="en-US" sz="1400" dirty="0" err="1"/>
              <a:t>전환후</a:t>
            </a:r>
            <a:r>
              <a:rPr lang="ko-KR" altLang="en-US" sz="1400" dirty="0"/>
              <a:t> 충돌을 </a:t>
            </a:r>
            <a:r>
              <a:rPr lang="ko-KR" altLang="en-US" sz="1400" dirty="0" err="1"/>
              <a:t>벗어날때</a:t>
            </a:r>
            <a:r>
              <a:rPr lang="ko-KR" altLang="en-US" sz="1400" dirty="0"/>
              <a:t> 까지 이동한다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충돌을 벗어나면 해당위치에서 목표지점까지 경로를 재설정한다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좌표에 도착 후 </a:t>
            </a:r>
            <a:r>
              <a:rPr lang="en-US" altLang="ko-KR" sz="1400" dirty="0"/>
              <a:t>N()</a:t>
            </a:r>
            <a:r>
              <a:rPr lang="ko-KR" altLang="en-US" sz="1400" dirty="0"/>
              <a:t>초 동안 대기상태로 전환한다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다음 </a:t>
            </a:r>
            <a:r>
              <a:rPr lang="en-US" altLang="ko-KR" sz="1400" dirty="0" smtClean="0"/>
              <a:t>way zone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있으면 </a:t>
            </a:r>
            <a:r>
              <a:rPr lang="en-US" altLang="ko-KR" sz="1400" dirty="0" smtClean="0"/>
              <a:t>point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생성후이동한다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 smtClean="0"/>
              <a:t>출발 </a:t>
            </a:r>
            <a:r>
              <a:rPr lang="en-US" altLang="ko-KR" sz="1400" dirty="0" smtClean="0"/>
              <a:t>way zone</a:t>
            </a:r>
            <a:r>
              <a:rPr lang="ko-KR" altLang="en-US" sz="1400" dirty="0" smtClean="0"/>
              <a:t>으로 돌아오면 </a:t>
            </a:r>
            <a:r>
              <a:rPr lang="en-US" altLang="ko-KR" sz="1400" dirty="0" smtClean="0"/>
              <a:t>idle</a:t>
            </a:r>
            <a:r>
              <a:rPr lang="ko-KR" altLang="en-US" sz="1400" dirty="0" smtClean="0"/>
              <a:t>상태로 </a:t>
            </a:r>
            <a:r>
              <a:rPr lang="ko-KR" altLang="en-US" sz="1400" dirty="0" err="1" smtClean="0"/>
              <a:t>전환후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로밍은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리셋된다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026" name="Picture 2" descr="https://cdn.shopify.com/s/files/1/0764/6941/products/Durango-Colorado_1024x1024@2x.jpg?v=152153337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t="3840" r="5400" b="10308"/>
          <a:stretch/>
        </p:blipFill>
        <p:spPr bwMode="auto">
          <a:xfrm>
            <a:off x="838200" y="1326526"/>
            <a:ext cx="3718558" cy="535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735978" y="3095898"/>
            <a:ext cx="470262" cy="653142"/>
          </a:xfrm>
          <a:prstGeom prst="roundRect">
            <a:avLst/>
          </a:prstGeom>
          <a:solidFill>
            <a:srgbClr val="5B9BD5">
              <a:alpha val="4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A2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74275" y="5238207"/>
            <a:ext cx="470262" cy="653142"/>
          </a:xfrm>
          <a:prstGeom prst="roundRect">
            <a:avLst/>
          </a:prstGeom>
          <a:solidFill>
            <a:srgbClr val="5B9BD5">
              <a:alpha val="4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97726" y="4506689"/>
            <a:ext cx="470262" cy="653142"/>
          </a:xfrm>
          <a:prstGeom prst="roundRect">
            <a:avLst/>
          </a:prstGeom>
          <a:solidFill>
            <a:srgbClr val="5B9BD5">
              <a:alpha val="4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A4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71748" y="2662119"/>
            <a:ext cx="470262" cy="653142"/>
          </a:xfrm>
          <a:prstGeom prst="roundRect">
            <a:avLst/>
          </a:prstGeom>
          <a:solidFill>
            <a:srgbClr val="5B9BD5">
              <a:alpha val="4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A5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7479" y="1825626"/>
            <a:ext cx="470262" cy="653142"/>
          </a:xfrm>
          <a:prstGeom prst="roundRect">
            <a:avLst/>
          </a:prstGeom>
          <a:solidFill>
            <a:srgbClr val="5B9BD5">
              <a:alpha val="4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A1</a:t>
            </a:r>
            <a:endParaRPr lang="ko-KR" altLang="en-US" sz="1400" dirty="0"/>
          </a:p>
        </p:txBody>
      </p:sp>
      <p:cxnSp>
        <p:nvCxnSpPr>
          <p:cNvPr id="10" name="구부러진 연결선 9"/>
          <p:cNvCxnSpPr>
            <a:stCxn id="9" idx="3"/>
            <a:endCxn id="4" idx="0"/>
          </p:cNvCxnSpPr>
          <p:nvPr/>
        </p:nvCxnSpPr>
        <p:spPr>
          <a:xfrm>
            <a:off x="3167741" y="2152197"/>
            <a:ext cx="803368" cy="9437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4" idx="2"/>
            <a:endCxn id="6" idx="3"/>
          </p:cNvCxnSpPr>
          <p:nvPr/>
        </p:nvCxnSpPr>
        <p:spPr>
          <a:xfrm rot="5400000">
            <a:off x="2899954" y="4493623"/>
            <a:ext cx="1815738" cy="326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6" idx="1"/>
            <a:endCxn id="7" idx="2"/>
          </p:cNvCxnSpPr>
          <p:nvPr/>
        </p:nvCxnSpPr>
        <p:spPr>
          <a:xfrm rot="10800000">
            <a:off x="1632857" y="5159832"/>
            <a:ext cx="1541418" cy="4049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7" idx="1"/>
            <a:endCxn id="8" idx="1"/>
          </p:cNvCxnSpPr>
          <p:nvPr/>
        </p:nvCxnSpPr>
        <p:spPr>
          <a:xfrm rot="10800000" flipH="1">
            <a:off x="1397726" y="2988690"/>
            <a:ext cx="74022" cy="1844570"/>
          </a:xfrm>
          <a:prstGeom prst="curvedConnector3">
            <a:avLst>
              <a:gd name="adj1" fmla="val -308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8" idx="0"/>
            <a:endCxn id="9" idx="1"/>
          </p:cNvCxnSpPr>
          <p:nvPr/>
        </p:nvCxnSpPr>
        <p:spPr>
          <a:xfrm rot="5400000" flipH="1" flipV="1">
            <a:off x="1947218" y="1911858"/>
            <a:ext cx="509922" cy="990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설명선 2 28"/>
          <p:cNvSpPr/>
          <p:nvPr/>
        </p:nvSpPr>
        <p:spPr>
          <a:xfrm>
            <a:off x="4723311" y="1594872"/>
            <a:ext cx="1873432" cy="649001"/>
          </a:xfrm>
          <a:prstGeom prst="borderCallout2">
            <a:avLst>
              <a:gd name="adj1" fmla="val 18750"/>
              <a:gd name="adj2" fmla="val -8333"/>
              <a:gd name="adj3" fmla="val 22776"/>
              <a:gd name="adj4" fmla="val -50833"/>
              <a:gd name="adj5" fmla="val 92372"/>
              <a:gd name="adj6" fmla="val -91990"/>
            </a:avLst>
          </a:prstGeom>
          <a:solidFill>
            <a:srgbClr val="000000">
              <a:alpha val="29020"/>
            </a:srgbClr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Way zone</a:t>
            </a:r>
          </a:p>
          <a:p>
            <a:pPr algn="ctr"/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73038" y="2664116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Idle </a:t>
            </a:r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286338" y="3592052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Roaming </a:t>
            </a:r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66026" y="4106442"/>
            <a:ext cx="1253562" cy="53499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Waypoint </a:t>
            </a:r>
            <a:r>
              <a:rPr lang="ko-KR" altLang="en-US" sz="1200" dirty="0" smtClean="0"/>
              <a:t>지정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43181" y="4715795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Move </a:t>
            </a:r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cxnSp>
        <p:nvCxnSpPr>
          <p:cNvPr id="38" name="구부러진 연결선 37"/>
          <p:cNvCxnSpPr>
            <a:stCxn id="30" idx="3"/>
            <a:endCxn id="34" idx="3"/>
          </p:cNvCxnSpPr>
          <p:nvPr/>
        </p:nvCxnSpPr>
        <p:spPr>
          <a:xfrm>
            <a:off x="6526600" y="2931612"/>
            <a:ext cx="13300" cy="927936"/>
          </a:xfrm>
          <a:prstGeom prst="curvedConnector3">
            <a:avLst>
              <a:gd name="adj1" fmla="val 1818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34" idx="3"/>
            <a:endCxn id="37" idx="3"/>
          </p:cNvCxnSpPr>
          <p:nvPr/>
        </p:nvCxnSpPr>
        <p:spPr>
          <a:xfrm>
            <a:off x="6539900" y="3859548"/>
            <a:ext cx="56843" cy="1123743"/>
          </a:xfrm>
          <a:prstGeom prst="curvedConnector3">
            <a:avLst>
              <a:gd name="adj1" fmla="val 502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4570058" y="4121918"/>
            <a:ext cx="1253562" cy="5349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Waypoint </a:t>
            </a:r>
            <a:r>
              <a:rPr lang="ko-KR" altLang="en-US" sz="1200" dirty="0" smtClean="0"/>
              <a:t>도착</a:t>
            </a:r>
            <a:endParaRPr lang="ko-KR" altLang="en-US" sz="1200" dirty="0"/>
          </a:p>
        </p:txBody>
      </p:sp>
      <p:cxnSp>
        <p:nvCxnSpPr>
          <p:cNvPr id="54" name="구부러진 연결선 53"/>
          <p:cNvCxnSpPr>
            <a:stCxn id="37" idx="1"/>
            <a:endCxn id="30" idx="1"/>
          </p:cNvCxnSpPr>
          <p:nvPr/>
        </p:nvCxnSpPr>
        <p:spPr>
          <a:xfrm rot="10800000">
            <a:off x="5273039" y="2931613"/>
            <a:ext cx="70143" cy="2051679"/>
          </a:xfrm>
          <a:prstGeom prst="curvedConnector3">
            <a:avLst>
              <a:gd name="adj1" fmla="val 425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586095" y="3047765"/>
            <a:ext cx="1253562" cy="5349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 </a:t>
            </a:r>
            <a:r>
              <a:rPr lang="ko-KR" altLang="en-US" sz="1200" dirty="0" err="1" smtClean="0"/>
              <a:t>초후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630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02136" y="1825625"/>
            <a:ext cx="4051663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이동패턴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1"/>
            <a:r>
              <a:rPr lang="ko-KR" altLang="en-US" sz="1800" dirty="0" err="1"/>
              <a:t>로밍이동중</a:t>
            </a:r>
            <a:r>
              <a:rPr lang="ko-KR" altLang="en-US" sz="1800" dirty="0"/>
              <a:t> </a:t>
            </a:r>
            <a:r>
              <a:rPr lang="en-US" altLang="ko-KR" sz="1800" dirty="0"/>
              <a:t>feed</a:t>
            </a:r>
            <a:r>
              <a:rPr lang="ko-KR" altLang="en-US" sz="1800" dirty="0"/>
              <a:t>속성 오브젝트 </a:t>
            </a:r>
            <a:r>
              <a:rPr lang="ko-KR" altLang="en-US" sz="1800" dirty="0" err="1"/>
              <a:t>발견시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먹기</a:t>
            </a:r>
            <a:r>
              <a:rPr lang="en-US" altLang="ko-KR" sz="1800" dirty="0" smtClean="0"/>
              <a:t>(Meal)</a:t>
            </a:r>
            <a:r>
              <a:rPr lang="ko-KR" altLang="en-US" sz="1800" dirty="0" smtClean="0"/>
              <a:t>상태로 </a:t>
            </a:r>
            <a:r>
              <a:rPr lang="ko-KR" altLang="en-US" sz="1800" dirty="0"/>
              <a:t>전환</a:t>
            </a:r>
            <a:endParaRPr lang="en-US" altLang="ko-KR" sz="1800" dirty="0"/>
          </a:p>
          <a:p>
            <a:pPr lvl="1"/>
            <a:endParaRPr lang="ko-KR" altLang="en-US" sz="1600" dirty="0"/>
          </a:p>
        </p:txBody>
      </p:sp>
      <p:pic>
        <p:nvPicPr>
          <p:cNvPr id="2050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3120"/>
            <a:ext cx="4236914" cy="54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478377" y="5104380"/>
            <a:ext cx="522514" cy="7257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A2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17076" y="2479550"/>
            <a:ext cx="522514" cy="7257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A1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56509" y="3944467"/>
            <a:ext cx="322024" cy="4472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2"/>
            <a:endCxn id="5" idx="0"/>
          </p:cNvCxnSpPr>
          <p:nvPr/>
        </p:nvCxnSpPr>
        <p:spPr>
          <a:xfrm flipH="1">
            <a:off x="1739634" y="3205264"/>
            <a:ext cx="1238699" cy="18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" y="3222499"/>
            <a:ext cx="589113" cy="589113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156509" y="3038187"/>
            <a:ext cx="1121133" cy="1121133"/>
          </a:xfrm>
          <a:prstGeom prst="ellipse">
            <a:avLst/>
          </a:prstGeom>
          <a:solidFill>
            <a:schemeClr val="accent4">
              <a:lumMod val="60000"/>
              <a:lumOff val="40000"/>
              <a:alpha val="2902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236182" y="2805784"/>
            <a:ext cx="339634" cy="3396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설명선 2 15"/>
          <p:cNvSpPr/>
          <p:nvPr/>
        </p:nvSpPr>
        <p:spPr>
          <a:xfrm>
            <a:off x="3418902" y="3676793"/>
            <a:ext cx="1234887" cy="649001"/>
          </a:xfrm>
          <a:prstGeom prst="borderCallout2">
            <a:avLst>
              <a:gd name="adj1" fmla="val 18750"/>
              <a:gd name="adj2" fmla="val -8333"/>
              <a:gd name="adj3" fmla="val 22776"/>
              <a:gd name="adj4" fmla="val -50833"/>
              <a:gd name="adj5" fmla="val 78282"/>
              <a:gd name="adj6" fmla="val -83647"/>
            </a:avLst>
          </a:prstGeom>
          <a:solidFill>
            <a:srgbClr val="000000">
              <a:alpha val="29020"/>
            </a:srgbClr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Feed</a:t>
            </a:r>
          </a:p>
          <a:p>
            <a:pPr algn="ctr"/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856064" y="3641795"/>
            <a:ext cx="339634" cy="3396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73038" y="2664116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Move </a:t>
            </a:r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86338" y="4404919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Move</a:t>
            </a:r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cxnSp>
        <p:nvCxnSpPr>
          <p:cNvPr id="21" name="구부러진 연결선 20"/>
          <p:cNvCxnSpPr>
            <a:stCxn id="18" idx="3"/>
            <a:endCxn id="27" idx="3"/>
          </p:cNvCxnSpPr>
          <p:nvPr/>
        </p:nvCxnSpPr>
        <p:spPr>
          <a:xfrm>
            <a:off x="6526600" y="2931612"/>
            <a:ext cx="13300" cy="852939"/>
          </a:xfrm>
          <a:prstGeom prst="curvedConnector3">
            <a:avLst>
              <a:gd name="adj1" fmla="val 1818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578655" y="3120794"/>
            <a:ext cx="1253562" cy="5349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Feed </a:t>
            </a:r>
            <a:r>
              <a:rPr lang="ko-KR" altLang="en-US" sz="1200" dirty="0" smtClean="0"/>
              <a:t>속성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탐지</a:t>
            </a:r>
            <a:endParaRPr lang="ko-KR" altLang="en-US" sz="1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86338" y="3517055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타겟목표전환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86338" y="5338385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Meal</a:t>
            </a:r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cxnSp>
        <p:nvCxnSpPr>
          <p:cNvPr id="32" name="구부러진 연결선 31"/>
          <p:cNvCxnSpPr>
            <a:stCxn id="27" idx="3"/>
            <a:endCxn id="19" idx="3"/>
          </p:cNvCxnSpPr>
          <p:nvPr/>
        </p:nvCxnSpPr>
        <p:spPr>
          <a:xfrm>
            <a:off x="6539900" y="3784551"/>
            <a:ext cx="12700" cy="88786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19" idx="3"/>
            <a:endCxn id="30" idx="3"/>
          </p:cNvCxnSpPr>
          <p:nvPr/>
        </p:nvCxnSpPr>
        <p:spPr>
          <a:xfrm>
            <a:off x="6539900" y="4672415"/>
            <a:ext cx="12700" cy="9334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78655" y="4871652"/>
            <a:ext cx="1253562" cy="5349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Feed </a:t>
            </a:r>
            <a:r>
              <a:rPr lang="ko-KR" altLang="en-US" sz="1200" dirty="0" err="1" smtClean="0"/>
              <a:t>타겟</a:t>
            </a:r>
            <a:endParaRPr lang="ko-KR" altLang="en-US" sz="1200" dirty="0"/>
          </a:p>
        </p:txBody>
      </p:sp>
      <p:cxnSp>
        <p:nvCxnSpPr>
          <p:cNvPr id="39" name="구부러진 연결선 38"/>
          <p:cNvCxnSpPr>
            <a:stCxn id="30" idx="1"/>
            <a:endCxn id="18" idx="1"/>
          </p:cNvCxnSpPr>
          <p:nvPr/>
        </p:nvCxnSpPr>
        <p:spPr>
          <a:xfrm rot="10800000">
            <a:off x="5273038" y="2931613"/>
            <a:ext cx="13300" cy="2674269"/>
          </a:xfrm>
          <a:prstGeom prst="curvedConnector3">
            <a:avLst>
              <a:gd name="adj1" fmla="val 2408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032651" y="4806162"/>
            <a:ext cx="1253562" cy="5349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r>
              <a:rPr lang="ko-KR" altLang="en-US" sz="1200" dirty="0" smtClean="0"/>
              <a:t>초경과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812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02136" y="1825625"/>
            <a:ext cx="4051663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이동패턴</a:t>
            </a:r>
            <a:r>
              <a:rPr lang="en-US" altLang="ko-KR" dirty="0" smtClean="0"/>
              <a:t>2</a:t>
            </a:r>
            <a:endParaRPr lang="en-US" altLang="ko-KR" sz="2000" dirty="0"/>
          </a:p>
          <a:p>
            <a:pPr lvl="1"/>
            <a:r>
              <a:rPr lang="ko-KR" altLang="en-US" sz="1800" dirty="0" err="1" smtClean="0"/>
              <a:t>로밍이동중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N(10~14)sec </a:t>
            </a:r>
            <a:r>
              <a:rPr lang="ko-KR" altLang="en-US" sz="1800" dirty="0" err="1"/>
              <a:t>경과후</a:t>
            </a:r>
            <a:r>
              <a:rPr lang="ko-KR" altLang="en-US" sz="1800" dirty="0"/>
              <a:t> 목표지점을 도달하지 않으면 </a:t>
            </a:r>
            <a:r>
              <a:rPr lang="ko-KR" altLang="en-US" sz="1800" dirty="0" err="1"/>
              <a:t>잠자기상태로</a:t>
            </a:r>
            <a:r>
              <a:rPr lang="ko-KR" altLang="en-US" sz="1800" dirty="0"/>
              <a:t> 전환</a:t>
            </a:r>
            <a:endParaRPr lang="en-US" altLang="ko-KR" sz="1800" dirty="0"/>
          </a:p>
          <a:p>
            <a:endParaRPr lang="ko-KR" altLang="en-US" sz="2000" dirty="0"/>
          </a:p>
        </p:txBody>
      </p:sp>
      <p:pic>
        <p:nvPicPr>
          <p:cNvPr id="2050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3120"/>
            <a:ext cx="4236914" cy="54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478377" y="5104380"/>
            <a:ext cx="522514" cy="7257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A2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17076" y="2479550"/>
            <a:ext cx="522514" cy="7257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A1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2"/>
            <a:endCxn id="5" idx="0"/>
          </p:cNvCxnSpPr>
          <p:nvPr/>
        </p:nvCxnSpPr>
        <p:spPr>
          <a:xfrm flipH="1">
            <a:off x="1739634" y="3205264"/>
            <a:ext cx="1238699" cy="18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설명선 2 13"/>
          <p:cNvSpPr/>
          <p:nvPr/>
        </p:nvSpPr>
        <p:spPr>
          <a:xfrm>
            <a:off x="3483080" y="3506252"/>
            <a:ext cx="1234887" cy="649001"/>
          </a:xfrm>
          <a:prstGeom prst="borderCallout2">
            <a:avLst>
              <a:gd name="adj1" fmla="val 18750"/>
              <a:gd name="adj2" fmla="val -8333"/>
              <a:gd name="adj3" fmla="val 22776"/>
              <a:gd name="adj4" fmla="val -50833"/>
              <a:gd name="adj5" fmla="val 106461"/>
              <a:gd name="adj6" fmla="val -81531"/>
            </a:avLst>
          </a:prstGeom>
          <a:solidFill>
            <a:srgbClr val="000000">
              <a:alpha val="29020"/>
            </a:srgbClr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이동후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14</a:t>
            </a:r>
            <a:r>
              <a:rPr lang="ko-KR" altLang="en-US" sz="1400" dirty="0" smtClean="0"/>
              <a:t>초경과</a:t>
            </a:r>
            <a:endParaRPr lang="ko-KR" altLang="en-US" dirty="0"/>
          </a:p>
        </p:txBody>
      </p:sp>
      <p:sp>
        <p:nvSpPr>
          <p:cNvPr id="9" name="왼쪽 화살표 8"/>
          <p:cNvSpPr/>
          <p:nvPr/>
        </p:nvSpPr>
        <p:spPr>
          <a:xfrm rot="18054215">
            <a:off x="2164380" y="3441048"/>
            <a:ext cx="1023656" cy="3628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606536" y="3601916"/>
            <a:ext cx="1211694" cy="1335061"/>
            <a:chOff x="1606536" y="3601916"/>
            <a:chExt cx="1211694" cy="1335061"/>
          </a:xfrm>
        </p:grpSpPr>
        <p:sp>
          <p:nvSpPr>
            <p:cNvPr id="12" name="타원 11"/>
            <p:cNvSpPr/>
            <p:nvPr/>
          </p:nvSpPr>
          <p:spPr>
            <a:xfrm>
              <a:off x="1697097" y="3815844"/>
              <a:ext cx="1121133" cy="1121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902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구름 모양 설명선 3"/>
            <p:cNvSpPr/>
            <p:nvPr/>
          </p:nvSpPr>
          <p:spPr>
            <a:xfrm>
              <a:off x="1606536" y="3601916"/>
              <a:ext cx="731360" cy="424406"/>
            </a:xfrm>
            <a:prstGeom prst="cloudCallout">
              <a:avLst>
                <a:gd name="adj1" fmla="val 22034"/>
                <a:gd name="adj2" fmla="val 6865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err="1" smtClean="0"/>
                <a:t>zzz</a:t>
              </a:r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891" y="4051547"/>
              <a:ext cx="589113" cy="589113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5273038" y="2664116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Move </a:t>
            </a:r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8655" y="3334420"/>
            <a:ext cx="1253562" cy="5349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10~14</a:t>
            </a:r>
            <a:r>
              <a:rPr lang="ko-KR" altLang="en-US" sz="1200" dirty="0" smtClean="0"/>
              <a:t>초 경과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목표에 도달하지 </a:t>
            </a:r>
            <a:r>
              <a:rPr lang="ko-KR" altLang="en-US" sz="1200" dirty="0" err="1" smtClean="0"/>
              <a:t>못했을때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86338" y="3815844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Sleep </a:t>
            </a:r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cxnSp>
        <p:nvCxnSpPr>
          <p:cNvPr id="23" name="구부러진 연결선 22"/>
          <p:cNvCxnSpPr>
            <a:endCxn id="21" idx="3"/>
          </p:cNvCxnSpPr>
          <p:nvPr/>
        </p:nvCxnSpPr>
        <p:spPr>
          <a:xfrm>
            <a:off x="6539900" y="3149874"/>
            <a:ext cx="12700" cy="9334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6636600" y="4358372"/>
            <a:ext cx="1253562" cy="5349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</a:t>
            </a:r>
            <a:r>
              <a:rPr lang="ko-KR" altLang="en-US" sz="1200" dirty="0" smtClean="0"/>
              <a:t>초간 </a:t>
            </a:r>
            <a:r>
              <a:rPr lang="en-US" altLang="ko-KR" sz="1200" dirty="0" smtClean="0"/>
              <a:t>sleep</a:t>
            </a:r>
            <a:endParaRPr lang="ko-KR" altLang="en-US" sz="1200" dirty="0"/>
          </a:p>
        </p:txBody>
      </p:sp>
      <p:cxnSp>
        <p:nvCxnSpPr>
          <p:cNvPr id="25" name="구부러진 연결선 24"/>
          <p:cNvCxnSpPr>
            <a:stCxn id="29" idx="1"/>
            <a:endCxn id="16" idx="1"/>
          </p:cNvCxnSpPr>
          <p:nvPr/>
        </p:nvCxnSpPr>
        <p:spPr>
          <a:xfrm rot="10800000">
            <a:off x="5273039" y="2931613"/>
            <a:ext cx="893" cy="2132035"/>
          </a:xfrm>
          <a:prstGeom prst="curvedConnector3">
            <a:avLst>
              <a:gd name="adj1" fmla="val 25699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273931" y="4796151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대기 상태</a:t>
            </a:r>
            <a:endParaRPr lang="ko-KR" altLang="en-US" sz="1200" dirty="0"/>
          </a:p>
        </p:txBody>
      </p:sp>
      <p:cxnSp>
        <p:nvCxnSpPr>
          <p:cNvPr id="30" name="구부러진 연결선 29"/>
          <p:cNvCxnSpPr>
            <a:stCxn id="21" idx="3"/>
            <a:endCxn id="29" idx="3"/>
          </p:cNvCxnSpPr>
          <p:nvPr/>
        </p:nvCxnSpPr>
        <p:spPr>
          <a:xfrm flipH="1">
            <a:off x="6527493" y="4083340"/>
            <a:ext cx="12407" cy="980307"/>
          </a:xfrm>
          <a:prstGeom prst="curvedConnector3">
            <a:avLst>
              <a:gd name="adj1" fmla="val -1842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3931083" y="4528655"/>
            <a:ext cx="1253562" cy="5349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이전 </a:t>
            </a:r>
            <a:r>
              <a:rPr lang="ko-KR" altLang="en-US" sz="1200" dirty="0" err="1" smtClean="0"/>
              <a:t>타겟좌표로</a:t>
            </a:r>
            <a:r>
              <a:rPr lang="ko-KR" altLang="en-US" sz="1200" dirty="0" smtClean="0"/>
              <a:t> 계속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915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3120"/>
            <a:ext cx="4236914" cy="54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5566" y="1825625"/>
            <a:ext cx="48262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상태정의</a:t>
            </a:r>
            <a:endParaRPr lang="en-US" altLang="ko-KR" dirty="0" smtClean="0"/>
          </a:p>
          <a:p>
            <a:r>
              <a:rPr lang="ko-KR" altLang="en-US" sz="2400" dirty="0" smtClean="0"/>
              <a:t>탐색 </a:t>
            </a:r>
            <a:r>
              <a:rPr lang="en-US" altLang="ko-KR" sz="2400" dirty="0" smtClean="0"/>
              <a:t>flow</a:t>
            </a:r>
          </a:p>
          <a:p>
            <a:pPr lvl="1"/>
            <a:r>
              <a:rPr lang="ko-KR" altLang="en-US" sz="2000" dirty="0" smtClean="0"/>
              <a:t>대기상태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이동상태에서 </a:t>
            </a:r>
            <a:r>
              <a:rPr lang="ko-KR" altLang="en-US" sz="2000" dirty="0" err="1" smtClean="0"/>
              <a:t>탐지범위내에</a:t>
            </a:r>
            <a:r>
              <a:rPr lang="ko-KR" altLang="en-US" sz="2000" dirty="0" smtClean="0"/>
              <a:t> 오브젝트를 식별한다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Feed </a:t>
            </a:r>
            <a:r>
              <a:rPr lang="ko-KR" altLang="en-US" sz="2000" dirty="0" smtClean="0"/>
              <a:t>속성탐지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Player </a:t>
            </a:r>
            <a:r>
              <a:rPr lang="ko-KR" altLang="en-US" sz="2000" dirty="0" smtClean="0"/>
              <a:t>속성탐지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예외처리</a:t>
            </a:r>
            <a:endParaRPr lang="en-US" altLang="ko-KR" sz="2000" dirty="0" smtClean="0"/>
          </a:p>
          <a:p>
            <a:pPr lvl="2"/>
            <a:r>
              <a:rPr lang="ko-KR" altLang="en-US" sz="1800" dirty="0" err="1" smtClean="0"/>
              <a:t>범위내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Player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feed</a:t>
            </a:r>
            <a:r>
              <a:rPr lang="ko-KR" altLang="en-US" sz="1800" dirty="0" smtClean="0"/>
              <a:t>가 함께 있으면 </a:t>
            </a:r>
            <a:r>
              <a:rPr lang="en-US" altLang="ko-KR" sz="1800" dirty="0" smtClean="0"/>
              <a:t>Player</a:t>
            </a:r>
            <a:r>
              <a:rPr lang="ko-KR" altLang="en-US" sz="1800" dirty="0" smtClean="0"/>
              <a:t>가 우선순위가 높다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2200" dirty="0" smtClean="0"/>
              <a:t>탐지정지</a:t>
            </a:r>
            <a:endParaRPr lang="en-US" altLang="ko-KR" sz="2200" dirty="0" smtClean="0"/>
          </a:p>
          <a:p>
            <a:pPr lvl="2"/>
            <a:r>
              <a:rPr lang="ko-KR" altLang="en-US" sz="1800" dirty="0" err="1" smtClean="0"/>
              <a:t>잠자기상태일때는</a:t>
            </a:r>
            <a:r>
              <a:rPr lang="ko-KR" altLang="en-US" sz="1800" dirty="0" smtClean="0"/>
              <a:t> 탐지가 일시적으로 정지한다</a:t>
            </a:r>
            <a:r>
              <a:rPr lang="en-US" altLang="ko-KR" sz="1800" dirty="0" smtClean="0"/>
              <a:t>.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8377" y="5104380"/>
            <a:ext cx="522514" cy="7257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A2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17076" y="2479550"/>
            <a:ext cx="522514" cy="7257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A1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56509" y="3944467"/>
            <a:ext cx="322024" cy="4472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stCxn id="5" idx="2"/>
            <a:endCxn id="4" idx="0"/>
          </p:cNvCxnSpPr>
          <p:nvPr/>
        </p:nvCxnSpPr>
        <p:spPr>
          <a:xfrm flipH="1">
            <a:off x="1739634" y="3205264"/>
            <a:ext cx="1238699" cy="18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" y="3222499"/>
            <a:ext cx="589113" cy="589113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156509" y="3038187"/>
            <a:ext cx="1121133" cy="1121133"/>
          </a:xfrm>
          <a:prstGeom prst="ellipse">
            <a:avLst/>
          </a:prstGeom>
          <a:solidFill>
            <a:schemeClr val="accent4">
              <a:lumMod val="60000"/>
              <a:lumOff val="40000"/>
              <a:alpha val="2902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26388" y="3622148"/>
            <a:ext cx="339634" cy="3396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설명선 2 10"/>
          <p:cNvSpPr/>
          <p:nvPr/>
        </p:nvSpPr>
        <p:spPr>
          <a:xfrm>
            <a:off x="3418902" y="3676793"/>
            <a:ext cx="1234887" cy="649001"/>
          </a:xfrm>
          <a:prstGeom prst="borderCallout2">
            <a:avLst>
              <a:gd name="adj1" fmla="val 18750"/>
              <a:gd name="adj2" fmla="val -8333"/>
              <a:gd name="adj3" fmla="val 22776"/>
              <a:gd name="adj4" fmla="val -50833"/>
              <a:gd name="adj5" fmla="val 78282"/>
              <a:gd name="adj6" fmla="val -83647"/>
            </a:avLst>
          </a:prstGeom>
          <a:solidFill>
            <a:srgbClr val="000000">
              <a:alpha val="29020"/>
            </a:srgbClr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Feed</a:t>
            </a:r>
          </a:p>
          <a:p>
            <a:pPr algn="ctr"/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38743" y="3506976"/>
            <a:ext cx="339634" cy="3396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54928" y="3679396"/>
            <a:ext cx="322024" cy="4472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</a:t>
            </a:r>
            <a:endParaRPr lang="ko-KR" altLang="en-US" sz="1400" dirty="0"/>
          </a:p>
        </p:txBody>
      </p:sp>
      <p:sp>
        <p:nvSpPr>
          <p:cNvPr id="15" name="설명선 2 14"/>
          <p:cNvSpPr/>
          <p:nvPr/>
        </p:nvSpPr>
        <p:spPr>
          <a:xfrm>
            <a:off x="64178" y="2678478"/>
            <a:ext cx="1234887" cy="649001"/>
          </a:xfrm>
          <a:prstGeom prst="borderCallout2">
            <a:avLst>
              <a:gd name="adj1" fmla="val 28814"/>
              <a:gd name="adj2" fmla="val 103796"/>
              <a:gd name="adj3" fmla="val 28814"/>
              <a:gd name="adj4" fmla="val 128996"/>
              <a:gd name="adj5" fmla="val 146716"/>
              <a:gd name="adj6" fmla="val 133206"/>
            </a:avLst>
          </a:prstGeom>
          <a:solidFill>
            <a:srgbClr val="000000">
              <a:alpha val="29020"/>
            </a:srgbClr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</a:p>
          <a:p>
            <a:pPr algn="ctr"/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16" name="설명선 2 15"/>
          <p:cNvSpPr/>
          <p:nvPr/>
        </p:nvSpPr>
        <p:spPr>
          <a:xfrm>
            <a:off x="4228399" y="2842407"/>
            <a:ext cx="1234887" cy="649001"/>
          </a:xfrm>
          <a:prstGeom prst="borderCallout2">
            <a:avLst>
              <a:gd name="adj1" fmla="val 18750"/>
              <a:gd name="adj2" fmla="val -8333"/>
              <a:gd name="adj3" fmla="val 22776"/>
              <a:gd name="adj4" fmla="val -50833"/>
              <a:gd name="adj5" fmla="val 78282"/>
              <a:gd name="adj6" fmla="val -83647"/>
            </a:avLst>
          </a:prstGeom>
          <a:solidFill>
            <a:srgbClr val="000000">
              <a:alpha val="29020"/>
            </a:srgbClr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탐지범위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38827" y="3126011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Idle </a:t>
            </a:r>
            <a:r>
              <a:rPr lang="ko-KR" altLang="en-US" sz="1200" dirty="0" smtClean="0"/>
              <a:t>상태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38827" y="4124227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탐지상태</a:t>
            </a:r>
            <a:endParaRPr lang="ko-KR" altLang="en-US" sz="1200" dirty="0"/>
          </a:p>
        </p:txBody>
      </p:sp>
      <p:cxnSp>
        <p:nvCxnSpPr>
          <p:cNvPr id="21" name="구부러진 연결선 20"/>
          <p:cNvCxnSpPr>
            <a:stCxn id="17" idx="3"/>
            <a:endCxn id="20" idx="3"/>
          </p:cNvCxnSpPr>
          <p:nvPr/>
        </p:nvCxnSpPr>
        <p:spPr>
          <a:xfrm>
            <a:off x="6592389" y="3393507"/>
            <a:ext cx="12700" cy="9982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338827" y="5295103"/>
            <a:ext cx="1253562" cy="53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탐지중지</a:t>
            </a:r>
            <a:endParaRPr lang="ko-KR" altLang="en-US" sz="1200" dirty="0"/>
          </a:p>
        </p:txBody>
      </p:sp>
      <p:cxnSp>
        <p:nvCxnSpPr>
          <p:cNvPr id="27" name="구부러진 연결선 26"/>
          <p:cNvCxnSpPr>
            <a:stCxn id="20" idx="3"/>
            <a:endCxn id="26" idx="3"/>
          </p:cNvCxnSpPr>
          <p:nvPr/>
        </p:nvCxnSpPr>
        <p:spPr>
          <a:xfrm>
            <a:off x="6592389" y="4391723"/>
            <a:ext cx="12700" cy="117087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650646" y="4659218"/>
            <a:ext cx="1253562" cy="5349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잠자기상태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884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5566" y="1825625"/>
            <a:ext cx="482629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상태정의</a:t>
            </a:r>
            <a:endParaRPr lang="en-US" altLang="ko-KR" dirty="0" smtClean="0"/>
          </a:p>
          <a:p>
            <a:r>
              <a:rPr lang="ko-KR" altLang="en-US" dirty="0" smtClean="0"/>
              <a:t>잠자기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err="1" smtClean="0"/>
              <a:t>로밍이동중</a:t>
            </a:r>
            <a:r>
              <a:rPr lang="ko-KR" altLang="en-US" dirty="0" smtClean="0"/>
              <a:t> 이동시간 </a:t>
            </a:r>
            <a:r>
              <a:rPr lang="en-US" altLang="ko-KR" dirty="0" smtClean="0"/>
              <a:t>N(10~13)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경과후</a:t>
            </a:r>
            <a:r>
              <a:rPr lang="ko-KR" altLang="en-US" dirty="0" smtClean="0"/>
              <a:t> 목표점에 도달하지 못하면 현재위치에서 </a:t>
            </a:r>
            <a:r>
              <a:rPr lang="ko-KR" altLang="en-US" dirty="0" err="1" smtClean="0"/>
              <a:t>잠자기상태로</a:t>
            </a:r>
            <a:r>
              <a:rPr lang="ko-KR" altLang="en-US" dirty="0" smtClean="0"/>
              <a:t> 전환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N(10)</a:t>
            </a:r>
            <a:r>
              <a:rPr lang="ko-KR" altLang="en-US" dirty="0" smtClean="0"/>
              <a:t>초 동안 </a:t>
            </a:r>
            <a:r>
              <a:rPr lang="ko-KR" altLang="en-US" dirty="0" err="1" smtClean="0"/>
              <a:t>잠자기상태</a:t>
            </a:r>
            <a:r>
              <a:rPr lang="ko-KR" altLang="en-US" dirty="0" smtClean="0"/>
              <a:t> 유지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잠자기상태에서는</a:t>
            </a:r>
            <a:r>
              <a:rPr lang="ko-KR" altLang="en-US" dirty="0" smtClean="0"/>
              <a:t> 탐색기능이 작동하지 않음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현재 위치에서 이전목표지점으로 다시 이동</a:t>
            </a:r>
            <a:endParaRPr lang="en-US" altLang="ko-KR" dirty="0"/>
          </a:p>
          <a:p>
            <a:pPr lvl="1"/>
            <a:r>
              <a:rPr lang="ko-KR" altLang="en-US" dirty="0" err="1" smtClean="0"/>
              <a:t>죽음후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리젠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flow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215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5566" y="1825625"/>
            <a:ext cx="48262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상태정의</a:t>
            </a:r>
            <a:endParaRPr lang="en-US" altLang="ko-KR" dirty="0" smtClean="0"/>
          </a:p>
          <a:p>
            <a:r>
              <a:rPr lang="ko-KR" altLang="en-US" dirty="0" smtClean="0"/>
              <a:t>먹기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err="1" smtClean="0"/>
              <a:t>로밍이동중</a:t>
            </a:r>
            <a:r>
              <a:rPr lang="ko-KR" altLang="en-US" dirty="0" smtClean="0"/>
              <a:t> 경로상에 인지된 오브젝트의 속성이 </a:t>
            </a:r>
            <a:r>
              <a:rPr lang="en-US" altLang="ko-KR" dirty="0" smtClean="0"/>
              <a:t>feed</a:t>
            </a:r>
            <a:r>
              <a:rPr lang="ko-KR" altLang="en-US" dirty="0" smtClean="0"/>
              <a:t>인 경우 </a:t>
            </a:r>
            <a:r>
              <a:rPr lang="ko-KR" altLang="en-US" dirty="0" err="1" smtClean="0"/>
              <a:t>먹기상태로</a:t>
            </a:r>
            <a:r>
              <a:rPr lang="ko-KR" altLang="en-US" dirty="0" smtClean="0"/>
              <a:t> 전환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오브젝트로 </a:t>
            </a:r>
            <a:r>
              <a:rPr lang="ko-KR" altLang="en-US" dirty="0" err="1" smtClean="0"/>
              <a:t>이동후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먹기연출</a:t>
            </a:r>
            <a:r>
              <a:rPr lang="ko-KR" altLang="en-US" dirty="0" smtClean="0"/>
              <a:t> </a:t>
            </a:r>
            <a:r>
              <a:rPr lang="en-US" altLang="ko-KR" dirty="0" smtClean="0"/>
              <a:t>N(5)</a:t>
            </a:r>
            <a:r>
              <a:rPr lang="ko-KR" altLang="en-US" dirty="0" smtClean="0"/>
              <a:t>간 유지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619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5566" y="1825625"/>
            <a:ext cx="48262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상태정의</a:t>
            </a:r>
            <a:endParaRPr lang="en-US" altLang="ko-KR" dirty="0" smtClean="0"/>
          </a:p>
          <a:p>
            <a:r>
              <a:rPr lang="ko-KR" altLang="en-US" dirty="0" smtClean="0"/>
              <a:t>전투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smtClean="0"/>
              <a:t>초식속성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전투 </a:t>
            </a:r>
            <a:r>
              <a:rPr lang="en-US" altLang="ko-KR" dirty="0" smtClean="0"/>
              <a:t>flow</a:t>
            </a:r>
          </a:p>
          <a:p>
            <a:pPr lvl="2"/>
            <a:r>
              <a:rPr lang="ko-KR" altLang="en-US" dirty="0" smtClean="0"/>
              <a:t>전투상태가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피격을 받으면 이동상태가 도망상태로 전환되며 캐릭터위치의 반대방향으로 이동한다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1600" y="2821577"/>
            <a:ext cx="1502229" cy="60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Idle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3814354"/>
            <a:ext cx="1502229" cy="60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Meal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44983" y="3304902"/>
            <a:ext cx="1502229" cy="60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도망상태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빠른이동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52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5566" y="1825625"/>
            <a:ext cx="48262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상태정의</a:t>
            </a:r>
            <a:endParaRPr lang="en-US" altLang="ko-KR" dirty="0" smtClean="0"/>
          </a:p>
          <a:p>
            <a:r>
              <a:rPr lang="ko-KR" altLang="en-US" dirty="0" smtClean="0"/>
              <a:t>전투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smtClean="0"/>
              <a:t>육식속성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전투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err="1"/>
              <a:t>스킬전투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1"/>
            <a:r>
              <a:rPr lang="ko-KR" altLang="en-US" dirty="0"/>
              <a:t>도망가기 </a:t>
            </a:r>
            <a:r>
              <a:rPr lang="en-US" altLang="ko-KR" dirty="0"/>
              <a:t>flow</a:t>
            </a:r>
          </a:p>
          <a:p>
            <a:pPr lvl="1"/>
            <a:r>
              <a:rPr lang="ko-KR" altLang="en-US" dirty="0" err="1"/>
              <a:t>죽음후</a:t>
            </a:r>
            <a:r>
              <a:rPr lang="ko-KR" altLang="en-US" dirty="0"/>
              <a:t> </a:t>
            </a:r>
            <a:r>
              <a:rPr lang="ko-KR" altLang="en-US" dirty="0" err="1"/>
              <a:t>리젠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1600" y="2821577"/>
            <a:ext cx="1502229" cy="60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0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Focus</a:t>
            </a:r>
          </a:p>
          <a:p>
            <a:r>
              <a:rPr lang="en-US" altLang="ko-KR" dirty="0" smtClean="0"/>
              <a:t>Policy</a:t>
            </a:r>
          </a:p>
          <a:p>
            <a:r>
              <a:rPr lang="en-US" altLang="ko-KR" dirty="0" smtClean="0"/>
              <a:t>Monster motion</a:t>
            </a:r>
          </a:p>
          <a:p>
            <a:pPr lvl="1"/>
            <a:r>
              <a:rPr lang="en-US" altLang="ko-KR" dirty="0" smtClean="0"/>
              <a:t>Basic motion</a:t>
            </a:r>
          </a:p>
          <a:p>
            <a:pPr lvl="1"/>
            <a:r>
              <a:rPr lang="en-US" altLang="ko-KR" dirty="0" smtClean="0"/>
              <a:t>Combat motion</a:t>
            </a:r>
          </a:p>
          <a:p>
            <a:r>
              <a:rPr lang="en-US" altLang="ko-KR" dirty="0" smtClean="0"/>
              <a:t>Motion List</a:t>
            </a:r>
          </a:p>
          <a:p>
            <a:r>
              <a:rPr lang="en-US" altLang="ko-KR" dirty="0" smtClean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516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5566" y="1825625"/>
            <a:ext cx="48262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상태정의</a:t>
            </a:r>
            <a:endParaRPr lang="en-US" altLang="ko-KR" dirty="0" smtClean="0"/>
          </a:p>
          <a:p>
            <a:r>
              <a:rPr lang="ko-KR" altLang="en-US" dirty="0" smtClean="0"/>
              <a:t>전투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smtClean="0"/>
              <a:t>선공패턴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후공패턴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보스</a:t>
            </a:r>
            <a:r>
              <a:rPr lang="en-US" altLang="ko-KR" dirty="0" smtClean="0"/>
              <a:t>Phase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6124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FSM(Common)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45474"/>
            <a:ext cx="8637509" cy="5514528"/>
          </a:xfrm>
        </p:spPr>
      </p:pic>
    </p:spTree>
    <p:extLst>
      <p:ext uri="{BB962C8B-B14F-4D97-AF65-F5344CB8AC3E}">
        <p14:creationId xmlns:p14="http://schemas.microsoft.com/office/powerpoint/2010/main" val="3691767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일반모션</a:t>
            </a:r>
            <a:r>
              <a:rPr lang="en-US" altLang="ko-KR" dirty="0" smtClean="0"/>
              <a:t>TYPE(Basic motion)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900" dirty="0" smtClean="0"/>
              <a:t>대기</a:t>
            </a:r>
            <a:r>
              <a:rPr lang="en-US" altLang="ko-KR" sz="1900" dirty="0" smtClean="0"/>
              <a:t>(Idle) : </a:t>
            </a:r>
            <a:r>
              <a:rPr lang="ko-KR" altLang="en-US" sz="1900" dirty="0" smtClean="0"/>
              <a:t>대기상태에 나오는 애니메이션</a:t>
            </a:r>
            <a:endParaRPr lang="en-US" altLang="ko-KR" sz="1900" dirty="0" smtClean="0"/>
          </a:p>
          <a:p>
            <a:pPr>
              <a:lnSpc>
                <a:spcPct val="100000"/>
              </a:lnSpc>
            </a:pPr>
            <a:r>
              <a:rPr lang="ko-KR" altLang="en-US" sz="1900" dirty="0" smtClean="0"/>
              <a:t>이동</a:t>
            </a:r>
            <a:r>
              <a:rPr lang="en-US" altLang="ko-KR" sz="1900" dirty="0" smtClean="0"/>
              <a:t>(Move) : </a:t>
            </a:r>
            <a:r>
              <a:rPr lang="ko-KR" altLang="en-US" sz="1900" dirty="0" smtClean="0"/>
              <a:t>지정된 </a:t>
            </a:r>
            <a:r>
              <a:rPr lang="en-US" altLang="ko-KR" sz="1900" dirty="0" smtClean="0"/>
              <a:t>area</a:t>
            </a:r>
            <a:r>
              <a:rPr lang="ko-KR" altLang="en-US" sz="1900" dirty="0" smtClean="0"/>
              <a:t>를 목표로 진행하는 이동 모션 달리는 상태도 있다</a:t>
            </a:r>
            <a:r>
              <a:rPr lang="en-US" altLang="ko-KR" sz="1900" dirty="0" smtClean="0"/>
              <a:t>. </a:t>
            </a:r>
          </a:p>
          <a:p>
            <a:pPr lvl="1"/>
            <a:r>
              <a:rPr lang="ko-KR" altLang="en-US" sz="1900" dirty="0" smtClean="0"/>
              <a:t>걷기</a:t>
            </a:r>
            <a:r>
              <a:rPr lang="en-US" altLang="ko-KR" sz="1900" dirty="0" smtClean="0"/>
              <a:t>(M_walk_monster01)</a:t>
            </a:r>
          </a:p>
          <a:p>
            <a:pPr lvl="1"/>
            <a:r>
              <a:rPr lang="ko-KR" altLang="en-US" sz="1900" dirty="0" smtClean="0"/>
              <a:t>달리기</a:t>
            </a:r>
            <a:r>
              <a:rPr lang="en-US" altLang="ko-KR" sz="1900" dirty="0" smtClean="0"/>
              <a:t>(M_run_monster01)</a:t>
            </a:r>
          </a:p>
          <a:p>
            <a:r>
              <a:rPr lang="ko-KR" altLang="en-US" sz="1900" dirty="0" smtClean="0"/>
              <a:t>먹기</a:t>
            </a:r>
            <a:r>
              <a:rPr lang="en-US" altLang="ko-KR" sz="1900" dirty="0" smtClean="0"/>
              <a:t>(Meal) : </a:t>
            </a:r>
            <a:r>
              <a:rPr lang="ko-KR" altLang="en-US" sz="1900" dirty="0" smtClean="0"/>
              <a:t>각 </a:t>
            </a:r>
            <a:r>
              <a:rPr lang="ko-KR" altLang="en-US" sz="1900" dirty="0" err="1" smtClean="0"/>
              <a:t>몬스터가</a:t>
            </a:r>
            <a:r>
              <a:rPr lang="ko-KR" altLang="en-US" sz="1900" dirty="0" smtClean="0"/>
              <a:t> 먹이를 먹는 모션</a:t>
            </a:r>
            <a:endParaRPr lang="en-US" altLang="ko-KR" sz="1900" dirty="0" smtClean="0"/>
          </a:p>
          <a:p>
            <a:r>
              <a:rPr lang="ko-KR" altLang="en-US" sz="1900" dirty="0" smtClean="0"/>
              <a:t>잠자기 </a:t>
            </a:r>
            <a:r>
              <a:rPr lang="en-US" altLang="ko-KR" sz="1900" dirty="0" smtClean="0"/>
              <a:t>(Sleep) : </a:t>
            </a:r>
            <a:r>
              <a:rPr lang="ko-KR" altLang="en-US" sz="1900" dirty="0" smtClean="0"/>
              <a:t>각 </a:t>
            </a:r>
            <a:r>
              <a:rPr lang="ko-KR" altLang="en-US" sz="1900" dirty="0" err="1" smtClean="0"/>
              <a:t>몬스터가</a:t>
            </a:r>
            <a:r>
              <a:rPr lang="ko-KR" altLang="en-US" sz="1900" dirty="0" smtClean="0"/>
              <a:t> 자는 모션 </a:t>
            </a:r>
            <a:endParaRPr lang="en-US" altLang="ko-KR" sz="1900" dirty="0" smtClean="0"/>
          </a:p>
          <a:p>
            <a:r>
              <a:rPr lang="ko-KR" altLang="en-US" sz="1900" dirty="0" smtClean="0"/>
              <a:t>죽음</a:t>
            </a:r>
            <a:r>
              <a:rPr lang="en-US" altLang="ko-KR" sz="1900" dirty="0" smtClean="0"/>
              <a:t>(Death) : </a:t>
            </a:r>
            <a:r>
              <a:rPr lang="ko-KR" altLang="en-US" sz="1900" dirty="0" smtClean="0"/>
              <a:t>각 </a:t>
            </a:r>
            <a:r>
              <a:rPr lang="ko-KR" altLang="en-US" sz="1900" dirty="0" err="1" smtClean="0"/>
              <a:t>몬스터가</a:t>
            </a:r>
            <a:r>
              <a:rPr lang="ko-KR" altLang="en-US" sz="1900" dirty="0" smtClean="0"/>
              <a:t> 죽는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모션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3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일반모션</a:t>
            </a:r>
            <a:r>
              <a:rPr lang="en-US" altLang="ko-KR" dirty="0" smtClean="0"/>
              <a:t>LIST(Basic motion)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69470"/>
              </p:ext>
            </p:extLst>
          </p:nvPr>
        </p:nvGraphicFramePr>
        <p:xfrm>
          <a:off x="304800" y="1502725"/>
          <a:ext cx="11290299" cy="370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48"/>
                <a:gridCol w="1158240"/>
                <a:gridCol w="2705658"/>
                <a:gridCol w="918869"/>
                <a:gridCol w="903142"/>
                <a:gridCol w="4054974"/>
                <a:gridCol w="1012968"/>
              </a:tblGrid>
              <a:tr h="406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모션명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time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Default</a:t>
                      </a:r>
                      <a:endParaRPr lang="ko-KR" altLang="en-US" sz="1400" dirty="0"/>
                    </a:p>
                  </a:txBody>
                  <a:tcPr/>
                </a:tc>
              </a:tr>
              <a:tr h="358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B_Idle_monster01_breath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B_Idle_monster01_around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몬스터의</a:t>
                      </a:r>
                      <a:r>
                        <a:rPr lang="ko-KR" altLang="en-US" sz="1200" dirty="0" smtClean="0"/>
                        <a:t> 특징대로 숨을 쉬는 모션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한번씩 주변을 둘러본다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501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걷기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B_Move_walk_monster01_ready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B_Move_walk_monster01_loop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/>
                        <a:t>목표지점를</a:t>
                      </a:r>
                      <a:r>
                        <a:rPr lang="ko-KR" altLang="en-US" sz="1200" b="1" dirty="0" smtClean="0"/>
                        <a:t> 향해 </a:t>
                      </a:r>
                      <a:r>
                        <a:rPr lang="ko-KR" altLang="en-US" sz="1200" dirty="0" smtClean="0"/>
                        <a:t>진행하는 모션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0.5m/1s</a:t>
                      </a:r>
                      <a:endParaRPr lang="ko-KR" altLang="en-US" sz="1200" dirty="0"/>
                    </a:p>
                  </a:txBody>
                  <a:tcPr/>
                </a:tc>
              </a:tr>
              <a:tr h="501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달리기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B_Move_run_monster01_ready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B_Move_run_monster01_loop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B_Move_run_monster01_stop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0.5sec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달리기 상태로 </a:t>
                      </a:r>
                      <a:r>
                        <a:rPr lang="ko-KR" altLang="en-US" sz="1200" dirty="0" err="1" smtClean="0"/>
                        <a:t>변경시</a:t>
                      </a:r>
                      <a:r>
                        <a:rPr lang="ko-KR" altLang="en-US" sz="1200" dirty="0" smtClean="0"/>
                        <a:t> 진행하는 모션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달리는 동안 반복되는 모션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달리기를 </a:t>
                      </a:r>
                      <a:r>
                        <a:rPr lang="ko-KR" altLang="en-US" sz="1200" dirty="0" err="1" smtClean="0"/>
                        <a:t>멈출때</a:t>
                      </a:r>
                      <a:r>
                        <a:rPr lang="ko-KR" altLang="en-US" sz="1200" dirty="0" smtClean="0"/>
                        <a:t> 나오는 모션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1m/1s</a:t>
                      </a:r>
                      <a:endParaRPr lang="ko-KR" altLang="en-US" sz="1200" dirty="0"/>
                    </a:p>
                  </a:txBody>
                  <a:tcPr/>
                </a:tc>
              </a:tr>
              <a:tr h="300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먹기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B_Meal_monster01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몬스터의</a:t>
                      </a:r>
                      <a:r>
                        <a:rPr lang="ko-KR" altLang="en-US" sz="1200" dirty="0" smtClean="0"/>
                        <a:t> 특징대로 먹는 모션이 나온다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01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잠자기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B_Sleep_monster01_ready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B_Sleep_monster01_loop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B_Sleep_monster01_end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Loop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01</a:t>
                      </a:r>
                      <a:r>
                        <a:rPr lang="ko-KR" altLang="en-US" sz="1200" dirty="0" smtClean="0"/>
                        <a:t>의 특징으로 잠드는 모션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자는 동안 반복되는 모션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공격을 당하거나 시간이 지나면 깨어나는 모션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01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부활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B_Regenerate_monster01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리젠</a:t>
                      </a:r>
                      <a:r>
                        <a:rPr lang="ko-KR" altLang="en-US" sz="1200" dirty="0" smtClean="0"/>
                        <a:t> 위치에서 생성되는 연출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16992" y="6473952"/>
            <a:ext cx="11241024" cy="292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※ time</a:t>
            </a:r>
            <a:r>
              <a:rPr lang="ko-KR" altLang="en-US" sz="1200" dirty="0" smtClean="0"/>
              <a:t>과 동작은 </a:t>
            </a:r>
            <a:r>
              <a:rPr lang="ko-KR" altLang="en-US" sz="1200" dirty="0" err="1" smtClean="0"/>
              <a:t>애니메이터의</a:t>
            </a:r>
            <a:r>
              <a:rPr lang="ko-KR" altLang="en-US" sz="1200" dirty="0" smtClean="0"/>
              <a:t> 제안으로 변경 가능합니다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단 프레임에 따른 애니메이션 </a:t>
            </a:r>
            <a:r>
              <a:rPr lang="ko-KR" altLang="en-US" sz="1200" dirty="0" err="1" smtClean="0"/>
              <a:t>싱크조절은</a:t>
            </a:r>
            <a:r>
              <a:rPr lang="ko-KR" altLang="en-US" sz="1200" dirty="0" smtClean="0"/>
              <a:t> 필요합니다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492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전투모션</a:t>
            </a:r>
            <a:r>
              <a:rPr lang="en-US" altLang="ko-KR" dirty="0" smtClean="0"/>
              <a:t>TYPE(combat </a:t>
            </a:r>
            <a:r>
              <a:rPr lang="en-US" altLang="ko-KR" dirty="0" smtClean="0"/>
              <a:t>motion)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900" dirty="0" smtClean="0"/>
              <a:t>전투</a:t>
            </a:r>
            <a:r>
              <a:rPr lang="ko-KR" altLang="en-US" sz="1900" dirty="0" smtClean="0"/>
              <a:t>대기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c_Idle</a:t>
            </a:r>
            <a:r>
              <a:rPr lang="en-US" altLang="ko-KR" sz="1900" dirty="0" smtClean="0"/>
              <a:t>) : </a:t>
            </a:r>
            <a:r>
              <a:rPr lang="ko-KR" altLang="en-US" sz="1900" dirty="0" smtClean="0"/>
              <a:t>전투대기상태에 </a:t>
            </a:r>
            <a:r>
              <a:rPr lang="ko-KR" altLang="en-US" sz="1900" dirty="0" smtClean="0"/>
              <a:t>나오는 애니메이션</a:t>
            </a:r>
            <a:endParaRPr lang="en-US" altLang="ko-KR" sz="1900" dirty="0" smtClean="0"/>
          </a:p>
          <a:p>
            <a:pPr>
              <a:lnSpc>
                <a:spcPct val="100000"/>
              </a:lnSpc>
            </a:pPr>
            <a:r>
              <a:rPr lang="ko-KR" altLang="en-US" sz="1900" dirty="0" smtClean="0"/>
              <a:t>공격</a:t>
            </a:r>
            <a:r>
              <a:rPr lang="en-US" altLang="ko-KR" sz="1900" dirty="0" smtClean="0"/>
              <a:t>(Attack) : </a:t>
            </a:r>
            <a:r>
              <a:rPr lang="ko-KR" altLang="en-US" sz="1900" dirty="0" smtClean="0"/>
              <a:t>각</a:t>
            </a:r>
            <a:r>
              <a:rPr lang="en-US" altLang="ko-KR" sz="1900" dirty="0" smtClean="0"/>
              <a:t> </a:t>
            </a:r>
            <a:r>
              <a:rPr lang="ko-KR" altLang="en-US" sz="1900" dirty="0" err="1" smtClean="0"/>
              <a:t>몬스터가</a:t>
            </a:r>
            <a:r>
              <a:rPr lang="ko-KR" altLang="en-US" sz="1900" dirty="0" smtClean="0"/>
              <a:t> 가지고 있는 기본 공격 모션</a:t>
            </a:r>
            <a:endParaRPr lang="en-US" altLang="ko-KR" sz="1900" dirty="0" smtClean="0"/>
          </a:p>
          <a:p>
            <a:r>
              <a:rPr lang="ko-KR" altLang="en-US" sz="1900" dirty="0" smtClean="0"/>
              <a:t>스킬</a:t>
            </a:r>
            <a:r>
              <a:rPr lang="en-US" altLang="ko-KR" sz="1900" dirty="0" smtClean="0"/>
              <a:t>(</a:t>
            </a:r>
            <a:r>
              <a:rPr lang="en-US" altLang="ko-KR" sz="1900" dirty="0" smtClean="0"/>
              <a:t>Skill</a:t>
            </a:r>
            <a:r>
              <a:rPr lang="en-US" altLang="ko-KR" sz="1900" dirty="0" smtClean="0"/>
              <a:t>) 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각 </a:t>
            </a:r>
            <a:r>
              <a:rPr lang="ko-KR" altLang="en-US" sz="1900" dirty="0" err="1" smtClean="0"/>
              <a:t>몬스터가</a:t>
            </a:r>
            <a:r>
              <a:rPr lang="ko-KR" altLang="en-US" sz="1900" dirty="0" smtClean="0"/>
              <a:t> </a:t>
            </a:r>
            <a:r>
              <a:rPr lang="ko-KR" altLang="en-US" sz="1900" dirty="0" smtClean="0"/>
              <a:t>가지고 있는 스킬 공격 모션</a:t>
            </a:r>
            <a:endParaRPr lang="en-US" altLang="ko-KR" sz="1900" dirty="0" smtClean="0"/>
          </a:p>
          <a:p>
            <a:r>
              <a:rPr lang="ko-KR" altLang="en-US" sz="1900" dirty="0" smtClean="0"/>
              <a:t>죽음</a:t>
            </a:r>
            <a:r>
              <a:rPr lang="en-US" altLang="ko-KR" sz="1900" dirty="0" smtClean="0"/>
              <a:t>(Death) : </a:t>
            </a:r>
            <a:r>
              <a:rPr lang="ko-KR" altLang="en-US" sz="1900" dirty="0" smtClean="0"/>
              <a:t>각 </a:t>
            </a:r>
            <a:r>
              <a:rPr lang="ko-KR" altLang="en-US" sz="1900" dirty="0" err="1" smtClean="0"/>
              <a:t>몬스터의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HP=0</a:t>
            </a:r>
            <a:r>
              <a:rPr lang="ko-KR" altLang="en-US" sz="1900" dirty="0" smtClean="0"/>
              <a:t>이 되면 죽음상태가 되며 죽음모션이 출력된다</a:t>
            </a:r>
            <a:r>
              <a:rPr lang="en-US" altLang="ko-KR" sz="19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57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전투모션</a:t>
            </a:r>
            <a:r>
              <a:rPr lang="en-US" altLang="ko-KR" dirty="0" smtClean="0"/>
              <a:t>LIST(combat motion)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37482"/>
              </p:ext>
            </p:extLst>
          </p:nvPr>
        </p:nvGraphicFramePr>
        <p:xfrm>
          <a:off x="304800" y="1502725"/>
          <a:ext cx="11531599" cy="266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13"/>
                <a:gridCol w="1077687"/>
                <a:gridCol w="2868791"/>
                <a:gridCol w="712609"/>
                <a:gridCol w="749300"/>
                <a:gridCol w="4540681"/>
                <a:gridCol w="1034618"/>
              </a:tblGrid>
              <a:tr h="406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모션명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time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Default</a:t>
                      </a:r>
                      <a:endParaRPr lang="ko-KR" altLang="en-US" sz="1400" dirty="0"/>
                    </a:p>
                  </a:txBody>
                  <a:tcPr/>
                </a:tc>
              </a:tr>
              <a:tr h="501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S_Combat_attack_monster01_ready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S_Combat_attack_monster01_attack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S_Combat_attack_monster01_end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S_Combat_attack_damage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공격 준비하는 자세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기본공격 모션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공격 후 준비자세와 연결되는 동작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몬스터가</a:t>
                      </a:r>
                      <a:r>
                        <a:rPr lang="ko-KR" altLang="en-US" sz="1200" dirty="0" smtClean="0"/>
                        <a:t> 유효공격을 </a:t>
                      </a:r>
                      <a:r>
                        <a:rPr lang="ko-KR" altLang="en-US" sz="1200" dirty="0" err="1" smtClean="0"/>
                        <a:t>받았을때</a:t>
                      </a:r>
                      <a:r>
                        <a:rPr lang="ko-KR" altLang="en-US" sz="1200" dirty="0" smtClean="0"/>
                        <a:t> 피해모션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모션참조</a:t>
                      </a:r>
                      <a:endParaRPr lang="ko-KR" altLang="en-US" sz="1200" dirty="0"/>
                    </a:p>
                  </a:txBody>
                  <a:tcPr/>
                </a:tc>
              </a:tr>
              <a:tr h="300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S_Combat_skill_monster01_ready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S_Combat_skill_monster01_attack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S_Combat_skill_monster01_end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공격 </a:t>
                      </a:r>
                      <a:r>
                        <a:rPr lang="ko-KR" altLang="en-US" sz="1200" dirty="0" err="1" smtClean="0"/>
                        <a:t>스킬공격을</a:t>
                      </a:r>
                      <a:r>
                        <a:rPr lang="ko-KR" altLang="en-US" sz="1200" dirty="0" smtClean="0"/>
                        <a:t> 준비하는 자세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스킬공격</a:t>
                      </a:r>
                      <a:r>
                        <a:rPr lang="ko-KR" altLang="en-US" sz="1200" dirty="0" smtClean="0"/>
                        <a:t> 모션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공격 후 준비자세와 연결되는 동작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01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죽음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B_Death_monster01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Once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4sec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앞으로 숙이며 무릎을 굽혀 괴로워 하며 업드리는 자세로 사망한다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16992" y="6473952"/>
            <a:ext cx="11497056" cy="268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※ time</a:t>
            </a:r>
            <a:r>
              <a:rPr lang="ko-KR" altLang="en-US" sz="1200" dirty="0" smtClean="0"/>
              <a:t>과 동작은 </a:t>
            </a:r>
            <a:r>
              <a:rPr lang="ko-KR" altLang="en-US" sz="1200" dirty="0" err="1" smtClean="0"/>
              <a:t>애니메이터의</a:t>
            </a:r>
            <a:r>
              <a:rPr lang="ko-KR" altLang="en-US" sz="1200" dirty="0" smtClean="0"/>
              <a:t> 제안으로 변경 가능합니다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단 프레임에 따른 애니메이션 </a:t>
            </a:r>
            <a:r>
              <a:rPr lang="ko-KR" altLang="en-US" sz="1200" dirty="0" err="1" smtClean="0"/>
              <a:t>싱크조절은</a:t>
            </a:r>
            <a:r>
              <a:rPr lang="ko-KR" altLang="en-US" sz="1200" dirty="0" smtClean="0"/>
              <a:t> 필요합니다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1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Focus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598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몬스터의</a:t>
            </a:r>
            <a:r>
              <a:rPr lang="ko-KR" altLang="en-US" dirty="0" smtClean="0"/>
              <a:t> 모션과 </a:t>
            </a:r>
            <a:r>
              <a:rPr lang="en-US" altLang="ko-KR" dirty="0" smtClean="0"/>
              <a:t>FSM</a:t>
            </a:r>
            <a:r>
              <a:rPr lang="ko-KR" altLang="en-US" dirty="0" smtClean="0"/>
              <a:t>을 설명하는 문서이다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3D</a:t>
            </a:r>
            <a:r>
              <a:rPr lang="ko-KR" altLang="en-US" dirty="0" smtClean="0"/>
              <a:t>로 제작되며 </a:t>
            </a:r>
            <a:r>
              <a:rPr lang="ko-KR" altLang="en-US" dirty="0" err="1" smtClean="0"/>
              <a:t>필드내에</a:t>
            </a:r>
            <a:r>
              <a:rPr lang="ko-KR" altLang="en-US" dirty="0" smtClean="0"/>
              <a:t> 전투를 할 수 있는 대상이다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설정은 별도 </a:t>
            </a:r>
            <a:r>
              <a:rPr lang="ko-KR" altLang="en-US" dirty="0" smtClean="0">
                <a:hlinkClick r:id="rId2" action="ppaction://hlinkfile"/>
              </a:rPr>
              <a:t>문서참조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로밍이동상태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먹기상태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잠자기상태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대상인지상태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전투상태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전투상태는 준비상태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스킬공격상태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도망가기상태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죽음상태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리젠상태가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</a:p>
          <a:p>
            <a:pPr lvl="1"/>
            <a:r>
              <a:rPr lang="ko-KR" altLang="en-US" dirty="0" err="1" smtClean="0"/>
              <a:t>몬스터의</a:t>
            </a:r>
            <a:r>
              <a:rPr lang="ko-KR" altLang="en-US" dirty="0" smtClean="0"/>
              <a:t> 상태가 조건에 따라 전환되는 패턴들의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이동패턴과 전투패턴으로 구분한다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몬스터는</a:t>
            </a:r>
            <a:r>
              <a:rPr lang="ko-KR" altLang="en-US" dirty="0" smtClean="0"/>
              <a:t> 상태에 따라 일반모션과 전투모션으로 </a:t>
            </a:r>
            <a:r>
              <a:rPr lang="ko-KR" altLang="en-US" dirty="0" err="1" smtClean="0"/>
              <a:t>애니매이션이</a:t>
            </a:r>
            <a:r>
              <a:rPr lang="ko-KR" altLang="en-US" dirty="0" smtClean="0"/>
              <a:t> 구분된다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먹기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잠자기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죽음은 일반모션으로 분류한다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은 전투모션으로 분류한다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모션은 </a:t>
            </a:r>
            <a:r>
              <a:rPr lang="en-US" altLang="ko-KR" dirty="0" smtClean="0"/>
              <a:t>FSM</a:t>
            </a:r>
            <a:r>
              <a:rPr lang="ko-KR" altLang="en-US" dirty="0" smtClean="0"/>
              <a:t>에 따라 작동한다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519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/>
              <a:t>공통</a:t>
            </a:r>
            <a:endParaRPr lang="en-US" altLang="ko-KR" b="1" dirty="0" smtClean="0"/>
          </a:p>
          <a:p>
            <a:r>
              <a:rPr lang="ko-KR" altLang="en-US" dirty="0" err="1" smtClean="0"/>
              <a:t>몬스터는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육식형과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초식형으로</a:t>
            </a:r>
            <a:r>
              <a:rPr lang="ko-KR" altLang="en-US" dirty="0" smtClean="0"/>
              <a:t> 구분한다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육식형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전투가 가능한 </a:t>
            </a:r>
            <a:r>
              <a:rPr lang="ko-KR" altLang="en-US" dirty="0" err="1" smtClean="0"/>
              <a:t>몬스터로</a:t>
            </a:r>
            <a:r>
              <a:rPr lang="ko-KR" altLang="en-US" dirty="0" smtClean="0"/>
              <a:t> 선공을 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무리를 지어서 다닌다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초식형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원거리 무기로 수렵을 하거나 함정으로 잡을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도주와 회피가 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몬스터는</a:t>
            </a:r>
            <a:r>
              <a:rPr lang="ko-KR" altLang="en-US" dirty="0" smtClean="0"/>
              <a:t> 전투력에 따라 </a:t>
            </a:r>
            <a:r>
              <a:rPr lang="ko-KR" altLang="en-US" dirty="0" err="1" smtClean="0"/>
              <a:t>보스급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대장급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구분된다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전투력은 공격력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패턴등급을 고려해서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하로구분한다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몬스터모션은</a:t>
            </a:r>
            <a:r>
              <a:rPr lang="ko-KR" altLang="en-US" dirty="0" smtClean="0"/>
              <a:t> 일반모션과 전투모션으로 구분한다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일반모션 </a:t>
            </a:r>
            <a:r>
              <a:rPr lang="en-US" altLang="ko-KR" dirty="0"/>
              <a:t>: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</a:t>
            </a:r>
            <a:r>
              <a:rPr lang="ko-KR" altLang="en-US" dirty="0"/>
              <a:t>기본적인 모션을 말한다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Idle, </a:t>
            </a:r>
            <a:r>
              <a:rPr lang="ko-KR" altLang="en-US" dirty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먹기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잠자기</a:t>
            </a:r>
            <a:r>
              <a:rPr lang="en-US" altLang="ko-KR" dirty="0" smtClean="0"/>
              <a:t>,  </a:t>
            </a:r>
            <a:endParaRPr lang="en-US" altLang="ko-KR" dirty="0"/>
          </a:p>
          <a:p>
            <a:pPr lvl="1"/>
            <a:r>
              <a:rPr lang="ko-KR" altLang="en-US" dirty="0" smtClean="0"/>
              <a:t>전투모션 </a:t>
            </a:r>
            <a:r>
              <a:rPr lang="en-US" altLang="ko-KR" dirty="0"/>
              <a:t>: </a:t>
            </a:r>
            <a:r>
              <a:rPr lang="ko-KR" altLang="en-US" dirty="0" smtClean="0"/>
              <a:t>공격성향을 가진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나타나는 </a:t>
            </a:r>
            <a:r>
              <a:rPr lang="ko-KR" altLang="en-US" dirty="0"/>
              <a:t>모션을 말한다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발견</a:t>
            </a:r>
            <a:r>
              <a:rPr lang="en-US" altLang="ko-KR" dirty="0"/>
              <a:t>,</a:t>
            </a:r>
            <a:r>
              <a:rPr lang="ko-KR" altLang="en-US" dirty="0"/>
              <a:t>채집</a:t>
            </a:r>
            <a:r>
              <a:rPr lang="en-US" altLang="ko-KR" dirty="0"/>
              <a:t>, </a:t>
            </a:r>
            <a:r>
              <a:rPr lang="ko-KR" altLang="en-US" dirty="0"/>
              <a:t>사냥</a:t>
            </a:r>
            <a:r>
              <a:rPr lang="en-US" altLang="ko-KR" dirty="0"/>
              <a:t>, </a:t>
            </a:r>
            <a:r>
              <a:rPr lang="ko-KR" altLang="en-US" dirty="0"/>
              <a:t>전투</a:t>
            </a:r>
            <a:r>
              <a:rPr lang="en-US" altLang="ko-KR" dirty="0"/>
              <a:t>, </a:t>
            </a:r>
            <a:r>
              <a:rPr lang="ko-KR" altLang="en-US" dirty="0"/>
              <a:t>제작</a:t>
            </a:r>
            <a:r>
              <a:rPr lang="en-US" altLang="ko-KR" dirty="0"/>
              <a:t>, </a:t>
            </a:r>
            <a:r>
              <a:rPr lang="ko-KR" altLang="en-US" dirty="0"/>
              <a:t>기술획득</a:t>
            </a:r>
            <a:r>
              <a:rPr lang="en-US" altLang="ko-K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82301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365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b="1" dirty="0" err="1" smtClean="0"/>
              <a:t>몬스터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AI</a:t>
            </a:r>
            <a:endParaRPr lang="en-US" altLang="ko-KR" b="1" dirty="0" smtClean="0"/>
          </a:p>
          <a:p>
            <a:r>
              <a:rPr lang="ko-KR" altLang="en-US" dirty="0" err="1" smtClean="0"/>
              <a:t>로밍이동</a:t>
            </a:r>
            <a:r>
              <a:rPr lang="ko-KR" altLang="en-US" dirty="0" smtClean="0"/>
              <a:t> </a:t>
            </a:r>
            <a:r>
              <a:rPr lang="en-US" altLang="ko-KR" dirty="0" smtClean="0"/>
              <a:t>1flow</a:t>
            </a:r>
          </a:p>
          <a:p>
            <a:pPr lvl="1"/>
            <a:r>
              <a:rPr lang="ko-KR" altLang="en-US" dirty="0" smtClean="0"/>
              <a:t>지정된 영역의 한 좌표를 향해서 이동한다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범위내</a:t>
            </a:r>
            <a:r>
              <a:rPr lang="ko-KR" altLang="en-US" dirty="0" smtClean="0"/>
              <a:t> 좌표는 랜덤생성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이동중</a:t>
            </a:r>
            <a:r>
              <a:rPr lang="ko-KR" altLang="en-US" dirty="0" smtClean="0"/>
              <a:t> 장애물을 만나면 </a:t>
            </a:r>
            <a:r>
              <a:rPr lang="ko-KR" altLang="en-US" dirty="0" err="1" smtClean="0"/>
              <a:t>충돌할때</a:t>
            </a:r>
            <a:r>
              <a:rPr lang="ko-KR" altLang="en-US" dirty="0" smtClean="0"/>
              <a:t> 가지 가까이 가서 </a:t>
            </a:r>
            <a:r>
              <a:rPr lang="ko-KR" altLang="en-US" dirty="0" err="1" smtClean="0"/>
              <a:t>충돌후</a:t>
            </a:r>
            <a:r>
              <a:rPr lang="ko-KR" altLang="en-US" dirty="0" smtClean="0"/>
              <a:t> 좌측이나 우측으로 방향을 </a:t>
            </a:r>
            <a:r>
              <a:rPr lang="ko-KR" altLang="en-US" dirty="0" err="1" smtClean="0"/>
              <a:t>전환후</a:t>
            </a:r>
            <a:r>
              <a:rPr lang="ko-KR" altLang="en-US" dirty="0" smtClean="0"/>
              <a:t> 충돌을 </a:t>
            </a:r>
            <a:r>
              <a:rPr lang="ko-KR" altLang="en-US" dirty="0" err="1" smtClean="0"/>
              <a:t>벗어날때</a:t>
            </a:r>
            <a:r>
              <a:rPr lang="ko-KR" altLang="en-US" dirty="0" smtClean="0"/>
              <a:t> 까지 이동한다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충돌을 벗어나면 해당위치에서 목표지점까지 경로를 재설정한다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좌표에 도착 후 </a:t>
            </a:r>
            <a:r>
              <a:rPr lang="en-US" altLang="ko-KR" dirty="0" smtClean="0"/>
              <a:t>N()</a:t>
            </a:r>
            <a:r>
              <a:rPr lang="ko-KR" altLang="en-US" dirty="0" smtClean="0"/>
              <a:t>초 동안 대기상태로 전환한다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 좌표가 있으면 향해서 이동한다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다음좌표가 없으면 이동상태 종료</a:t>
            </a:r>
            <a:endParaRPr lang="en-US" altLang="ko-KR" dirty="0" smtClean="0"/>
          </a:p>
          <a:p>
            <a:r>
              <a:rPr lang="ko-KR" altLang="en-US" dirty="0" smtClean="0"/>
              <a:t>이동패턴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로밍이동중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feed</a:t>
            </a:r>
            <a:r>
              <a:rPr lang="ko-KR" altLang="en-US" dirty="0" smtClean="0"/>
              <a:t>속성 오브젝트 </a:t>
            </a:r>
            <a:r>
              <a:rPr lang="ko-KR" altLang="en-US" dirty="0" err="1" smtClean="0"/>
              <a:t>발견시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먹기상태로</a:t>
            </a:r>
            <a:r>
              <a:rPr lang="ko-KR" altLang="en-US" dirty="0" smtClean="0"/>
              <a:t> 전환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로밍이동중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N(10~14)sec </a:t>
            </a:r>
            <a:r>
              <a:rPr lang="ko-KR" altLang="en-US" dirty="0" err="1" smtClean="0"/>
              <a:t>경과후</a:t>
            </a:r>
            <a:r>
              <a:rPr lang="ko-KR" altLang="en-US" dirty="0" smtClean="0"/>
              <a:t> 목표지점을 도달하지 않으면 </a:t>
            </a:r>
            <a:r>
              <a:rPr lang="ko-KR" altLang="en-US" dirty="0" err="1" smtClean="0"/>
              <a:t>잠자기상태로</a:t>
            </a:r>
            <a:r>
              <a:rPr lang="ko-KR" altLang="en-US" dirty="0" smtClean="0"/>
              <a:t> 전환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로밍이동중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Player </a:t>
            </a:r>
            <a:r>
              <a:rPr lang="ko-KR" altLang="en-US" dirty="0" smtClean="0"/>
              <a:t>캐릭터를 발견하면 도주상태로 전환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초식동물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로밍이동중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Player </a:t>
            </a:r>
            <a:r>
              <a:rPr lang="ko-KR" altLang="en-US" dirty="0" smtClean="0"/>
              <a:t>캐릭터를 발견하면 전투상태로 전환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육식동물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176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365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b="1" dirty="0" err="1" smtClean="0"/>
              <a:t>몬스터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AI</a:t>
            </a:r>
            <a:endParaRPr lang="en-US" altLang="ko-KR" dirty="0" smtClean="0"/>
          </a:p>
          <a:p>
            <a:r>
              <a:rPr lang="ko-KR" altLang="en-US" dirty="0" smtClean="0"/>
              <a:t>잠자기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err="1" smtClean="0"/>
              <a:t>로밍이동중</a:t>
            </a:r>
            <a:r>
              <a:rPr lang="ko-KR" altLang="en-US" dirty="0" smtClean="0"/>
              <a:t> 이동시간 </a:t>
            </a:r>
            <a:r>
              <a:rPr lang="en-US" altLang="ko-KR" dirty="0" smtClean="0"/>
              <a:t>N(10~13)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경과후</a:t>
            </a:r>
            <a:r>
              <a:rPr lang="ko-KR" altLang="en-US" dirty="0" smtClean="0"/>
              <a:t> 목표점에 도달하지 못하면 현재위치에서 </a:t>
            </a:r>
            <a:r>
              <a:rPr lang="ko-KR" altLang="en-US" dirty="0" err="1" smtClean="0"/>
              <a:t>잠자기상태로</a:t>
            </a:r>
            <a:r>
              <a:rPr lang="ko-KR" altLang="en-US" dirty="0" smtClean="0"/>
              <a:t> 전환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N(10)</a:t>
            </a:r>
            <a:r>
              <a:rPr lang="ko-KR" altLang="en-US" dirty="0" smtClean="0"/>
              <a:t>초 동안 </a:t>
            </a:r>
            <a:r>
              <a:rPr lang="ko-KR" altLang="en-US" dirty="0" err="1" smtClean="0"/>
              <a:t>잠자기상태</a:t>
            </a:r>
            <a:r>
              <a:rPr lang="ko-KR" altLang="en-US" dirty="0" smtClean="0"/>
              <a:t> 유지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잠자기상태에서는</a:t>
            </a:r>
            <a:r>
              <a:rPr lang="ko-KR" altLang="en-US" dirty="0" smtClean="0"/>
              <a:t> 탐색기능이 작동하지 않음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현재 위치에서 이전목표지점으로 다시 이동</a:t>
            </a:r>
            <a:endParaRPr lang="en-US" altLang="ko-KR" dirty="0"/>
          </a:p>
          <a:p>
            <a:r>
              <a:rPr lang="ko-KR" altLang="en-US" dirty="0" smtClean="0"/>
              <a:t>먹기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err="1" smtClean="0"/>
              <a:t>로밍이동중</a:t>
            </a:r>
            <a:r>
              <a:rPr lang="ko-KR" altLang="en-US" dirty="0" smtClean="0"/>
              <a:t> 경로상에 인지된 오브젝트의 속성이 </a:t>
            </a:r>
            <a:r>
              <a:rPr lang="en-US" altLang="ko-KR" dirty="0" smtClean="0"/>
              <a:t>feed</a:t>
            </a:r>
            <a:r>
              <a:rPr lang="ko-KR" altLang="en-US" dirty="0" smtClean="0"/>
              <a:t>인 경우 </a:t>
            </a:r>
            <a:r>
              <a:rPr lang="ko-KR" altLang="en-US" dirty="0" err="1" smtClean="0"/>
              <a:t>먹기상태로</a:t>
            </a:r>
            <a:r>
              <a:rPr lang="ko-KR" altLang="en-US" dirty="0" smtClean="0"/>
              <a:t> 전환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오브젝트로 </a:t>
            </a:r>
            <a:r>
              <a:rPr lang="ko-KR" altLang="en-US" dirty="0" err="1" smtClean="0"/>
              <a:t>이동후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먹기연출</a:t>
            </a:r>
            <a:r>
              <a:rPr lang="ko-KR" altLang="en-US" dirty="0" smtClean="0"/>
              <a:t> </a:t>
            </a:r>
            <a:r>
              <a:rPr lang="en-US" altLang="ko-KR" dirty="0" smtClean="0"/>
              <a:t>N(5)</a:t>
            </a:r>
            <a:r>
              <a:rPr lang="ko-KR" altLang="en-US" dirty="0" smtClean="0"/>
              <a:t>간 유지</a:t>
            </a:r>
            <a:endParaRPr lang="en-US" altLang="ko-KR" dirty="0"/>
          </a:p>
          <a:p>
            <a:r>
              <a:rPr lang="ko-KR" altLang="en-US" dirty="0" smtClean="0"/>
              <a:t>전투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smtClean="0"/>
              <a:t>초식속성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전투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smtClean="0"/>
              <a:t>육식속성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전투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err="1" smtClean="0"/>
              <a:t>스킬전투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smtClean="0"/>
              <a:t>도망가기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err="1" smtClean="0"/>
              <a:t>죽음후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리젠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flow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7394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36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애니메이션</a:t>
            </a:r>
            <a:endParaRPr lang="en-US" altLang="ko-KR" b="1" dirty="0" smtClean="0"/>
          </a:p>
          <a:p>
            <a:r>
              <a:rPr lang="ko-KR" altLang="en-US" sz="2400" dirty="0" smtClean="0"/>
              <a:t>애니메이션 설명은 별도 </a:t>
            </a:r>
            <a:r>
              <a:rPr lang="ko-KR" altLang="en-US" sz="2400" dirty="0" err="1" smtClean="0"/>
              <a:t>레퍼런스를</a:t>
            </a:r>
            <a:r>
              <a:rPr lang="ko-KR" altLang="en-US" sz="2400" dirty="0" smtClean="0"/>
              <a:t> 참조하고 아트파트에서 제안한다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파일명 규칙은 다음과 같다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000" dirty="0" smtClean="0"/>
              <a:t>모션그룹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모션이름</a:t>
            </a:r>
            <a:r>
              <a:rPr lang="en-US" altLang="ko-KR" sz="2000" dirty="0" smtClean="0"/>
              <a:t>_</a:t>
            </a:r>
            <a:r>
              <a:rPr lang="ko-KR" altLang="en-US" sz="2000" dirty="0" err="1"/>
              <a:t>캐릭터명</a:t>
            </a:r>
            <a:r>
              <a:rPr lang="en-US" altLang="ko-KR" sz="2000" dirty="0"/>
              <a:t>_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상태</a:t>
            </a:r>
            <a:r>
              <a:rPr lang="en-US" altLang="ko-KR" sz="2000" dirty="0" smtClean="0"/>
              <a:t>.</a:t>
            </a:r>
            <a:r>
              <a:rPr lang="ko-KR" altLang="en-US" sz="2000" dirty="0" err="1" smtClean="0"/>
              <a:t>확장자</a:t>
            </a:r>
            <a:endParaRPr lang="en-US" altLang="ko-KR" sz="2000" dirty="0" smtClean="0"/>
          </a:p>
          <a:p>
            <a:r>
              <a:rPr lang="ko-KR" altLang="en-US" sz="2400" dirty="0" smtClean="0"/>
              <a:t>각 모션의 플레이 시간은 </a:t>
            </a:r>
            <a:r>
              <a:rPr lang="ko-KR" altLang="en-US" sz="2400" dirty="0" err="1" smtClean="0"/>
              <a:t>제작시</a:t>
            </a:r>
            <a:r>
              <a:rPr lang="ko-KR" altLang="en-US" sz="2400" dirty="0" smtClean="0"/>
              <a:t> 필요에 따라 수정이 가능하지만 기획파트와 논의한다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자연스러운 애니메이션을 위해 필요한 기능이 있으면 제안한다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150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Monster List</a:t>
            </a:r>
            <a:endParaRPr lang="ko-KR" alt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987450"/>
              </p:ext>
            </p:extLst>
          </p:nvPr>
        </p:nvGraphicFramePr>
        <p:xfrm>
          <a:off x="838200" y="1450848"/>
          <a:ext cx="10515600" cy="531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12"/>
                <a:gridCol w="4547616"/>
                <a:gridCol w="5452872"/>
              </a:tblGrid>
              <a:tr h="5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참고이미지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2574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킹콩 </a:t>
                      </a:r>
                      <a:r>
                        <a:rPr lang="en-US" altLang="ko-KR" sz="2000" dirty="0" smtClean="0"/>
                        <a:t>: </a:t>
                      </a:r>
                      <a:r>
                        <a:rPr lang="ko-KR" altLang="en-US" sz="2000" dirty="0" smtClean="0"/>
                        <a:t>보스 </a:t>
                      </a:r>
                      <a:r>
                        <a:rPr lang="ko-KR" altLang="en-US" sz="2000" dirty="0" err="1" smtClean="0"/>
                        <a:t>몬스터</a:t>
                      </a:r>
                      <a:r>
                        <a:rPr lang="en-US" altLang="ko-KR" sz="2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이동패턴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로밍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3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공격패턴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기본공격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스킬공격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          HP 50% </a:t>
                      </a:r>
                      <a:r>
                        <a:rPr lang="ko-KR" altLang="en-US" sz="1400" baseline="0" dirty="0" smtClean="0"/>
                        <a:t>→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고릴라 소환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          HP 30% </a:t>
                      </a:r>
                      <a:r>
                        <a:rPr lang="ko-KR" altLang="en-US" sz="1400" baseline="0" dirty="0" smtClean="0"/>
                        <a:t>→</a:t>
                      </a:r>
                      <a:r>
                        <a:rPr lang="en-US" altLang="ko-KR" sz="1400" baseline="0" dirty="0" smtClean="0"/>
                        <a:t> 3</a:t>
                      </a:r>
                      <a:r>
                        <a:rPr lang="ko-KR" altLang="en-US" sz="1400" baseline="0" dirty="0" smtClean="0"/>
                        <a:t>초간 도망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로밍</a:t>
                      </a:r>
                      <a:r>
                        <a:rPr lang="en-US" altLang="ko-KR" sz="1400" dirty="0" smtClean="0"/>
                        <a:t>3: 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area 1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2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2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3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 N</a:t>
                      </a:r>
                      <a:r>
                        <a:rPr lang="ko-KR" altLang="en-US" sz="1600" baseline="0" dirty="0" smtClean="0"/>
                        <a:t>초 잠자기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3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1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빠른이동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일반이동 랜덤 </a:t>
                      </a:r>
                      <a:r>
                        <a:rPr lang="en-US" altLang="ko-KR" sz="1600" baseline="0" dirty="0" smtClean="0"/>
                        <a:t> idle n</a:t>
                      </a:r>
                      <a:r>
                        <a:rPr lang="ko-KR" altLang="en-US" sz="1600" baseline="0" dirty="0" smtClean="0"/>
                        <a:t>초</a:t>
                      </a:r>
                      <a:endParaRPr lang="ko-KR" altLang="en-US" sz="1600" dirty="0"/>
                    </a:p>
                  </a:txBody>
                  <a:tcPr/>
                </a:tc>
              </a:tr>
              <a:tr h="222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고릴라 </a:t>
                      </a:r>
                      <a:r>
                        <a:rPr lang="en-US" altLang="ko-KR" sz="1800" dirty="0" smtClean="0"/>
                        <a:t>: </a:t>
                      </a:r>
                      <a:r>
                        <a:rPr lang="ko-KR" altLang="en-US" sz="1800" dirty="0" smtClean="0"/>
                        <a:t>중간보스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이동패턴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로밍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2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공격패턴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기본공격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스킬공격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         HP 30% </a:t>
                      </a:r>
                      <a:r>
                        <a:rPr lang="ko-KR" altLang="en-US" sz="1400" baseline="0" dirty="0" smtClean="0"/>
                        <a:t>→</a:t>
                      </a:r>
                      <a:r>
                        <a:rPr lang="en-US" altLang="ko-KR" sz="1400" baseline="0" dirty="0" smtClean="0"/>
                        <a:t> 3</a:t>
                      </a:r>
                      <a:r>
                        <a:rPr lang="ko-KR" altLang="en-US" sz="1400" baseline="0" dirty="0" smtClean="0"/>
                        <a:t>초간 도망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로밍</a:t>
                      </a:r>
                      <a:r>
                        <a:rPr lang="en-US" altLang="ko-KR" sz="1400" dirty="0" smtClean="0"/>
                        <a:t>2: 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area 1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2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랜덤 </a:t>
                      </a:r>
                      <a:r>
                        <a:rPr lang="en-US" altLang="ko-KR" sz="1600" baseline="0" dirty="0" smtClean="0"/>
                        <a:t> idle n</a:t>
                      </a:r>
                      <a:r>
                        <a:rPr lang="ko-KR" altLang="en-US" sz="1600" baseline="0" dirty="0" smtClean="0"/>
                        <a:t>초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2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3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빠른이동</a:t>
                      </a:r>
                      <a:r>
                        <a:rPr lang="en-US" altLang="ko-KR" sz="1600" baseline="0" dirty="0" smtClean="0"/>
                        <a:t>,idle</a:t>
                      </a:r>
                      <a:r>
                        <a:rPr lang="ko-KR" altLang="en-US" sz="1600" baseline="0" dirty="0" smtClean="0"/>
                        <a:t> 랜덤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3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4: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 N</a:t>
                      </a:r>
                      <a:r>
                        <a:rPr lang="ko-KR" altLang="en-US" sz="1600" baseline="0" dirty="0" smtClean="0"/>
                        <a:t>초 잠자기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20" y="2018348"/>
            <a:ext cx="2795098" cy="2474743"/>
          </a:xfrm>
          <a:prstGeom prst="rect">
            <a:avLst/>
          </a:prstGeom>
        </p:spPr>
      </p:pic>
      <p:pic>
        <p:nvPicPr>
          <p:cNvPr id="1026" name="Picture 2" descr="GORILLA GRODD, by Alex Ross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" t="4115" r="3134" b="5096"/>
          <a:stretch/>
        </p:blipFill>
        <p:spPr bwMode="auto">
          <a:xfrm>
            <a:off x="2769206" y="4493090"/>
            <a:ext cx="1228027" cy="234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6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Monster List</a:t>
            </a:r>
            <a:endParaRPr lang="ko-KR" alt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140943"/>
              </p:ext>
            </p:extLst>
          </p:nvPr>
        </p:nvGraphicFramePr>
        <p:xfrm>
          <a:off x="838200" y="1450848"/>
          <a:ext cx="10515600" cy="531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12"/>
                <a:gridCol w="4547616"/>
                <a:gridCol w="5452872"/>
              </a:tblGrid>
              <a:tr h="5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참고이미지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2574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원숭이</a:t>
                      </a:r>
                      <a:r>
                        <a:rPr lang="en-US" altLang="ko-KR" sz="2000" dirty="0" smtClean="0"/>
                        <a:t>(Monkey) 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이동패턴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로밍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1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공격패턴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HP 30% </a:t>
                      </a:r>
                      <a:r>
                        <a:rPr lang="ko-KR" altLang="en-US" sz="1400" baseline="0" dirty="0" smtClean="0"/>
                        <a:t>→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기본공격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err="1" smtClean="0"/>
                        <a:t>회후</a:t>
                      </a:r>
                      <a:r>
                        <a:rPr lang="ko-KR" altLang="en-US" sz="1400" dirty="0" smtClean="0"/>
                        <a:t> 거리 유지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로밍</a:t>
                      </a:r>
                      <a:r>
                        <a:rPr lang="en-US" altLang="ko-KR" sz="1400" dirty="0" smtClean="0"/>
                        <a:t>1: 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area 1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2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2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3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빠른이동</a:t>
                      </a:r>
                      <a:r>
                        <a:rPr lang="ko-KR" altLang="en-US" sz="1600" baseline="0" dirty="0" smtClean="0"/>
                        <a:t> 랜덤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3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1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빠른이동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 idle n</a:t>
                      </a:r>
                      <a:r>
                        <a:rPr lang="ko-KR" altLang="en-US" sz="1600" baseline="0" dirty="0" smtClean="0"/>
                        <a:t>초 랜덤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이구아나</a:t>
                      </a:r>
                      <a:r>
                        <a:rPr lang="en-US" altLang="ko-KR" sz="2000" dirty="0" smtClean="0"/>
                        <a:t>(Iguana)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이동패턴 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로밍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1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공격패턴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기본공격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스킬공격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          HP 30% </a:t>
                      </a:r>
                      <a:r>
                        <a:rPr lang="ko-KR" altLang="en-US" sz="1400" baseline="0" dirty="0" smtClean="0"/>
                        <a:t>→</a:t>
                      </a:r>
                      <a:r>
                        <a:rPr lang="en-US" altLang="ko-KR" sz="1400" baseline="0" dirty="0" smtClean="0"/>
                        <a:t> 3</a:t>
                      </a:r>
                      <a:r>
                        <a:rPr lang="ko-KR" altLang="en-US" sz="1400" baseline="0" dirty="0" smtClean="0"/>
                        <a:t>초간 도망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로밍</a:t>
                      </a:r>
                      <a:r>
                        <a:rPr lang="en-US" altLang="ko-KR" sz="1400" dirty="0" smtClean="0"/>
                        <a:t>1: 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area 1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2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2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3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빠른이동</a:t>
                      </a:r>
                      <a:r>
                        <a:rPr lang="ko-KR" altLang="en-US" sz="1600" baseline="0" dirty="0" smtClean="0"/>
                        <a:t> 랜덤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area 3 </a:t>
                      </a:r>
                      <a:r>
                        <a:rPr lang="ko-KR" altLang="en-US" sz="1600" baseline="0" dirty="0" smtClean="0"/>
                        <a:t>→ </a:t>
                      </a:r>
                      <a:r>
                        <a:rPr lang="en-US" altLang="ko-KR" sz="1600" dirty="0" smtClean="0"/>
                        <a:t>area 1 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빠른이동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일반이동</a:t>
                      </a:r>
                      <a:r>
                        <a:rPr lang="en-US" altLang="ko-KR" sz="1600" baseline="0" dirty="0" smtClean="0"/>
                        <a:t>, idle n</a:t>
                      </a:r>
                      <a:r>
                        <a:rPr lang="ko-KR" altLang="en-US" sz="1600" baseline="0" dirty="0" smtClean="0"/>
                        <a:t>초 랜덤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s://www.speareducation.com/spear-review/wp-content/uploads/2013/02/Lem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66" y="2034055"/>
            <a:ext cx="1895294" cy="239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guana Photograph - Iguana 12 by Randall Weidn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35" y="4555327"/>
            <a:ext cx="2509247" cy="20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7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1518</Words>
  <Application>Microsoft Office PowerPoint</Application>
  <PresentationFormat>와이드스크린</PresentationFormat>
  <Paragraphs>403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Monster Motion</vt:lpstr>
      <vt:lpstr>Contents</vt:lpstr>
      <vt:lpstr>Focus</vt:lpstr>
      <vt:lpstr>Policy</vt:lpstr>
      <vt:lpstr>Policy</vt:lpstr>
      <vt:lpstr>Policy</vt:lpstr>
      <vt:lpstr>Policy</vt:lpstr>
      <vt:lpstr>Monster List</vt:lpstr>
      <vt:lpstr>Monster List</vt:lpstr>
      <vt:lpstr>Monster List</vt:lpstr>
      <vt:lpstr>Monster List</vt:lpstr>
      <vt:lpstr>몬스터 AI</vt:lpstr>
      <vt:lpstr>몬스터 AI</vt:lpstr>
      <vt:lpstr>몬스터 AI</vt:lpstr>
      <vt:lpstr>몬스터 AI</vt:lpstr>
      <vt:lpstr>몬스터 AI</vt:lpstr>
      <vt:lpstr>몬스터 AI</vt:lpstr>
      <vt:lpstr>몬스터 AI</vt:lpstr>
      <vt:lpstr>몬스터 AI</vt:lpstr>
      <vt:lpstr>몬스터 AI</vt:lpstr>
      <vt:lpstr>FSM(Common)</vt:lpstr>
      <vt:lpstr>일반모션TYPE(Basic motion)</vt:lpstr>
      <vt:lpstr>일반모션LIST(Basic motion)</vt:lpstr>
      <vt:lpstr>전투모션TYPE(combat motion)</vt:lpstr>
      <vt:lpstr>전투모션LIST(combat motion)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Motion</dc:title>
  <dc:creator>이 경호</dc:creator>
  <cp:lastModifiedBy>이 경호</cp:lastModifiedBy>
  <cp:revision>61</cp:revision>
  <dcterms:created xsi:type="dcterms:W3CDTF">2020-01-14T08:06:48Z</dcterms:created>
  <dcterms:modified xsi:type="dcterms:W3CDTF">2020-01-16T04:42:38Z</dcterms:modified>
</cp:coreProperties>
</file>