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40"/>
  </p:notesMasterIdLst>
  <p:sldIdLst>
    <p:sldId id="256" r:id="rId2"/>
    <p:sldId id="258" r:id="rId3"/>
    <p:sldId id="303" r:id="rId4"/>
    <p:sldId id="259" r:id="rId5"/>
    <p:sldId id="304" r:id="rId6"/>
    <p:sldId id="305" r:id="rId7"/>
    <p:sldId id="309" r:id="rId8"/>
    <p:sldId id="310" r:id="rId9"/>
    <p:sldId id="308" r:id="rId10"/>
    <p:sldId id="311" r:id="rId11"/>
    <p:sldId id="312" r:id="rId12"/>
    <p:sldId id="313" r:id="rId13"/>
    <p:sldId id="314" r:id="rId14"/>
    <p:sldId id="315" r:id="rId15"/>
    <p:sldId id="319" r:id="rId16"/>
    <p:sldId id="320" r:id="rId17"/>
    <p:sldId id="321" r:id="rId18"/>
    <p:sldId id="318" r:id="rId19"/>
    <p:sldId id="322" r:id="rId20"/>
    <p:sldId id="327" r:id="rId21"/>
    <p:sldId id="324" r:id="rId22"/>
    <p:sldId id="326" r:id="rId23"/>
    <p:sldId id="328" r:id="rId24"/>
    <p:sldId id="329" r:id="rId25"/>
    <p:sldId id="330" r:id="rId26"/>
    <p:sldId id="333" r:id="rId27"/>
    <p:sldId id="334" r:id="rId28"/>
    <p:sldId id="339" r:id="rId29"/>
    <p:sldId id="335" r:id="rId30"/>
    <p:sldId id="337" r:id="rId31"/>
    <p:sldId id="338" r:id="rId32"/>
    <p:sldId id="340" r:id="rId33"/>
    <p:sldId id="336" r:id="rId34"/>
    <p:sldId id="341" r:id="rId35"/>
    <p:sldId id="343" r:id="rId36"/>
    <p:sldId id="344" r:id="rId37"/>
    <p:sldId id="345" r:id="rId38"/>
    <p:sldId id="346" r:id="rId3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Russo One" panose="02000503050000020004" pitchFamily="2" charset="0"/>
      <p:regular r:id="rId45"/>
    </p:embeddedFont>
    <p:embeddedFont>
      <p:font typeface="나눔바른고딕" panose="020B0603020101020101" pitchFamily="50" charset="-127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2D06D1-214A-478E-BAE9-9D4EA263E572}">
  <a:tblStyle styleId="{D82D06D1-214A-478E-BAE9-9D4EA263E5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212" autoAdjust="0"/>
  </p:normalViewPr>
  <p:slideViewPr>
    <p:cSldViewPr snapToGrid="0">
      <p:cViewPr>
        <p:scale>
          <a:sx n="100" d="100"/>
          <a:sy n="100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b0aa6b64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b0aa6b64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안녕하세요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코드스테이츠</a:t>
            </a:r>
            <a:r>
              <a:rPr lang="ko-KR" altLang="en-US" dirty="0"/>
              <a:t> </a:t>
            </a:r>
            <a:r>
              <a:rPr lang="en-US" altLang="ko-KR" dirty="0"/>
              <a:t>AI 15</a:t>
            </a:r>
            <a:r>
              <a:rPr lang="ko-KR" altLang="en-US" dirty="0"/>
              <a:t>기 </a:t>
            </a:r>
            <a:r>
              <a:rPr lang="ko-KR" altLang="en-US" dirty="0" err="1"/>
              <a:t>정경재입니다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발표를 시작하도록 하겠습니다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c1b5d575e_0_17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c1b5d575e_0_17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지역별 판매량에선 북미</a:t>
            </a:r>
            <a:r>
              <a:rPr lang="en-US" altLang="ko-KR" dirty="0"/>
              <a:t>, </a:t>
            </a:r>
            <a:r>
              <a:rPr lang="ko-KR" altLang="en-US" dirty="0"/>
              <a:t>유럽</a:t>
            </a:r>
            <a:r>
              <a:rPr lang="en-US" altLang="ko-KR" dirty="0"/>
              <a:t>, </a:t>
            </a:r>
            <a:r>
              <a:rPr lang="ko-KR" altLang="en-US" dirty="0"/>
              <a:t>일본</a:t>
            </a:r>
            <a:r>
              <a:rPr lang="en-US" altLang="ko-KR" dirty="0"/>
              <a:t>, </a:t>
            </a:r>
            <a:r>
              <a:rPr lang="ko-KR" altLang="en-US" dirty="0" err="1"/>
              <a:t>그외</a:t>
            </a:r>
            <a:r>
              <a:rPr lang="ko-KR" altLang="en-US" dirty="0"/>
              <a:t> 지역 순으로 총 매출 비율이 높았고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962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c1b5d575e_0_17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c1b5d575e_0_17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연도별로는 전반적으로 북미지역에서의 매출 비율이 높게 나타났습니다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스마트폰 등장 시기인 </a:t>
            </a:r>
            <a:r>
              <a:rPr lang="en-US" altLang="ko-KR" dirty="0"/>
              <a:t>2010</a:t>
            </a:r>
            <a:r>
              <a:rPr lang="ko-KR" altLang="en-US" dirty="0"/>
              <a:t>년을 기점으로 전체적인 판매량이 하락하는 것으로 보입니다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4935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c1b5d575e_0_17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c1b5d575e_0_17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매출이 높은 게임을 분석해보니 세계적으로 가장 많이 팔린 타이틀은 닌텐도의 </a:t>
            </a:r>
            <a:r>
              <a:rPr lang="en-US" altLang="ko-KR" dirty="0"/>
              <a:t>Wii Sports</a:t>
            </a:r>
            <a:r>
              <a:rPr lang="ko-KR" altLang="en-US" dirty="0"/>
              <a:t>였고</a:t>
            </a:r>
            <a:r>
              <a:rPr lang="en-US" altLang="ko-KR" dirty="0"/>
              <a:t>, 100</a:t>
            </a:r>
            <a:r>
              <a:rPr lang="ko-KR" altLang="en-US" dirty="0"/>
              <a:t>위권에는 닌텐도에서 개발한 게임들이 많은 비중을 차지하고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80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c1b5d575e_0_17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c1b5d575e_0_17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대륙별로도 닌텐도에서 개발한 게임들이 가장 높은 비율을 기록했습니다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766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c1b5d575e_0_17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c1b5d575e_0_17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이번엔 장르별 선호도를 살펴보겠습니다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전세계적으로 액션</a:t>
            </a:r>
            <a:r>
              <a:rPr lang="en-US" altLang="ko-KR" dirty="0"/>
              <a:t>, </a:t>
            </a:r>
            <a:r>
              <a:rPr lang="ko-KR" altLang="en-US" dirty="0"/>
              <a:t>스포츠</a:t>
            </a:r>
            <a:r>
              <a:rPr lang="en-US" altLang="ko-KR" dirty="0"/>
              <a:t>, </a:t>
            </a:r>
            <a:r>
              <a:rPr lang="ko-KR" altLang="en-US" dirty="0"/>
              <a:t>슈팅</a:t>
            </a:r>
            <a:r>
              <a:rPr lang="en-US" altLang="ko-KR" dirty="0"/>
              <a:t>, </a:t>
            </a:r>
            <a:r>
              <a:rPr lang="ko-KR" altLang="en-US" dirty="0"/>
              <a:t>롤플레잉</a:t>
            </a:r>
            <a:r>
              <a:rPr lang="en-US" altLang="ko-KR" dirty="0"/>
              <a:t>, </a:t>
            </a:r>
            <a:r>
              <a:rPr lang="ko-KR" altLang="en-US" dirty="0"/>
              <a:t>플랫폼 순으로 선호도가 높게 나타났고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5844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c1b5d575e_0_17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c1b5d575e_0_17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대륙별로는 모든 지역에선 액션</a:t>
            </a:r>
            <a:r>
              <a:rPr lang="en-US" altLang="ko-KR" dirty="0"/>
              <a:t>, </a:t>
            </a:r>
            <a:r>
              <a:rPr lang="ko-KR" altLang="en-US" dirty="0"/>
              <a:t>스포츠</a:t>
            </a:r>
            <a:r>
              <a:rPr lang="en-US" altLang="ko-KR" dirty="0"/>
              <a:t>, </a:t>
            </a:r>
            <a:r>
              <a:rPr lang="ko-KR" altLang="en-US" dirty="0"/>
              <a:t>슈팅 장르 순이었는데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일본에서는 롤플레잉</a:t>
            </a:r>
            <a:r>
              <a:rPr lang="en-US" altLang="ko-KR" dirty="0"/>
              <a:t> </a:t>
            </a:r>
            <a:r>
              <a:rPr lang="ko-KR" altLang="en-US" dirty="0"/>
              <a:t>장르가 가장 선호도가 높았고</a:t>
            </a:r>
            <a:r>
              <a:rPr lang="en-US" altLang="ko-KR" dirty="0"/>
              <a:t>, </a:t>
            </a:r>
            <a:r>
              <a:rPr lang="ko-KR" altLang="en-US" dirty="0"/>
              <a:t>슈팅 장르가 가장 낮은 순위를 기록했습니다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499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c1b5d575e_0_17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c1b5d575e_0_17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연도별 장르 트렌드를 살펴보기에 조금 복잡해서 때문에 이 다섯가지 장르의 트렌드를 살펴보면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954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c1b5d575e_0_17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c1b5d575e_0_17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3</a:t>
            </a:r>
            <a:r>
              <a:rPr lang="ko-KR" altLang="en-US" dirty="0"/>
              <a:t>세대에서는 플랫폼 장르가 높은 선호도를 보이고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r>
              <a:rPr lang="ko-KR" altLang="en-US" dirty="0"/>
              <a:t>세대에서 롤플레잉 장르도 높은 매출을 보입니다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뒤론 스포츠장르와 액션장르가 높은 선호도를 보이고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</a:t>
            </a:r>
            <a:r>
              <a:rPr lang="ko-KR" altLang="en-US" dirty="0"/>
              <a:t>세대에서 슈팅장르 게임의 선호도가 급증합니다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410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c1b5d575e_0_17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c1b5d575e_0_17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 장르별로 높은 매출을 기록한 시리즈인데</a:t>
            </a:r>
            <a:r>
              <a:rPr lang="en-US" altLang="ko-KR" dirty="0"/>
              <a:t>, </a:t>
            </a:r>
            <a:r>
              <a:rPr lang="ko-KR" altLang="en-US" dirty="0"/>
              <a:t>이건 </a:t>
            </a:r>
            <a:r>
              <a:rPr lang="ko-KR" altLang="en-US" dirty="0" err="1"/>
              <a:t>넘어갈게요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6285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c1b5d575e_0_17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c1b5d575e_0_17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플랫폼의 형태의 트렌드를 살펴보면</a:t>
            </a:r>
            <a:r>
              <a:rPr lang="en-US" altLang="ko-KR" dirty="0"/>
              <a:t>, </a:t>
            </a:r>
            <a:r>
              <a:rPr lang="ko-KR" altLang="en-US" dirty="0"/>
              <a:t>거치형 플랫폼 게임 매출이 높은 비율을 차지하고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88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b0aa6b640_0_5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b0aa6b640_0_5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시간관계상 빠르게 진행하겠습니다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c1b5d575e_0_17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c1b5d575e_0_17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지역에 관계없이 거치형</a:t>
            </a:r>
            <a:r>
              <a:rPr lang="en-US" altLang="ko-KR" dirty="0"/>
              <a:t>, </a:t>
            </a:r>
            <a:r>
              <a:rPr lang="ko-KR" altLang="en-US" dirty="0"/>
              <a:t>휴대용</a:t>
            </a:r>
            <a:r>
              <a:rPr lang="en-US" altLang="ko-KR" dirty="0"/>
              <a:t>, PC </a:t>
            </a:r>
            <a:r>
              <a:rPr lang="ko-KR" altLang="en-US" dirty="0"/>
              <a:t>순서로 나타납니다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0339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c1b5d575e_0_17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c1b5d575e_0_17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연도별로 살펴보아도</a:t>
            </a:r>
            <a:r>
              <a:rPr lang="en-US" altLang="ko-KR" dirty="0"/>
              <a:t> </a:t>
            </a:r>
            <a:r>
              <a:rPr lang="ko-KR" altLang="en-US" dirty="0"/>
              <a:t>전반적으로 거치형 게임기 매출이 높은 비율을 차지합니다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2113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c1b5d575e_0_17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c1b5d575e_0_17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거치형과 휴대용 모두 닌텐도의 매출 비율이 높습니다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6938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c1b5d575e_0_17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c1b5d575e_0_17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이번에는 플랫폼 기업의 트렌드를 살펴보면</a:t>
            </a:r>
            <a:r>
              <a:rPr lang="en-US" altLang="ko-KR" dirty="0"/>
              <a:t>, </a:t>
            </a:r>
            <a:r>
              <a:rPr lang="ko-KR" altLang="en-US" dirty="0"/>
              <a:t>닌텐도와 소니의 양강구도에서 마이크로소프트가 추격하는 형태로 보이고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767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c1b5d575e_0_17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c1b5d575e_0_17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지역별로는 북미와 일본에서 닌텐도가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유럽과 </a:t>
            </a:r>
            <a:r>
              <a:rPr lang="ko-KR" altLang="en-US" dirty="0" err="1"/>
              <a:t>그외</a:t>
            </a:r>
            <a:r>
              <a:rPr lang="ko-KR" altLang="en-US" dirty="0"/>
              <a:t> 지역에서 소니가 높은 매출 비율을 차지합니다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549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c1b5d575e_0_17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c1b5d575e_0_17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연도별로 살펴보면</a:t>
            </a:r>
            <a:r>
              <a:rPr lang="en-US" altLang="ko-KR" dirty="0"/>
              <a:t>, </a:t>
            </a:r>
            <a:r>
              <a:rPr lang="ko-KR" altLang="en-US" dirty="0"/>
              <a:t>주도권이 </a:t>
            </a:r>
            <a:r>
              <a:rPr lang="en-US" altLang="ko-KR" dirty="0"/>
              <a:t>ATARI</a:t>
            </a:r>
            <a:r>
              <a:rPr lang="ko-KR" altLang="en-US" dirty="0"/>
              <a:t> 닌텐도</a:t>
            </a:r>
            <a:r>
              <a:rPr lang="en-US" altLang="ko-KR" dirty="0"/>
              <a:t>, </a:t>
            </a:r>
            <a:r>
              <a:rPr lang="ko-KR" altLang="en-US" dirty="0"/>
              <a:t>소니</a:t>
            </a:r>
            <a:r>
              <a:rPr lang="en-US" altLang="ko-KR" dirty="0"/>
              <a:t>, </a:t>
            </a:r>
            <a:r>
              <a:rPr lang="ko-KR" altLang="en-US" dirty="0"/>
              <a:t>닌텐도 순이었습니다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9794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c1b5d575e_0_17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c1b5d575e_0_17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시간관계상 넘어가도록 하지요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3932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8b5cbd797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8b5cbd797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여기까지 트렌드를 요약해보면</a:t>
            </a:r>
            <a:r>
              <a:rPr lang="en-US" altLang="ko-KR" dirty="0"/>
              <a:t>, </a:t>
            </a:r>
            <a:r>
              <a:rPr lang="ko-KR" altLang="en-US" dirty="0"/>
              <a:t>모든 지역에서 매출이 </a:t>
            </a:r>
            <a:r>
              <a:rPr lang="en-US" altLang="ko-KR" dirty="0"/>
              <a:t>2010</a:t>
            </a:r>
            <a:r>
              <a:rPr lang="ko-KR" altLang="en-US" dirty="0"/>
              <a:t>년 이후의 하락세를 보입니다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장르선호도는 액션</a:t>
            </a:r>
            <a:r>
              <a:rPr lang="en-US" altLang="ko-KR" dirty="0"/>
              <a:t>,</a:t>
            </a:r>
            <a:r>
              <a:rPr lang="ko-KR" altLang="en-US" dirty="0"/>
              <a:t>스포츠</a:t>
            </a:r>
            <a:r>
              <a:rPr lang="en-US" altLang="ko-KR" dirty="0"/>
              <a:t>,</a:t>
            </a:r>
            <a:r>
              <a:rPr lang="ko-KR" altLang="en-US" dirty="0"/>
              <a:t>슈팅</a:t>
            </a:r>
            <a:r>
              <a:rPr lang="en-US" altLang="ko-KR" dirty="0"/>
              <a:t> </a:t>
            </a:r>
            <a:r>
              <a:rPr lang="ko-KR" altLang="en-US" dirty="0"/>
              <a:t>순인데</a:t>
            </a:r>
            <a:r>
              <a:rPr lang="en-US" altLang="ko-K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일본은 롤플레잉 장르가 가장 높고</a:t>
            </a:r>
            <a:r>
              <a:rPr lang="en-US" altLang="ko-KR" dirty="0"/>
              <a:t>, </a:t>
            </a:r>
            <a:r>
              <a:rPr lang="ko-KR" altLang="en-US" dirty="0"/>
              <a:t>슈팅장르가 가장 낮은 순위입니다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전반적으로 거치형 게임기의 선호도가 높고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 소니와 닌텐도의 양강구도에서 마소가 추격하는 형태입니다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529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9af02198b9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9af02198b9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이번엔 멀티플랫폼으로 출시 하는게 좋을지 살펴봅니다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659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c1b5d575e_0_17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c1b5d575e_0_17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멀티플랫폼의 트렌드를 간단하게 살펴보면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단일플랫폼과 멀티플랫폼의 총 매출비율과 게임 수가 거의 비슷하고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3117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c1b5d575e_0_18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c1b5d575e_0_18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서론입니다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9545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c1b5d575e_0_17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c1b5d575e_0_17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연도별로 </a:t>
            </a:r>
            <a:r>
              <a:rPr lang="en-US" altLang="ko-KR" dirty="0"/>
              <a:t>5</a:t>
            </a:r>
            <a:r>
              <a:rPr lang="ko-KR" altLang="en-US" dirty="0"/>
              <a:t>세대까지는 단일플랫폼이</a:t>
            </a:r>
            <a:r>
              <a:rPr lang="en-US" altLang="ko-KR" dirty="0"/>
              <a:t>, 6</a:t>
            </a:r>
            <a:r>
              <a:rPr lang="ko-KR" altLang="en-US" dirty="0"/>
              <a:t>세대 이후부터는 멀티플랫폼의 매출이 더 높게 나타나고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26865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c1b5d575e_0_17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c1b5d575e_0_17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상위매출게임을 보면</a:t>
            </a:r>
            <a:r>
              <a:rPr lang="en-US" altLang="ko-KR" dirty="0"/>
              <a:t>, </a:t>
            </a:r>
            <a:r>
              <a:rPr lang="ko-KR" altLang="en-US" dirty="0"/>
              <a:t>단일플랫폼은 플랫폼 회사들이 직접 개발한 게임들이 높은 매출을 기록하고</a:t>
            </a:r>
            <a:r>
              <a:rPr lang="en-US" altLang="ko-KR" dirty="0"/>
              <a:t> </a:t>
            </a:r>
            <a:r>
              <a:rPr lang="ko-KR" altLang="en-US" dirty="0"/>
              <a:t>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88954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c1b5d575e_0_17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c1b5d575e_0_17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본격적으로 가설검정을 진행해보겠습니다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대립가설은 멀티플랫폼 평균매출이 단일플랫폼 평균매출보다 크다는 것으로 설정했고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가설검정을 진행해본 결과</a:t>
            </a:r>
            <a:r>
              <a:rPr lang="en-US" altLang="ko-KR" dirty="0"/>
              <a:t>, </a:t>
            </a:r>
            <a:r>
              <a:rPr lang="ko-KR" altLang="en-US" dirty="0"/>
              <a:t>멀티 플랫폼 평균매출이 유의미하게 크다는 판단 할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85115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c1b5d575e_0_17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c1b5d575e_0_17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세부적으로 지역별로 각각 </a:t>
            </a:r>
            <a:r>
              <a:rPr lang="en-US" altLang="ko-KR" dirty="0"/>
              <a:t>t-test</a:t>
            </a:r>
            <a:r>
              <a:rPr lang="ko-KR" altLang="en-US" dirty="0"/>
              <a:t>를 해본 결과</a:t>
            </a:r>
            <a:r>
              <a:rPr lang="en-US" altLang="ko-KR" dirty="0"/>
              <a:t>, </a:t>
            </a:r>
            <a:r>
              <a:rPr lang="ko-KR" altLang="en-US" dirty="0"/>
              <a:t>일본에서는 오히려 단일 플랫폼 게임의 평균매출이 유의미하게 더 높았습니다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50131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8b5cbd797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8b5cbd797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다시 요약하면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가설 검정 결과 세계적으로는 멀티플랫폼의 평균매출이 유의미하게 더 높았고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일본에서만 반대로 단일플랫폼의 평균매출이 유의미하게 더 높게 나타났습니다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4213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c1b5d575e_0_18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c1b5d575e_0_18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이제 최종 요약 후에 결론을 지어보도록 하겠습니다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2513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8b5cbd797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8b5cbd797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 플랫폼 시장은 닌텐도</a:t>
            </a:r>
            <a:r>
              <a:rPr lang="en-US" altLang="ko-KR" dirty="0"/>
              <a:t>, </a:t>
            </a:r>
            <a:r>
              <a:rPr lang="ko-KR" altLang="en-US" dirty="0"/>
              <a:t>소니</a:t>
            </a:r>
            <a:r>
              <a:rPr lang="en-US" altLang="ko-KR" dirty="0"/>
              <a:t>, </a:t>
            </a:r>
            <a:r>
              <a:rPr lang="ko-KR" altLang="en-US" dirty="0"/>
              <a:t>마이크로소프트가 이끌어 </a:t>
            </a:r>
            <a:r>
              <a:rPr lang="ko-KR" altLang="en-US" dirty="0" err="1"/>
              <a:t>가고있고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2010</a:t>
            </a:r>
            <a:r>
              <a:rPr lang="ko-KR" altLang="en-US" dirty="0"/>
              <a:t>년 이후에 감소세를 보이는데</a:t>
            </a:r>
            <a:r>
              <a:rPr lang="en-US" altLang="ko-KR" dirty="0"/>
              <a:t>,</a:t>
            </a:r>
            <a:r>
              <a:rPr lang="ko-KR" altLang="en-US" dirty="0"/>
              <a:t> 개인적으로 스마트폰 게임 시장의 성장과 연관이 있을 것이라 생각합니다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장르는 액션장르와 스포츠장르가 선호도가 높고</a:t>
            </a:r>
            <a:r>
              <a:rPr lang="en-US" altLang="ko-KR" dirty="0"/>
              <a:t>, </a:t>
            </a:r>
            <a:r>
              <a:rPr lang="ko-KR" altLang="en-US" dirty="0"/>
              <a:t>일본에서는 롤플레잉</a:t>
            </a:r>
            <a:r>
              <a:rPr lang="en-US" altLang="ko-KR" dirty="0"/>
              <a:t> </a:t>
            </a:r>
            <a:r>
              <a:rPr lang="ko-KR" altLang="en-US" dirty="0"/>
              <a:t>장르가 선호도가 높습니다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멀티플랫폼에 대한 가설검정 결과</a:t>
            </a:r>
            <a:r>
              <a:rPr lang="en-US" altLang="ko-KR" dirty="0"/>
              <a:t>, </a:t>
            </a:r>
            <a:r>
              <a:rPr lang="ko-KR" altLang="en-US" dirty="0"/>
              <a:t>일본을 제외하고 전세계적으로는 멀티플랫폼이 평균매출이 높았습니다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70704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c1b5d575e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c1b5d575e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따라서 결론을 지어보면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장르는</a:t>
            </a:r>
            <a:r>
              <a:rPr lang="en-US" altLang="ko-KR" dirty="0"/>
              <a:t> </a:t>
            </a:r>
            <a:r>
              <a:rPr lang="ko-KR" altLang="en-US" dirty="0"/>
              <a:t>일본 시장까지 고려하면</a:t>
            </a:r>
            <a:r>
              <a:rPr lang="en-US" altLang="ko-KR" dirty="0"/>
              <a:t>, </a:t>
            </a:r>
            <a:r>
              <a:rPr lang="ko-KR" altLang="en-US" dirty="0"/>
              <a:t>액션장르와 스포츠장르가 무난할 것으로 보입니다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플랫폼 형태는</a:t>
            </a:r>
            <a:r>
              <a:rPr lang="en-US" altLang="ko-KR" dirty="0"/>
              <a:t> </a:t>
            </a:r>
            <a:r>
              <a:rPr lang="ko-KR" altLang="en-US" dirty="0"/>
              <a:t>스마트폰 모바일 게임 시장에 대한 추가적인 조사가 필요해 보입니다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플랫폼 기업은 아직 닌텐도와 소니의 양강구도가 유지 중이지만</a:t>
            </a:r>
            <a:r>
              <a:rPr lang="en-US" altLang="ko-KR" dirty="0"/>
              <a:t>, </a:t>
            </a:r>
            <a:r>
              <a:rPr lang="ko-KR" altLang="en-US" dirty="0"/>
              <a:t>지속적인 트렌드 조사가 필요해 보입니다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멀티플랫폼 개발에 있어서 세계적으로는 멀티플랫폼이 더 높은 매출을 기대해볼 수 있고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일본 시장을 노릴 경우엔 단일 플랫폼으로 출시하는 것이 유리할 것으로 보입니다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72479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824b2d57fd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824b2d57fd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이상으로 게임 트렌드에 대한 발표를 마치도록 하겠습니다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725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b5cbd79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b5cbd79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분석에 앞서 비디오 게임 시장의 전체적 흐름을 파악해볼 필요가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플랫폼 형태의 콘솔 게임의 역사는 미국의 </a:t>
            </a:r>
            <a:r>
              <a:rPr lang="en-US" altLang="ko-KR" dirty="0"/>
              <a:t>Atari 2600</a:t>
            </a:r>
            <a:r>
              <a:rPr lang="ko-KR" altLang="en-US" dirty="0"/>
              <a:t>으로 부터 시작되었고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일본의 닌텐도</a:t>
            </a:r>
            <a:r>
              <a:rPr lang="en-US" altLang="ko-KR" dirty="0"/>
              <a:t>-</a:t>
            </a:r>
            <a:r>
              <a:rPr lang="ko-KR" altLang="en-US" dirty="0"/>
              <a:t>세가</a:t>
            </a:r>
            <a:r>
              <a:rPr lang="en-US" altLang="ko-KR" dirty="0"/>
              <a:t>-</a:t>
            </a:r>
            <a:r>
              <a:rPr lang="ko-KR" altLang="en-US" dirty="0"/>
              <a:t>소니 삼국지였다가</a:t>
            </a:r>
            <a:r>
              <a:rPr lang="en-US" altLang="ko-KR" dirty="0"/>
              <a:t>, </a:t>
            </a:r>
            <a:r>
              <a:rPr lang="ko-KR" altLang="en-US" dirty="0"/>
              <a:t>현재는 닌텐도</a:t>
            </a:r>
            <a:r>
              <a:rPr lang="en-US" altLang="ko-KR" dirty="0"/>
              <a:t>, </a:t>
            </a:r>
            <a:r>
              <a:rPr lang="ko-KR" altLang="en-US" dirty="0"/>
              <a:t>소니</a:t>
            </a:r>
            <a:r>
              <a:rPr lang="en-US" altLang="ko-KR" dirty="0"/>
              <a:t>, </a:t>
            </a:r>
            <a:r>
              <a:rPr lang="ko-KR" altLang="en-US" dirty="0"/>
              <a:t>마이크로소프트 삼국지 형태입니다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따라서 우리는 콘솔게임을 개발한다고 했을 때 이 셋 중에 어느 플랫폼을 선택할지 고민해봐야 할 것입니다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c1b5d575e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c1b5d575e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그래서 장르</a:t>
            </a:r>
            <a:r>
              <a:rPr lang="en-US" altLang="ko-KR" dirty="0"/>
              <a:t>, </a:t>
            </a:r>
            <a:r>
              <a:rPr lang="ko-KR" altLang="en-US" dirty="0"/>
              <a:t>플랫폼 타입</a:t>
            </a:r>
            <a:r>
              <a:rPr lang="en-US" altLang="ko-KR" dirty="0"/>
              <a:t>,</a:t>
            </a:r>
            <a:r>
              <a:rPr lang="ko-KR" altLang="en-US" dirty="0"/>
              <a:t> 기업의 트렌드를 살펴보고 이를 토대로 결론을 내는 것이 목표입니다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76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824b2d57fd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824b2d57fd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 전처리과정을 아주 간단하게 살펴보고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트렌드를 살펴보고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가설 검정으로 멀티플랫폼 출시가 좋을지 살펴보고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결론을 </a:t>
            </a:r>
            <a:r>
              <a:rPr lang="ko-KR" altLang="en-US" dirty="0" err="1"/>
              <a:t>짓도록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1174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c1b5d575e_0_17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c1b5d575e_0_17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시간상 </a:t>
            </a:r>
            <a:r>
              <a:rPr lang="ko-KR" altLang="en-US" dirty="0" err="1"/>
              <a:t>전처리</a:t>
            </a:r>
            <a:r>
              <a:rPr lang="ko-KR" altLang="en-US" dirty="0"/>
              <a:t> 과정은 아주 간단하게 살펴보겠습니다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결측 데이터 </a:t>
            </a:r>
            <a:r>
              <a:rPr lang="en-US" altLang="ko-KR" dirty="0"/>
              <a:t>321</a:t>
            </a:r>
            <a:r>
              <a:rPr lang="ko-KR" altLang="en-US" dirty="0"/>
              <a:t>개와 중복 데이터를 </a:t>
            </a:r>
            <a:r>
              <a:rPr lang="en-US" altLang="ko-KR" dirty="0"/>
              <a:t>1</a:t>
            </a:r>
            <a:r>
              <a:rPr lang="ko-KR" altLang="en-US" dirty="0"/>
              <a:t>개 제거해</a:t>
            </a:r>
            <a:r>
              <a:rPr lang="en-US" altLang="ko-KR" dirty="0"/>
              <a:t> </a:t>
            </a:r>
            <a:r>
              <a:rPr lang="ko-KR" altLang="en-US" dirty="0"/>
              <a:t>데이터를 추려냈고 단위도 </a:t>
            </a:r>
            <a:r>
              <a:rPr lang="ko-KR" altLang="en-US" dirty="0" err="1"/>
              <a:t>통일했구요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290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c1b5d575e_0_17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c1b5d575e_0_17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그리고나서 데이터를 기반으로 새로운 </a:t>
            </a:r>
            <a:r>
              <a:rPr lang="en-US" altLang="ko-KR" dirty="0"/>
              <a:t>feature</a:t>
            </a:r>
            <a:r>
              <a:rPr lang="ko-KR" altLang="en-US" dirty="0"/>
              <a:t>들을 추가했습니다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과정에서 </a:t>
            </a:r>
            <a:r>
              <a:rPr lang="en-US" altLang="ko-KR" dirty="0"/>
              <a:t>31</a:t>
            </a:r>
            <a:r>
              <a:rPr lang="ko-KR" altLang="en-US" dirty="0"/>
              <a:t>개의 게임 데이터가 추가적으로 제거된 데이터로 분석을 진행하였습니다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0800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9af02198b9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9af02198b9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바로 트렌드를 살펴보도록 하겠습니다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610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4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4288" y="1377696"/>
            <a:ext cx="7738200" cy="130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/>
          <p:nvPr/>
        </p:nvSpPr>
        <p:spPr>
          <a:xfrm rot="10800000">
            <a:off x="587605" y="3059788"/>
            <a:ext cx="88914" cy="89582"/>
          </a:xfrm>
          <a:custGeom>
            <a:avLst/>
            <a:gdLst/>
            <a:ahLst/>
            <a:cxnLst/>
            <a:rect l="l" t="t" r="r" b="b"/>
            <a:pathLst>
              <a:path w="421" h="420" extrusionOk="0">
                <a:moveTo>
                  <a:pt x="1" y="0"/>
                </a:moveTo>
                <a:lnTo>
                  <a:pt x="1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498480" y="3866452"/>
            <a:ext cx="89337" cy="89582"/>
          </a:xfrm>
          <a:custGeom>
            <a:avLst/>
            <a:gdLst/>
            <a:ahLst/>
            <a:cxnLst/>
            <a:rect l="l" t="t" r="r" b="b"/>
            <a:pathLst>
              <a:path w="423" h="420" extrusionOk="0">
                <a:moveTo>
                  <a:pt x="0" y="0"/>
                </a:moveTo>
                <a:lnTo>
                  <a:pt x="0" y="420"/>
                </a:lnTo>
                <a:lnTo>
                  <a:pt x="423" y="420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214225" y="2787236"/>
            <a:ext cx="88703" cy="89582"/>
          </a:xfrm>
          <a:custGeom>
            <a:avLst/>
            <a:gdLst/>
            <a:ahLst/>
            <a:cxnLst/>
            <a:rect l="l" t="t" r="r" b="b"/>
            <a:pathLst>
              <a:path w="420" h="420" extrusionOk="0">
                <a:moveTo>
                  <a:pt x="0" y="0"/>
                </a:moveTo>
                <a:lnTo>
                  <a:pt x="0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89545" y="3437976"/>
            <a:ext cx="88703" cy="90435"/>
          </a:xfrm>
          <a:custGeom>
            <a:avLst/>
            <a:gdLst/>
            <a:ahLst/>
            <a:cxnLst/>
            <a:rect l="l" t="t" r="r" b="b"/>
            <a:pathLst>
              <a:path w="420" h="424" extrusionOk="0">
                <a:moveTo>
                  <a:pt x="0" y="1"/>
                </a:moveTo>
                <a:lnTo>
                  <a:pt x="0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3225" y="539500"/>
            <a:ext cx="336631" cy="343199"/>
            <a:chOff x="713225" y="3660775"/>
            <a:chExt cx="336631" cy="343199"/>
          </a:xfrm>
        </p:grpSpPr>
        <p:sp>
          <p:nvSpPr>
            <p:cNvPr id="14" name="Google Shape;14;p2"/>
            <p:cNvSpPr/>
            <p:nvPr/>
          </p:nvSpPr>
          <p:spPr>
            <a:xfrm>
              <a:off x="980341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13225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80341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13225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16230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80004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48083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49383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8094100" y="539500"/>
            <a:ext cx="336631" cy="343199"/>
            <a:chOff x="8138150" y="3660775"/>
            <a:chExt cx="336631" cy="343199"/>
          </a:xfrm>
        </p:grpSpPr>
        <p:sp>
          <p:nvSpPr>
            <p:cNvPr id="23" name="Google Shape;23;p2"/>
            <p:cNvSpPr/>
            <p:nvPr/>
          </p:nvSpPr>
          <p:spPr>
            <a:xfrm>
              <a:off x="8405266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138150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405266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38150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41155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204929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273008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274308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4335763" y="3423388"/>
            <a:ext cx="472480" cy="2467791"/>
          </a:xfrm>
          <a:custGeom>
            <a:avLst/>
            <a:gdLst/>
            <a:ahLst/>
            <a:cxnLst/>
            <a:rect l="l" t="t" r="r" b="b"/>
            <a:pathLst>
              <a:path w="8231" h="42991" extrusionOk="0">
                <a:moveTo>
                  <a:pt x="6546" y="5705"/>
                </a:moveTo>
                <a:lnTo>
                  <a:pt x="6546" y="9093"/>
                </a:lnTo>
                <a:lnTo>
                  <a:pt x="1704" y="9093"/>
                </a:lnTo>
                <a:lnTo>
                  <a:pt x="1704" y="5705"/>
                </a:lnTo>
                <a:close/>
                <a:moveTo>
                  <a:pt x="6565" y="10164"/>
                </a:moveTo>
                <a:lnTo>
                  <a:pt x="6565" y="13495"/>
                </a:lnTo>
                <a:lnTo>
                  <a:pt x="1723" y="13495"/>
                </a:lnTo>
                <a:lnTo>
                  <a:pt x="1723" y="10164"/>
                </a:lnTo>
                <a:close/>
                <a:moveTo>
                  <a:pt x="6565" y="14567"/>
                </a:moveTo>
                <a:lnTo>
                  <a:pt x="6565" y="17936"/>
                </a:lnTo>
                <a:lnTo>
                  <a:pt x="1723" y="17936"/>
                </a:lnTo>
                <a:lnTo>
                  <a:pt x="1723" y="14567"/>
                </a:lnTo>
                <a:close/>
                <a:moveTo>
                  <a:pt x="6565" y="19007"/>
                </a:moveTo>
                <a:lnTo>
                  <a:pt x="6565" y="22300"/>
                </a:lnTo>
                <a:lnTo>
                  <a:pt x="1723" y="22300"/>
                </a:lnTo>
                <a:lnTo>
                  <a:pt x="1723" y="19007"/>
                </a:lnTo>
                <a:close/>
                <a:moveTo>
                  <a:pt x="6565" y="23371"/>
                </a:moveTo>
                <a:lnTo>
                  <a:pt x="6565" y="26740"/>
                </a:lnTo>
                <a:lnTo>
                  <a:pt x="1723" y="26740"/>
                </a:lnTo>
                <a:lnTo>
                  <a:pt x="1723" y="23371"/>
                </a:lnTo>
                <a:close/>
                <a:moveTo>
                  <a:pt x="6565" y="27793"/>
                </a:moveTo>
                <a:lnTo>
                  <a:pt x="6565" y="31123"/>
                </a:lnTo>
                <a:lnTo>
                  <a:pt x="1723" y="31123"/>
                </a:lnTo>
                <a:lnTo>
                  <a:pt x="1723" y="27793"/>
                </a:lnTo>
                <a:close/>
                <a:moveTo>
                  <a:pt x="6546" y="32195"/>
                </a:moveTo>
                <a:lnTo>
                  <a:pt x="6546" y="35564"/>
                </a:lnTo>
                <a:lnTo>
                  <a:pt x="1704" y="35564"/>
                </a:lnTo>
                <a:lnTo>
                  <a:pt x="1704" y="32195"/>
                </a:lnTo>
                <a:close/>
                <a:moveTo>
                  <a:pt x="6565" y="36655"/>
                </a:moveTo>
                <a:lnTo>
                  <a:pt x="6565" y="39966"/>
                </a:lnTo>
                <a:lnTo>
                  <a:pt x="1723" y="39966"/>
                </a:lnTo>
                <a:lnTo>
                  <a:pt x="1723" y="36655"/>
                </a:lnTo>
                <a:close/>
                <a:moveTo>
                  <a:pt x="0" y="1"/>
                </a:moveTo>
                <a:lnTo>
                  <a:pt x="0" y="42991"/>
                </a:lnTo>
                <a:lnTo>
                  <a:pt x="1704" y="42991"/>
                </a:lnTo>
                <a:lnTo>
                  <a:pt x="1704" y="41038"/>
                </a:lnTo>
                <a:lnTo>
                  <a:pt x="6546" y="41038"/>
                </a:lnTo>
                <a:lnTo>
                  <a:pt x="6546" y="42991"/>
                </a:lnTo>
                <a:lnTo>
                  <a:pt x="8231" y="42991"/>
                </a:lnTo>
                <a:lnTo>
                  <a:pt x="8231" y="1"/>
                </a:lnTo>
                <a:lnTo>
                  <a:pt x="6546" y="1"/>
                </a:lnTo>
                <a:lnTo>
                  <a:pt x="6546" y="4633"/>
                </a:lnTo>
                <a:lnTo>
                  <a:pt x="1704" y="4633"/>
                </a:lnTo>
                <a:lnTo>
                  <a:pt x="17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695488" y="2496125"/>
            <a:ext cx="7735800" cy="75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975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 flipH="1">
            <a:off x="8506925" y="3059788"/>
            <a:ext cx="88914" cy="89582"/>
          </a:xfrm>
          <a:custGeom>
            <a:avLst/>
            <a:gdLst/>
            <a:ahLst/>
            <a:cxnLst/>
            <a:rect l="l" t="t" r="r" b="b"/>
            <a:pathLst>
              <a:path w="421" h="420" extrusionOk="0">
                <a:moveTo>
                  <a:pt x="1" y="0"/>
                </a:moveTo>
                <a:lnTo>
                  <a:pt x="1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 flipH="1">
            <a:off x="8595627" y="3866452"/>
            <a:ext cx="89337" cy="89582"/>
          </a:xfrm>
          <a:custGeom>
            <a:avLst/>
            <a:gdLst/>
            <a:ahLst/>
            <a:cxnLst/>
            <a:rect l="l" t="t" r="r" b="b"/>
            <a:pathLst>
              <a:path w="423" h="420" extrusionOk="0">
                <a:moveTo>
                  <a:pt x="0" y="0"/>
                </a:moveTo>
                <a:lnTo>
                  <a:pt x="0" y="420"/>
                </a:lnTo>
                <a:lnTo>
                  <a:pt x="423" y="420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9005196" y="3437976"/>
            <a:ext cx="88703" cy="90435"/>
          </a:xfrm>
          <a:custGeom>
            <a:avLst/>
            <a:gdLst/>
            <a:ahLst/>
            <a:cxnLst/>
            <a:rect l="l" t="t" r="r" b="b"/>
            <a:pathLst>
              <a:path w="420" h="424" extrusionOk="0">
                <a:moveTo>
                  <a:pt x="0" y="1"/>
                </a:moveTo>
                <a:lnTo>
                  <a:pt x="0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CUSTOM_1_1_1_1_2">
    <p:bg>
      <p:bgPr>
        <a:solidFill>
          <a:schemeClr val="accent4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2234100" cy="300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3962400" y="1371600"/>
            <a:ext cx="446850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2"/>
          </p:nvPr>
        </p:nvSpPr>
        <p:spPr>
          <a:xfrm>
            <a:off x="3962400" y="1703625"/>
            <a:ext cx="4468500" cy="52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18"/>
          <p:cNvSpPr/>
          <p:nvPr/>
        </p:nvSpPr>
        <p:spPr>
          <a:xfrm rot="-10629538" flipH="1">
            <a:off x="8216902" y="-572573"/>
            <a:ext cx="79609" cy="80206"/>
          </a:xfrm>
          <a:custGeom>
            <a:avLst/>
            <a:gdLst/>
            <a:ahLst/>
            <a:cxnLst/>
            <a:rect l="l" t="t" r="r" b="b"/>
            <a:pathLst>
              <a:path w="421" h="420" extrusionOk="0">
                <a:moveTo>
                  <a:pt x="1" y="0"/>
                </a:moveTo>
                <a:lnTo>
                  <a:pt x="1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3"/>
          </p:nvPr>
        </p:nvSpPr>
        <p:spPr>
          <a:xfrm>
            <a:off x="3962400" y="2340864"/>
            <a:ext cx="446850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4"/>
          </p:nvPr>
        </p:nvSpPr>
        <p:spPr>
          <a:xfrm>
            <a:off x="3962400" y="2672889"/>
            <a:ext cx="4468500" cy="52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5"/>
          </p:nvPr>
        </p:nvSpPr>
        <p:spPr>
          <a:xfrm>
            <a:off x="3962400" y="3276600"/>
            <a:ext cx="446850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6"/>
          </p:nvPr>
        </p:nvSpPr>
        <p:spPr>
          <a:xfrm>
            <a:off x="3962400" y="3608625"/>
            <a:ext cx="4468500" cy="58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8301600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-664887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7">
  <p:cSld name="CUSTOM_1_1_1_1_1_1_1_1_1_1_1">
    <p:bg>
      <p:bgPr>
        <a:solidFill>
          <a:schemeClr val="accent4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xfrm>
            <a:off x="713225" y="463300"/>
            <a:ext cx="7717500" cy="49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8">
  <p:cSld name="CUSTOM_1_1_1_1_1_1_1_1_1_1_1_1">
    <p:bg>
      <p:bgPr>
        <a:solidFill>
          <a:schemeClr val="accent4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>
            <a:spLocks noGrp="1"/>
          </p:cNvSpPr>
          <p:nvPr>
            <p:ph type="title"/>
          </p:nvPr>
        </p:nvSpPr>
        <p:spPr>
          <a:xfrm>
            <a:off x="713225" y="463300"/>
            <a:ext cx="7717500" cy="49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bg>
      <p:bgPr>
        <a:solidFill>
          <a:schemeClr val="accent4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title"/>
          </p:nvPr>
        </p:nvSpPr>
        <p:spPr>
          <a:xfrm>
            <a:off x="1003822" y="1263950"/>
            <a:ext cx="3131700" cy="274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title" idx="2" hasCustomPrompt="1"/>
          </p:nvPr>
        </p:nvSpPr>
        <p:spPr>
          <a:xfrm>
            <a:off x="1006072" y="4213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9" name="Google Shape;279;p26"/>
          <p:cNvSpPr txBox="1">
            <a:spLocks noGrp="1"/>
          </p:cNvSpPr>
          <p:nvPr>
            <p:ph type="title" idx="3"/>
          </p:nvPr>
        </p:nvSpPr>
        <p:spPr>
          <a:xfrm>
            <a:off x="1003822" y="3324225"/>
            <a:ext cx="3131700" cy="274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type="title" idx="4" hasCustomPrompt="1"/>
          </p:nvPr>
        </p:nvSpPr>
        <p:spPr>
          <a:xfrm>
            <a:off x="1006072" y="24445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1" name="Google Shape;281;p26"/>
          <p:cNvSpPr txBox="1">
            <a:spLocks noGrp="1"/>
          </p:cNvSpPr>
          <p:nvPr>
            <p:ph type="title" idx="5"/>
          </p:nvPr>
        </p:nvSpPr>
        <p:spPr>
          <a:xfrm>
            <a:off x="5008478" y="1262544"/>
            <a:ext cx="3131700" cy="274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6"/>
          <p:cNvSpPr txBox="1">
            <a:spLocks noGrp="1"/>
          </p:cNvSpPr>
          <p:nvPr>
            <p:ph type="title" idx="6" hasCustomPrompt="1"/>
          </p:nvPr>
        </p:nvSpPr>
        <p:spPr>
          <a:xfrm>
            <a:off x="5010728" y="4213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3" name="Google Shape;283;p26"/>
          <p:cNvSpPr txBox="1">
            <a:spLocks noGrp="1"/>
          </p:cNvSpPr>
          <p:nvPr>
            <p:ph type="title" idx="7"/>
          </p:nvPr>
        </p:nvSpPr>
        <p:spPr>
          <a:xfrm>
            <a:off x="5008478" y="3325368"/>
            <a:ext cx="3131700" cy="274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title" idx="8" hasCustomPrompt="1"/>
          </p:nvPr>
        </p:nvSpPr>
        <p:spPr>
          <a:xfrm>
            <a:off x="5010728" y="24445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5" name="Google Shape;285;p26"/>
          <p:cNvSpPr/>
          <p:nvPr/>
        </p:nvSpPr>
        <p:spPr>
          <a:xfrm>
            <a:off x="8301600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-664887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6"/>
          <p:cNvSpPr txBox="1">
            <a:spLocks noGrp="1"/>
          </p:cNvSpPr>
          <p:nvPr>
            <p:ph type="subTitle" idx="1"/>
          </p:nvPr>
        </p:nvSpPr>
        <p:spPr>
          <a:xfrm>
            <a:off x="1006072" y="1634400"/>
            <a:ext cx="3127200" cy="4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26"/>
          <p:cNvSpPr txBox="1">
            <a:spLocks noGrp="1"/>
          </p:cNvSpPr>
          <p:nvPr>
            <p:ph type="subTitle" idx="9"/>
          </p:nvPr>
        </p:nvSpPr>
        <p:spPr>
          <a:xfrm>
            <a:off x="5010728" y="1631911"/>
            <a:ext cx="3127200" cy="43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13"/>
          </p:nvPr>
        </p:nvSpPr>
        <p:spPr>
          <a:xfrm>
            <a:off x="1006072" y="3719525"/>
            <a:ext cx="3127200" cy="48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26"/>
          <p:cNvSpPr txBox="1">
            <a:spLocks noGrp="1"/>
          </p:cNvSpPr>
          <p:nvPr>
            <p:ph type="subTitle" idx="14"/>
          </p:nvPr>
        </p:nvSpPr>
        <p:spPr>
          <a:xfrm>
            <a:off x="5010728" y="3718560"/>
            <a:ext cx="3127200" cy="43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CUSTOM_3_1_1">
    <p:bg>
      <p:bgPr>
        <a:solidFill>
          <a:schemeClr val="accent4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3768900" cy="52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7" name="Google Shape;347;p30"/>
          <p:cNvSpPr txBox="1">
            <a:spLocks noGrp="1"/>
          </p:cNvSpPr>
          <p:nvPr>
            <p:ph type="subTitle" idx="1"/>
          </p:nvPr>
        </p:nvSpPr>
        <p:spPr>
          <a:xfrm>
            <a:off x="713225" y="1357450"/>
            <a:ext cx="3768900" cy="110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0"/>
          <p:cNvSpPr txBox="1"/>
          <p:nvPr/>
        </p:nvSpPr>
        <p:spPr>
          <a:xfrm>
            <a:off x="713225" y="3849800"/>
            <a:ext cx="50178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Google Shape;349;p30"/>
          <p:cNvSpPr txBox="1">
            <a:spLocks noGrp="1"/>
          </p:cNvSpPr>
          <p:nvPr>
            <p:ph type="subTitle" idx="2"/>
          </p:nvPr>
        </p:nvSpPr>
        <p:spPr>
          <a:xfrm>
            <a:off x="713225" y="2809875"/>
            <a:ext cx="3768900" cy="69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0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7958300" y="2660850"/>
            <a:ext cx="472480" cy="2467791"/>
          </a:xfrm>
          <a:custGeom>
            <a:avLst/>
            <a:gdLst/>
            <a:ahLst/>
            <a:cxnLst/>
            <a:rect l="l" t="t" r="r" b="b"/>
            <a:pathLst>
              <a:path w="8231" h="42991" extrusionOk="0">
                <a:moveTo>
                  <a:pt x="6546" y="5705"/>
                </a:moveTo>
                <a:lnTo>
                  <a:pt x="6546" y="9093"/>
                </a:lnTo>
                <a:lnTo>
                  <a:pt x="1704" y="9093"/>
                </a:lnTo>
                <a:lnTo>
                  <a:pt x="1704" y="5705"/>
                </a:lnTo>
                <a:close/>
                <a:moveTo>
                  <a:pt x="6565" y="10164"/>
                </a:moveTo>
                <a:lnTo>
                  <a:pt x="6565" y="13495"/>
                </a:lnTo>
                <a:lnTo>
                  <a:pt x="1723" y="13495"/>
                </a:lnTo>
                <a:lnTo>
                  <a:pt x="1723" y="10164"/>
                </a:lnTo>
                <a:close/>
                <a:moveTo>
                  <a:pt x="6565" y="14567"/>
                </a:moveTo>
                <a:lnTo>
                  <a:pt x="6565" y="17936"/>
                </a:lnTo>
                <a:lnTo>
                  <a:pt x="1723" y="17936"/>
                </a:lnTo>
                <a:lnTo>
                  <a:pt x="1723" y="14567"/>
                </a:lnTo>
                <a:close/>
                <a:moveTo>
                  <a:pt x="6565" y="19007"/>
                </a:moveTo>
                <a:lnTo>
                  <a:pt x="6565" y="22300"/>
                </a:lnTo>
                <a:lnTo>
                  <a:pt x="1723" y="22300"/>
                </a:lnTo>
                <a:lnTo>
                  <a:pt x="1723" y="19007"/>
                </a:lnTo>
                <a:close/>
                <a:moveTo>
                  <a:pt x="6565" y="23371"/>
                </a:moveTo>
                <a:lnTo>
                  <a:pt x="6565" y="26740"/>
                </a:lnTo>
                <a:lnTo>
                  <a:pt x="1723" y="26740"/>
                </a:lnTo>
                <a:lnTo>
                  <a:pt x="1723" y="23371"/>
                </a:lnTo>
                <a:close/>
                <a:moveTo>
                  <a:pt x="6565" y="27793"/>
                </a:moveTo>
                <a:lnTo>
                  <a:pt x="6565" y="31123"/>
                </a:lnTo>
                <a:lnTo>
                  <a:pt x="1723" y="31123"/>
                </a:lnTo>
                <a:lnTo>
                  <a:pt x="1723" y="27793"/>
                </a:lnTo>
                <a:close/>
                <a:moveTo>
                  <a:pt x="6546" y="32195"/>
                </a:moveTo>
                <a:lnTo>
                  <a:pt x="6546" y="35564"/>
                </a:lnTo>
                <a:lnTo>
                  <a:pt x="1704" y="35564"/>
                </a:lnTo>
                <a:lnTo>
                  <a:pt x="1704" y="32195"/>
                </a:lnTo>
                <a:close/>
                <a:moveTo>
                  <a:pt x="6565" y="36655"/>
                </a:moveTo>
                <a:lnTo>
                  <a:pt x="6565" y="39966"/>
                </a:lnTo>
                <a:lnTo>
                  <a:pt x="1723" y="39966"/>
                </a:lnTo>
                <a:lnTo>
                  <a:pt x="1723" y="36655"/>
                </a:lnTo>
                <a:close/>
                <a:moveTo>
                  <a:pt x="0" y="1"/>
                </a:moveTo>
                <a:lnTo>
                  <a:pt x="0" y="42991"/>
                </a:lnTo>
                <a:lnTo>
                  <a:pt x="1704" y="42991"/>
                </a:lnTo>
                <a:lnTo>
                  <a:pt x="1704" y="41038"/>
                </a:lnTo>
                <a:lnTo>
                  <a:pt x="6546" y="41038"/>
                </a:lnTo>
                <a:lnTo>
                  <a:pt x="6546" y="42991"/>
                </a:lnTo>
                <a:lnTo>
                  <a:pt x="8231" y="42991"/>
                </a:lnTo>
                <a:lnTo>
                  <a:pt x="8231" y="1"/>
                </a:lnTo>
                <a:lnTo>
                  <a:pt x="6546" y="1"/>
                </a:lnTo>
                <a:lnTo>
                  <a:pt x="6546" y="4633"/>
                </a:lnTo>
                <a:lnTo>
                  <a:pt x="1704" y="4633"/>
                </a:lnTo>
                <a:lnTo>
                  <a:pt x="17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6890613" y="405162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0"/>
          <p:cNvSpPr/>
          <p:nvPr/>
        </p:nvSpPr>
        <p:spPr>
          <a:xfrm>
            <a:off x="7958299" y="3613925"/>
            <a:ext cx="2253377" cy="1971007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30"/>
          <p:cNvGrpSpPr/>
          <p:nvPr/>
        </p:nvGrpSpPr>
        <p:grpSpPr>
          <a:xfrm>
            <a:off x="7986179" y="1428750"/>
            <a:ext cx="416721" cy="1232100"/>
            <a:chOff x="7039479" y="1471750"/>
            <a:chExt cx="416721" cy="1232100"/>
          </a:xfrm>
        </p:grpSpPr>
        <p:sp>
          <p:nvSpPr>
            <p:cNvPr id="355" name="Google Shape;355;p30"/>
            <p:cNvSpPr/>
            <p:nvPr/>
          </p:nvSpPr>
          <p:spPr>
            <a:xfrm>
              <a:off x="7130632" y="2441828"/>
              <a:ext cx="45633" cy="248995"/>
            </a:xfrm>
            <a:custGeom>
              <a:avLst/>
              <a:gdLst/>
              <a:ahLst/>
              <a:cxnLst/>
              <a:rect l="l" t="t" r="r" b="b"/>
              <a:pathLst>
                <a:path w="1205" h="6575" extrusionOk="0">
                  <a:moveTo>
                    <a:pt x="1" y="1"/>
                  </a:moveTo>
                  <a:lnTo>
                    <a:pt x="1" y="6575"/>
                  </a:lnTo>
                  <a:lnTo>
                    <a:pt x="1204" y="6575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7311234" y="2396270"/>
              <a:ext cx="45633" cy="299514"/>
            </a:xfrm>
            <a:custGeom>
              <a:avLst/>
              <a:gdLst/>
              <a:ahLst/>
              <a:cxnLst/>
              <a:rect l="l" t="t" r="r" b="b"/>
              <a:pathLst>
                <a:path w="1205" h="7909" extrusionOk="0">
                  <a:moveTo>
                    <a:pt x="1" y="0"/>
                  </a:moveTo>
                  <a:lnTo>
                    <a:pt x="1" y="7909"/>
                  </a:lnTo>
                  <a:lnTo>
                    <a:pt x="1204" y="7909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7089884" y="1577483"/>
              <a:ext cx="307201" cy="258387"/>
            </a:xfrm>
            <a:custGeom>
              <a:avLst/>
              <a:gdLst/>
              <a:ahLst/>
              <a:cxnLst/>
              <a:rect l="l" t="t" r="r" b="b"/>
              <a:pathLst>
                <a:path w="8112" h="6823" extrusionOk="0">
                  <a:moveTo>
                    <a:pt x="0" y="0"/>
                  </a:moveTo>
                  <a:lnTo>
                    <a:pt x="0" y="6822"/>
                  </a:lnTo>
                  <a:lnTo>
                    <a:pt x="8112" y="6822"/>
                  </a:lnTo>
                  <a:lnTo>
                    <a:pt x="8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7171266" y="1611717"/>
              <a:ext cx="50556" cy="55366"/>
            </a:xfrm>
            <a:custGeom>
              <a:avLst/>
              <a:gdLst/>
              <a:ahLst/>
              <a:cxnLst/>
              <a:rect l="l" t="t" r="r" b="b"/>
              <a:pathLst>
                <a:path w="1335" h="1462" extrusionOk="0">
                  <a:moveTo>
                    <a:pt x="0" y="1"/>
                  </a:moveTo>
                  <a:lnTo>
                    <a:pt x="0" y="1462"/>
                  </a:lnTo>
                  <a:lnTo>
                    <a:pt x="1335" y="1462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7275447" y="1611717"/>
              <a:ext cx="55366" cy="55366"/>
            </a:xfrm>
            <a:custGeom>
              <a:avLst/>
              <a:gdLst/>
              <a:ahLst/>
              <a:cxnLst/>
              <a:rect l="l" t="t" r="r" b="b"/>
              <a:pathLst>
                <a:path w="1462" h="1462" extrusionOk="0">
                  <a:moveTo>
                    <a:pt x="0" y="1"/>
                  </a:moveTo>
                  <a:lnTo>
                    <a:pt x="0" y="1462"/>
                  </a:lnTo>
                  <a:lnTo>
                    <a:pt x="1461" y="1462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7039479" y="1471750"/>
              <a:ext cx="413465" cy="104180"/>
            </a:xfrm>
            <a:custGeom>
              <a:avLst/>
              <a:gdLst/>
              <a:ahLst/>
              <a:cxnLst/>
              <a:rect l="l" t="t" r="r" b="b"/>
              <a:pathLst>
                <a:path w="10918" h="2751" extrusionOk="0">
                  <a:moveTo>
                    <a:pt x="1" y="0"/>
                  </a:moveTo>
                  <a:lnTo>
                    <a:pt x="1" y="2751"/>
                  </a:lnTo>
                  <a:lnTo>
                    <a:pt x="10918" y="2751"/>
                  </a:lnTo>
                  <a:lnTo>
                    <a:pt x="10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7039479" y="1680073"/>
              <a:ext cx="104218" cy="104218"/>
            </a:xfrm>
            <a:custGeom>
              <a:avLst/>
              <a:gdLst/>
              <a:ahLst/>
              <a:cxnLst/>
              <a:rect l="l" t="t" r="r" b="b"/>
              <a:pathLst>
                <a:path w="2752" h="2752" extrusionOk="0">
                  <a:moveTo>
                    <a:pt x="1" y="1"/>
                  </a:moveTo>
                  <a:lnTo>
                    <a:pt x="1" y="2751"/>
                  </a:lnTo>
                  <a:lnTo>
                    <a:pt x="2751" y="2751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7348763" y="1680073"/>
              <a:ext cx="104180" cy="104218"/>
            </a:xfrm>
            <a:custGeom>
              <a:avLst/>
              <a:gdLst/>
              <a:ahLst/>
              <a:cxnLst/>
              <a:rect l="l" t="t" r="r" b="b"/>
              <a:pathLst>
                <a:path w="2751" h="2752" extrusionOk="0">
                  <a:moveTo>
                    <a:pt x="0" y="1"/>
                  </a:moveTo>
                  <a:lnTo>
                    <a:pt x="0" y="2751"/>
                  </a:lnTo>
                  <a:lnTo>
                    <a:pt x="2751" y="2751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7166457" y="1816821"/>
              <a:ext cx="122017" cy="81420"/>
            </a:xfrm>
            <a:custGeom>
              <a:avLst/>
              <a:gdLst/>
              <a:ahLst/>
              <a:cxnLst/>
              <a:rect l="l" t="t" r="r" b="b"/>
              <a:pathLst>
                <a:path w="3222" h="2150" extrusionOk="0">
                  <a:moveTo>
                    <a:pt x="0" y="0"/>
                  </a:moveTo>
                  <a:lnTo>
                    <a:pt x="0" y="2149"/>
                  </a:lnTo>
                  <a:lnTo>
                    <a:pt x="3222" y="2149"/>
                  </a:lnTo>
                  <a:lnTo>
                    <a:pt x="3222" y="0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7039479" y="1956789"/>
              <a:ext cx="50443" cy="307618"/>
            </a:xfrm>
            <a:custGeom>
              <a:avLst/>
              <a:gdLst/>
              <a:ahLst/>
              <a:cxnLst/>
              <a:rect l="l" t="t" r="r" b="b"/>
              <a:pathLst>
                <a:path w="1332" h="8123" extrusionOk="0">
                  <a:moveTo>
                    <a:pt x="1" y="0"/>
                  </a:moveTo>
                  <a:lnTo>
                    <a:pt x="1" y="8122"/>
                  </a:lnTo>
                  <a:lnTo>
                    <a:pt x="1331" y="8122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7402387" y="1956789"/>
              <a:ext cx="53813" cy="307618"/>
            </a:xfrm>
            <a:custGeom>
              <a:avLst/>
              <a:gdLst/>
              <a:ahLst/>
              <a:cxnLst/>
              <a:rect l="l" t="t" r="r" b="b"/>
              <a:pathLst>
                <a:path w="1421" h="8123" extrusionOk="0">
                  <a:moveTo>
                    <a:pt x="1" y="0"/>
                  </a:moveTo>
                  <a:lnTo>
                    <a:pt x="1" y="8122"/>
                  </a:lnTo>
                  <a:lnTo>
                    <a:pt x="1421" y="8122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" name="Google Shape;366;p30"/>
            <p:cNvGrpSpPr/>
            <p:nvPr/>
          </p:nvGrpSpPr>
          <p:grpSpPr>
            <a:xfrm>
              <a:off x="7039479" y="1883472"/>
              <a:ext cx="416721" cy="367907"/>
              <a:chOff x="7039479" y="1883472"/>
              <a:chExt cx="416721" cy="367907"/>
            </a:xfrm>
          </p:grpSpPr>
          <p:sp>
            <p:nvSpPr>
              <p:cNvPr id="367" name="Google Shape;367;p30"/>
              <p:cNvSpPr/>
              <p:nvPr/>
            </p:nvSpPr>
            <p:spPr>
              <a:xfrm>
                <a:off x="7039479" y="1903013"/>
                <a:ext cx="50443" cy="896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2366" extrusionOk="0">
                    <a:moveTo>
                      <a:pt x="1" y="0"/>
                    </a:moveTo>
                    <a:lnTo>
                      <a:pt x="1" y="2366"/>
                    </a:lnTo>
                    <a:lnTo>
                      <a:pt x="1331" y="2366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7402387" y="1903013"/>
                <a:ext cx="53813" cy="89600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366" extrusionOk="0">
                    <a:moveTo>
                      <a:pt x="1" y="0"/>
                    </a:moveTo>
                    <a:lnTo>
                      <a:pt x="1" y="2366"/>
                    </a:lnTo>
                    <a:lnTo>
                      <a:pt x="1421" y="2366"/>
                    </a:lnTo>
                    <a:lnTo>
                      <a:pt x="142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7089884" y="1883472"/>
                <a:ext cx="312541" cy="367907"/>
              </a:xfrm>
              <a:custGeom>
                <a:avLst/>
                <a:gdLst/>
                <a:ahLst/>
                <a:cxnLst/>
                <a:rect l="l" t="t" r="r" b="b"/>
                <a:pathLst>
                  <a:path w="8253" h="9715" extrusionOk="0">
                    <a:moveTo>
                      <a:pt x="0" y="1"/>
                    </a:moveTo>
                    <a:lnTo>
                      <a:pt x="0" y="9714"/>
                    </a:lnTo>
                    <a:lnTo>
                      <a:pt x="8253" y="9714"/>
                    </a:lnTo>
                    <a:lnTo>
                      <a:pt x="82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0" name="Google Shape;370;p30"/>
            <p:cNvGrpSpPr/>
            <p:nvPr/>
          </p:nvGrpSpPr>
          <p:grpSpPr>
            <a:xfrm>
              <a:off x="7089884" y="2238314"/>
              <a:ext cx="312541" cy="371126"/>
              <a:chOff x="7089884" y="2238314"/>
              <a:chExt cx="312541" cy="371126"/>
            </a:xfrm>
          </p:grpSpPr>
          <p:sp>
            <p:nvSpPr>
              <p:cNvPr id="371" name="Google Shape;371;p30"/>
              <p:cNvSpPr/>
              <p:nvPr/>
            </p:nvSpPr>
            <p:spPr>
              <a:xfrm>
                <a:off x="7089884" y="2238314"/>
                <a:ext cx="312541" cy="157994"/>
              </a:xfrm>
              <a:custGeom>
                <a:avLst/>
                <a:gdLst/>
                <a:ahLst/>
                <a:cxnLst/>
                <a:rect l="l" t="t" r="r" b="b"/>
                <a:pathLst>
                  <a:path w="8253" h="4172" extrusionOk="0">
                    <a:moveTo>
                      <a:pt x="0" y="0"/>
                    </a:moveTo>
                    <a:lnTo>
                      <a:pt x="0" y="4171"/>
                    </a:lnTo>
                    <a:lnTo>
                      <a:pt x="8253" y="4171"/>
                    </a:lnTo>
                    <a:lnTo>
                      <a:pt x="825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7089884" y="2296899"/>
                <a:ext cx="104218" cy="312541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8253" extrusionOk="0">
                    <a:moveTo>
                      <a:pt x="0" y="1"/>
                    </a:moveTo>
                    <a:lnTo>
                      <a:pt x="0" y="8253"/>
                    </a:lnTo>
                    <a:lnTo>
                      <a:pt x="2751" y="8253"/>
                    </a:lnTo>
                    <a:lnTo>
                      <a:pt x="275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7298206" y="2296899"/>
                <a:ext cx="104218" cy="312541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8253" extrusionOk="0">
                    <a:moveTo>
                      <a:pt x="1" y="1"/>
                    </a:moveTo>
                    <a:lnTo>
                      <a:pt x="1" y="8253"/>
                    </a:lnTo>
                    <a:lnTo>
                      <a:pt x="2752" y="8253"/>
                    </a:lnTo>
                    <a:lnTo>
                      <a:pt x="27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4" name="Google Shape;374;p30"/>
            <p:cNvSpPr/>
            <p:nvPr/>
          </p:nvSpPr>
          <p:spPr>
            <a:xfrm>
              <a:off x="7089884" y="2215517"/>
              <a:ext cx="312541" cy="48890"/>
            </a:xfrm>
            <a:custGeom>
              <a:avLst/>
              <a:gdLst/>
              <a:ahLst/>
              <a:cxnLst/>
              <a:rect l="l" t="t" r="r" b="b"/>
              <a:pathLst>
                <a:path w="8253" h="1291" extrusionOk="0">
                  <a:moveTo>
                    <a:pt x="0" y="1"/>
                  </a:moveTo>
                  <a:lnTo>
                    <a:pt x="0" y="1290"/>
                  </a:lnTo>
                  <a:lnTo>
                    <a:pt x="8253" y="1290"/>
                  </a:lnTo>
                  <a:lnTo>
                    <a:pt x="82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7221785" y="2215517"/>
              <a:ext cx="48852" cy="48890"/>
            </a:xfrm>
            <a:custGeom>
              <a:avLst/>
              <a:gdLst/>
              <a:ahLst/>
              <a:cxnLst/>
              <a:rect l="l" t="t" r="r" b="b"/>
              <a:pathLst>
                <a:path w="1290" h="1291" extrusionOk="0">
                  <a:moveTo>
                    <a:pt x="1" y="1"/>
                  </a:moveTo>
                  <a:lnTo>
                    <a:pt x="1" y="1290"/>
                  </a:lnTo>
                  <a:lnTo>
                    <a:pt x="1290" y="1290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F5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" name="Google Shape;376;p30"/>
            <p:cNvGrpSpPr/>
            <p:nvPr/>
          </p:nvGrpSpPr>
          <p:grpSpPr>
            <a:xfrm>
              <a:off x="7039479" y="2654998"/>
              <a:ext cx="154623" cy="48852"/>
              <a:chOff x="7039479" y="2654998"/>
              <a:chExt cx="154623" cy="48852"/>
            </a:xfrm>
          </p:grpSpPr>
          <p:sp>
            <p:nvSpPr>
              <p:cNvPr id="377" name="Google Shape;377;p30"/>
              <p:cNvSpPr/>
              <p:nvPr/>
            </p:nvSpPr>
            <p:spPr>
              <a:xfrm>
                <a:off x="7089884" y="2654998"/>
                <a:ext cx="104218" cy="48852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1290" extrusionOk="0">
                    <a:moveTo>
                      <a:pt x="0" y="0"/>
                    </a:moveTo>
                    <a:lnTo>
                      <a:pt x="0" y="1290"/>
                    </a:lnTo>
                    <a:lnTo>
                      <a:pt x="2751" y="1290"/>
                    </a:lnTo>
                    <a:lnTo>
                      <a:pt x="27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7039479" y="2654998"/>
                <a:ext cx="50443" cy="48852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90" extrusionOk="0">
                    <a:moveTo>
                      <a:pt x="1" y="0"/>
                    </a:moveTo>
                    <a:lnTo>
                      <a:pt x="1" y="1290"/>
                    </a:lnTo>
                    <a:lnTo>
                      <a:pt x="1331" y="1290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9" name="Google Shape;379;p30"/>
            <p:cNvGrpSpPr/>
            <p:nvPr/>
          </p:nvGrpSpPr>
          <p:grpSpPr>
            <a:xfrm>
              <a:off x="7298206" y="2654998"/>
              <a:ext cx="157994" cy="48852"/>
              <a:chOff x="7298206" y="2654998"/>
              <a:chExt cx="157994" cy="48852"/>
            </a:xfrm>
          </p:grpSpPr>
          <p:sp>
            <p:nvSpPr>
              <p:cNvPr id="380" name="Google Shape;380;p30"/>
              <p:cNvSpPr/>
              <p:nvPr/>
            </p:nvSpPr>
            <p:spPr>
              <a:xfrm>
                <a:off x="7298206" y="2654998"/>
                <a:ext cx="104218" cy="48852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1290" extrusionOk="0">
                    <a:moveTo>
                      <a:pt x="1" y="0"/>
                    </a:moveTo>
                    <a:lnTo>
                      <a:pt x="1" y="1290"/>
                    </a:lnTo>
                    <a:lnTo>
                      <a:pt x="2752" y="1290"/>
                    </a:lnTo>
                    <a:lnTo>
                      <a:pt x="2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7402387" y="2654998"/>
                <a:ext cx="53813" cy="48852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290" extrusionOk="0">
                    <a:moveTo>
                      <a:pt x="1" y="0"/>
                    </a:moveTo>
                    <a:lnTo>
                      <a:pt x="1" y="1290"/>
                    </a:lnTo>
                    <a:lnTo>
                      <a:pt x="1421" y="1290"/>
                    </a:lnTo>
                    <a:lnTo>
                      <a:pt x="14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" name="Google Shape;382;p30"/>
            <p:cNvSpPr/>
            <p:nvPr/>
          </p:nvSpPr>
          <p:spPr>
            <a:xfrm>
              <a:off x="7039479" y="1471750"/>
              <a:ext cx="55366" cy="258766"/>
            </a:xfrm>
            <a:custGeom>
              <a:avLst/>
              <a:gdLst/>
              <a:ahLst/>
              <a:cxnLst/>
              <a:rect l="l" t="t" r="r" b="b"/>
              <a:pathLst>
                <a:path w="1462" h="6833" extrusionOk="0">
                  <a:moveTo>
                    <a:pt x="1" y="0"/>
                  </a:moveTo>
                  <a:lnTo>
                    <a:pt x="1" y="6832"/>
                  </a:lnTo>
                  <a:lnTo>
                    <a:pt x="1462" y="6832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7397577" y="1471750"/>
              <a:ext cx="55366" cy="258766"/>
            </a:xfrm>
            <a:custGeom>
              <a:avLst/>
              <a:gdLst/>
              <a:ahLst/>
              <a:cxnLst/>
              <a:rect l="l" t="t" r="r" b="b"/>
              <a:pathLst>
                <a:path w="1462" h="6833" extrusionOk="0">
                  <a:moveTo>
                    <a:pt x="0" y="0"/>
                  </a:moveTo>
                  <a:lnTo>
                    <a:pt x="0" y="6832"/>
                  </a:lnTo>
                  <a:lnTo>
                    <a:pt x="1462" y="6832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7094845" y="1730478"/>
              <a:ext cx="307580" cy="153033"/>
            </a:xfrm>
            <a:custGeom>
              <a:avLst/>
              <a:gdLst/>
              <a:ahLst/>
              <a:cxnLst/>
              <a:rect l="l" t="t" r="r" b="b"/>
              <a:pathLst>
                <a:path w="8122" h="4041" extrusionOk="0">
                  <a:moveTo>
                    <a:pt x="0" y="0"/>
                  </a:moveTo>
                  <a:lnTo>
                    <a:pt x="0" y="4041"/>
                  </a:lnTo>
                  <a:lnTo>
                    <a:pt x="8122" y="4041"/>
                  </a:lnTo>
                  <a:lnTo>
                    <a:pt x="81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7194064" y="1784253"/>
              <a:ext cx="104180" cy="50443"/>
            </a:xfrm>
            <a:custGeom>
              <a:avLst/>
              <a:gdLst/>
              <a:ahLst/>
              <a:cxnLst/>
              <a:rect l="l" t="t" r="r" b="b"/>
              <a:pathLst>
                <a:path w="2751" h="1332" extrusionOk="0">
                  <a:moveTo>
                    <a:pt x="0" y="0"/>
                  </a:moveTo>
                  <a:lnTo>
                    <a:pt x="0" y="1331"/>
                  </a:lnTo>
                  <a:lnTo>
                    <a:pt x="2751" y="1331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6" name="Google Shape;386;p30"/>
          <p:cNvSpPr txBox="1">
            <a:spLocks noGrp="1"/>
          </p:cNvSpPr>
          <p:nvPr>
            <p:ph type="subTitle" idx="3"/>
          </p:nvPr>
        </p:nvSpPr>
        <p:spPr>
          <a:xfrm>
            <a:off x="713225" y="3648075"/>
            <a:ext cx="3898800" cy="22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">
    <p:bg>
      <p:bgPr>
        <a:solidFill>
          <a:schemeClr val="accent4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2288750" y="34633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/>
          </p:nvPr>
        </p:nvSpPr>
        <p:spPr>
          <a:xfrm>
            <a:off x="718850" y="1295975"/>
            <a:ext cx="77118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"/>
          </p:nvPr>
        </p:nvSpPr>
        <p:spPr>
          <a:xfrm>
            <a:off x="1831550" y="2204475"/>
            <a:ext cx="5486400" cy="6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696300" y="448056"/>
            <a:ext cx="77514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"/>
          </p:nvPr>
        </p:nvSpPr>
        <p:spPr>
          <a:xfrm>
            <a:off x="2286000" y="2163236"/>
            <a:ext cx="4572000" cy="146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713225" y="3660775"/>
            <a:ext cx="336631" cy="343199"/>
            <a:chOff x="713225" y="3660775"/>
            <a:chExt cx="336631" cy="343199"/>
          </a:xfrm>
        </p:grpSpPr>
        <p:sp>
          <p:nvSpPr>
            <p:cNvPr id="49" name="Google Shape;49;p4"/>
            <p:cNvSpPr/>
            <p:nvPr/>
          </p:nvSpPr>
          <p:spPr>
            <a:xfrm>
              <a:off x="980341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13225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980341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13225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916230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80004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848083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49383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4"/>
          <p:cNvGrpSpPr/>
          <p:nvPr/>
        </p:nvGrpSpPr>
        <p:grpSpPr>
          <a:xfrm>
            <a:off x="8094100" y="3660775"/>
            <a:ext cx="336631" cy="343199"/>
            <a:chOff x="8138150" y="3660775"/>
            <a:chExt cx="336631" cy="343199"/>
          </a:xfrm>
        </p:grpSpPr>
        <p:sp>
          <p:nvSpPr>
            <p:cNvPr id="58" name="Google Shape;58;p4"/>
            <p:cNvSpPr/>
            <p:nvPr/>
          </p:nvSpPr>
          <p:spPr>
            <a:xfrm>
              <a:off x="8405266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138150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405266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138150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341155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204929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8273008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8274308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4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679400" y="448056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2286000" y="34633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 idx="2"/>
          </p:nvPr>
        </p:nvSpPr>
        <p:spPr>
          <a:xfrm>
            <a:off x="2286000" y="129598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2286000" y="2204475"/>
            <a:ext cx="4572000" cy="6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713232" y="420624"/>
            <a:ext cx="5596200" cy="6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CUSTOM_1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7717500" cy="5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1"/>
          </p:nvPr>
        </p:nvSpPr>
        <p:spPr>
          <a:xfrm>
            <a:off x="749665" y="2882045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2"/>
          </p:nvPr>
        </p:nvSpPr>
        <p:spPr>
          <a:xfrm>
            <a:off x="749665" y="3324225"/>
            <a:ext cx="1371600" cy="86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ubTitle" idx="3"/>
          </p:nvPr>
        </p:nvSpPr>
        <p:spPr>
          <a:xfrm>
            <a:off x="2845165" y="2882045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4"/>
          </p:nvPr>
        </p:nvSpPr>
        <p:spPr>
          <a:xfrm>
            <a:off x="2845165" y="3328416"/>
            <a:ext cx="1371600" cy="86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5"/>
          </p:nvPr>
        </p:nvSpPr>
        <p:spPr>
          <a:xfrm>
            <a:off x="4894915" y="2882045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subTitle" idx="6"/>
          </p:nvPr>
        </p:nvSpPr>
        <p:spPr>
          <a:xfrm>
            <a:off x="4894915" y="3328416"/>
            <a:ext cx="1371600" cy="86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subTitle" idx="7"/>
          </p:nvPr>
        </p:nvSpPr>
        <p:spPr>
          <a:xfrm>
            <a:off x="7022735" y="2882045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subTitle" idx="8"/>
          </p:nvPr>
        </p:nvSpPr>
        <p:spPr>
          <a:xfrm>
            <a:off x="7022735" y="3328416"/>
            <a:ext cx="1371600" cy="86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CUSTOM_1_1_1_1">
    <p:bg>
      <p:bgPr>
        <a:solidFill>
          <a:schemeClr val="accent4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46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1"/>
          </p:nvPr>
        </p:nvSpPr>
        <p:spPr>
          <a:xfrm>
            <a:off x="1371600" y="1389888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2"/>
          </p:nvPr>
        </p:nvSpPr>
        <p:spPr>
          <a:xfrm>
            <a:off x="1371600" y="3192225"/>
            <a:ext cx="18288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ubTitle" idx="3"/>
          </p:nvPr>
        </p:nvSpPr>
        <p:spPr>
          <a:xfrm>
            <a:off x="3695700" y="1389888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subTitle" idx="4"/>
          </p:nvPr>
        </p:nvSpPr>
        <p:spPr>
          <a:xfrm>
            <a:off x="3695700" y="3192225"/>
            <a:ext cx="18288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5"/>
          </p:nvPr>
        </p:nvSpPr>
        <p:spPr>
          <a:xfrm>
            <a:off x="5943600" y="1389888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subTitle" idx="6"/>
          </p:nvPr>
        </p:nvSpPr>
        <p:spPr>
          <a:xfrm>
            <a:off x="5943600" y="3192225"/>
            <a:ext cx="18288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8301600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-664887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9400" y="463300"/>
            <a:ext cx="77514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8" r:id="rId7"/>
    <p:sldLayoutId id="2147483661" r:id="rId8"/>
    <p:sldLayoutId id="2147483663" r:id="rId9"/>
    <p:sldLayoutId id="2147483664" r:id="rId10"/>
    <p:sldLayoutId id="2147483670" r:id="rId11"/>
    <p:sldLayoutId id="2147483671" r:id="rId12"/>
    <p:sldLayoutId id="2147483672" r:id="rId13"/>
    <p:sldLayoutId id="2147483676" r:id="rId14"/>
    <p:sldLayoutId id="214748368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jpe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11" Type="http://schemas.openxmlformats.org/officeDocument/2006/relationships/image" Target="../media/image34.png"/><Relationship Id="rId5" Type="http://schemas.openxmlformats.org/officeDocument/2006/relationships/image" Target="../media/image50.png"/><Relationship Id="rId10" Type="http://schemas.openxmlformats.org/officeDocument/2006/relationships/image" Target="../media/image19.png"/><Relationship Id="rId4" Type="http://schemas.openxmlformats.org/officeDocument/2006/relationships/image" Target="../media/image4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24.png"/><Relationship Id="rId4" Type="http://schemas.openxmlformats.org/officeDocument/2006/relationships/image" Target="../media/image5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58.png"/><Relationship Id="rId18" Type="http://schemas.openxmlformats.org/officeDocument/2006/relationships/image" Target="../media/image63.jpeg"/><Relationship Id="rId3" Type="http://schemas.openxmlformats.org/officeDocument/2006/relationships/image" Target="../media/image52.jpeg"/><Relationship Id="rId7" Type="http://schemas.openxmlformats.org/officeDocument/2006/relationships/image" Target="../media/image56.png"/><Relationship Id="rId12" Type="http://schemas.openxmlformats.org/officeDocument/2006/relationships/image" Target="../media/image46.png"/><Relationship Id="rId17" Type="http://schemas.openxmlformats.org/officeDocument/2006/relationships/image" Target="../media/image62.jpe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11" Type="http://schemas.openxmlformats.org/officeDocument/2006/relationships/image" Target="../media/image45.png"/><Relationship Id="rId5" Type="http://schemas.openxmlformats.org/officeDocument/2006/relationships/image" Target="../media/image54.png"/><Relationship Id="rId15" Type="http://schemas.openxmlformats.org/officeDocument/2006/relationships/image" Target="../media/image60.png"/><Relationship Id="rId10" Type="http://schemas.openxmlformats.org/officeDocument/2006/relationships/image" Target="../media/image44.jpeg"/><Relationship Id="rId4" Type="http://schemas.openxmlformats.org/officeDocument/2006/relationships/image" Target="../media/image24.png"/><Relationship Id="rId9" Type="http://schemas.openxmlformats.org/officeDocument/2006/relationships/image" Target="../media/image43.png"/><Relationship Id="rId1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66.pn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70.png"/><Relationship Id="rId4" Type="http://schemas.openxmlformats.org/officeDocument/2006/relationships/image" Target="../media/image17.png"/><Relationship Id="rId9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73.png"/><Relationship Id="rId5" Type="http://schemas.openxmlformats.org/officeDocument/2006/relationships/image" Target="../media/image18.png"/><Relationship Id="rId15" Type="http://schemas.openxmlformats.org/officeDocument/2006/relationships/image" Target="../media/image75.png"/><Relationship Id="rId10" Type="http://schemas.openxmlformats.org/officeDocument/2006/relationships/image" Target="../media/image72.png"/><Relationship Id="rId4" Type="http://schemas.openxmlformats.org/officeDocument/2006/relationships/image" Target="../media/image17.png"/><Relationship Id="rId9" Type="http://schemas.openxmlformats.org/officeDocument/2006/relationships/image" Target="../media/image71.png"/><Relationship Id="rId1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75.png"/><Relationship Id="rId18" Type="http://schemas.openxmlformats.org/officeDocument/2006/relationships/image" Target="../media/image24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88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34.png"/><Relationship Id="rId10" Type="http://schemas.openxmlformats.org/officeDocument/2006/relationships/image" Target="../media/image84.png"/><Relationship Id="rId19" Type="http://schemas.openxmlformats.org/officeDocument/2006/relationships/image" Target="../media/image8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jpeg"/><Relationship Id="rId3" Type="http://schemas.openxmlformats.org/officeDocument/2006/relationships/image" Target="../media/image9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91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18.png"/><Relationship Id="rId10" Type="http://schemas.openxmlformats.org/officeDocument/2006/relationships/image" Target="../media/image96.png"/><Relationship Id="rId4" Type="http://schemas.openxmlformats.org/officeDocument/2006/relationships/image" Target="../media/image17.png"/><Relationship Id="rId9" Type="http://schemas.openxmlformats.org/officeDocument/2006/relationships/image" Target="../media/image9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3.png"/><Relationship Id="rId3" Type="http://schemas.openxmlformats.org/officeDocument/2006/relationships/image" Target="../media/image92.jpeg"/><Relationship Id="rId7" Type="http://schemas.openxmlformats.org/officeDocument/2006/relationships/image" Target="../media/image98.png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32.png"/><Relationship Id="rId10" Type="http://schemas.openxmlformats.org/officeDocument/2006/relationships/image" Target="../media/image101.png"/><Relationship Id="rId4" Type="http://schemas.openxmlformats.org/officeDocument/2006/relationships/image" Target="../media/image31.png"/><Relationship Id="rId9" Type="http://schemas.openxmlformats.org/officeDocument/2006/relationships/image" Target="../media/image100.png"/><Relationship Id="rId14" Type="http://schemas.openxmlformats.org/officeDocument/2006/relationships/image" Target="../media/image10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47.png"/><Relationship Id="rId4" Type="http://schemas.openxmlformats.org/officeDocument/2006/relationships/image" Target="../media/image10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7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111.png"/><Relationship Id="rId5" Type="http://schemas.openxmlformats.org/officeDocument/2006/relationships/image" Target="../media/image18.png"/><Relationship Id="rId10" Type="http://schemas.openxmlformats.org/officeDocument/2006/relationships/image" Target="../media/image110.png"/><Relationship Id="rId4" Type="http://schemas.openxmlformats.org/officeDocument/2006/relationships/image" Target="../media/image17.png"/><Relationship Id="rId9" Type="http://schemas.openxmlformats.org/officeDocument/2006/relationships/image" Target="../media/image10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8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116.png"/><Relationship Id="rId5" Type="http://schemas.openxmlformats.org/officeDocument/2006/relationships/image" Target="../media/image24.png"/><Relationship Id="rId15" Type="http://schemas.openxmlformats.org/officeDocument/2006/relationships/image" Target="../media/image104.png"/><Relationship Id="rId10" Type="http://schemas.openxmlformats.org/officeDocument/2006/relationships/image" Target="../media/image115.png"/><Relationship Id="rId4" Type="http://schemas.openxmlformats.org/officeDocument/2006/relationships/image" Target="../media/image18.png"/><Relationship Id="rId9" Type="http://schemas.openxmlformats.org/officeDocument/2006/relationships/image" Target="../media/image114.png"/><Relationship Id="rId14" Type="http://schemas.openxmlformats.org/officeDocument/2006/relationships/image" Target="../media/image10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126.png"/><Relationship Id="rId4" Type="http://schemas.openxmlformats.org/officeDocument/2006/relationships/image" Target="../media/image17.png"/><Relationship Id="rId9" Type="http://schemas.openxmlformats.org/officeDocument/2006/relationships/image" Target="../media/image1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88.png"/><Relationship Id="rId7" Type="http://schemas.openxmlformats.org/officeDocument/2006/relationships/image" Target="../media/image119.png"/><Relationship Id="rId12" Type="http://schemas.openxmlformats.org/officeDocument/2006/relationships/image" Target="../media/image1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4.png"/><Relationship Id="rId11" Type="http://schemas.openxmlformats.org/officeDocument/2006/relationships/image" Target="../media/image129.png"/><Relationship Id="rId5" Type="http://schemas.openxmlformats.org/officeDocument/2006/relationships/image" Target="../media/image103.png"/><Relationship Id="rId10" Type="http://schemas.openxmlformats.org/officeDocument/2006/relationships/image" Target="../media/image128.png"/><Relationship Id="rId4" Type="http://schemas.openxmlformats.org/officeDocument/2006/relationships/image" Target="../media/image118.png"/><Relationship Id="rId9" Type="http://schemas.openxmlformats.org/officeDocument/2006/relationships/image" Target="../media/image1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8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26" Type="http://schemas.openxmlformats.org/officeDocument/2006/relationships/image" Target="../media/image24.png"/><Relationship Id="rId39" Type="http://schemas.openxmlformats.org/officeDocument/2006/relationships/image" Target="../media/image37.jpe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s-lecture-data.s3.ap-northeast-2.amazonaws.com/datasets/vgames2.csv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>
            <a:spLocks noGrp="1"/>
          </p:cNvSpPr>
          <p:nvPr>
            <p:ph type="subTitle" idx="1"/>
          </p:nvPr>
        </p:nvSpPr>
        <p:spPr>
          <a:xfrm>
            <a:off x="694288" y="2682096"/>
            <a:ext cx="7735800" cy="75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Code States AI bootcamp 15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</a:rPr>
              <a:t>정경재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25" name="Google Shape;425;p38"/>
          <p:cNvSpPr txBox="1">
            <a:spLocks noGrp="1"/>
          </p:cNvSpPr>
          <p:nvPr>
            <p:ph type="ctrTitle"/>
          </p:nvPr>
        </p:nvSpPr>
        <p:spPr>
          <a:xfrm>
            <a:off x="694288" y="1377696"/>
            <a:ext cx="7738200" cy="130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Russo One" panose="02000503050000020004" pitchFamily="2" charset="0"/>
                <a:ea typeface="나눔바른고딕" panose="020B0603020101020101" pitchFamily="50" charset="-127"/>
              </a:rPr>
              <a:t>PROJECT 1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게임을 설계해야 할까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426" name="Google Shape;426;p38"/>
          <p:cNvSpPr/>
          <p:nvPr/>
        </p:nvSpPr>
        <p:spPr>
          <a:xfrm rot="10800000">
            <a:off x="10871110" y="3596446"/>
            <a:ext cx="88914" cy="90435"/>
          </a:xfrm>
          <a:custGeom>
            <a:avLst/>
            <a:gdLst/>
            <a:ahLst/>
            <a:cxnLst/>
            <a:rect l="l" t="t" r="r" b="b"/>
            <a:pathLst>
              <a:path w="421" h="424" extrusionOk="0">
                <a:moveTo>
                  <a:pt x="1" y="1"/>
                </a:moveTo>
                <a:lnTo>
                  <a:pt x="1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"/>
          <p:cNvSpPr/>
          <p:nvPr/>
        </p:nvSpPr>
        <p:spPr>
          <a:xfrm rot="10800000">
            <a:off x="9710170" y="4135588"/>
            <a:ext cx="88703" cy="90435"/>
          </a:xfrm>
          <a:custGeom>
            <a:avLst/>
            <a:gdLst/>
            <a:ahLst/>
            <a:cxnLst/>
            <a:rect l="l" t="t" r="r" b="b"/>
            <a:pathLst>
              <a:path w="420" h="424" extrusionOk="0">
                <a:moveTo>
                  <a:pt x="0" y="1"/>
                </a:moveTo>
                <a:lnTo>
                  <a:pt x="0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" name="Google Shape;428;p38"/>
          <p:cNvGrpSpPr/>
          <p:nvPr/>
        </p:nvGrpSpPr>
        <p:grpSpPr>
          <a:xfrm>
            <a:off x="4388185" y="539492"/>
            <a:ext cx="367639" cy="663468"/>
            <a:chOff x="2827350" y="2820150"/>
            <a:chExt cx="242650" cy="437875"/>
          </a:xfrm>
        </p:grpSpPr>
        <p:sp>
          <p:nvSpPr>
            <p:cNvPr id="429" name="Google Shape;429;p38"/>
            <p:cNvSpPr/>
            <p:nvPr/>
          </p:nvSpPr>
          <p:spPr>
            <a:xfrm>
              <a:off x="2876175" y="2820150"/>
              <a:ext cx="144050" cy="47400"/>
            </a:xfrm>
            <a:custGeom>
              <a:avLst/>
              <a:gdLst/>
              <a:ahLst/>
              <a:cxnLst/>
              <a:rect l="l" t="t" r="r" b="b"/>
              <a:pathLst>
                <a:path w="5762" h="1896" extrusionOk="0">
                  <a:moveTo>
                    <a:pt x="0" y="1"/>
                  </a:moveTo>
                  <a:lnTo>
                    <a:pt x="0" y="1895"/>
                  </a:lnTo>
                  <a:lnTo>
                    <a:pt x="5761" y="1895"/>
                  </a:lnTo>
                  <a:lnTo>
                    <a:pt x="57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2827350" y="2870400"/>
              <a:ext cx="49325" cy="96200"/>
            </a:xfrm>
            <a:custGeom>
              <a:avLst/>
              <a:gdLst/>
              <a:ahLst/>
              <a:cxnLst/>
              <a:rect l="l" t="t" r="r" b="b"/>
              <a:pathLst>
                <a:path w="1973" h="3848" extrusionOk="0">
                  <a:moveTo>
                    <a:pt x="1" y="0"/>
                  </a:moveTo>
                  <a:lnTo>
                    <a:pt x="1" y="3848"/>
                  </a:lnTo>
                  <a:lnTo>
                    <a:pt x="1972" y="384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3020675" y="2870400"/>
              <a:ext cx="49325" cy="96200"/>
            </a:xfrm>
            <a:custGeom>
              <a:avLst/>
              <a:gdLst/>
              <a:ahLst/>
              <a:cxnLst/>
              <a:rect l="l" t="t" r="r" b="b"/>
              <a:pathLst>
                <a:path w="1973" h="3848" extrusionOk="0">
                  <a:moveTo>
                    <a:pt x="1" y="0"/>
                  </a:moveTo>
                  <a:lnTo>
                    <a:pt x="1" y="3848"/>
                  </a:lnTo>
                  <a:lnTo>
                    <a:pt x="1972" y="384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2876175" y="2963700"/>
              <a:ext cx="144050" cy="294325"/>
            </a:xfrm>
            <a:custGeom>
              <a:avLst/>
              <a:gdLst/>
              <a:ahLst/>
              <a:cxnLst/>
              <a:rect l="l" t="t" r="r" b="b"/>
              <a:pathLst>
                <a:path w="5762" h="11773" extrusionOk="0">
                  <a:moveTo>
                    <a:pt x="0" y="1"/>
                  </a:moveTo>
                  <a:lnTo>
                    <a:pt x="0" y="1915"/>
                  </a:lnTo>
                  <a:lnTo>
                    <a:pt x="2010" y="1915"/>
                  </a:lnTo>
                  <a:lnTo>
                    <a:pt x="2010" y="7887"/>
                  </a:lnTo>
                  <a:lnTo>
                    <a:pt x="0" y="7887"/>
                  </a:lnTo>
                  <a:lnTo>
                    <a:pt x="0" y="9782"/>
                  </a:lnTo>
                  <a:lnTo>
                    <a:pt x="2010" y="9782"/>
                  </a:lnTo>
                  <a:lnTo>
                    <a:pt x="2010" y="11772"/>
                  </a:lnTo>
                  <a:lnTo>
                    <a:pt x="3962" y="11772"/>
                  </a:lnTo>
                  <a:lnTo>
                    <a:pt x="3962" y="9782"/>
                  </a:lnTo>
                  <a:lnTo>
                    <a:pt x="3962" y="7887"/>
                  </a:lnTo>
                  <a:lnTo>
                    <a:pt x="3962" y="1915"/>
                  </a:lnTo>
                  <a:lnTo>
                    <a:pt x="5761" y="1915"/>
                  </a:lnTo>
                  <a:lnTo>
                    <a:pt x="57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11;p62">
            <a:extLst>
              <a:ext uri="{FF2B5EF4-FFF2-40B4-BE49-F238E27FC236}">
                <a16:creationId xmlns:a16="http://schemas.microsoft.com/office/drawing/2014/main" id="{60D4ABD3-31BC-828E-3575-E5372FFF3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715" y="139841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Trend Analysis - Global</a:t>
            </a:r>
            <a:endParaRPr dirty="0"/>
          </a:p>
        </p:txBody>
      </p:sp>
      <p:sp>
        <p:nvSpPr>
          <p:cNvPr id="1096" name="Google Shape;1029;p60">
            <a:extLst>
              <a:ext uri="{FF2B5EF4-FFF2-40B4-BE49-F238E27FC236}">
                <a16:creationId xmlns:a16="http://schemas.microsoft.com/office/drawing/2014/main" id="{0DFF5F07-9081-5324-A559-0936E4FAC2E4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2</a:t>
            </a:r>
          </a:p>
        </p:txBody>
      </p:sp>
      <p:grpSp>
        <p:nvGrpSpPr>
          <p:cNvPr id="2" name="Google Shape;1053;p60">
            <a:extLst>
              <a:ext uri="{FF2B5EF4-FFF2-40B4-BE49-F238E27FC236}">
                <a16:creationId xmlns:a16="http://schemas.microsoft.com/office/drawing/2014/main" id="{E6B0AC27-3EE6-A8B5-F035-D5B1DCB7E130}"/>
              </a:ext>
            </a:extLst>
          </p:cNvPr>
          <p:cNvGrpSpPr/>
          <p:nvPr/>
        </p:nvGrpSpPr>
        <p:grpSpPr>
          <a:xfrm>
            <a:off x="102308" y="43280"/>
            <a:ext cx="763531" cy="435068"/>
            <a:chOff x="2998504" y="2244238"/>
            <a:chExt cx="937193" cy="534022"/>
          </a:xfrm>
        </p:grpSpPr>
        <p:sp>
          <p:nvSpPr>
            <p:cNvPr id="3" name="Google Shape;1054;p60">
              <a:extLst>
                <a:ext uri="{FF2B5EF4-FFF2-40B4-BE49-F238E27FC236}">
                  <a16:creationId xmlns:a16="http://schemas.microsoft.com/office/drawing/2014/main" id="{A219BF4E-5EC3-99F0-3CF2-7E56BD703259}"/>
                </a:ext>
              </a:extLst>
            </p:cNvPr>
            <p:cNvSpPr/>
            <p:nvPr/>
          </p:nvSpPr>
          <p:spPr>
            <a:xfrm>
              <a:off x="3707940" y="2447910"/>
              <a:ext cx="71352" cy="75928"/>
            </a:xfrm>
            <a:custGeom>
              <a:avLst/>
              <a:gdLst/>
              <a:ahLst/>
              <a:cxnLst/>
              <a:rect l="l" t="t" r="r" b="b"/>
              <a:pathLst>
                <a:path w="3914" h="4165" extrusionOk="0">
                  <a:moveTo>
                    <a:pt x="586" y="1"/>
                  </a:moveTo>
                  <a:lnTo>
                    <a:pt x="586" y="545"/>
                  </a:lnTo>
                  <a:lnTo>
                    <a:pt x="1" y="545"/>
                  </a:lnTo>
                  <a:lnTo>
                    <a:pt x="1" y="3056"/>
                  </a:lnTo>
                  <a:lnTo>
                    <a:pt x="273" y="3056"/>
                  </a:lnTo>
                  <a:lnTo>
                    <a:pt x="273" y="3579"/>
                  </a:lnTo>
                  <a:lnTo>
                    <a:pt x="586" y="3579"/>
                  </a:lnTo>
                  <a:lnTo>
                    <a:pt x="586" y="3642"/>
                  </a:lnTo>
                  <a:lnTo>
                    <a:pt x="838" y="3642"/>
                  </a:lnTo>
                  <a:lnTo>
                    <a:pt x="838" y="4165"/>
                  </a:lnTo>
                  <a:lnTo>
                    <a:pt x="3348" y="4165"/>
                  </a:lnTo>
                  <a:lnTo>
                    <a:pt x="3348" y="3579"/>
                  </a:lnTo>
                  <a:lnTo>
                    <a:pt x="3913" y="3579"/>
                  </a:lnTo>
                  <a:lnTo>
                    <a:pt x="3913" y="1068"/>
                  </a:lnTo>
                  <a:lnTo>
                    <a:pt x="3641" y="1068"/>
                  </a:lnTo>
                  <a:lnTo>
                    <a:pt x="3641" y="545"/>
                  </a:lnTo>
                  <a:lnTo>
                    <a:pt x="3348" y="545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rgbClr val="09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55;p60">
              <a:extLst>
                <a:ext uri="{FF2B5EF4-FFF2-40B4-BE49-F238E27FC236}">
                  <a16:creationId xmlns:a16="http://schemas.microsoft.com/office/drawing/2014/main" id="{3AEAA55D-8C77-88C7-4FA2-052505FB3393}"/>
                </a:ext>
              </a:extLst>
            </p:cNvPr>
            <p:cNvSpPr/>
            <p:nvPr/>
          </p:nvSpPr>
          <p:spPr>
            <a:xfrm>
              <a:off x="3123993" y="2372023"/>
              <a:ext cx="685083" cy="276549"/>
            </a:xfrm>
            <a:custGeom>
              <a:avLst/>
              <a:gdLst/>
              <a:ahLst/>
              <a:cxnLst/>
              <a:rect l="l" t="t" r="r" b="b"/>
              <a:pathLst>
                <a:path w="37580" h="15170" extrusionOk="0">
                  <a:moveTo>
                    <a:pt x="1" y="0"/>
                  </a:moveTo>
                  <a:lnTo>
                    <a:pt x="1" y="15170"/>
                  </a:lnTo>
                  <a:lnTo>
                    <a:pt x="37579" y="15170"/>
                  </a:lnTo>
                  <a:lnTo>
                    <a:pt x="375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6;p60">
              <a:extLst>
                <a:ext uri="{FF2B5EF4-FFF2-40B4-BE49-F238E27FC236}">
                  <a16:creationId xmlns:a16="http://schemas.microsoft.com/office/drawing/2014/main" id="{B32492C9-0EEF-C1EC-9424-92DC660CA1AB}"/>
                </a:ext>
              </a:extLst>
            </p:cNvPr>
            <p:cNvSpPr/>
            <p:nvPr/>
          </p:nvSpPr>
          <p:spPr>
            <a:xfrm>
              <a:off x="3534400" y="2373919"/>
              <a:ext cx="401297" cy="404341"/>
            </a:xfrm>
            <a:custGeom>
              <a:avLst/>
              <a:gdLst/>
              <a:ahLst/>
              <a:cxnLst/>
              <a:rect l="l" t="t" r="r" b="b"/>
              <a:pathLst>
                <a:path w="22013" h="22180" extrusionOk="0">
                  <a:moveTo>
                    <a:pt x="6947" y="1"/>
                  </a:moveTo>
                  <a:lnTo>
                    <a:pt x="6947" y="2198"/>
                  </a:lnTo>
                  <a:lnTo>
                    <a:pt x="4959" y="2198"/>
                  </a:lnTo>
                  <a:lnTo>
                    <a:pt x="4959" y="4960"/>
                  </a:lnTo>
                  <a:lnTo>
                    <a:pt x="2197" y="4960"/>
                  </a:lnTo>
                  <a:lnTo>
                    <a:pt x="2197" y="6968"/>
                  </a:lnTo>
                  <a:lnTo>
                    <a:pt x="0" y="6968"/>
                  </a:lnTo>
                  <a:lnTo>
                    <a:pt x="0" y="15066"/>
                  </a:lnTo>
                  <a:lnTo>
                    <a:pt x="2197" y="15066"/>
                  </a:lnTo>
                  <a:lnTo>
                    <a:pt x="2197" y="17053"/>
                  </a:lnTo>
                  <a:lnTo>
                    <a:pt x="4959" y="17053"/>
                  </a:lnTo>
                  <a:lnTo>
                    <a:pt x="4959" y="19773"/>
                  </a:lnTo>
                  <a:lnTo>
                    <a:pt x="6947" y="19773"/>
                  </a:lnTo>
                  <a:lnTo>
                    <a:pt x="6947" y="22180"/>
                  </a:lnTo>
                  <a:lnTo>
                    <a:pt x="15065" y="22180"/>
                  </a:lnTo>
                  <a:lnTo>
                    <a:pt x="15065" y="19773"/>
                  </a:lnTo>
                  <a:lnTo>
                    <a:pt x="17053" y="19773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12" y="15066"/>
                  </a:lnTo>
                  <a:lnTo>
                    <a:pt x="22012" y="6968"/>
                  </a:lnTo>
                  <a:lnTo>
                    <a:pt x="19815" y="6968"/>
                  </a:lnTo>
                  <a:lnTo>
                    <a:pt x="19815" y="4960"/>
                  </a:lnTo>
                  <a:lnTo>
                    <a:pt x="17053" y="4960"/>
                  </a:lnTo>
                  <a:lnTo>
                    <a:pt x="17053" y="2198"/>
                  </a:lnTo>
                  <a:lnTo>
                    <a:pt x="15065" y="2198"/>
                  </a:lnTo>
                  <a:lnTo>
                    <a:pt x="150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7;p60">
              <a:extLst>
                <a:ext uri="{FF2B5EF4-FFF2-40B4-BE49-F238E27FC236}">
                  <a16:creationId xmlns:a16="http://schemas.microsoft.com/office/drawing/2014/main" id="{CCEB59EC-CC61-036F-2FFC-C7B94614655D}"/>
                </a:ext>
              </a:extLst>
            </p:cNvPr>
            <p:cNvSpPr/>
            <p:nvPr/>
          </p:nvSpPr>
          <p:spPr>
            <a:xfrm>
              <a:off x="3625946" y="2541370"/>
              <a:ext cx="71334" cy="75910"/>
            </a:xfrm>
            <a:custGeom>
              <a:avLst/>
              <a:gdLst/>
              <a:ahLst/>
              <a:cxnLst/>
              <a:rect l="l" t="t" r="r" b="b"/>
              <a:pathLst>
                <a:path w="3913" h="4164" extrusionOk="0">
                  <a:moveTo>
                    <a:pt x="586" y="0"/>
                  </a:moveTo>
                  <a:lnTo>
                    <a:pt x="586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72" y="3055"/>
                  </a:lnTo>
                  <a:lnTo>
                    <a:pt x="272" y="3578"/>
                  </a:lnTo>
                  <a:lnTo>
                    <a:pt x="586" y="3578"/>
                  </a:lnTo>
                  <a:lnTo>
                    <a:pt x="586" y="3641"/>
                  </a:lnTo>
                  <a:lnTo>
                    <a:pt x="837" y="3641"/>
                  </a:lnTo>
                  <a:lnTo>
                    <a:pt x="837" y="4164"/>
                  </a:lnTo>
                  <a:lnTo>
                    <a:pt x="3327" y="4164"/>
                  </a:lnTo>
                  <a:lnTo>
                    <a:pt x="3327" y="3578"/>
                  </a:lnTo>
                  <a:lnTo>
                    <a:pt x="3913" y="3578"/>
                  </a:lnTo>
                  <a:lnTo>
                    <a:pt x="3913" y="1067"/>
                  </a:lnTo>
                  <a:lnTo>
                    <a:pt x="3641" y="1067"/>
                  </a:lnTo>
                  <a:lnTo>
                    <a:pt x="3641" y="544"/>
                  </a:lnTo>
                  <a:lnTo>
                    <a:pt x="3327" y="544"/>
                  </a:lnTo>
                  <a:lnTo>
                    <a:pt x="3327" y="523"/>
                  </a:lnTo>
                  <a:lnTo>
                    <a:pt x="3076" y="52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58;p60">
              <a:extLst>
                <a:ext uri="{FF2B5EF4-FFF2-40B4-BE49-F238E27FC236}">
                  <a16:creationId xmlns:a16="http://schemas.microsoft.com/office/drawing/2014/main" id="{27A45D29-FD0D-ED6D-A47E-24D9E5CD592A}"/>
                </a:ext>
              </a:extLst>
            </p:cNvPr>
            <p:cNvSpPr/>
            <p:nvPr/>
          </p:nvSpPr>
          <p:spPr>
            <a:xfrm>
              <a:off x="3707940" y="2631749"/>
              <a:ext cx="71352" cy="76311"/>
            </a:xfrm>
            <a:custGeom>
              <a:avLst/>
              <a:gdLst/>
              <a:ahLst/>
              <a:cxnLst/>
              <a:rect l="l" t="t" r="r" b="b"/>
              <a:pathLst>
                <a:path w="3914" h="4186" extrusionOk="0">
                  <a:moveTo>
                    <a:pt x="586" y="1"/>
                  </a:moveTo>
                  <a:lnTo>
                    <a:pt x="586" y="587"/>
                  </a:lnTo>
                  <a:lnTo>
                    <a:pt x="1" y="587"/>
                  </a:lnTo>
                  <a:lnTo>
                    <a:pt x="1" y="3098"/>
                  </a:lnTo>
                  <a:lnTo>
                    <a:pt x="273" y="3098"/>
                  </a:lnTo>
                  <a:lnTo>
                    <a:pt x="273" y="3621"/>
                  </a:lnTo>
                  <a:lnTo>
                    <a:pt x="586" y="3621"/>
                  </a:lnTo>
                  <a:lnTo>
                    <a:pt x="586" y="3663"/>
                  </a:lnTo>
                  <a:lnTo>
                    <a:pt x="838" y="3663"/>
                  </a:lnTo>
                  <a:lnTo>
                    <a:pt x="838" y="4186"/>
                  </a:lnTo>
                  <a:lnTo>
                    <a:pt x="3348" y="4186"/>
                  </a:lnTo>
                  <a:lnTo>
                    <a:pt x="3348" y="3621"/>
                  </a:lnTo>
                  <a:lnTo>
                    <a:pt x="3913" y="3621"/>
                  </a:lnTo>
                  <a:lnTo>
                    <a:pt x="3913" y="1110"/>
                  </a:lnTo>
                  <a:lnTo>
                    <a:pt x="3641" y="1110"/>
                  </a:lnTo>
                  <a:lnTo>
                    <a:pt x="3641" y="587"/>
                  </a:lnTo>
                  <a:lnTo>
                    <a:pt x="3348" y="587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60">
              <a:extLst>
                <a:ext uri="{FF2B5EF4-FFF2-40B4-BE49-F238E27FC236}">
                  <a16:creationId xmlns:a16="http://schemas.microsoft.com/office/drawing/2014/main" id="{68410444-077F-E9C7-24B5-125EEAA3A6BE}"/>
                </a:ext>
              </a:extLst>
            </p:cNvPr>
            <p:cNvSpPr/>
            <p:nvPr/>
          </p:nvSpPr>
          <p:spPr>
            <a:xfrm>
              <a:off x="3790718" y="2541370"/>
              <a:ext cx="70951" cy="75910"/>
            </a:xfrm>
            <a:custGeom>
              <a:avLst/>
              <a:gdLst/>
              <a:ahLst/>
              <a:cxnLst/>
              <a:rect l="l" t="t" r="r" b="b"/>
              <a:pathLst>
                <a:path w="3892" h="4164" extrusionOk="0">
                  <a:moveTo>
                    <a:pt x="544" y="0"/>
                  </a:moveTo>
                  <a:lnTo>
                    <a:pt x="544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51" y="3055"/>
                  </a:lnTo>
                  <a:lnTo>
                    <a:pt x="251" y="3578"/>
                  </a:lnTo>
                  <a:lnTo>
                    <a:pt x="544" y="3578"/>
                  </a:lnTo>
                  <a:lnTo>
                    <a:pt x="544" y="3641"/>
                  </a:lnTo>
                  <a:lnTo>
                    <a:pt x="795" y="3641"/>
                  </a:lnTo>
                  <a:lnTo>
                    <a:pt x="795" y="4164"/>
                  </a:lnTo>
                  <a:lnTo>
                    <a:pt x="3306" y="4164"/>
                  </a:lnTo>
                  <a:lnTo>
                    <a:pt x="3306" y="3578"/>
                  </a:lnTo>
                  <a:lnTo>
                    <a:pt x="3892" y="3578"/>
                  </a:lnTo>
                  <a:lnTo>
                    <a:pt x="3892" y="1067"/>
                  </a:lnTo>
                  <a:lnTo>
                    <a:pt x="3620" y="1067"/>
                  </a:lnTo>
                  <a:lnTo>
                    <a:pt x="3620" y="544"/>
                  </a:lnTo>
                  <a:lnTo>
                    <a:pt x="3306" y="544"/>
                  </a:lnTo>
                  <a:lnTo>
                    <a:pt x="3306" y="523"/>
                  </a:lnTo>
                  <a:lnTo>
                    <a:pt x="3055" y="523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0;p60">
              <a:extLst>
                <a:ext uri="{FF2B5EF4-FFF2-40B4-BE49-F238E27FC236}">
                  <a16:creationId xmlns:a16="http://schemas.microsoft.com/office/drawing/2014/main" id="{CBE2539A-7A2F-566E-5B9C-8AB6DC9DB3D0}"/>
                </a:ext>
              </a:extLst>
            </p:cNvPr>
            <p:cNvSpPr/>
            <p:nvPr/>
          </p:nvSpPr>
          <p:spPr>
            <a:xfrm>
              <a:off x="2998504" y="2244238"/>
              <a:ext cx="401680" cy="404341"/>
            </a:xfrm>
            <a:custGeom>
              <a:avLst/>
              <a:gdLst/>
              <a:ahLst/>
              <a:cxnLst/>
              <a:rect l="l" t="t" r="r" b="b"/>
              <a:pathLst>
                <a:path w="22034" h="22180" extrusionOk="0">
                  <a:moveTo>
                    <a:pt x="6968" y="1"/>
                  </a:moveTo>
                  <a:lnTo>
                    <a:pt x="6968" y="2198"/>
                  </a:lnTo>
                  <a:lnTo>
                    <a:pt x="4960" y="2198"/>
                  </a:lnTo>
                  <a:lnTo>
                    <a:pt x="4960" y="4959"/>
                  </a:lnTo>
                  <a:lnTo>
                    <a:pt x="2240" y="4959"/>
                  </a:lnTo>
                  <a:lnTo>
                    <a:pt x="2240" y="6968"/>
                  </a:lnTo>
                  <a:lnTo>
                    <a:pt x="1" y="6968"/>
                  </a:lnTo>
                  <a:lnTo>
                    <a:pt x="1" y="15066"/>
                  </a:lnTo>
                  <a:lnTo>
                    <a:pt x="2240" y="15066"/>
                  </a:lnTo>
                  <a:lnTo>
                    <a:pt x="2240" y="17053"/>
                  </a:lnTo>
                  <a:lnTo>
                    <a:pt x="4960" y="17053"/>
                  </a:lnTo>
                  <a:lnTo>
                    <a:pt x="4960" y="19815"/>
                  </a:lnTo>
                  <a:lnTo>
                    <a:pt x="6968" y="19815"/>
                  </a:lnTo>
                  <a:lnTo>
                    <a:pt x="6968" y="22180"/>
                  </a:lnTo>
                  <a:lnTo>
                    <a:pt x="15066" y="22180"/>
                  </a:lnTo>
                  <a:lnTo>
                    <a:pt x="15066" y="19815"/>
                  </a:lnTo>
                  <a:lnTo>
                    <a:pt x="17053" y="19815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33" y="15066"/>
                  </a:lnTo>
                  <a:lnTo>
                    <a:pt x="22033" y="6968"/>
                  </a:lnTo>
                  <a:lnTo>
                    <a:pt x="19815" y="6968"/>
                  </a:lnTo>
                  <a:lnTo>
                    <a:pt x="19815" y="4959"/>
                  </a:lnTo>
                  <a:lnTo>
                    <a:pt x="17053" y="4959"/>
                  </a:lnTo>
                  <a:lnTo>
                    <a:pt x="17053" y="2198"/>
                  </a:lnTo>
                  <a:lnTo>
                    <a:pt x="15066" y="2198"/>
                  </a:lnTo>
                  <a:lnTo>
                    <a:pt x="15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1;p60">
              <a:extLst>
                <a:ext uri="{FF2B5EF4-FFF2-40B4-BE49-F238E27FC236}">
                  <a16:creationId xmlns:a16="http://schemas.microsoft.com/office/drawing/2014/main" id="{134E1474-55C7-8505-3866-BF5770FD27EF}"/>
                </a:ext>
              </a:extLst>
            </p:cNvPr>
            <p:cNvSpPr/>
            <p:nvPr/>
          </p:nvSpPr>
          <p:spPr>
            <a:xfrm>
              <a:off x="3099584" y="2344552"/>
              <a:ext cx="199509" cy="200658"/>
            </a:xfrm>
            <a:custGeom>
              <a:avLst/>
              <a:gdLst/>
              <a:ahLst/>
              <a:cxnLst/>
              <a:rect l="l" t="t" r="r" b="b"/>
              <a:pathLst>
                <a:path w="10944" h="11007" extrusionOk="0">
                  <a:moveTo>
                    <a:pt x="3453" y="1"/>
                  </a:moveTo>
                  <a:lnTo>
                    <a:pt x="3453" y="1089"/>
                  </a:lnTo>
                  <a:lnTo>
                    <a:pt x="2469" y="1089"/>
                  </a:lnTo>
                  <a:lnTo>
                    <a:pt x="2469" y="2449"/>
                  </a:lnTo>
                  <a:lnTo>
                    <a:pt x="1109" y="2449"/>
                  </a:lnTo>
                  <a:lnTo>
                    <a:pt x="1109" y="3453"/>
                  </a:lnTo>
                  <a:lnTo>
                    <a:pt x="0" y="3453"/>
                  </a:lnTo>
                  <a:lnTo>
                    <a:pt x="0" y="7470"/>
                  </a:lnTo>
                  <a:lnTo>
                    <a:pt x="1109" y="7470"/>
                  </a:lnTo>
                  <a:lnTo>
                    <a:pt x="1109" y="8475"/>
                  </a:lnTo>
                  <a:lnTo>
                    <a:pt x="2469" y="8475"/>
                  </a:lnTo>
                  <a:lnTo>
                    <a:pt x="2469" y="9835"/>
                  </a:lnTo>
                  <a:lnTo>
                    <a:pt x="3453" y="9835"/>
                  </a:lnTo>
                  <a:lnTo>
                    <a:pt x="3453" y="11006"/>
                  </a:lnTo>
                  <a:lnTo>
                    <a:pt x="7491" y="11006"/>
                  </a:lnTo>
                  <a:lnTo>
                    <a:pt x="7491" y="9835"/>
                  </a:lnTo>
                  <a:lnTo>
                    <a:pt x="8475" y="9835"/>
                  </a:lnTo>
                  <a:lnTo>
                    <a:pt x="8475" y="8475"/>
                  </a:lnTo>
                  <a:lnTo>
                    <a:pt x="9835" y="8475"/>
                  </a:lnTo>
                  <a:lnTo>
                    <a:pt x="9835" y="7470"/>
                  </a:lnTo>
                  <a:lnTo>
                    <a:pt x="10944" y="7470"/>
                  </a:lnTo>
                  <a:lnTo>
                    <a:pt x="10944" y="3453"/>
                  </a:lnTo>
                  <a:lnTo>
                    <a:pt x="9835" y="3453"/>
                  </a:lnTo>
                  <a:lnTo>
                    <a:pt x="9835" y="2449"/>
                  </a:lnTo>
                  <a:lnTo>
                    <a:pt x="8475" y="2449"/>
                  </a:lnTo>
                  <a:lnTo>
                    <a:pt x="8475" y="1089"/>
                  </a:lnTo>
                  <a:lnTo>
                    <a:pt x="7491" y="1089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2;p60">
              <a:extLst>
                <a:ext uri="{FF2B5EF4-FFF2-40B4-BE49-F238E27FC236}">
                  <a16:creationId xmlns:a16="http://schemas.microsoft.com/office/drawing/2014/main" id="{9B7FCF94-2997-4FF1-29D1-AEA5A88E00B5}"/>
                </a:ext>
              </a:extLst>
            </p:cNvPr>
            <p:cNvSpPr/>
            <p:nvPr/>
          </p:nvSpPr>
          <p:spPr>
            <a:xfrm>
              <a:off x="3154508" y="2400624"/>
              <a:ext cx="89272" cy="88889"/>
            </a:xfrm>
            <a:custGeom>
              <a:avLst/>
              <a:gdLst/>
              <a:ahLst/>
              <a:cxnLst/>
              <a:rect l="l" t="t" r="r" b="b"/>
              <a:pathLst>
                <a:path w="4897" h="4876" extrusionOk="0">
                  <a:moveTo>
                    <a:pt x="1570" y="0"/>
                  </a:moveTo>
                  <a:lnTo>
                    <a:pt x="1570" y="482"/>
                  </a:lnTo>
                  <a:lnTo>
                    <a:pt x="1130" y="482"/>
                  </a:lnTo>
                  <a:lnTo>
                    <a:pt x="1130" y="1109"/>
                  </a:lnTo>
                  <a:lnTo>
                    <a:pt x="524" y="1109"/>
                  </a:lnTo>
                  <a:lnTo>
                    <a:pt x="524" y="1549"/>
                  </a:lnTo>
                  <a:lnTo>
                    <a:pt x="0" y="1549"/>
                  </a:lnTo>
                  <a:lnTo>
                    <a:pt x="0" y="3327"/>
                  </a:lnTo>
                  <a:lnTo>
                    <a:pt x="524" y="3327"/>
                  </a:lnTo>
                  <a:lnTo>
                    <a:pt x="524" y="3767"/>
                  </a:lnTo>
                  <a:lnTo>
                    <a:pt x="1130" y="3767"/>
                  </a:lnTo>
                  <a:lnTo>
                    <a:pt x="1130" y="4373"/>
                  </a:lnTo>
                  <a:lnTo>
                    <a:pt x="1570" y="4373"/>
                  </a:lnTo>
                  <a:lnTo>
                    <a:pt x="1570" y="4875"/>
                  </a:lnTo>
                  <a:lnTo>
                    <a:pt x="3369" y="4875"/>
                  </a:lnTo>
                  <a:lnTo>
                    <a:pt x="3369" y="4373"/>
                  </a:lnTo>
                  <a:lnTo>
                    <a:pt x="3829" y="4373"/>
                  </a:lnTo>
                  <a:lnTo>
                    <a:pt x="3829" y="3767"/>
                  </a:lnTo>
                  <a:lnTo>
                    <a:pt x="4415" y="3767"/>
                  </a:lnTo>
                  <a:lnTo>
                    <a:pt x="4415" y="3327"/>
                  </a:lnTo>
                  <a:lnTo>
                    <a:pt x="4897" y="3327"/>
                  </a:lnTo>
                  <a:lnTo>
                    <a:pt x="4897" y="1549"/>
                  </a:lnTo>
                  <a:lnTo>
                    <a:pt x="4415" y="1549"/>
                  </a:lnTo>
                  <a:lnTo>
                    <a:pt x="4415" y="1109"/>
                  </a:lnTo>
                  <a:lnTo>
                    <a:pt x="3829" y="1109"/>
                  </a:lnTo>
                  <a:lnTo>
                    <a:pt x="3829" y="482"/>
                  </a:lnTo>
                  <a:lnTo>
                    <a:pt x="3369" y="482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113;p62">
            <a:extLst>
              <a:ext uri="{FF2B5EF4-FFF2-40B4-BE49-F238E27FC236}">
                <a16:creationId xmlns:a16="http://schemas.microsoft.com/office/drawing/2014/main" id="{A2825B6F-E9D3-32BD-71FD-7520CB4668E2}"/>
              </a:ext>
            </a:extLst>
          </p:cNvPr>
          <p:cNvSpPr txBox="1"/>
          <p:nvPr/>
        </p:nvSpPr>
        <p:spPr>
          <a:xfrm>
            <a:off x="317012" y="651341"/>
            <a:ext cx="8517292" cy="2459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14) – 16245 Games, 14 Features</a:t>
            </a:r>
          </a:p>
        </p:txBody>
      </p:sp>
      <p:graphicFrame>
        <p:nvGraphicFramePr>
          <p:cNvPr id="24" name="표 31">
            <a:extLst>
              <a:ext uri="{FF2B5EF4-FFF2-40B4-BE49-F238E27FC236}">
                <a16:creationId xmlns:a16="http://schemas.microsoft.com/office/drawing/2014/main" id="{68218812-6D59-5F88-7BDE-93F249510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727708"/>
              </p:ext>
            </p:extLst>
          </p:nvPr>
        </p:nvGraphicFramePr>
        <p:xfrm>
          <a:off x="317011" y="901228"/>
          <a:ext cx="8509984" cy="3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07856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31905041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17581019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754418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193133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18762721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7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accent4"/>
                          </a:solidFill>
                        </a:rPr>
                        <a:t>Generation</a:t>
                      </a: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Type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Company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Multi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NA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EU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JP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Other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Global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8484BB82-87C3-0C3B-98DB-18EE4EC76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05" y="2763672"/>
            <a:ext cx="2725524" cy="137475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62D8326-57F7-6FDB-9D67-6930D606A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016" y="2763672"/>
            <a:ext cx="1426897" cy="1374750"/>
          </a:xfrm>
          <a:prstGeom prst="rect">
            <a:avLst/>
          </a:prstGeom>
        </p:spPr>
      </p:pic>
      <p:graphicFrame>
        <p:nvGraphicFramePr>
          <p:cNvPr id="38" name="Google Shape;666;p54">
            <a:extLst>
              <a:ext uri="{FF2B5EF4-FFF2-40B4-BE49-F238E27FC236}">
                <a16:creationId xmlns:a16="http://schemas.microsoft.com/office/drawing/2014/main" id="{EA76B78A-2948-765F-BE26-D5A3E7B6AD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7150015"/>
              </p:ext>
            </p:extLst>
          </p:nvPr>
        </p:nvGraphicFramePr>
        <p:xfrm>
          <a:off x="302134" y="1747447"/>
          <a:ext cx="4269864" cy="975300"/>
        </p:xfrm>
        <a:graphic>
          <a:graphicData uri="http://schemas.openxmlformats.org/drawingml/2006/table">
            <a:tbl>
              <a:tblPr>
                <a:noFill/>
                <a:tableStyleId>{D82D06D1-214A-478E-BAE9-9D4EA263E572}</a:tableStyleId>
              </a:tblPr>
              <a:tblGrid>
                <a:gridCol w="711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644">
                  <a:extLst>
                    <a:ext uri="{9D8B030D-6E8A-4147-A177-3AD203B41FA5}">
                      <a16:colId xmlns:a16="http://schemas.microsoft.com/office/drawing/2014/main" val="1773008886"/>
                    </a:ext>
                  </a:extLst>
                </a:gridCol>
                <a:gridCol w="711644">
                  <a:extLst>
                    <a:ext uri="{9D8B030D-6E8A-4147-A177-3AD203B41FA5}">
                      <a16:colId xmlns:a16="http://schemas.microsoft.com/office/drawing/2014/main" val="1516150017"/>
                    </a:ext>
                  </a:extLst>
                </a:gridCol>
                <a:gridCol w="711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accent4"/>
                          </a:solidFill>
                          <a:latin typeface="Russo One"/>
                          <a:ea typeface="Russo One"/>
                          <a:cs typeface="Russo One"/>
                          <a:sym typeface="Russo One"/>
                        </a:rPr>
                        <a:t>North</a:t>
                      </a:r>
                      <a:br>
                        <a:rPr lang="en" sz="900" dirty="0">
                          <a:solidFill>
                            <a:schemeClr val="accent4"/>
                          </a:solidFill>
                          <a:latin typeface="Russo One"/>
                          <a:ea typeface="Russo One"/>
                          <a:cs typeface="Russo One"/>
                          <a:sym typeface="Russo One"/>
                        </a:rPr>
                      </a:br>
                      <a:r>
                        <a:rPr lang="en" sz="900" dirty="0">
                          <a:solidFill>
                            <a:schemeClr val="accent4"/>
                          </a:solidFill>
                          <a:latin typeface="Russo One"/>
                          <a:ea typeface="Russo One"/>
                          <a:cs typeface="Russo One"/>
                          <a:sym typeface="Russo One"/>
                        </a:rPr>
                        <a:t>America</a:t>
                      </a:r>
                      <a:endParaRPr sz="900" dirty="0">
                        <a:solidFill>
                          <a:schemeClr val="accent4"/>
                        </a:solidFill>
                        <a:latin typeface="Russo One"/>
                        <a:ea typeface="Russo One"/>
                        <a:cs typeface="Russo One"/>
                        <a:sym typeface="Russo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Russo One"/>
                          <a:ea typeface="Russo One"/>
                          <a:cs typeface="Russo One"/>
                          <a:sym typeface="Russo One"/>
                        </a:rPr>
                        <a:t>Europe</a:t>
                      </a:r>
                      <a:endParaRPr sz="900" dirty="0">
                        <a:solidFill>
                          <a:schemeClr val="accent4"/>
                        </a:solidFill>
                        <a:latin typeface="Russo One"/>
                        <a:ea typeface="Russo One"/>
                        <a:cs typeface="Russo One"/>
                        <a:sym typeface="Russo On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Russo One"/>
                          <a:ea typeface="Russo One"/>
                          <a:cs typeface="Russo One"/>
                          <a:sym typeface="Russo One"/>
                        </a:rPr>
                        <a:t>Japan</a:t>
                      </a:r>
                      <a:endParaRPr sz="900" dirty="0">
                        <a:solidFill>
                          <a:schemeClr val="accent4"/>
                        </a:solidFill>
                        <a:latin typeface="Russo One"/>
                        <a:ea typeface="Russo One"/>
                        <a:cs typeface="Russo One"/>
                        <a:sym typeface="Russo On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Russo One"/>
                          <a:ea typeface="Russo One"/>
                          <a:cs typeface="Russo One"/>
                          <a:sym typeface="Russo One"/>
                        </a:rPr>
                        <a:t>Other</a:t>
                      </a:r>
                      <a:endParaRPr sz="900" dirty="0">
                        <a:solidFill>
                          <a:schemeClr val="accent4"/>
                        </a:solidFill>
                        <a:latin typeface="Russo One"/>
                        <a:ea typeface="Russo One"/>
                        <a:cs typeface="Russo One"/>
                        <a:sym typeface="Russo On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accent4"/>
                          </a:solidFill>
                          <a:latin typeface="Russo One"/>
                          <a:ea typeface="Russo One"/>
                          <a:cs typeface="Russo One"/>
                          <a:sym typeface="Russo One"/>
                        </a:rPr>
                        <a:t>Global</a:t>
                      </a:r>
                      <a:endParaRPr sz="900" dirty="0">
                        <a:solidFill>
                          <a:schemeClr val="accent4"/>
                        </a:solidFill>
                        <a:latin typeface="Russo One"/>
                        <a:ea typeface="Russo One"/>
                        <a:cs typeface="Russo One"/>
                        <a:sym typeface="Russo On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accent4"/>
                          </a:solidFill>
                          <a:latin typeface="Russo One"/>
                          <a:ea typeface="Russo One"/>
                          <a:cs typeface="Russo One"/>
                          <a:sym typeface="Russo One"/>
                        </a:rPr>
                        <a:t>Sales</a:t>
                      </a:r>
                      <a:br>
                        <a:rPr lang="en" sz="900" b="0" dirty="0">
                          <a:solidFill>
                            <a:schemeClr val="accent4"/>
                          </a:solidFill>
                          <a:latin typeface="Russo One"/>
                          <a:ea typeface="Russo One"/>
                          <a:cs typeface="Russo One"/>
                          <a:sym typeface="Russo One"/>
                        </a:rPr>
                      </a:br>
                      <a:r>
                        <a:rPr lang="en" sz="900" b="0" dirty="0">
                          <a:solidFill>
                            <a:schemeClr val="accent4"/>
                          </a:solidFill>
                          <a:latin typeface="Russo One"/>
                          <a:ea typeface="Russo One"/>
                          <a:cs typeface="Russo One"/>
                          <a:sym typeface="Russo One"/>
                        </a:rPr>
                        <a:t>(Million)</a:t>
                      </a:r>
                      <a:endParaRPr sz="900" b="0" dirty="0">
                        <a:solidFill>
                          <a:schemeClr val="accent4"/>
                        </a:solidFill>
                        <a:latin typeface="Russo One"/>
                        <a:ea typeface="Russo One"/>
                        <a:cs typeface="Russo One"/>
                        <a:sym typeface="Russo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4311.82</a:t>
                      </a:r>
                      <a:endParaRPr sz="9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2395.63</a:t>
                      </a:r>
                      <a:endParaRPr sz="9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1267.78</a:t>
                      </a:r>
                      <a:endParaRPr sz="9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783.42</a:t>
                      </a:r>
                      <a:endParaRPr sz="9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8758.65</a:t>
                      </a:r>
                      <a:endParaRPr sz="9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Google Shape;1161;p65">
            <a:extLst>
              <a:ext uri="{FF2B5EF4-FFF2-40B4-BE49-F238E27FC236}">
                <a16:creationId xmlns:a16="http://schemas.microsoft.com/office/drawing/2014/main" id="{D64B71BB-4FDB-44CD-CEBB-D5BC5C85CB54}"/>
              </a:ext>
            </a:extLst>
          </p:cNvPr>
          <p:cNvSpPr txBox="1">
            <a:spLocks/>
          </p:cNvSpPr>
          <p:nvPr/>
        </p:nvSpPr>
        <p:spPr>
          <a:xfrm>
            <a:off x="4702060" y="1747447"/>
            <a:ext cx="4124934" cy="239097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SzPts val="1200"/>
            </a:pP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총 판매량 비율</a:t>
            </a:r>
          </a:p>
          <a:p>
            <a:pPr marL="152400">
              <a:buSzPts val="1200"/>
            </a:pPr>
            <a:r>
              <a:rPr 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    North America &gt; Europe &gt; Japan &gt; Other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DD4CDDA-9C40-6BEC-2736-3F478C5560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95"/>
          <a:stretch/>
        </p:blipFill>
        <p:spPr>
          <a:xfrm>
            <a:off x="1140112" y="1565508"/>
            <a:ext cx="492200" cy="261702"/>
          </a:xfrm>
          <a:prstGeom prst="rect">
            <a:avLst/>
          </a:prstGeom>
        </p:spPr>
      </p:pic>
      <p:pic>
        <p:nvPicPr>
          <p:cNvPr id="1026" name="Picture 2" descr="유럽 연합 로고 중간에 Eu 문자가 있는 유럽 연합의 국기 | 프리미엄 사진">
            <a:extLst>
              <a:ext uri="{FF2B5EF4-FFF2-40B4-BE49-F238E27FC236}">
                <a16:creationId xmlns:a16="http://schemas.microsoft.com/office/drawing/2014/main" id="{0AAD44B8-823E-EC2C-EFC7-A3DFC9CA8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399" y="1561418"/>
            <a:ext cx="383379" cy="26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pan Logo PNG Transparent &amp; SVG Vector - Freebie Supply">
            <a:extLst>
              <a:ext uri="{FF2B5EF4-FFF2-40B4-BE49-F238E27FC236}">
                <a16:creationId xmlns:a16="http://schemas.microsoft.com/office/drawing/2014/main" id="{EED74A8F-AE89-53A4-C08C-0E842EF09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 t="20808" r="5769" b="20925"/>
          <a:stretch/>
        </p:blipFill>
        <p:spPr bwMode="auto">
          <a:xfrm>
            <a:off x="2598897" y="1565507"/>
            <a:ext cx="398915" cy="261703"/>
          </a:xfrm>
          <a:prstGeom prst="rect">
            <a:avLst/>
          </a:prstGeom>
          <a:noFill/>
          <a:ln w="127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" name="그림 1146">
            <a:extLst>
              <a:ext uri="{FF2B5EF4-FFF2-40B4-BE49-F238E27FC236}">
                <a16:creationId xmlns:a16="http://schemas.microsoft.com/office/drawing/2014/main" id="{1FD4E72B-6ECB-BB1B-81F7-F5DA9B00CC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0899" y="1565507"/>
            <a:ext cx="492200" cy="26227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2"/>
            </a:solidFill>
          </a:ln>
        </p:spPr>
      </p:pic>
      <p:pic>
        <p:nvPicPr>
          <p:cNvPr id="1149" name="그림 1148">
            <a:extLst>
              <a:ext uri="{FF2B5EF4-FFF2-40B4-BE49-F238E27FC236}">
                <a16:creationId xmlns:a16="http://schemas.microsoft.com/office/drawing/2014/main" id="{9FDD26E5-8147-C853-B6F3-E75A8053C6D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101" r="2646" b="1424"/>
          <a:stretch/>
        </p:blipFill>
        <p:spPr>
          <a:xfrm>
            <a:off x="4116930" y="1565507"/>
            <a:ext cx="260664" cy="262270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21044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11;p62">
            <a:extLst>
              <a:ext uri="{FF2B5EF4-FFF2-40B4-BE49-F238E27FC236}">
                <a16:creationId xmlns:a16="http://schemas.microsoft.com/office/drawing/2014/main" id="{60D4ABD3-31BC-828E-3575-E5372FFF3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715" y="139841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Trend Analysis - Global</a:t>
            </a:r>
            <a:endParaRPr dirty="0"/>
          </a:p>
        </p:txBody>
      </p:sp>
      <p:sp>
        <p:nvSpPr>
          <p:cNvPr id="1096" name="Google Shape;1029;p60">
            <a:extLst>
              <a:ext uri="{FF2B5EF4-FFF2-40B4-BE49-F238E27FC236}">
                <a16:creationId xmlns:a16="http://schemas.microsoft.com/office/drawing/2014/main" id="{0DFF5F07-9081-5324-A559-0936E4FAC2E4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2</a:t>
            </a:r>
          </a:p>
        </p:txBody>
      </p:sp>
      <p:grpSp>
        <p:nvGrpSpPr>
          <p:cNvPr id="2" name="Google Shape;1053;p60">
            <a:extLst>
              <a:ext uri="{FF2B5EF4-FFF2-40B4-BE49-F238E27FC236}">
                <a16:creationId xmlns:a16="http://schemas.microsoft.com/office/drawing/2014/main" id="{E6B0AC27-3EE6-A8B5-F035-D5B1DCB7E130}"/>
              </a:ext>
            </a:extLst>
          </p:cNvPr>
          <p:cNvGrpSpPr/>
          <p:nvPr/>
        </p:nvGrpSpPr>
        <p:grpSpPr>
          <a:xfrm>
            <a:off x="102308" y="43280"/>
            <a:ext cx="763531" cy="435068"/>
            <a:chOff x="2998504" y="2244238"/>
            <a:chExt cx="937193" cy="534022"/>
          </a:xfrm>
        </p:grpSpPr>
        <p:sp>
          <p:nvSpPr>
            <p:cNvPr id="3" name="Google Shape;1054;p60">
              <a:extLst>
                <a:ext uri="{FF2B5EF4-FFF2-40B4-BE49-F238E27FC236}">
                  <a16:creationId xmlns:a16="http://schemas.microsoft.com/office/drawing/2014/main" id="{A219BF4E-5EC3-99F0-3CF2-7E56BD703259}"/>
                </a:ext>
              </a:extLst>
            </p:cNvPr>
            <p:cNvSpPr/>
            <p:nvPr/>
          </p:nvSpPr>
          <p:spPr>
            <a:xfrm>
              <a:off x="3707940" y="2447910"/>
              <a:ext cx="71352" cy="75928"/>
            </a:xfrm>
            <a:custGeom>
              <a:avLst/>
              <a:gdLst/>
              <a:ahLst/>
              <a:cxnLst/>
              <a:rect l="l" t="t" r="r" b="b"/>
              <a:pathLst>
                <a:path w="3914" h="4165" extrusionOk="0">
                  <a:moveTo>
                    <a:pt x="586" y="1"/>
                  </a:moveTo>
                  <a:lnTo>
                    <a:pt x="586" y="545"/>
                  </a:lnTo>
                  <a:lnTo>
                    <a:pt x="1" y="545"/>
                  </a:lnTo>
                  <a:lnTo>
                    <a:pt x="1" y="3056"/>
                  </a:lnTo>
                  <a:lnTo>
                    <a:pt x="273" y="3056"/>
                  </a:lnTo>
                  <a:lnTo>
                    <a:pt x="273" y="3579"/>
                  </a:lnTo>
                  <a:lnTo>
                    <a:pt x="586" y="3579"/>
                  </a:lnTo>
                  <a:lnTo>
                    <a:pt x="586" y="3642"/>
                  </a:lnTo>
                  <a:lnTo>
                    <a:pt x="838" y="3642"/>
                  </a:lnTo>
                  <a:lnTo>
                    <a:pt x="838" y="4165"/>
                  </a:lnTo>
                  <a:lnTo>
                    <a:pt x="3348" y="4165"/>
                  </a:lnTo>
                  <a:lnTo>
                    <a:pt x="3348" y="3579"/>
                  </a:lnTo>
                  <a:lnTo>
                    <a:pt x="3913" y="3579"/>
                  </a:lnTo>
                  <a:lnTo>
                    <a:pt x="3913" y="1068"/>
                  </a:lnTo>
                  <a:lnTo>
                    <a:pt x="3641" y="1068"/>
                  </a:lnTo>
                  <a:lnTo>
                    <a:pt x="3641" y="545"/>
                  </a:lnTo>
                  <a:lnTo>
                    <a:pt x="3348" y="545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rgbClr val="09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55;p60">
              <a:extLst>
                <a:ext uri="{FF2B5EF4-FFF2-40B4-BE49-F238E27FC236}">
                  <a16:creationId xmlns:a16="http://schemas.microsoft.com/office/drawing/2014/main" id="{3AEAA55D-8C77-88C7-4FA2-052505FB3393}"/>
                </a:ext>
              </a:extLst>
            </p:cNvPr>
            <p:cNvSpPr/>
            <p:nvPr/>
          </p:nvSpPr>
          <p:spPr>
            <a:xfrm>
              <a:off x="3123993" y="2372023"/>
              <a:ext cx="685083" cy="276549"/>
            </a:xfrm>
            <a:custGeom>
              <a:avLst/>
              <a:gdLst/>
              <a:ahLst/>
              <a:cxnLst/>
              <a:rect l="l" t="t" r="r" b="b"/>
              <a:pathLst>
                <a:path w="37580" h="15170" extrusionOk="0">
                  <a:moveTo>
                    <a:pt x="1" y="0"/>
                  </a:moveTo>
                  <a:lnTo>
                    <a:pt x="1" y="15170"/>
                  </a:lnTo>
                  <a:lnTo>
                    <a:pt x="37579" y="15170"/>
                  </a:lnTo>
                  <a:lnTo>
                    <a:pt x="375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6;p60">
              <a:extLst>
                <a:ext uri="{FF2B5EF4-FFF2-40B4-BE49-F238E27FC236}">
                  <a16:creationId xmlns:a16="http://schemas.microsoft.com/office/drawing/2014/main" id="{B32492C9-0EEF-C1EC-9424-92DC660CA1AB}"/>
                </a:ext>
              </a:extLst>
            </p:cNvPr>
            <p:cNvSpPr/>
            <p:nvPr/>
          </p:nvSpPr>
          <p:spPr>
            <a:xfrm>
              <a:off x="3534400" y="2373919"/>
              <a:ext cx="401297" cy="404341"/>
            </a:xfrm>
            <a:custGeom>
              <a:avLst/>
              <a:gdLst/>
              <a:ahLst/>
              <a:cxnLst/>
              <a:rect l="l" t="t" r="r" b="b"/>
              <a:pathLst>
                <a:path w="22013" h="22180" extrusionOk="0">
                  <a:moveTo>
                    <a:pt x="6947" y="1"/>
                  </a:moveTo>
                  <a:lnTo>
                    <a:pt x="6947" y="2198"/>
                  </a:lnTo>
                  <a:lnTo>
                    <a:pt x="4959" y="2198"/>
                  </a:lnTo>
                  <a:lnTo>
                    <a:pt x="4959" y="4960"/>
                  </a:lnTo>
                  <a:lnTo>
                    <a:pt x="2197" y="4960"/>
                  </a:lnTo>
                  <a:lnTo>
                    <a:pt x="2197" y="6968"/>
                  </a:lnTo>
                  <a:lnTo>
                    <a:pt x="0" y="6968"/>
                  </a:lnTo>
                  <a:lnTo>
                    <a:pt x="0" y="15066"/>
                  </a:lnTo>
                  <a:lnTo>
                    <a:pt x="2197" y="15066"/>
                  </a:lnTo>
                  <a:lnTo>
                    <a:pt x="2197" y="17053"/>
                  </a:lnTo>
                  <a:lnTo>
                    <a:pt x="4959" y="17053"/>
                  </a:lnTo>
                  <a:lnTo>
                    <a:pt x="4959" y="19773"/>
                  </a:lnTo>
                  <a:lnTo>
                    <a:pt x="6947" y="19773"/>
                  </a:lnTo>
                  <a:lnTo>
                    <a:pt x="6947" y="22180"/>
                  </a:lnTo>
                  <a:lnTo>
                    <a:pt x="15065" y="22180"/>
                  </a:lnTo>
                  <a:lnTo>
                    <a:pt x="15065" y="19773"/>
                  </a:lnTo>
                  <a:lnTo>
                    <a:pt x="17053" y="19773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12" y="15066"/>
                  </a:lnTo>
                  <a:lnTo>
                    <a:pt x="22012" y="6968"/>
                  </a:lnTo>
                  <a:lnTo>
                    <a:pt x="19815" y="6968"/>
                  </a:lnTo>
                  <a:lnTo>
                    <a:pt x="19815" y="4960"/>
                  </a:lnTo>
                  <a:lnTo>
                    <a:pt x="17053" y="4960"/>
                  </a:lnTo>
                  <a:lnTo>
                    <a:pt x="17053" y="2198"/>
                  </a:lnTo>
                  <a:lnTo>
                    <a:pt x="15065" y="2198"/>
                  </a:lnTo>
                  <a:lnTo>
                    <a:pt x="150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7;p60">
              <a:extLst>
                <a:ext uri="{FF2B5EF4-FFF2-40B4-BE49-F238E27FC236}">
                  <a16:creationId xmlns:a16="http://schemas.microsoft.com/office/drawing/2014/main" id="{CCEB59EC-CC61-036F-2FFC-C7B94614655D}"/>
                </a:ext>
              </a:extLst>
            </p:cNvPr>
            <p:cNvSpPr/>
            <p:nvPr/>
          </p:nvSpPr>
          <p:spPr>
            <a:xfrm>
              <a:off x="3625946" y="2541370"/>
              <a:ext cx="71334" cy="75910"/>
            </a:xfrm>
            <a:custGeom>
              <a:avLst/>
              <a:gdLst/>
              <a:ahLst/>
              <a:cxnLst/>
              <a:rect l="l" t="t" r="r" b="b"/>
              <a:pathLst>
                <a:path w="3913" h="4164" extrusionOk="0">
                  <a:moveTo>
                    <a:pt x="586" y="0"/>
                  </a:moveTo>
                  <a:lnTo>
                    <a:pt x="586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72" y="3055"/>
                  </a:lnTo>
                  <a:lnTo>
                    <a:pt x="272" y="3578"/>
                  </a:lnTo>
                  <a:lnTo>
                    <a:pt x="586" y="3578"/>
                  </a:lnTo>
                  <a:lnTo>
                    <a:pt x="586" y="3641"/>
                  </a:lnTo>
                  <a:lnTo>
                    <a:pt x="837" y="3641"/>
                  </a:lnTo>
                  <a:lnTo>
                    <a:pt x="837" y="4164"/>
                  </a:lnTo>
                  <a:lnTo>
                    <a:pt x="3327" y="4164"/>
                  </a:lnTo>
                  <a:lnTo>
                    <a:pt x="3327" y="3578"/>
                  </a:lnTo>
                  <a:lnTo>
                    <a:pt x="3913" y="3578"/>
                  </a:lnTo>
                  <a:lnTo>
                    <a:pt x="3913" y="1067"/>
                  </a:lnTo>
                  <a:lnTo>
                    <a:pt x="3641" y="1067"/>
                  </a:lnTo>
                  <a:lnTo>
                    <a:pt x="3641" y="544"/>
                  </a:lnTo>
                  <a:lnTo>
                    <a:pt x="3327" y="544"/>
                  </a:lnTo>
                  <a:lnTo>
                    <a:pt x="3327" y="523"/>
                  </a:lnTo>
                  <a:lnTo>
                    <a:pt x="3076" y="52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58;p60">
              <a:extLst>
                <a:ext uri="{FF2B5EF4-FFF2-40B4-BE49-F238E27FC236}">
                  <a16:creationId xmlns:a16="http://schemas.microsoft.com/office/drawing/2014/main" id="{27A45D29-FD0D-ED6D-A47E-24D9E5CD592A}"/>
                </a:ext>
              </a:extLst>
            </p:cNvPr>
            <p:cNvSpPr/>
            <p:nvPr/>
          </p:nvSpPr>
          <p:spPr>
            <a:xfrm>
              <a:off x="3707940" y="2631749"/>
              <a:ext cx="71352" cy="76311"/>
            </a:xfrm>
            <a:custGeom>
              <a:avLst/>
              <a:gdLst/>
              <a:ahLst/>
              <a:cxnLst/>
              <a:rect l="l" t="t" r="r" b="b"/>
              <a:pathLst>
                <a:path w="3914" h="4186" extrusionOk="0">
                  <a:moveTo>
                    <a:pt x="586" y="1"/>
                  </a:moveTo>
                  <a:lnTo>
                    <a:pt x="586" y="587"/>
                  </a:lnTo>
                  <a:lnTo>
                    <a:pt x="1" y="587"/>
                  </a:lnTo>
                  <a:lnTo>
                    <a:pt x="1" y="3098"/>
                  </a:lnTo>
                  <a:lnTo>
                    <a:pt x="273" y="3098"/>
                  </a:lnTo>
                  <a:lnTo>
                    <a:pt x="273" y="3621"/>
                  </a:lnTo>
                  <a:lnTo>
                    <a:pt x="586" y="3621"/>
                  </a:lnTo>
                  <a:lnTo>
                    <a:pt x="586" y="3663"/>
                  </a:lnTo>
                  <a:lnTo>
                    <a:pt x="838" y="3663"/>
                  </a:lnTo>
                  <a:lnTo>
                    <a:pt x="838" y="4186"/>
                  </a:lnTo>
                  <a:lnTo>
                    <a:pt x="3348" y="4186"/>
                  </a:lnTo>
                  <a:lnTo>
                    <a:pt x="3348" y="3621"/>
                  </a:lnTo>
                  <a:lnTo>
                    <a:pt x="3913" y="3621"/>
                  </a:lnTo>
                  <a:lnTo>
                    <a:pt x="3913" y="1110"/>
                  </a:lnTo>
                  <a:lnTo>
                    <a:pt x="3641" y="1110"/>
                  </a:lnTo>
                  <a:lnTo>
                    <a:pt x="3641" y="587"/>
                  </a:lnTo>
                  <a:lnTo>
                    <a:pt x="3348" y="587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60">
              <a:extLst>
                <a:ext uri="{FF2B5EF4-FFF2-40B4-BE49-F238E27FC236}">
                  <a16:creationId xmlns:a16="http://schemas.microsoft.com/office/drawing/2014/main" id="{68410444-077F-E9C7-24B5-125EEAA3A6BE}"/>
                </a:ext>
              </a:extLst>
            </p:cNvPr>
            <p:cNvSpPr/>
            <p:nvPr/>
          </p:nvSpPr>
          <p:spPr>
            <a:xfrm>
              <a:off x="3790718" y="2541370"/>
              <a:ext cx="70951" cy="75910"/>
            </a:xfrm>
            <a:custGeom>
              <a:avLst/>
              <a:gdLst/>
              <a:ahLst/>
              <a:cxnLst/>
              <a:rect l="l" t="t" r="r" b="b"/>
              <a:pathLst>
                <a:path w="3892" h="4164" extrusionOk="0">
                  <a:moveTo>
                    <a:pt x="544" y="0"/>
                  </a:moveTo>
                  <a:lnTo>
                    <a:pt x="544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51" y="3055"/>
                  </a:lnTo>
                  <a:lnTo>
                    <a:pt x="251" y="3578"/>
                  </a:lnTo>
                  <a:lnTo>
                    <a:pt x="544" y="3578"/>
                  </a:lnTo>
                  <a:lnTo>
                    <a:pt x="544" y="3641"/>
                  </a:lnTo>
                  <a:lnTo>
                    <a:pt x="795" y="3641"/>
                  </a:lnTo>
                  <a:lnTo>
                    <a:pt x="795" y="4164"/>
                  </a:lnTo>
                  <a:lnTo>
                    <a:pt x="3306" y="4164"/>
                  </a:lnTo>
                  <a:lnTo>
                    <a:pt x="3306" y="3578"/>
                  </a:lnTo>
                  <a:lnTo>
                    <a:pt x="3892" y="3578"/>
                  </a:lnTo>
                  <a:lnTo>
                    <a:pt x="3892" y="1067"/>
                  </a:lnTo>
                  <a:lnTo>
                    <a:pt x="3620" y="1067"/>
                  </a:lnTo>
                  <a:lnTo>
                    <a:pt x="3620" y="544"/>
                  </a:lnTo>
                  <a:lnTo>
                    <a:pt x="3306" y="544"/>
                  </a:lnTo>
                  <a:lnTo>
                    <a:pt x="3306" y="523"/>
                  </a:lnTo>
                  <a:lnTo>
                    <a:pt x="3055" y="523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0;p60">
              <a:extLst>
                <a:ext uri="{FF2B5EF4-FFF2-40B4-BE49-F238E27FC236}">
                  <a16:creationId xmlns:a16="http://schemas.microsoft.com/office/drawing/2014/main" id="{CBE2539A-7A2F-566E-5B9C-8AB6DC9DB3D0}"/>
                </a:ext>
              </a:extLst>
            </p:cNvPr>
            <p:cNvSpPr/>
            <p:nvPr/>
          </p:nvSpPr>
          <p:spPr>
            <a:xfrm>
              <a:off x="2998504" y="2244238"/>
              <a:ext cx="401680" cy="404341"/>
            </a:xfrm>
            <a:custGeom>
              <a:avLst/>
              <a:gdLst/>
              <a:ahLst/>
              <a:cxnLst/>
              <a:rect l="l" t="t" r="r" b="b"/>
              <a:pathLst>
                <a:path w="22034" h="22180" extrusionOk="0">
                  <a:moveTo>
                    <a:pt x="6968" y="1"/>
                  </a:moveTo>
                  <a:lnTo>
                    <a:pt x="6968" y="2198"/>
                  </a:lnTo>
                  <a:lnTo>
                    <a:pt x="4960" y="2198"/>
                  </a:lnTo>
                  <a:lnTo>
                    <a:pt x="4960" y="4959"/>
                  </a:lnTo>
                  <a:lnTo>
                    <a:pt x="2240" y="4959"/>
                  </a:lnTo>
                  <a:lnTo>
                    <a:pt x="2240" y="6968"/>
                  </a:lnTo>
                  <a:lnTo>
                    <a:pt x="1" y="6968"/>
                  </a:lnTo>
                  <a:lnTo>
                    <a:pt x="1" y="15066"/>
                  </a:lnTo>
                  <a:lnTo>
                    <a:pt x="2240" y="15066"/>
                  </a:lnTo>
                  <a:lnTo>
                    <a:pt x="2240" y="17053"/>
                  </a:lnTo>
                  <a:lnTo>
                    <a:pt x="4960" y="17053"/>
                  </a:lnTo>
                  <a:lnTo>
                    <a:pt x="4960" y="19815"/>
                  </a:lnTo>
                  <a:lnTo>
                    <a:pt x="6968" y="19815"/>
                  </a:lnTo>
                  <a:lnTo>
                    <a:pt x="6968" y="22180"/>
                  </a:lnTo>
                  <a:lnTo>
                    <a:pt x="15066" y="22180"/>
                  </a:lnTo>
                  <a:lnTo>
                    <a:pt x="15066" y="19815"/>
                  </a:lnTo>
                  <a:lnTo>
                    <a:pt x="17053" y="19815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33" y="15066"/>
                  </a:lnTo>
                  <a:lnTo>
                    <a:pt x="22033" y="6968"/>
                  </a:lnTo>
                  <a:lnTo>
                    <a:pt x="19815" y="6968"/>
                  </a:lnTo>
                  <a:lnTo>
                    <a:pt x="19815" y="4959"/>
                  </a:lnTo>
                  <a:lnTo>
                    <a:pt x="17053" y="4959"/>
                  </a:lnTo>
                  <a:lnTo>
                    <a:pt x="17053" y="2198"/>
                  </a:lnTo>
                  <a:lnTo>
                    <a:pt x="15066" y="2198"/>
                  </a:lnTo>
                  <a:lnTo>
                    <a:pt x="15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1;p60">
              <a:extLst>
                <a:ext uri="{FF2B5EF4-FFF2-40B4-BE49-F238E27FC236}">
                  <a16:creationId xmlns:a16="http://schemas.microsoft.com/office/drawing/2014/main" id="{134E1474-55C7-8505-3866-BF5770FD27EF}"/>
                </a:ext>
              </a:extLst>
            </p:cNvPr>
            <p:cNvSpPr/>
            <p:nvPr/>
          </p:nvSpPr>
          <p:spPr>
            <a:xfrm>
              <a:off x="3099584" y="2344552"/>
              <a:ext cx="199509" cy="200658"/>
            </a:xfrm>
            <a:custGeom>
              <a:avLst/>
              <a:gdLst/>
              <a:ahLst/>
              <a:cxnLst/>
              <a:rect l="l" t="t" r="r" b="b"/>
              <a:pathLst>
                <a:path w="10944" h="11007" extrusionOk="0">
                  <a:moveTo>
                    <a:pt x="3453" y="1"/>
                  </a:moveTo>
                  <a:lnTo>
                    <a:pt x="3453" y="1089"/>
                  </a:lnTo>
                  <a:lnTo>
                    <a:pt x="2469" y="1089"/>
                  </a:lnTo>
                  <a:lnTo>
                    <a:pt x="2469" y="2449"/>
                  </a:lnTo>
                  <a:lnTo>
                    <a:pt x="1109" y="2449"/>
                  </a:lnTo>
                  <a:lnTo>
                    <a:pt x="1109" y="3453"/>
                  </a:lnTo>
                  <a:lnTo>
                    <a:pt x="0" y="3453"/>
                  </a:lnTo>
                  <a:lnTo>
                    <a:pt x="0" y="7470"/>
                  </a:lnTo>
                  <a:lnTo>
                    <a:pt x="1109" y="7470"/>
                  </a:lnTo>
                  <a:lnTo>
                    <a:pt x="1109" y="8475"/>
                  </a:lnTo>
                  <a:lnTo>
                    <a:pt x="2469" y="8475"/>
                  </a:lnTo>
                  <a:lnTo>
                    <a:pt x="2469" y="9835"/>
                  </a:lnTo>
                  <a:lnTo>
                    <a:pt x="3453" y="9835"/>
                  </a:lnTo>
                  <a:lnTo>
                    <a:pt x="3453" y="11006"/>
                  </a:lnTo>
                  <a:lnTo>
                    <a:pt x="7491" y="11006"/>
                  </a:lnTo>
                  <a:lnTo>
                    <a:pt x="7491" y="9835"/>
                  </a:lnTo>
                  <a:lnTo>
                    <a:pt x="8475" y="9835"/>
                  </a:lnTo>
                  <a:lnTo>
                    <a:pt x="8475" y="8475"/>
                  </a:lnTo>
                  <a:lnTo>
                    <a:pt x="9835" y="8475"/>
                  </a:lnTo>
                  <a:lnTo>
                    <a:pt x="9835" y="7470"/>
                  </a:lnTo>
                  <a:lnTo>
                    <a:pt x="10944" y="7470"/>
                  </a:lnTo>
                  <a:lnTo>
                    <a:pt x="10944" y="3453"/>
                  </a:lnTo>
                  <a:lnTo>
                    <a:pt x="9835" y="3453"/>
                  </a:lnTo>
                  <a:lnTo>
                    <a:pt x="9835" y="2449"/>
                  </a:lnTo>
                  <a:lnTo>
                    <a:pt x="8475" y="2449"/>
                  </a:lnTo>
                  <a:lnTo>
                    <a:pt x="8475" y="1089"/>
                  </a:lnTo>
                  <a:lnTo>
                    <a:pt x="7491" y="1089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2;p60">
              <a:extLst>
                <a:ext uri="{FF2B5EF4-FFF2-40B4-BE49-F238E27FC236}">
                  <a16:creationId xmlns:a16="http://schemas.microsoft.com/office/drawing/2014/main" id="{9B7FCF94-2997-4FF1-29D1-AEA5A88E00B5}"/>
                </a:ext>
              </a:extLst>
            </p:cNvPr>
            <p:cNvSpPr/>
            <p:nvPr/>
          </p:nvSpPr>
          <p:spPr>
            <a:xfrm>
              <a:off x="3154508" y="2400624"/>
              <a:ext cx="89272" cy="88889"/>
            </a:xfrm>
            <a:custGeom>
              <a:avLst/>
              <a:gdLst/>
              <a:ahLst/>
              <a:cxnLst/>
              <a:rect l="l" t="t" r="r" b="b"/>
              <a:pathLst>
                <a:path w="4897" h="4876" extrusionOk="0">
                  <a:moveTo>
                    <a:pt x="1570" y="0"/>
                  </a:moveTo>
                  <a:lnTo>
                    <a:pt x="1570" y="482"/>
                  </a:lnTo>
                  <a:lnTo>
                    <a:pt x="1130" y="482"/>
                  </a:lnTo>
                  <a:lnTo>
                    <a:pt x="1130" y="1109"/>
                  </a:lnTo>
                  <a:lnTo>
                    <a:pt x="524" y="1109"/>
                  </a:lnTo>
                  <a:lnTo>
                    <a:pt x="524" y="1549"/>
                  </a:lnTo>
                  <a:lnTo>
                    <a:pt x="0" y="1549"/>
                  </a:lnTo>
                  <a:lnTo>
                    <a:pt x="0" y="3327"/>
                  </a:lnTo>
                  <a:lnTo>
                    <a:pt x="524" y="3327"/>
                  </a:lnTo>
                  <a:lnTo>
                    <a:pt x="524" y="3767"/>
                  </a:lnTo>
                  <a:lnTo>
                    <a:pt x="1130" y="3767"/>
                  </a:lnTo>
                  <a:lnTo>
                    <a:pt x="1130" y="4373"/>
                  </a:lnTo>
                  <a:lnTo>
                    <a:pt x="1570" y="4373"/>
                  </a:lnTo>
                  <a:lnTo>
                    <a:pt x="1570" y="4875"/>
                  </a:lnTo>
                  <a:lnTo>
                    <a:pt x="3369" y="4875"/>
                  </a:lnTo>
                  <a:lnTo>
                    <a:pt x="3369" y="4373"/>
                  </a:lnTo>
                  <a:lnTo>
                    <a:pt x="3829" y="4373"/>
                  </a:lnTo>
                  <a:lnTo>
                    <a:pt x="3829" y="3767"/>
                  </a:lnTo>
                  <a:lnTo>
                    <a:pt x="4415" y="3767"/>
                  </a:lnTo>
                  <a:lnTo>
                    <a:pt x="4415" y="3327"/>
                  </a:lnTo>
                  <a:lnTo>
                    <a:pt x="4897" y="3327"/>
                  </a:lnTo>
                  <a:lnTo>
                    <a:pt x="4897" y="1549"/>
                  </a:lnTo>
                  <a:lnTo>
                    <a:pt x="4415" y="1549"/>
                  </a:lnTo>
                  <a:lnTo>
                    <a:pt x="4415" y="1109"/>
                  </a:lnTo>
                  <a:lnTo>
                    <a:pt x="3829" y="1109"/>
                  </a:lnTo>
                  <a:lnTo>
                    <a:pt x="3829" y="482"/>
                  </a:lnTo>
                  <a:lnTo>
                    <a:pt x="3369" y="482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113;p62">
            <a:extLst>
              <a:ext uri="{FF2B5EF4-FFF2-40B4-BE49-F238E27FC236}">
                <a16:creationId xmlns:a16="http://schemas.microsoft.com/office/drawing/2014/main" id="{A2825B6F-E9D3-32BD-71FD-7520CB4668E2}"/>
              </a:ext>
            </a:extLst>
          </p:cNvPr>
          <p:cNvSpPr txBox="1"/>
          <p:nvPr/>
        </p:nvSpPr>
        <p:spPr>
          <a:xfrm>
            <a:off x="317012" y="651341"/>
            <a:ext cx="8517292" cy="2459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14) – 16245 Games, 14 Features</a:t>
            </a:r>
          </a:p>
        </p:txBody>
      </p:sp>
      <p:graphicFrame>
        <p:nvGraphicFramePr>
          <p:cNvPr id="24" name="표 31">
            <a:extLst>
              <a:ext uri="{FF2B5EF4-FFF2-40B4-BE49-F238E27FC236}">
                <a16:creationId xmlns:a16="http://schemas.microsoft.com/office/drawing/2014/main" id="{68218812-6D59-5F88-7BDE-93F249510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194822"/>
              </p:ext>
            </p:extLst>
          </p:nvPr>
        </p:nvGraphicFramePr>
        <p:xfrm>
          <a:off x="317011" y="901228"/>
          <a:ext cx="8509984" cy="3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07856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31905041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17581019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754418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193133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18762721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7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accent4"/>
                          </a:solidFill>
                        </a:rPr>
                        <a:t>Generation</a:t>
                      </a: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Type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Company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Multi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NA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EU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JP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Other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Global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sp>
        <p:nvSpPr>
          <p:cNvPr id="42" name="Google Shape;1161;p65">
            <a:extLst>
              <a:ext uri="{FF2B5EF4-FFF2-40B4-BE49-F238E27FC236}">
                <a16:creationId xmlns:a16="http://schemas.microsoft.com/office/drawing/2014/main" id="{D64B71BB-4FDB-44CD-CEBB-D5BC5C85CB54}"/>
              </a:ext>
            </a:extLst>
          </p:cNvPr>
          <p:cNvSpPr txBox="1">
            <a:spLocks/>
          </p:cNvSpPr>
          <p:nvPr/>
        </p:nvSpPr>
        <p:spPr>
          <a:xfrm>
            <a:off x="6814867" y="1318938"/>
            <a:ext cx="2019437" cy="2421574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Gen.2(1980~1983)</a:t>
            </a: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북미 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&gt;&gt; 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유럽</a:t>
            </a: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Gen.3(1983~1988)</a:t>
            </a: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북미 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일본 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&gt;&gt; etc.</a:t>
            </a:r>
          </a:p>
          <a:p>
            <a:pPr marL="152400">
              <a:buSzPts val="1200"/>
            </a:pP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Gen.4(1988~1994)</a:t>
            </a: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일본 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북미 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&gt;&gt; 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유럽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&gt; etc.</a:t>
            </a:r>
          </a:p>
          <a:p>
            <a:pPr marL="152400">
              <a:buSzPts val="1200"/>
            </a:pP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Gen.5~7(1988~2013)</a:t>
            </a: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북미 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&gt;&gt; 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유럽 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&gt;&gt; 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일본 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&gt; etc.</a:t>
            </a:r>
          </a:p>
          <a:p>
            <a:pPr marL="152400">
              <a:buSzPts val="1200"/>
            </a:pPr>
            <a:endParaRPr lang="en-US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2010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년 이후 감소</a:t>
            </a: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스마트폰 등장시기와 일치</a:t>
            </a: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F3E4B0-729B-A97F-C4BA-F5E901CD7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11" y="1318938"/>
            <a:ext cx="3780780" cy="242157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138F06-24E5-632F-12F3-D28C2D6DB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196" y="1318939"/>
            <a:ext cx="2489778" cy="11797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A01C91-56D8-2F40-C71A-4E8846136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196" y="2582800"/>
            <a:ext cx="2489778" cy="1157712"/>
          </a:xfrm>
          <a:prstGeom prst="rect">
            <a:avLst/>
          </a:prstGeom>
        </p:spPr>
      </p:pic>
      <p:grpSp>
        <p:nvGrpSpPr>
          <p:cNvPr id="1053" name="그룹 1052">
            <a:extLst>
              <a:ext uri="{FF2B5EF4-FFF2-40B4-BE49-F238E27FC236}">
                <a16:creationId xmlns:a16="http://schemas.microsoft.com/office/drawing/2014/main" id="{F7BD29C5-CCB2-FB78-8538-4B42FE3B7B6C}"/>
              </a:ext>
            </a:extLst>
          </p:cNvPr>
          <p:cNvGrpSpPr/>
          <p:nvPr/>
        </p:nvGrpSpPr>
        <p:grpSpPr>
          <a:xfrm>
            <a:off x="302135" y="3832289"/>
            <a:ext cx="8514061" cy="659870"/>
            <a:chOff x="302135" y="3870610"/>
            <a:chExt cx="8514061" cy="659870"/>
          </a:xfrm>
        </p:grpSpPr>
        <p:grpSp>
          <p:nvGrpSpPr>
            <p:cNvPr id="1051" name="그룹 1050">
              <a:extLst>
                <a:ext uri="{FF2B5EF4-FFF2-40B4-BE49-F238E27FC236}">
                  <a16:creationId xmlns:a16="http://schemas.microsoft.com/office/drawing/2014/main" id="{1991BB54-5415-7769-02AC-A98C01E6BC0B}"/>
                </a:ext>
              </a:extLst>
            </p:cNvPr>
            <p:cNvGrpSpPr/>
            <p:nvPr/>
          </p:nvGrpSpPr>
          <p:grpSpPr>
            <a:xfrm>
              <a:off x="302135" y="3870610"/>
              <a:ext cx="8514061" cy="659870"/>
              <a:chOff x="302135" y="3870610"/>
              <a:chExt cx="8514061" cy="659870"/>
            </a:xfrm>
          </p:grpSpPr>
          <p:grpSp>
            <p:nvGrpSpPr>
              <p:cNvPr id="1024" name="그룹 1023">
                <a:extLst>
                  <a:ext uri="{FF2B5EF4-FFF2-40B4-BE49-F238E27FC236}">
                    <a16:creationId xmlns:a16="http://schemas.microsoft.com/office/drawing/2014/main" id="{88F6F53A-F685-729A-400E-A35E203E2DF9}"/>
                  </a:ext>
                </a:extLst>
              </p:cNvPr>
              <p:cNvGrpSpPr/>
              <p:nvPr/>
            </p:nvGrpSpPr>
            <p:grpSpPr>
              <a:xfrm>
                <a:off x="302135" y="3896727"/>
                <a:ext cx="8514061" cy="633753"/>
                <a:chOff x="438201" y="3896727"/>
                <a:chExt cx="8119203" cy="633753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5D2472CF-C11B-A5F0-ED81-38B02A25ECA5}"/>
                    </a:ext>
                  </a:extLst>
                </p:cNvPr>
                <p:cNvSpPr/>
                <p:nvPr/>
              </p:nvSpPr>
              <p:spPr>
                <a:xfrm>
                  <a:off x="483079" y="3896727"/>
                  <a:ext cx="8074325" cy="6337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D1F3B2B9-2780-F998-159E-D3E1DBF62C6A}"/>
                    </a:ext>
                  </a:extLst>
                </p:cNvPr>
                <p:cNvGrpSpPr/>
                <p:nvPr/>
              </p:nvGrpSpPr>
              <p:grpSpPr>
                <a:xfrm>
                  <a:off x="438201" y="3988028"/>
                  <a:ext cx="8027204" cy="499659"/>
                  <a:chOff x="438201" y="3998170"/>
                  <a:chExt cx="8027204" cy="499659"/>
                </a:xfrm>
              </p:grpSpPr>
              <p:sp>
                <p:nvSpPr>
                  <p:cNvPr id="26" name="화살표: 오른쪽 25">
                    <a:extLst>
                      <a:ext uri="{FF2B5EF4-FFF2-40B4-BE49-F238E27FC236}">
                        <a16:creationId xmlns:a16="http://schemas.microsoft.com/office/drawing/2014/main" id="{C3D89396-E559-A02C-B326-46FC54780AFC}"/>
                      </a:ext>
                    </a:extLst>
                  </p:cNvPr>
                  <p:cNvSpPr/>
                  <p:nvPr/>
                </p:nvSpPr>
                <p:spPr>
                  <a:xfrm>
                    <a:off x="671601" y="4066517"/>
                    <a:ext cx="7793804" cy="195186"/>
                  </a:xfrm>
                  <a:prstGeom prst="rightArrow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07D03511-47C5-3577-DC2F-197915777C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159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>
                    <a:extLst>
                      <a:ext uri="{FF2B5EF4-FFF2-40B4-BE49-F238E27FC236}">
                        <a16:creationId xmlns:a16="http://schemas.microsoft.com/office/drawing/2014/main" id="{76C21F8A-2892-CC53-DC76-0F45208E1C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933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연결선 28">
                    <a:extLst>
                      <a:ext uri="{FF2B5EF4-FFF2-40B4-BE49-F238E27FC236}">
                        <a16:creationId xmlns:a16="http://schemas.microsoft.com/office/drawing/2014/main" id="{B7E5D264-264F-3077-4F1B-C0DEC42962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707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직선 연결선 29">
                    <a:extLst>
                      <a:ext uri="{FF2B5EF4-FFF2-40B4-BE49-F238E27FC236}">
                        <a16:creationId xmlns:a16="http://schemas.microsoft.com/office/drawing/2014/main" id="{990224AB-05EE-2969-6275-ABC476CE05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7481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직선 연결선 30">
                    <a:extLst>
                      <a:ext uri="{FF2B5EF4-FFF2-40B4-BE49-F238E27FC236}">
                        <a16:creationId xmlns:a16="http://schemas.microsoft.com/office/drawing/2014/main" id="{FE9A54A8-C25F-7573-1676-332FE27673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255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직선 연결선 31">
                    <a:extLst>
                      <a:ext uri="{FF2B5EF4-FFF2-40B4-BE49-F238E27FC236}">
                        <a16:creationId xmlns:a16="http://schemas.microsoft.com/office/drawing/2014/main" id="{67511E73-726B-A36E-BFBD-FD552DBD91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1029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직선 연결선 33">
                    <a:extLst>
                      <a:ext uri="{FF2B5EF4-FFF2-40B4-BE49-F238E27FC236}">
                        <a16:creationId xmlns:a16="http://schemas.microsoft.com/office/drawing/2014/main" id="{4C8AEA7E-E79F-9033-8381-FEDB61C3B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7803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78DCD661-CA1F-59D5-9286-0EF8FC397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4577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D2173BF-3EA9-E09C-B0B0-316FA68C5A6A}"/>
                      </a:ext>
                    </a:extLst>
                  </p:cNvPr>
                  <p:cNvSpPr txBox="1"/>
                  <p:nvPr/>
                </p:nvSpPr>
                <p:spPr>
                  <a:xfrm>
                    <a:off x="438201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1977</a:t>
                    </a:r>
                    <a:endParaRPr lang="ko-KR" altLang="en-US" sz="1000" dirty="0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EBF3EF2-6A92-44FC-6C51-2A6BDD219824}"/>
                      </a:ext>
                    </a:extLst>
                  </p:cNvPr>
                  <p:cNvSpPr txBox="1"/>
                  <p:nvPr/>
                </p:nvSpPr>
                <p:spPr>
                  <a:xfrm>
                    <a:off x="1405339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1983</a:t>
                    </a:r>
                    <a:endParaRPr lang="ko-KR" altLang="en-US" sz="1000" dirty="0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4BBC94C-477A-D899-C2FE-2A7ED72C6A61}"/>
                      </a:ext>
                    </a:extLst>
                  </p:cNvPr>
                  <p:cNvSpPr txBox="1"/>
                  <p:nvPr/>
                </p:nvSpPr>
                <p:spPr>
                  <a:xfrm>
                    <a:off x="2372477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1988</a:t>
                    </a:r>
                    <a:endParaRPr lang="ko-KR" altLang="en-US" sz="1000" dirty="0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4D46A9C8-5345-95F5-AA50-2558FECEF279}"/>
                      </a:ext>
                    </a:extLst>
                  </p:cNvPr>
                  <p:cNvSpPr txBox="1"/>
                  <p:nvPr/>
                </p:nvSpPr>
                <p:spPr>
                  <a:xfrm>
                    <a:off x="3339615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1994</a:t>
                    </a:r>
                    <a:endParaRPr lang="ko-KR" altLang="en-US" sz="1000" dirty="0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BD4F4A6-41F2-180A-E250-5A92DA3C3247}"/>
                      </a:ext>
                    </a:extLst>
                  </p:cNvPr>
                  <p:cNvSpPr txBox="1"/>
                  <p:nvPr/>
                </p:nvSpPr>
                <p:spPr>
                  <a:xfrm>
                    <a:off x="4306753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1998</a:t>
                    </a:r>
                    <a:endParaRPr lang="ko-KR" altLang="en-US" sz="1000" dirty="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4A702A14-6793-855D-06E4-D06DCE3DD405}"/>
                      </a:ext>
                    </a:extLst>
                  </p:cNvPr>
                  <p:cNvSpPr txBox="1"/>
                  <p:nvPr/>
                </p:nvSpPr>
                <p:spPr>
                  <a:xfrm>
                    <a:off x="5273891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2005</a:t>
                    </a:r>
                    <a:endParaRPr lang="ko-KR" altLang="en-US" sz="1000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2FDDFFC-190C-A4D6-D06E-69465A39C2D9}"/>
                      </a:ext>
                    </a:extLst>
                  </p:cNvPr>
                  <p:cNvSpPr txBox="1"/>
                  <p:nvPr/>
                </p:nvSpPr>
                <p:spPr>
                  <a:xfrm>
                    <a:off x="6241029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2013</a:t>
                    </a:r>
                    <a:endParaRPr lang="ko-KR" altLang="en-US" sz="1000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607C562-B89F-5CE5-C07E-CA456588049C}"/>
                      </a:ext>
                    </a:extLst>
                  </p:cNvPr>
                  <p:cNvSpPr txBox="1"/>
                  <p:nvPr/>
                </p:nvSpPr>
                <p:spPr>
                  <a:xfrm>
                    <a:off x="7208167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2020</a:t>
                    </a:r>
                    <a:endParaRPr lang="ko-KR" altLang="en-US" sz="1000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1C35F7C2-A9C8-8395-21DA-92E4CADA7787}"/>
                      </a:ext>
                    </a:extLst>
                  </p:cNvPr>
                  <p:cNvSpPr txBox="1"/>
                  <p:nvPr/>
                </p:nvSpPr>
                <p:spPr>
                  <a:xfrm>
                    <a:off x="900592" y="4169140"/>
                    <a:ext cx="48282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2nd</a:t>
                    </a:r>
                    <a:endParaRPr lang="ko-KR" altLang="en-US" dirty="0"/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54071E10-BACA-3FA4-BD35-6CB5223F9E90}"/>
                      </a:ext>
                    </a:extLst>
                  </p:cNvPr>
                  <p:cNvSpPr txBox="1"/>
                  <p:nvPr/>
                </p:nvSpPr>
                <p:spPr>
                  <a:xfrm>
                    <a:off x="1882075" y="4162448"/>
                    <a:ext cx="44275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3rd</a:t>
                    </a:r>
                    <a:endParaRPr lang="ko-KR" altLang="en-US" dirty="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D090ACF-4D99-443C-891B-6E0E17092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849814" y="4169140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4th</a:t>
                    </a:r>
                    <a:endParaRPr lang="ko-KR" altLang="en-US" dirty="0"/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EC246A5A-0150-5516-7035-EC2F7B89FB85}"/>
                      </a:ext>
                    </a:extLst>
                  </p:cNvPr>
                  <p:cNvSpPr txBox="1"/>
                  <p:nvPr/>
                </p:nvSpPr>
                <p:spPr>
                  <a:xfrm>
                    <a:off x="3817553" y="4175832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5th</a:t>
                    </a:r>
                    <a:endParaRPr lang="ko-KR" altLang="en-US" dirty="0"/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853179E9-FA49-8F51-BA79-DDF809021EEE}"/>
                      </a:ext>
                    </a:extLst>
                  </p:cNvPr>
                  <p:cNvSpPr txBox="1"/>
                  <p:nvPr/>
                </p:nvSpPr>
                <p:spPr>
                  <a:xfrm>
                    <a:off x="4785292" y="4174904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6th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ED9891F-C5F3-ACF4-6AD6-376BA5D0CAF1}"/>
                      </a:ext>
                    </a:extLst>
                  </p:cNvPr>
                  <p:cNvSpPr txBox="1"/>
                  <p:nvPr/>
                </p:nvSpPr>
                <p:spPr>
                  <a:xfrm>
                    <a:off x="5753031" y="4173976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7th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1DC0E54E-EADE-FE18-45B8-42DE6D90B6EB}"/>
                      </a:ext>
                    </a:extLst>
                  </p:cNvPr>
                  <p:cNvSpPr txBox="1"/>
                  <p:nvPr/>
                </p:nvSpPr>
                <p:spPr>
                  <a:xfrm>
                    <a:off x="6720770" y="4165428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8th</a:t>
                    </a:r>
                    <a:endParaRPr lang="ko-KR" altLang="en-US" dirty="0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1DEA087A-4A0A-6227-2A6A-0CF9992F3180}"/>
                      </a:ext>
                    </a:extLst>
                  </p:cNvPr>
                  <p:cNvSpPr txBox="1"/>
                  <p:nvPr/>
                </p:nvSpPr>
                <p:spPr>
                  <a:xfrm>
                    <a:off x="7688509" y="4164500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9th</a:t>
                    </a:r>
                    <a:endParaRPr lang="ko-KR" altLang="en-US" dirty="0"/>
                  </a:p>
                </p:txBody>
              </p:sp>
            </p:grpSp>
          </p:grpSp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AF2FE7C5-4165-4B2D-29ED-94C957AA85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2053" y="3933014"/>
                <a:ext cx="204464" cy="268571"/>
              </a:xfrm>
              <a:prstGeom prst="rect">
                <a:avLst/>
              </a:prstGeom>
            </p:spPr>
          </p:pic>
          <p:pic>
            <p:nvPicPr>
              <p:cNvPr id="58" name="Picture 26" descr="Sega logo">
                <a:extLst>
                  <a:ext uri="{FF2B5EF4-FFF2-40B4-BE49-F238E27FC236}">
                    <a16:creationId xmlns:a16="http://schemas.microsoft.com/office/drawing/2014/main" id="{4DE0CCE0-F63B-95C7-9BCA-9B90660240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4423" y="3878437"/>
                <a:ext cx="353150" cy="211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8" descr="Sony Logo">
                <a:extLst>
                  <a:ext uri="{FF2B5EF4-FFF2-40B4-BE49-F238E27FC236}">
                    <a16:creationId xmlns:a16="http://schemas.microsoft.com/office/drawing/2014/main" id="{CFF96681-7CB5-D610-4E53-F1D2FE8F87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9274" y="3896727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5" name="Picture 24">
                <a:extLst>
                  <a:ext uri="{FF2B5EF4-FFF2-40B4-BE49-F238E27FC236}">
                    <a16:creationId xmlns:a16="http://schemas.microsoft.com/office/drawing/2014/main" id="{AC5EB3D2-FC22-D2AD-8A0F-4D23385F34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7084" y="4050870"/>
                <a:ext cx="509957" cy="1698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24">
                <a:extLst>
                  <a:ext uri="{FF2B5EF4-FFF2-40B4-BE49-F238E27FC236}">
                    <a16:creationId xmlns:a16="http://schemas.microsoft.com/office/drawing/2014/main" id="{11AD84A3-2F44-B8E4-CB65-4A9703DD14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5243" y="4056374"/>
                <a:ext cx="509957" cy="1698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24">
                <a:extLst>
                  <a:ext uri="{FF2B5EF4-FFF2-40B4-BE49-F238E27FC236}">
                    <a16:creationId xmlns:a16="http://schemas.microsoft.com/office/drawing/2014/main" id="{77490B7E-8AD4-6360-6C35-5A76324938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7300" y="4044559"/>
                <a:ext cx="509957" cy="1698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26" descr="Sega logo">
                <a:extLst>
                  <a:ext uri="{FF2B5EF4-FFF2-40B4-BE49-F238E27FC236}">
                    <a16:creationId xmlns:a16="http://schemas.microsoft.com/office/drawing/2014/main" id="{CF55A230-7BA9-80EF-6752-D6C7D52AEB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2145" y="3873976"/>
                <a:ext cx="353150" cy="211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28" descr="Sony Logo">
                <a:extLst>
                  <a:ext uri="{FF2B5EF4-FFF2-40B4-BE49-F238E27FC236}">
                    <a16:creationId xmlns:a16="http://schemas.microsoft.com/office/drawing/2014/main" id="{2DCFD985-FAF2-C7CC-2281-A6EE0408A3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076" y="3893361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5" name="Picture 26" descr="Sega logo">
                <a:extLst>
                  <a:ext uri="{FF2B5EF4-FFF2-40B4-BE49-F238E27FC236}">
                    <a16:creationId xmlns:a16="http://schemas.microsoft.com/office/drawing/2014/main" id="{1BC8586D-C4B3-6869-2357-3465CCA41A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6947" y="3870610"/>
                <a:ext cx="353150" cy="211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28" descr="Sony Logo">
                <a:extLst>
                  <a:ext uri="{FF2B5EF4-FFF2-40B4-BE49-F238E27FC236}">
                    <a16:creationId xmlns:a16="http://schemas.microsoft.com/office/drawing/2014/main" id="{A6C35E0B-7559-B465-3287-C8C3F7AEFC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573" y="3907233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1" name="Picture 28" descr="Sony Logo">
                <a:extLst>
                  <a:ext uri="{FF2B5EF4-FFF2-40B4-BE49-F238E27FC236}">
                    <a16:creationId xmlns:a16="http://schemas.microsoft.com/office/drawing/2014/main" id="{8DB947E6-9EE4-4565-B1B7-AF686E49C2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376" y="3914107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그림 1041">
                <a:extLst>
                  <a:ext uri="{FF2B5EF4-FFF2-40B4-BE49-F238E27FC236}">
                    <a16:creationId xmlns:a16="http://schemas.microsoft.com/office/drawing/2014/main" id="{D3A7A611-F2D5-6741-BE07-02613CE74C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27633" y="4080305"/>
                <a:ext cx="420339" cy="134151"/>
              </a:xfrm>
              <a:prstGeom prst="rect">
                <a:avLst/>
              </a:prstGeom>
            </p:spPr>
          </p:pic>
          <p:pic>
            <p:nvPicPr>
              <p:cNvPr id="1043" name="Picture 24">
                <a:extLst>
                  <a:ext uri="{FF2B5EF4-FFF2-40B4-BE49-F238E27FC236}">
                    <a16:creationId xmlns:a16="http://schemas.microsoft.com/office/drawing/2014/main" id="{15FFDE2E-3C58-2506-8365-E7BF9FC073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6505" y="4088624"/>
                <a:ext cx="420340" cy="14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8" descr="Sony Logo">
                <a:extLst>
                  <a:ext uri="{FF2B5EF4-FFF2-40B4-BE49-F238E27FC236}">
                    <a16:creationId xmlns:a16="http://schemas.microsoft.com/office/drawing/2014/main" id="{733754B3-6123-4E36-035B-01023557A6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7797" y="3922732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5" name="그림 1044">
                <a:extLst>
                  <a:ext uri="{FF2B5EF4-FFF2-40B4-BE49-F238E27FC236}">
                    <a16:creationId xmlns:a16="http://schemas.microsoft.com/office/drawing/2014/main" id="{04EB0526-D0A4-444E-CD85-854003DF2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50450" y="4076939"/>
                <a:ext cx="420339" cy="134151"/>
              </a:xfrm>
              <a:prstGeom prst="rect">
                <a:avLst/>
              </a:prstGeom>
            </p:spPr>
          </p:pic>
          <p:pic>
            <p:nvPicPr>
              <p:cNvPr id="1046" name="Picture 24">
                <a:extLst>
                  <a:ext uri="{FF2B5EF4-FFF2-40B4-BE49-F238E27FC236}">
                    <a16:creationId xmlns:a16="http://schemas.microsoft.com/office/drawing/2014/main" id="{40A73501-6E42-D350-3665-3EC229668A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322" y="4085258"/>
                <a:ext cx="420340" cy="14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7" name="그림 1046">
                <a:extLst>
                  <a:ext uri="{FF2B5EF4-FFF2-40B4-BE49-F238E27FC236}">
                    <a16:creationId xmlns:a16="http://schemas.microsoft.com/office/drawing/2014/main" id="{6B32D68E-AA0F-8454-C016-63C7FCB338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47351" y="4073573"/>
                <a:ext cx="420339" cy="134151"/>
              </a:xfrm>
              <a:prstGeom prst="rect">
                <a:avLst/>
              </a:prstGeom>
            </p:spPr>
          </p:pic>
          <p:pic>
            <p:nvPicPr>
              <p:cNvPr id="1048" name="Picture 24">
                <a:extLst>
                  <a:ext uri="{FF2B5EF4-FFF2-40B4-BE49-F238E27FC236}">
                    <a16:creationId xmlns:a16="http://schemas.microsoft.com/office/drawing/2014/main" id="{6D696E67-6A17-74FA-7C31-C37E8DBEBF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6223" y="4081892"/>
                <a:ext cx="420340" cy="14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9" name="그림 1048">
                <a:extLst>
                  <a:ext uri="{FF2B5EF4-FFF2-40B4-BE49-F238E27FC236}">
                    <a16:creationId xmlns:a16="http://schemas.microsoft.com/office/drawing/2014/main" id="{74FB8F0F-B3CE-A991-021E-CD85E9387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18430" y="4070547"/>
                <a:ext cx="420339" cy="134151"/>
              </a:xfrm>
              <a:prstGeom prst="rect">
                <a:avLst/>
              </a:prstGeom>
            </p:spPr>
          </p:pic>
          <p:pic>
            <p:nvPicPr>
              <p:cNvPr id="1050" name="Picture 24">
                <a:extLst>
                  <a:ext uri="{FF2B5EF4-FFF2-40B4-BE49-F238E27FC236}">
                    <a16:creationId xmlns:a16="http://schemas.microsoft.com/office/drawing/2014/main" id="{96A73EFC-D1E2-423E-70EA-9861BEF341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7302" y="4078866"/>
                <a:ext cx="420340" cy="14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52" name="그림 1051">
              <a:extLst>
                <a:ext uri="{FF2B5EF4-FFF2-40B4-BE49-F238E27FC236}">
                  <a16:creationId xmlns:a16="http://schemas.microsoft.com/office/drawing/2014/main" id="{EE18E7FA-50F8-B76E-CD37-902F40601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03032" y="3981558"/>
              <a:ext cx="281412" cy="270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28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11;p62">
            <a:extLst>
              <a:ext uri="{FF2B5EF4-FFF2-40B4-BE49-F238E27FC236}">
                <a16:creationId xmlns:a16="http://schemas.microsoft.com/office/drawing/2014/main" id="{60D4ABD3-31BC-828E-3575-E5372FFF3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715" y="139841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Trend Analysis - Global</a:t>
            </a:r>
            <a:endParaRPr dirty="0"/>
          </a:p>
        </p:txBody>
      </p:sp>
      <p:sp>
        <p:nvSpPr>
          <p:cNvPr id="1096" name="Google Shape;1029;p60">
            <a:extLst>
              <a:ext uri="{FF2B5EF4-FFF2-40B4-BE49-F238E27FC236}">
                <a16:creationId xmlns:a16="http://schemas.microsoft.com/office/drawing/2014/main" id="{0DFF5F07-9081-5324-A559-0936E4FAC2E4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2</a:t>
            </a:r>
          </a:p>
        </p:txBody>
      </p:sp>
      <p:grpSp>
        <p:nvGrpSpPr>
          <p:cNvPr id="2" name="Google Shape;1053;p60">
            <a:extLst>
              <a:ext uri="{FF2B5EF4-FFF2-40B4-BE49-F238E27FC236}">
                <a16:creationId xmlns:a16="http://schemas.microsoft.com/office/drawing/2014/main" id="{E6B0AC27-3EE6-A8B5-F035-D5B1DCB7E130}"/>
              </a:ext>
            </a:extLst>
          </p:cNvPr>
          <p:cNvGrpSpPr/>
          <p:nvPr/>
        </p:nvGrpSpPr>
        <p:grpSpPr>
          <a:xfrm>
            <a:off x="102308" y="43280"/>
            <a:ext cx="763531" cy="435068"/>
            <a:chOff x="2998504" y="2244238"/>
            <a:chExt cx="937193" cy="534022"/>
          </a:xfrm>
        </p:grpSpPr>
        <p:sp>
          <p:nvSpPr>
            <p:cNvPr id="3" name="Google Shape;1054;p60">
              <a:extLst>
                <a:ext uri="{FF2B5EF4-FFF2-40B4-BE49-F238E27FC236}">
                  <a16:creationId xmlns:a16="http://schemas.microsoft.com/office/drawing/2014/main" id="{A219BF4E-5EC3-99F0-3CF2-7E56BD703259}"/>
                </a:ext>
              </a:extLst>
            </p:cNvPr>
            <p:cNvSpPr/>
            <p:nvPr/>
          </p:nvSpPr>
          <p:spPr>
            <a:xfrm>
              <a:off x="3707940" y="2447910"/>
              <a:ext cx="71352" cy="75928"/>
            </a:xfrm>
            <a:custGeom>
              <a:avLst/>
              <a:gdLst/>
              <a:ahLst/>
              <a:cxnLst/>
              <a:rect l="l" t="t" r="r" b="b"/>
              <a:pathLst>
                <a:path w="3914" h="4165" extrusionOk="0">
                  <a:moveTo>
                    <a:pt x="586" y="1"/>
                  </a:moveTo>
                  <a:lnTo>
                    <a:pt x="586" y="545"/>
                  </a:lnTo>
                  <a:lnTo>
                    <a:pt x="1" y="545"/>
                  </a:lnTo>
                  <a:lnTo>
                    <a:pt x="1" y="3056"/>
                  </a:lnTo>
                  <a:lnTo>
                    <a:pt x="273" y="3056"/>
                  </a:lnTo>
                  <a:lnTo>
                    <a:pt x="273" y="3579"/>
                  </a:lnTo>
                  <a:lnTo>
                    <a:pt x="586" y="3579"/>
                  </a:lnTo>
                  <a:lnTo>
                    <a:pt x="586" y="3642"/>
                  </a:lnTo>
                  <a:lnTo>
                    <a:pt x="838" y="3642"/>
                  </a:lnTo>
                  <a:lnTo>
                    <a:pt x="838" y="4165"/>
                  </a:lnTo>
                  <a:lnTo>
                    <a:pt x="3348" y="4165"/>
                  </a:lnTo>
                  <a:lnTo>
                    <a:pt x="3348" y="3579"/>
                  </a:lnTo>
                  <a:lnTo>
                    <a:pt x="3913" y="3579"/>
                  </a:lnTo>
                  <a:lnTo>
                    <a:pt x="3913" y="1068"/>
                  </a:lnTo>
                  <a:lnTo>
                    <a:pt x="3641" y="1068"/>
                  </a:lnTo>
                  <a:lnTo>
                    <a:pt x="3641" y="545"/>
                  </a:lnTo>
                  <a:lnTo>
                    <a:pt x="3348" y="545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rgbClr val="09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55;p60">
              <a:extLst>
                <a:ext uri="{FF2B5EF4-FFF2-40B4-BE49-F238E27FC236}">
                  <a16:creationId xmlns:a16="http://schemas.microsoft.com/office/drawing/2014/main" id="{3AEAA55D-8C77-88C7-4FA2-052505FB3393}"/>
                </a:ext>
              </a:extLst>
            </p:cNvPr>
            <p:cNvSpPr/>
            <p:nvPr/>
          </p:nvSpPr>
          <p:spPr>
            <a:xfrm>
              <a:off x="3123993" y="2372023"/>
              <a:ext cx="685083" cy="276549"/>
            </a:xfrm>
            <a:custGeom>
              <a:avLst/>
              <a:gdLst/>
              <a:ahLst/>
              <a:cxnLst/>
              <a:rect l="l" t="t" r="r" b="b"/>
              <a:pathLst>
                <a:path w="37580" h="15170" extrusionOk="0">
                  <a:moveTo>
                    <a:pt x="1" y="0"/>
                  </a:moveTo>
                  <a:lnTo>
                    <a:pt x="1" y="15170"/>
                  </a:lnTo>
                  <a:lnTo>
                    <a:pt x="37579" y="15170"/>
                  </a:lnTo>
                  <a:lnTo>
                    <a:pt x="375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6;p60">
              <a:extLst>
                <a:ext uri="{FF2B5EF4-FFF2-40B4-BE49-F238E27FC236}">
                  <a16:creationId xmlns:a16="http://schemas.microsoft.com/office/drawing/2014/main" id="{B32492C9-0EEF-C1EC-9424-92DC660CA1AB}"/>
                </a:ext>
              </a:extLst>
            </p:cNvPr>
            <p:cNvSpPr/>
            <p:nvPr/>
          </p:nvSpPr>
          <p:spPr>
            <a:xfrm>
              <a:off x="3534400" y="2373919"/>
              <a:ext cx="401297" cy="404341"/>
            </a:xfrm>
            <a:custGeom>
              <a:avLst/>
              <a:gdLst/>
              <a:ahLst/>
              <a:cxnLst/>
              <a:rect l="l" t="t" r="r" b="b"/>
              <a:pathLst>
                <a:path w="22013" h="22180" extrusionOk="0">
                  <a:moveTo>
                    <a:pt x="6947" y="1"/>
                  </a:moveTo>
                  <a:lnTo>
                    <a:pt x="6947" y="2198"/>
                  </a:lnTo>
                  <a:lnTo>
                    <a:pt x="4959" y="2198"/>
                  </a:lnTo>
                  <a:lnTo>
                    <a:pt x="4959" y="4960"/>
                  </a:lnTo>
                  <a:lnTo>
                    <a:pt x="2197" y="4960"/>
                  </a:lnTo>
                  <a:lnTo>
                    <a:pt x="2197" y="6968"/>
                  </a:lnTo>
                  <a:lnTo>
                    <a:pt x="0" y="6968"/>
                  </a:lnTo>
                  <a:lnTo>
                    <a:pt x="0" y="15066"/>
                  </a:lnTo>
                  <a:lnTo>
                    <a:pt x="2197" y="15066"/>
                  </a:lnTo>
                  <a:lnTo>
                    <a:pt x="2197" y="17053"/>
                  </a:lnTo>
                  <a:lnTo>
                    <a:pt x="4959" y="17053"/>
                  </a:lnTo>
                  <a:lnTo>
                    <a:pt x="4959" y="19773"/>
                  </a:lnTo>
                  <a:lnTo>
                    <a:pt x="6947" y="19773"/>
                  </a:lnTo>
                  <a:lnTo>
                    <a:pt x="6947" y="22180"/>
                  </a:lnTo>
                  <a:lnTo>
                    <a:pt x="15065" y="22180"/>
                  </a:lnTo>
                  <a:lnTo>
                    <a:pt x="15065" y="19773"/>
                  </a:lnTo>
                  <a:lnTo>
                    <a:pt x="17053" y="19773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12" y="15066"/>
                  </a:lnTo>
                  <a:lnTo>
                    <a:pt x="22012" y="6968"/>
                  </a:lnTo>
                  <a:lnTo>
                    <a:pt x="19815" y="6968"/>
                  </a:lnTo>
                  <a:lnTo>
                    <a:pt x="19815" y="4960"/>
                  </a:lnTo>
                  <a:lnTo>
                    <a:pt x="17053" y="4960"/>
                  </a:lnTo>
                  <a:lnTo>
                    <a:pt x="17053" y="2198"/>
                  </a:lnTo>
                  <a:lnTo>
                    <a:pt x="15065" y="2198"/>
                  </a:lnTo>
                  <a:lnTo>
                    <a:pt x="150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7;p60">
              <a:extLst>
                <a:ext uri="{FF2B5EF4-FFF2-40B4-BE49-F238E27FC236}">
                  <a16:creationId xmlns:a16="http://schemas.microsoft.com/office/drawing/2014/main" id="{CCEB59EC-CC61-036F-2FFC-C7B94614655D}"/>
                </a:ext>
              </a:extLst>
            </p:cNvPr>
            <p:cNvSpPr/>
            <p:nvPr/>
          </p:nvSpPr>
          <p:spPr>
            <a:xfrm>
              <a:off x="3625946" y="2541370"/>
              <a:ext cx="71334" cy="75910"/>
            </a:xfrm>
            <a:custGeom>
              <a:avLst/>
              <a:gdLst/>
              <a:ahLst/>
              <a:cxnLst/>
              <a:rect l="l" t="t" r="r" b="b"/>
              <a:pathLst>
                <a:path w="3913" h="4164" extrusionOk="0">
                  <a:moveTo>
                    <a:pt x="586" y="0"/>
                  </a:moveTo>
                  <a:lnTo>
                    <a:pt x="586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72" y="3055"/>
                  </a:lnTo>
                  <a:lnTo>
                    <a:pt x="272" y="3578"/>
                  </a:lnTo>
                  <a:lnTo>
                    <a:pt x="586" y="3578"/>
                  </a:lnTo>
                  <a:lnTo>
                    <a:pt x="586" y="3641"/>
                  </a:lnTo>
                  <a:lnTo>
                    <a:pt x="837" y="3641"/>
                  </a:lnTo>
                  <a:lnTo>
                    <a:pt x="837" y="4164"/>
                  </a:lnTo>
                  <a:lnTo>
                    <a:pt x="3327" y="4164"/>
                  </a:lnTo>
                  <a:lnTo>
                    <a:pt x="3327" y="3578"/>
                  </a:lnTo>
                  <a:lnTo>
                    <a:pt x="3913" y="3578"/>
                  </a:lnTo>
                  <a:lnTo>
                    <a:pt x="3913" y="1067"/>
                  </a:lnTo>
                  <a:lnTo>
                    <a:pt x="3641" y="1067"/>
                  </a:lnTo>
                  <a:lnTo>
                    <a:pt x="3641" y="544"/>
                  </a:lnTo>
                  <a:lnTo>
                    <a:pt x="3327" y="544"/>
                  </a:lnTo>
                  <a:lnTo>
                    <a:pt x="3327" y="523"/>
                  </a:lnTo>
                  <a:lnTo>
                    <a:pt x="3076" y="52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58;p60">
              <a:extLst>
                <a:ext uri="{FF2B5EF4-FFF2-40B4-BE49-F238E27FC236}">
                  <a16:creationId xmlns:a16="http://schemas.microsoft.com/office/drawing/2014/main" id="{27A45D29-FD0D-ED6D-A47E-24D9E5CD592A}"/>
                </a:ext>
              </a:extLst>
            </p:cNvPr>
            <p:cNvSpPr/>
            <p:nvPr/>
          </p:nvSpPr>
          <p:spPr>
            <a:xfrm>
              <a:off x="3707940" y="2631749"/>
              <a:ext cx="71352" cy="76311"/>
            </a:xfrm>
            <a:custGeom>
              <a:avLst/>
              <a:gdLst/>
              <a:ahLst/>
              <a:cxnLst/>
              <a:rect l="l" t="t" r="r" b="b"/>
              <a:pathLst>
                <a:path w="3914" h="4186" extrusionOk="0">
                  <a:moveTo>
                    <a:pt x="586" y="1"/>
                  </a:moveTo>
                  <a:lnTo>
                    <a:pt x="586" y="587"/>
                  </a:lnTo>
                  <a:lnTo>
                    <a:pt x="1" y="587"/>
                  </a:lnTo>
                  <a:lnTo>
                    <a:pt x="1" y="3098"/>
                  </a:lnTo>
                  <a:lnTo>
                    <a:pt x="273" y="3098"/>
                  </a:lnTo>
                  <a:lnTo>
                    <a:pt x="273" y="3621"/>
                  </a:lnTo>
                  <a:lnTo>
                    <a:pt x="586" y="3621"/>
                  </a:lnTo>
                  <a:lnTo>
                    <a:pt x="586" y="3663"/>
                  </a:lnTo>
                  <a:lnTo>
                    <a:pt x="838" y="3663"/>
                  </a:lnTo>
                  <a:lnTo>
                    <a:pt x="838" y="4186"/>
                  </a:lnTo>
                  <a:lnTo>
                    <a:pt x="3348" y="4186"/>
                  </a:lnTo>
                  <a:lnTo>
                    <a:pt x="3348" y="3621"/>
                  </a:lnTo>
                  <a:lnTo>
                    <a:pt x="3913" y="3621"/>
                  </a:lnTo>
                  <a:lnTo>
                    <a:pt x="3913" y="1110"/>
                  </a:lnTo>
                  <a:lnTo>
                    <a:pt x="3641" y="1110"/>
                  </a:lnTo>
                  <a:lnTo>
                    <a:pt x="3641" y="587"/>
                  </a:lnTo>
                  <a:lnTo>
                    <a:pt x="3348" y="587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60">
              <a:extLst>
                <a:ext uri="{FF2B5EF4-FFF2-40B4-BE49-F238E27FC236}">
                  <a16:creationId xmlns:a16="http://schemas.microsoft.com/office/drawing/2014/main" id="{68410444-077F-E9C7-24B5-125EEAA3A6BE}"/>
                </a:ext>
              </a:extLst>
            </p:cNvPr>
            <p:cNvSpPr/>
            <p:nvPr/>
          </p:nvSpPr>
          <p:spPr>
            <a:xfrm>
              <a:off x="3790718" y="2541370"/>
              <a:ext cx="70951" cy="75910"/>
            </a:xfrm>
            <a:custGeom>
              <a:avLst/>
              <a:gdLst/>
              <a:ahLst/>
              <a:cxnLst/>
              <a:rect l="l" t="t" r="r" b="b"/>
              <a:pathLst>
                <a:path w="3892" h="4164" extrusionOk="0">
                  <a:moveTo>
                    <a:pt x="544" y="0"/>
                  </a:moveTo>
                  <a:lnTo>
                    <a:pt x="544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51" y="3055"/>
                  </a:lnTo>
                  <a:lnTo>
                    <a:pt x="251" y="3578"/>
                  </a:lnTo>
                  <a:lnTo>
                    <a:pt x="544" y="3578"/>
                  </a:lnTo>
                  <a:lnTo>
                    <a:pt x="544" y="3641"/>
                  </a:lnTo>
                  <a:lnTo>
                    <a:pt x="795" y="3641"/>
                  </a:lnTo>
                  <a:lnTo>
                    <a:pt x="795" y="4164"/>
                  </a:lnTo>
                  <a:lnTo>
                    <a:pt x="3306" y="4164"/>
                  </a:lnTo>
                  <a:lnTo>
                    <a:pt x="3306" y="3578"/>
                  </a:lnTo>
                  <a:lnTo>
                    <a:pt x="3892" y="3578"/>
                  </a:lnTo>
                  <a:lnTo>
                    <a:pt x="3892" y="1067"/>
                  </a:lnTo>
                  <a:lnTo>
                    <a:pt x="3620" y="1067"/>
                  </a:lnTo>
                  <a:lnTo>
                    <a:pt x="3620" y="544"/>
                  </a:lnTo>
                  <a:lnTo>
                    <a:pt x="3306" y="544"/>
                  </a:lnTo>
                  <a:lnTo>
                    <a:pt x="3306" y="523"/>
                  </a:lnTo>
                  <a:lnTo>
                    <a:pt x="3055" y="523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0;p60">
              <a:extLst>
                <a:ext uri="{FF2B5EF4-FFF2-40B4-BE49-F238E27FC236}">
                  <a16:creationId xmlns:a16="http://schemas.microsoft.com/office/drawing/2014/main" id="{CBE2539A-7A2F-566E-5B9C-8AB6DC9DB3D0}"/>
                </a:ext>
              </a:extLst>
            </p:cNvPr>
            <p:cNvSpPr/>
            <p:nvPr/>
          </p:nvSpPr>
          <p:spPr>
            <a:xfrm>
              <a:off x="2998504" y="2244238"/>
              <a:ext cx="401680" cy="404341"/>
            </a:xfrm>
            <a:custGeom>
              <a:avLst/>
              <a:gdLst/>
              <a:ahLst/>
              <a:cxnLst/>
              <a:rect l="l" t="t" r="r" b="b"/>
              <a:pathLst>
                <a:path w="22034" h="22180" extrusionOk="0">
                  <a:moveTo>
                    <a:pt x="6968" y="1"/>
                  </a:moveTo>
                  <a:lnTo>
                    <a:pt x="6968" y="2198"/>
                  </a:lnTo>
                  <a:lnTo>
                    <a:pt x="4960" y="2198"/>
                  </a:lnTo>
                  <a:lnTo>
                    <a:pt x="4960" y="4959"/>
                  </a:lnTo>
                  <a:lnTo>
                    <a:pt x="2240" y="4959"/>
                  </a:lnTo>
                  <a:lnTo>
                    <a:pt x="2240" y="6968"/>
                  </a:lnTo>
                  <a:lnTo>
                    <a:pt x="1" y="6968"/>
                  </a:lnTo>
                  <a:lnTo>
                    <a:pt x="1" y="15066"/>
                  </a:lnTo>
                  <a:lnTo>
                    <a:pt x="2240" y="15066"/>
                  </a:lnTo>
                  <a:lnTo>
                    <a:pt x="2240" y="17053"/>
                  </a:lnTo>
                  <a:lnTo>
                    <a:pt x="4960" y="17053"/>
                  </a:lnTo>
                  <a:lnTo>
                    <a:pt x="4960" y="19815"/>
                  </a:lnTo>
                  <a:lnTo>
                    <a:pt x="6968" y="19815"/>
                  </a:lnTo>
                  <a:lnTo>
                    <a:pt x="6968" y="22180"/>
                  </a:lnTo>
                  <a:lnTo>
                    <a:pt x="15066" y="22180"/>
                  </a:lnTo>
                  <a:lnTo>
                    <a:pt x="15066" y="19815"/>
                  </a:lnTo>
                  <a:lnTo>
                    <a:pt x="17053" y="19815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33" y="15066"/>
                  </a:lnTo>
                  <a:lnTo>
                    <a:pt x="22033" y="6968"/>
                  </a:lnTo>
                  <a:lnTo>
                    <a:pt x="19815" y="6968"/>
                  </a:lnTo>
                  <a:lnTo>
                    <a:pt x="19815" y="4959"/>
                  </a:lnTo>
                  <a:lnTo>
                    <a:pt x="17053" y="4959"/>
                  </a:lnTo>
                  <a:lnTo>
                    <a:pt x="17053" y="2198"/>
                  </a:lnTo>
                  <a:lnTo>
                    <a:pt x="15066" y="2198"/>
                  </a:lnTo>
                  <a:lnTo>
                    <a:pt x="15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1;p60">
              <a:extLst>
                <a:ext uri="{FF2B5EF4-FFF2-40B4-BE49-F238E27FC236}">
                  <a16:creationId xmlns:a16="http://schemas.microsoft.com/office/drawing/2014/main" id="{134E1474-55C7-8505-3866-BF5770FD27EF}"/>
                </a:ext>
              </a:extLst>
            </p:cNvPr>
            <p:cNvSpPr/>
            <p:nvPr/>
          </p:nvSpPr>
          <p:spPr>
            <a:xfrm>
              <a:off x="3099584" y="2344552"/>
              <a:ext cx="199509" cy="200658"/>
            </a:xfrm>
            <a:custGeom>
              <a:avLst/>
              <a:gdLst/>
              <a:ahLst/>
              <a:cxnLst/>
              <a:rect l="l" t="t" r="r" b="b"/>
              <a:pathLst>
                <a:path w="10944" h="11007" extrusionOk="0">
                  <a:moveTo>
                    <a:pt x="3453" y="1"/>
                  </a:moveTo>
                  <a:lnTo>
                    <a:pt x="3453" y="1089"/>
                  </a:lnTo>
                  <a:lnTo>
                    <a:pt x="2469" y="1089"/>
                  </a:lnTo>
                  <a:lnTo>
                    <a:pt x="2469" y="2449"/>
                  </a:lnTo>
                  <a:lnTo>
                    <a:pt x="1109" y="2449"/>
                  </a:lnTo>
                  <a:lnTo>
                    <a:pt x="1109" y="3453"/>
                  </a:lnTo>
                  <a:lnTo>
                    <a:pt x="0" y="3453"/>
                  </a:lnTo>
                  <a:lnTo>
                    <a:pt x="0" y="7470"/>
                  </a:lnTo>
                  <a:lnTo>
                    <a:pt x="1109" y="7470"/>
                  </a:lnTo>
                  <a:lnTo>
                    <a:pt x="1109" y="8475"/>
                  </a:lnTo>
                  <a:lnTo>
                    <a:pt x="2469" y="8475"/>
                  </a:lnTo>
                  <a:lnTo>
                    <a:pt x="2469" y="9835"/>
                  </a:lnTo>
                  <a:lnTo>
                    <a:pt x="3453" y="9835"/>
                  </a:lnTo>
                  <a:lnTo>
                    <a:pt x="3453" y="11006"/>
                  </a:lnTo>
                  <a:lnTo>
                    <a:pt x="7491" y="11006"/>
                  </a:lnTo>
                  <a:lnTo>
                    <a:pt x="7491" y="9835"/>
                  </a:lnTo>
                  <a:lnTo>
                    <a:pt x="8475" y="9835"/>
                  </a:lnTo>
                  <a:lnTo>
                    <a:pt x="8475" y="8475"/>
                  </a:lnTo>
                  <a:lnTo>
                    <a:pt x="9835" y="8475"/>
                  </a:lnTo>
                  <a:lnTo>
                    <a:pt x="9835" y="7470"/>
                  </a:lnTo>
                  <a:lnTo>
                    <a:pt x="10944" y="7470"/>
                  </a:lnTo>
                  <a:lnTo>
                    <a:pt x="10944" y="3453"/>
                  </a:lnTo>
                  <a:lnTo>
                    <a:pt x="9835" y="3453"/>
                  </a:lnTo>
                  <a:lnTo>
                    <a:pt x="9835" y="2449"/>
                  </a:lnTo>
                  <a:lnTo>
                    <a:pt x="8475" y="2449"/>
                  </a:lnTo>
                  <a:lnTo>
                    <a:pt x="8475" y="1089"/>
                  </a:lnTo>
                  <a:lnTo>
                    <a:pt x="7491" y="1089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2;p60">
              <a:extLst>
                <a:ext uri="{FF2B5EF4-FFF2-40B4-BE49-F238E27FC236}">
                  <a16:creationId xmlns:a16="http://schemas.microsoft.com/office/drawing/2014/main" id="{9B7FCF94-2997-4FF1-29D1-AEA5A88E00B5}"/>
                </a:ext>
              </a:extLst>
            </p:cNvPr>
            <p:cNvSpPr/>
            <p:nvPr/>
          </p:nvSpPr>
          <p:spPr>
            <a:xfrm>
              <a:off x="3154508" y="2400624"/>
              <a:ext cx="89272" cy="88889"/>
            </a:xfrm>
            <a:custGeom>
              <a:avLst/>
              <a:gdLst/>
              <a:ahLst/>
              <a:cxnLst/>
              <a:rect l="l" t="t" r="r" b="b"/>
              <a:pathLst>
                <a:path w="4897" h="4876" extrusionOk="0">
                  <a:moveTo>
                    <a:pt x="1570" y="0"/>
                  </a:moveTo>
                  <a:lnTo>
                    <a:pt x="1570" y="482"/>
                  </a:lnTo>
                  <a:lnTo>
                    <a:pt x="1130" y="482"/>
                  </a:lnTo>
                  <a:lnTo>
                    <a:pt x="1130" y="1109"/>
                  </a:lnTo>
                  <a:lnTo>
                    <a:pt x="524" y="1109"/>
                  </a:lnTo>
                  <a:lnTo>
                    <a:pt x="524" y="1549"/>
                  </a:lnTo>
                  <a:lnTo>
                    <a:pt x="0" y="1549"/>
                  </a:lnTo>
                  <a:lnTo>
                    <a:pt x="0" y="3327"/>
                  </a:lnTo>
                  <a:lnTo>
                    <a:pt x="524" y="3327"/>
                  </a:lnTo>
                  <a:lnTo>
                    <a:pt x="524" y="3767"/>
                  </a:lnTo>
                  <a:lnTo>
                    <a:pt x="1130" y="3767"/>
                  </a:lnTo>
                  <a:lnTo>
                    <a:pt x="1130" y="4373"/>
                  </a:lnTo>
                  <a:lnTo>
                    <a:pt x="1570" y="4373"/>
                  </a:lnTo>
                  <a:lnTo>
                    <a:pt x="1570" y="4875"/>
                  </a:lnTo>
                  <a:lnTo>
                    <a:pt x="3369" y="4875"/>
                  </a:lnTo>
                  <a:lnTo>
                    <a:pt x="3369" y="4373"/>
                  </a:lnTo>
                  <a:lnTo>
                    <a:pt x="3829" y="4373"/>
                  </a:lnTo>
                  <a:lnTo>
                    <a:pt x="3829" y="3767"/>
                  </a:lnTo>
                  <a:lnTo>
                    <a:pt x="4415" y="3767"/>
                  </a:lnTo>
                  <a:lnTo>
                    <a:pt x="4415" y="3327"/>
                  </a:lnTo>
                  <a:lnTo>
                    <a:pt x="4897" y="3327"/>
                  </a:lnTo>
                  <a:lnTo>
                    <a:pt x="4897" y="1549"/>
                  </a:lnTo>
                  <a:lnTo>
                    <a:pt x="4415" y="1549"/>
                  </a:lnTo>
                  <a:lnTo>
                    <a:pt x="4415" y="1109"/>
                  </a:lnTo>
                  <a:lnTo>
                    <a:pt x="3829" y="1109"/>
                  </a:lnTo>
                  <a:lnTo>
                    <a:pt x="3829" y="482"/>
                  </a:lnTo>
                  <a:lnTo>
                    <a:pt x="3369" y="482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113;p62">
            <a:extLst>
              <a:ext uri="{FF2B5EF4-FFF2-40B4-BE49-F238E27FC236}">
                <a16:creationId xmlns:a16="http://schemas.microsoft.com/office/drawing/2014/main" id="{A2825B6F-E9D3-32BD-71FD-7520CB4668E2}"/>
              </a:ext>
            </a:extLst>
          </p:cNvPr>
          <p:cNvSpPr txBox="1"/>
          <p:nvPr/>
        </p:nvSpPr>
        <p:spPr>
          <a:xfrm>
            <a:off x="317012" y="651341"/>
            <a:ext cx="8517292" cy="2459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14) – 16245 Games, 14 Features</a:t>
            </a:r>
          </a:p>
        </p:txBody>
      </p:sp>
      <p:graphicFrame>
        <p:nvGraphicFramePr>
          <p:cNvPr id="24" name="표 31">
            <a:extLst>
              <a:ext uri="{FF2B5EF4-FFF2-40B4-BE49-F238E27FC236}">
                <a16:creationId xmlns:a16="http://schemas.microsoft.com/office/drawing/2014/main" id="{68218812-6D59-5F88-7BDE-93F249510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98840"/>
              </p:ext>
            </p:extLst>
          </p:nvPr>
        </p:nvGraphicFramePr>
        <p:xfrm>
          <a:off x="317011" y="901228"/>
          <a:ext cx="8509984" cy="3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07856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31905041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17581019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754418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193133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18762721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7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accent4"/>
                          </a:solidFill>
                        </a:rPr>
                        <a:t>Generation</a:t>
                      </a: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Type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Company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Multi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NA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EU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JP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Other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Global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sp>
        <p:nvSpPr>
          <p:cNvPr id="25" name="Google Shape;1111;p62">
            <a:extLst>
              <a:ext uri="{FF2B5EF4-FFF2-40B4-BE49-F238E27FC236}">
                <a16:creationId xmlns:a16="http://schemas.microsoft.com/office/drawing/2014/main" id="{25206BFE-BCE5-A40E-0FCA-200AB47EAFDF}"/>
              </a:ext>
            </a:extLst>
          </p:cNvPr>
          <p:cNvSpPr txBox="1">
            <a:spLocks/>
          </p:cNvSpPr>
          <p:nvPr/>
        </p:nvSpPr>
        <p:spPr>
          <a:xfrm>
            <a:off x="5196853" y="1300455"/>
            <a:ext cx="2090983" cy="79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3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algn="ctr"/>
            <a:r>
              <a:rPr lang="en-US" sz="2000" dirty="0"/>
              <a:t>TOP 100</a:t>
            </a:r>
            <a:br>
              <a:rPr lang="en-US" sz="2000" dirty="0"/>
            </a:br>
            <a:r>
              <a:rPr lang="en-US" sz="2000" dirty="0"/>
              <a:t>(Publisher)</a:t>
            </a:r>
          </a:p>
        </p:txBody>
      </p:sp>
      <p:sp>
        <p:nvSpPr>
          <p:cNvPr id="35" name="Google Shape;1111;p62">
            <a:extLst>
              <a:ext uri="{FF2B5EF4-FFF2-40B4-BE49-F238E27FC236}">
                <a16:creationId xmlns:a16="http://schemas.microsoft.com/office/drawing/2014/main" id="{0A547DEA-69A6-FC35-0B82-344D28186E87}"/>
              </a:ext>
            </a:extLst>
          </p:cNvPr>
          <p:cNvSpPr txBox="1">
            <a:spLocks/>
          </p:cNvSpPr>
          <p:nvPr/>
        </p:nvSpPr>
        <p:spPr>
          <a:xfrm>
            <a:off x="2339788" y="1300456"/>
            <a:ext cx="2131818" cy="79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3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algn="ctr"/>
            <a:r>
              <a:rPr lang="en-US" sz="2000" dirty="0"/>
              <a:t>TOP 20</a:t>
            </a:r>
            <a:br>
              <a:rPr lang="en-US" sz="2000" dirty="0"/>
            </a:br>
            <a:r>
              <a:rPr lang="en-US" sz="2000" dirty="0"/>
              <a:t>(Title)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35DA8FAD-1228-107B-67DE-4CD88DEC1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231" y="2091595"/>
            <a:ext cx="2064228" cy="1982361"/>
          </a:xfrm>
          <a:prstGeom prst="rect">
            <a:avLst/>
          </a:prstGeom>
        </p:spPr>
      </p:pic>
      <p:cxnSp>
        <p:nvCxnSpPr>
          <p:cNvPr id="1028" name="직선 연결선 1027">
            <a:extLst>
              <a:ext uri="{FF2B5EF4-FFF2-40B4-BE49-F238E27FC236}">
                <a16:creationId xmlns:a16="http://schemas.microsoft.com/office/drawing/2014/main" id="{E674E12F-143A-DB5F-5BA7-B78C57974B81}"/>
              </a:ext>
            </a:extLst>
          </p:cNvPr>
          <p:cNvCxnSpPr>
            <a:cxnSpLocks/>
          </p:cNvCxnSpPr>
          <p:nvPr/>
        </p:nvCxnSpPr>
        <p:spPr>
          <a:xfrm flipH="1">
            <a:off x="5179795" y="1212310"/>
            <a:ext cx="3" cy="3740934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Wii Sports - Wikipedia">
            <a:extLst>
              <a:ext uri="{FF2B5EF4-FFF2-40B4-BE49-F238E27FC236}">
                <a16:creationId xmlns:a16="http://schemas.microsoft.com/office/drawing/2014/main" id="{EFAE287E-68C5-60EA-68E8-F071C7C1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12" y="2091597"/>
            <a:ext cx="1412092" cy="19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24">
            <a:extLst>
              <a:ext uri="{FF2B5EF4-FFF2-40B4-BE49-F238E27FC236}">
                <a16:creationId xmlns:a16="http://schemas.microsoft.com/office/drawing/2014/main" id="{34A6DB12-4642-309C-092D-1183BB200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119" y="2841424"/>
            <a:ext cx="1448870" cy="48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그림 1052">
            <a:extLst>
              <a:ext uri="{FF2B5EF4-FFF2-40B4-BE49-F238E27FC236}">
                <a16:creationId xmlns:a16="http://schemas.microsoft.com/office/drawing/2014/main" id="{CFD3F659-A7FB-0AC6-697D-B623BFA43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7034" y="2091596"/>
            <a:ext cx="3407345" cy="1982360"/>
          </a:xfrm>
          <a:prstGeom prst="rect">
            <a:avLst/>
          </a:prstGeom>
        </p:spPr>
      </p:pic>
      <p:sp>
        <p:nvSpPr>
          <p:cNvPr id="1054" name="Google Shape;1118;p62">
            <a:extLst>
              <a:ext uri="{FF2B5EF4-FFF2-40B4-BE49-F238E27FC236}">
                <a16:creationId xmlns:a16="http://schemas.microsoft.com/office/drawing/2014/main" id="{46FFA16A-11EE-2E94-0BA3-3257805B6FAD}"/>
              </a:ext>
            </a:extLst>
          </p:cNvPr>
          <p:cNvSpPr/>
          <p:nvPr/>
        </p:nvSpPr>
        <p:spPr>
          <a:xfrm>
            <a:off x="709350" y="1445544"/>
            <a:ext cx="540195" cy="613723"/>
          </a:xfrm>
          <a:custGeom>
            <a:avLst/>
            <a:gdLst/>
            <a:ahLst/>
            <a:cxnLst/>
            <a:rect l="l" t="t" r="r" b="b"/>
            <a:pathLst>
              <a:path w="40253" h="45732" extrusionOk="0">
                <a:moveTo>
                  <a:pt x="1" y="1"/>
                </a:moveTo>
                <a:lnTo>
                  <a:pt x="1" y="2984"/>
                </a:lnTo>
                <a:lnTo>
                  <a:pt x="1" y="17740"/>
                </a:lnTo>
                <a:lnTo>
                  <a:pt x="2957" y="17740"/>
                </a:lnTo>
                <a:lnTo>
                  <a:pt x="2957" y="20723"/>
                </a:lnTo>
                <a:lnTo>
                  <a:pt x="5941" y="20723"/>
                </a:lnTo>
                <a:lnTo>
                  <a:pt x="5941" y="17740"/>
                </a:lnTo>
                <a:lnTo>
                  <a:pt x="2984" y="17740"/>
                </a:lnTo>
                <a:lnTo>
                  <a:pt x="2984" y="2984"/>
                </a:lnTo>
                <a:lnTo>
                  <a:pt x="8897" y="2984"/>
                </a:lnTo>
                <a:lnTo>
                  <a:pt x="8897" y="5561"/>
                </a:lnTo>
                <a:lnTo>
                  <a:pt x="8925" y="5561"/>
                </a:lnTo>
                <a:lnTo>
                  <a:pt x="8925" y="20723"/>
                </a:lnTo>
                <a:lnTo>
                  <a:pt x="5941" y="20723"/>
                </a:lnTo>
                <a:lnTo>
                  <a:pt x="5941" y="23653"/>
                </a:lnTo>
                <a:lnTo>
                  <a:pt x="11230" y="23653"/>
                </a:lnTo>
                <a:lnTo>
                  <a:pt x="11230" y="26636"/>
                </a:lnTo>
                <a:lnTo>
                  <a:pt x="13861" y="26636"/>
                </a:lnTo>
                <a:lnTo>
                  <a:pt x="13861" y="29620"/>
                </a:lnTo>
                <a:lnTo>
                  <a:pt x="16140" y="29620"/>
                </a:lnTo>
                <a:lnTo>
                  <a:pt x="16140" y="32169"/>
                </a:lnTo>
                <a:lnTo>
                  <a:pt x="18825" y="32169"/>
                </a:lnTo>
                <a:lnTo>
                  <a:pt x="18825" y="34828"/>
                </a:lnTo>
                <a:lnTo>
                  <a:pt x="16140" y="34828"/>
                </a:lnTo>
                <a:lnTo>
                  <a:pt x="16140" y="37350"/>
                </a:lnTo>
                <a:lnTo>
                  <a:pt x="18825" y="37350"/>
                </a:lnTo>
                <a:lnTo>
                  <a:pt x="18825" y="40605"/>
                </a:lnTo>
                <a:lnTo>
                  <a:pt x="16140" y="40605"/>
                </a:lnTo>
                <a:lnTo>
                  <a:pt x="16140" y="43182"/>
                </a:lnTo>
                <a:lnTo>
                  <a:pt x="11013" y="43182"/>
                </a:lnTo>
                <a:lnTo>
                  <a:pt x="11013" y="45731"/>
                </a:lnTo>
                <a:lnTo>
                  <a:pt x="29295" y="45731"/>
                </a:lnTo>
                <a:lnTo>
                  <a:pt x="29295" y="43182"/>
                </a:lnTo>
                <a:lnTo>
                  <a:pt x="24168" y="43182"/>
                </a:lnTo>
                <a:lnTo>
                  <a:pt x="24168" y="40605"/>
                </a:lnTo>
                <a:lnTo>
                  <a:pt x="21510" y="40605"/>
                </a:lnTo>
                <a:lnTo>
                  <a:pt x="21510" y="37350"/>
                </a:lnTo>
                <a:lnTo>
                  <a:pt x="24168" y="37350"/>
                </a:lnTo>
                <a:lnTo>
                  <a:pt x="24168" y="34828"/>
                </a:lnTo>
                <a:lnTo>
                  <a:pt x="21510" y="34828"/>
                </a:lnTo>
                <a:lnTo>
                  <a:pt x="21510" y="32169"/>
                </a:lnTo>
                <a:lnTo>
                  <a:pt x="24168" y="32169"/>
                </a:lnTo>
                <a:lnTo>
                  <a:pt x="24168" y="29620"/>
                </a:lnTo>
                <a:lnTo>
                  <a:pt x="26311" y="29620"/>
                </a:lnTo>
                <a:lnTo>
                  <a:pt x="26311" y="26636"/>
                </a:lnTo>
                <a:lnTo>
                  <a:pt x="28969" y="26636"/>
                </a:lnTo>
                <a:lnTo>
                  <a:pt x="28969" y="23653"/>
                </a:lnTo>
                <a:lnTo>
                  <a:pt x="34313" y="23653"/>
                </a:lnTo>
                <a:lnTo>
                  <a:pt x="34313" y="20723"/>
                </a:lnTo>
                <a:lnTo>
                  <a:pt x="31410" y="20723"/>
                </a:lnTo>
                <a:lnTo>
                  <a:pt x="31410" y="5561"/>
                </a:lnTo>
                <a:lnTo>
                  <a:pt x="31410" y="2984"/>
                </a:lnTo>
                <a:lnTo>
                  <a:pt x="37269" y="2984"/>
                </a:lnTo>
                <a:lnTo>
                  <a:pt x="37269" y="17740"/>
                </a:lnTo>
                <a:lnTo>
                  <a:pt x="34313" y="17740"/>
                </a:lnTo>
                <a:lnTo>
                  <a:pt x="34313" y="20723"/>
                </a:lnTo>
                <a:lnTo>
                  <a:pt x="37296" y="20723"/>
                </a:lnTo>
                <a:lnTo>
                  <a:pt x="37296" y="17740"/>
                </a:lnTo>
                <a:lnTo>
                  <a:pt x="40253" y="17740"/>
                </a:lnTo>
                <a:lnTo>
                  <a:pt x="40253" y="2984"/>
                </a:lnTo>
                <a:lnTo>
                  <a:pt x="40253" y="1"/>
                </a:lnTo>
                <a:lnTo>
                  <a:pt x="28427" y="1"/>
                </a:lnTo>
                <a:lnTo>
                  <a:pt x="28427" y="5561"/>
                </a:lnTo>
                <a:lnTo>
                  <a:pt x="11827" y="5561"/>
                </a:lnTo>
                <a:lnTo>
                  <a:pt x="1182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118;p62">
            <a:extLst>
              <a:ext uri="{FF2B5EF4-FFF2-40B4-BE49-F238E27FC236}">
                <a16:creationId xmlns:a16="http://schemas.microsoft.com/office/drawing/2014/main" id="{E2F1B2B7-1822-5D5C-E24F-BDDF700B581A}"/>
              </a:ext>
            </a:extLst>
          </p:cNvPr>
          <p:cNvSpPr/>
          <p:nvPr/>
        </p:nvSpPr>
        <p:spPr>
          <a:xfrm>
            <a:off x="7832456" y="2091595"/>
            <a:ext cx="540195" cy="613723"/>
          </a:xfrm>
          <a:custGeom>
            <a:avLst/>
            <a:gdLst/>
            <a:ahLst/>
            <a:cxnLst/>
            <a:rect l="l" t="t" r="r" b="b"/>
            <a:pathLst>
              <a:path w="40253" h="45732" extrusionOk="0">
                <a:moveTo>
                  <a:pt x="1" y="1"/>
                </a:moveTo>
                <a:lnTo>
                  <a:pt x="1" y="2984"/>
                </a:lnTo>
                <a:lnTo>
                  <a:pt x="1" y="17740"/>
                </a:lnTo>
                <a:lnTo>
                  <a:pt x="2957" y="17740"/>
                </a:lnTo>
                <a:lnTo>
                  <a:pt x="2957" y="20723"/>
                </a:lnTo>
                <a:lnTo>
                  <a:pt x="5941" y="20723"/>
                </a:lnTo>
                <a:lnTo>
                  <a:pt x="5941" y="17740"/>
                </a:lnTo>
                <a:lnTo>
                  <a:pt x="2984" y="17740"/>
                </a:lnTo>
                <a:lnTo>
                  <a:pt x="2984" y="2984"/>
                </a:lnTo>
                <a:lnTo>
                  <a:pt x="8897" y="2984"/>
                </a:lnTo>
                <a:lnTo>
                  <a:pt x="8897" y="5561"/>
                </a:lnTo>
                <a:lnTo>
                  <a:pt x="8925" y="5561"/>
                </a:lnTo>
                <a:lnTo>
                  <a:pt x="8925" y="20723"/>
                </a:lnTo>
                <a:lnTo>
                  <a:pt x="5941" y="20723"/>
                </a:lnTo>
                <a:lnTo>
                  <a:pt x="5941" y="23653"/>
                </a:lnTo>
                <a:lnTo>
                  <a:pt x="11230" y="23653"/>
                </a:lnTo>
                <a:lnTo>
                  <a:pt x="11230" y="26636"/>
                </a:lnTo>
                <a:lnTo>
                  <a:pt x="13861" y="26636"/>
                </a:lnTo>
                <a:lnTo>
                  <a:pt x="13861" y="29620"/>
                </a:lnTo>
                <a:lnTo>
                  <a:pt x="16140" y="29620"/>
                </a:lnTo>
                <a:lnTo>
                  <a:pt x="16140" y="32169"/>
                </a:lnTo>
                <a:lnTo>
                  <a:pt x="18825" y="32169"/>
                </a:lnTo>
                <a:lnTo>
                  <a:pt x="18825" y="34828"/>
                </a:lnTo>
                <a:lnTo>
                  <a:pt x="16140" y="34828"/>
                </a:lnTo>
                <a:lnTo>
                  <a:pt x="16140" y="37350"/>
                </a:lnTo>
                <a:lnTo>
                  <a:pt x="18825" y="37350"/>
                </a:lnTo>
                <a:lnTo>
                  <a:pt x="18825" y="40605"/>
                </a:lnTo>
                <a:lnTo>
                  <a:pt x="16140" y="40605"/>
                </a:lnTo>
                <a:lnTo>
                  <a:pt x="16140" y="43182"/>
                </a:lnTo>
                <a:lnTo>
                  <a:pt x="11013" y="43182"/>
                </a:lnTo>
                <a:lnTo>
                  <a:pt x="11013" y="45731"/>
                </a:lnTo>
                <a:lnTo>
                  <a:pt x="29295" y="45731"/>
                </a:lnTo>
                <a:lnTo>
                  <a:pt x="29295" y="43182"/>
                </a:lnTo>
                <a:lnTo>
                  <a:pt x="24168" y="43182"/>
                </a:lnTo>
                <a:lnTo>
                  <a:pt x="24168" y="40605"/>
                </a:lnTo>
                <a:lnTo>
                  <a:pt x="21510" y="40605"/>
                </a:lnTo>
                <a:lnTo>
                  <a:pt x="21510" y="37350"/>
                </a:lnTo>
                <a:lnTo>
                  <a:pt x="24168" y="37350"/>
                </a:lnTo>
                <a:lnTo>
                  <a:pt x="24168" y="34828"/>
                </a:lnTo>
                <a:lnTo>
                  <a:pt x="21510" y="34828"/>
                </a:lnTo>
                <a:lnTo>
                  <a:pt x="21510" y="32169"/>
                </a:lnTo>
                <a:lnTo>
                  <a:pt x="24168" y="32169"/>
                </a:lnTo>
                <a:lnTo>
                  <a:pt x="24168" y="29620"/>
                </a:lnTo>
                <a:lnTo>
                  <a:pt x="26311" y="29620"/>
                </a:lnTo>
                <a:lnTo>
                  <a:pt x="26311" y="26636"/>
                </a:lnTo>
                <a:lnTo>
                  <a:pt x="28969" y="26636"/>
                </a:lnTo>
                <a:lnTo>
                  <a:pt x="28969" y="23653"/>
                </a:lnTo>
                <a:lnTo>
                  <a:pt x="34313" y="23653"/>
                </a:lnTo>
                <a:lnTo>
                  <a:pt x="34313" y="20723"/>
                </a:lnTo>
                <a:lnTo>
                  <a:pt x="31410" y="20723"/>
                </a:lnTo>
                <a:lnTo>
                  <a:pt x="31410" y="5561"/>
                </a:lnTo>
                <a:lnTo>
                  <a:pt x="31410" y="2984"/>
                </a:lnTo>
                <a:lnTo>
                  <a:pt x="37269" y="2984"/>
                </a:lnTo>
                <a:lnTo>
                  <a:pt x="37269" y="17740"/>
                </a:lnTo>
                <a:lnTo>
                  <a:pt x="34313" y="17740"/>
                </a:lnTo>
                <a:lnTo>
                  <a:pt x="34313" y="20723"/>
                </a:lnTo>
                <a:lnTo>
                  <a:pt x="37296" y="20723"/>
                </a:lnTo>
                <a:lnTo>
                  <a:pt x="37296" y="17740"/>
                </a:lnTo>
                <a:lnTo>
                  <a:pt x="40253" y="17740"/>
                </a:lnTo>
                <a:lnTo>
                  <a:pt x="40253" y="2984"/>
                </a:lnTo>
                <a:lnTo>
                  <a:pt x="40253" y="1"/>
                </a:lnTo>
                <a:lnTo>
                  <a:pt x="28427" y="1"/>
                </a:lnTo>
                <a:lnTo>
                  <a:pt x="28427" y="5561"/>
                </a:lnTo>
                <a:lnTo>
                  <a:pt x="11827" y="5561"/>
                </a:lnTo>
                <a:lnTo>
                  <a:pt x="1182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5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11;p62">
            <a:extLst>
              <a:ext uri="{FF2B5EF4-FFF2-40B4-BE49-F238E27FC236}">
                <a16:creationId xmlns:a16="http://schemas.microsoft.com/office/drawing/2014/main" id="{60D4ABD3-31BC-828E-3575-E5372FFF3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715" y="139841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Trend Analysis - Global</a:t>
            </a:r>
            <a:endParaRPr dirty="0"/>
          </a:p>
        </p:txBody>
      </p:sp>
      <p:sp>
        <p:nvSpPr>
          <p:cNvPr id="1096" name="Google Shape;1029;p60">
            <a:extLst>
              <a:ext uri="{FF2B5EF4-FFF2-40B4-BE49-F238E27FC236}">
                <a16:creationId xmlns:a16="http://schemas.microsoft.com/office/drawing/2014/main" id="{0DFF5F07-9081-5324-A559-0936E4FAC2E4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2</a:t>
            </a:r>
          </a:p>
        </p:txBody>
      </p:sp>
      <p:grpSp>
        <p:nvGrpSpPr>
          <p:cNvPr id="2" name="Google Shape;1053;p60">
            <a:extLst>
              <a:ext uri="{FF2B5EF4-FFF2-40B4-BE49-F238E27FC236}">
                <a16:creationId xmlns:a16="http://schemas.microsoft.com/office/drawing/2014/main" id="{E6B0AC27-3EE6-A8B5-F035-D5B1DCB7E130}"/>
              </a:ext>
            </a:extLst>
          </p:cNvPr>
          <p:cNvGrpSpPr/>
          <p:nvPr/>
        </p:nvGrpSpPr>
        <p:grpSpPr>
          <a:xfrm>
            <a:off x="102308" y="43280"/>
            <a:ext cx="763531" cy="435068"/>
            <a:chOff x="2998504" y="2244238"/>
            <a:chExt cx="937193" cy="534022"/>
          </a:xfrm>
        </p:grpSpPr>
        <p:sp>
          <p:nvSpPr>
            <p:cNvPr id="3" name="Google Shape;1054;p60">
              <a:extLst>
                <a:ext uri="{FF2B5EF4-FFF2-40B4-BE49-F238E27FC236}">
                  <a16:creationId xmlns:a16="http://schemas.microsoft.com/office/drawing/2014/main" id="{A219BF4E-5EC3-99F0-3CF2-7E56BD703259}"/>
                </a:ext>
              </a:extLst>
            </p:cNvPr>
            <p:cNvSpPr/>
            <p:nvPr/>
          </p:nvSpPr>
          <p:spPr>
            <a:xfrm>
              <a:off x="3707940" y="2447910"/>
              <a:ext cx="71352" cy="75928"/>
            </a:xfrm>
            <a:custGeom>
              <a:avLst/>
              <a:gdLst/>
              <a:ahLst/>
              <a:cxnLst/>
              <a:rect l="l" t="t" r="r" b="b"/>
              <a:pathLst>
                <a:path w="3914" h="4165" extrusionOk="0">
                  <a:moveTo>
                    <a:pt x="586" y="1"/>
                  </a:moveTo>
                  <a:lnTo>
                    <a:pt x="586" y="545"/>
                  </a:lnTo>
                  <a:lnTo>
                    <a:pt x="1" y="545"/>
                  </a:lnTo>
                  <a:lnTo>
                    <a:pt x="1" y="3056"/>
                  </a:lnTo>
                  <a:lnTo>
                    <a:pt x="273" y="3056"/>
                  </a:lnTo>
                  <a:lnTo>
                    <a:pt x="273" y="3579"/>
                  </a:lnTo>
                  <a:lnTo>
                    <a:pt x="586" y="3579"/>
                  </a:lnTo>
                  <a:lnTo>
                    <a:pt x="586" y="3642"/>
                  </a:lnTo>
                  <a:lnTo>
                    <a:pt x="838" y="3642"/>
                  </a:lnTo>
                  <a:lnTo>
                    <a:pt x="838" y="4165"/>
                  </a:lnTo>
                  <a:lnTo>
                    <a:pt x="3348" y="4165"/>
                  </a:lnTo>
                  <a:lnTo>
                    <a:pt x="3348" y="3579"/>
                  </a:lnTo>
                  <a:lnTo>
                    <a:pt x="3913" y="3579"/>
                  </a:lnTo>
                  <a:lnTo>
                    <a:pt x="3913" y="1068"/>
                  </a:lnTo>
                  <a:lnTo>
                    <a:pt x="3641" y="1068"/>
                  </a:lnTo>
                  <a:lnTo>
                    <a:pt x="3641" y="545"/>
                  </a:lnTo>
                  <a:lnTo>
                    <a:pt x="3348" y="545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rgbClr val="09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55;p60">
              <a:extLst>
                <a:ext uri="{FF2B5EF4-FFF2-40B4-BE49-F238E27FC236}">
                  <a16:creationId xmlns:a16="http://schemas.microsoft.com/office/drawing/2014/main" id="{3AEAA55D-8C77-88C7-4FA2-052505FB3393}"/>
                </a:ext>
              </a:extLst>
            </p:cNvPr>
            <p:cNvSpPr/>
            <p:nvPr/>
          </p:nvSpPr>
          <p:spPr>
            <a:xfrm>
              <a:off x="3123993" y="2372023"/>
              <a:ext cx="685083" cy="276549"/>
            </a:xfrm>
            <a:custGeom>
              <a:avLst/>
              <a:gdLst/>
              <a:ahLst/>
              <a:cxnLst/>
              <a:rect l="l" t="t" r="r" b="b"/>
              <a:pathLst>
                <a:path w="37580" h="15170" extrusionOk="0">
                  <a:moveTo>
                    <a:pt x="1" y="0"/>
                  </a:moveTo>
                  <a:lnTo>
                    <a:pt x="1" y="15170"/>
                  </a:lnTo>
                  <a:lnTo>
                    <a:pt x="37579" y="15170"/>
                  </a:lnTo>
                  <a:lnTo>
                    <a:pt x="375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6;p60">
              <a:extLst>
                <a:ext uri="{FF2B5EF4-FFF2-40B4-BE49-F238E27FC236}">
                  <a16:creationId xmlns:a16="http://schemas.microsoft.com/office/drawing/2014/main" id="{B32492C9-0EEF-C1EC-9424-92DC660CA1AB}"/>
                </a:ext>
              </a:extLst>
            </p:cNvPr>
            <p:cNvSpPr/>
            <p:nvPr/>
          </p:nvSpPr>
          <p:spPr>
            <a:xfrm>
              <a:off x="3534400" y="2373919"/>
              <a:ext cx="401297" cy="404341"/>
            </a:xfrm>
            <a:custGeom>
              <a:avLst/>
              <a:gdLst/>
              <a:ahLst/>
              <a:cxnLst/>
              <a:rect l="l" t="t" r="r" b="b"/>
              <a:pathLst>
                <a:path w="22013" h="22180" extrusionOk="0">
                  <a:moveTo>
                    <a:pt x="6947" y="1"/>
                  </a:moveTo>
                  <a:lnTo>
                    <a:pt x="6947" y="2198"/>
                  </a:lnTo>
                  <a:lnTo>
                    <a:pt x="4959" y="2198"/>
                  </a:lnTo>
                  <a:lnTo>
                    <a:pt x="4959" y="4960"/>
                  </a:lnTo>
                  <a:lnTo>
                    <a:pt x="2197" y="4960"/>
                  </a:lnTo>
                  <a:lnTo>
                    <a:pt x="2197" y="6968"/>
                  </a:lnTo>
                  <a:lnTo>
                    <a:pt x="0" y="6968"/>
                  </a:lnTo>
                  <a:lnTo>
                    <a:pt x="0" y="15066"/>
                  </a:lnTo>
                  <a:lnTo>
                    <a:pt x="2197" y="15066"/>
                  </a:lnTo>
                  <a:lnTo>
                    <a:pt x="2197" y="17053"/>
                  </a:lnTo>
                  <a:lnTo>
                    <a:pt x="4959" y="17053"/>
                  </a:lnTo>
                  <a:lnTo>
                    <a:pt x="4959" y="19773"/>
                  </a:lnTo>
                  <a:lnTo>
                    <a:pt x="6947" y="19773"/>
                  </a:lnTo>
                  <a:lnTo>
                    <a:pt x="6947" y="22180"/>
                  </a:lnTo>
                  <a:lnTo>
                    <a:pt x="15065" y="22180"/>
                  </a:lnTo>
                  <a:lnTo>
                    <a:pt x="15065" y="19773"/>
                  </a:lnTo>
                  <a:lnTo>
                    <a:pt x="17053" y="19773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12" y="15066"/>
                  </a:lnTo>
                  <a:lnTo>
                    <a:pt x="22012" y="6968"/>
                  </a:lnTo>
                  <a:lnTo>
                    <a:pt x="19815" y="6968"/>
                  </a:lnTo>
                  <a:lnTo>
                    <a:pt x="19815" y="4960"/>
                  </a:lnTo>
                  <a:lnTo>
                    <a:pt x="17053" y="4960"/>
                  </a:lnTo>
                  <a:lnTo>
                    <a:pt x="17053" y="2198"/>
                  </a:lnTo>
                  <a:lnTo>
                    <a:pt x="15065" y="2198"/>
                  </a:lnTo>
                  <a:lnTo>
                    <a:pt x="150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7;p60">
              <a:extLst>
                <a:ext uri="{FF2B5EF4-FFF2-40B4-BE49-F238E27FC236}">
                  <a16:creationId xmlns:a16="http://schemas.microsoft.com/office/drawing/2014/main" id="{CCEB59EC-CC61-036F-2FFC-C7B94614655D}"/>
                </a:ext>
              </a:extLst>
            </p:cNvPr>
            <p:cNvSpPr/>
            <p:nvPr/>
          </p:nvSpPr>
          <p:spPr>
            <a:xfrm>
              <a:off x="3625946" y="2541370"/>
              <a:ext cx="71334" cy="75910"/>
            </a:xfrm>
            <a:custGeom>
              <a:avLst/>
              <a:gdLst/>
              <a:ahLst/>
              <a:cxnLst/>
              <a:rect l="l" t="t" r="r" b="b"/>
              <a:pathLst>
                <a:path w="3913" h="4164" extrusionOk="0">
                  <a:moveTo>
                    <a:pt x="586" y="0"/>
                  </a:moveTo>
                  <a:lnTo>
                    <a:pt x="586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72" y="3055"/>
                  </a:lnTo>
                  <a:lnTo>
                    <a:pt x="272" y="3578"/>
                  </a:lnTo>
                  <a:lnTo>
                    <a:pt x="586" y="3578"/>
                  </a:lnTo>
                  <a:lnTo>
                    <a:pt x="586" y="3641"/>
                  </a:lnTo>
                  <a:lnTo>
                    <a:pt x="837" y="3641"/>
                  </a:lnTo>
                  <a:lnTo>
                    <a:pt x="837" y="4164"/>
                  </a:lnTo>
                  <a:lnTo>
                    <a:pt x="3327" y="4164"/>
                  </a:lnTo>
                  <a:lnTo>
                    <a:pt x="3327" y="3578"/>
                  </a:lnTo>
                  <a:lnTo>
                    <a:pt x="3913" y="3578"/>
                  </a:lnTo>
                  <a:lnTo>
                    <a:pt x="3913" y="1067"/>
                  </a:lnTo>
                  <a:lnTo>
                    <a:pt x="3641" y="1067"/>
                  </a:lnTo>
                  <a:lnTo>
                    <a:pt x="3641" y="544"/>
                  </a:lnTo>
                  <a:lnTo>
                    <a:pt x="3327" y="544"/>
                  </a:lnTo>
                  <a:lnTo>
                    <a:pt x="3327" y="523"/>
                  </a:lnTo>
                  <a:lnTo>
                    <a:pt x="3076" y="52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58;p60">
              <a:extLst>
                <a:ext uri="{FF2B5EF4-FFF2-40B4-BE49-F238E27FC236}">
                  <a16:creationId xmlns:a16="http://schemas.microsoft.com/office/drawing/2014/main" id="{27A45D29-FD0D-ED6D-A47E-24D9E5CD592A}"/>
                </a:ext>
              </a:extLst>
            </p:cNvPr>
            <p:cNvSpPr/>
            <p:nvPr/>
          </p:nvSpPr>
          <p:spPr>
            <a:xfrm>
              <a:off x="3707940" y="2631749"/>
              <a:ext cx="71352" cy="76311"/>
            </a:xfrm>
            <a:custGeom>
              <a:avLst/>
              <a:gdLst/>
              <a:ahLst/>
              <a:cxnLst/>
              <a:rect l="l" t="t" r="r" b="b"/>
              <a:pathLst>
                <a:path w="3914" h="4186" extrusionOk="0">
                  <a:moveTo>
                    <a:pt x="586" y="1"/>
                  </a:moveTo>
                  <a:lnTo>
                    <a:pt x="586" y="587"/>
                  </a:lnTo>
                  <a:lnTo>
                    <a:pt x="1" y="587"/>
                  </a:lnTo>
                  <a:lnTo>
                    <a:pt x="1" y="3098"/>
                  </a:lnTo>
                  <a:lnTo>
                    <a:pt x="273" y="3098"/>
                  </a:lnTo>
                  <a:lnTo>
                    <a:pt x="273" y="3621"/>
                  </a:lnTo>
                  <a:lnTo>
                    <a:pt x="586" y="3621"/>
                  </a:lnTo>
                  <a:lnTo>
                    <a:pt x="586" y="3663"/>
                  </a:lnTo>
                  <a:lnTo>
                    <a:pt x="838" y="3663"/>
                  </a:lnTo>
                  <a:lnTo>
                    <a:pt x="838" y="4186"/>
                  </a:lnTo>
                  <a:lnTo>
                    <a:pt x="3348" y="4186"/>
                  </a:lnTo>
                  <a:lnTo>
                    <a:pt x="3348" y="3621"/>
                  </a:lnTo>
                  <a:lnTo>
                    <a:pt x="3913" y="3621"/>
                  </a:lnTo>
                  <a:lnTo>
                    <a:pt x="3913" y="1110"/>
                  </a:lnTo>
                  <a:lnTo>
                    <a:pt x="3641" y="1110"/>
                  </a:lnTo>
                  <a:lnTo>
                    <a:pt x="3641" y="587"/>
                  </a:lnTo>
                  <a:lnTo>
                    <a:pt x="3348" y="587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60">
              <a:extLst>
                <a:ext uri="{FF2B5EF4-FFF2-40B4-BE49-F238E27FC236}">
                  <a16:creationId xmlns:a16="http://schemas.microsoft.com/office/drawing/2014/main" id="{68410444-077F-E9C7-24B5-125EEAA3A6BE}"/>
                </a:ext>
              </a:extLst>
            </p:cNvPr>
            <p:cNvSpPr/>
            <p:nvPr/>
          </p:nvSpPr>
          <p:spPr>
            <a:xfrm>
              <a:off x="3790718" y="2541370"/>
              <a:ext cx="70951" cy="75910"/>
            </a:xfrm>
            <a:custGeom>
              <a:avLst/>
              <a:gdLst/>
              <a:ahLst/>
              <a:cxnLst/>
              <a:rect l="l" t="t" r="r" b="b"/>
              <a:pathLst>
                <a:path w="3892" h="4164" extrusionOk="0">
                  <a:moveTo>
                    <a:pt x="544" y="0"/>
                  </a:moveTo>
                  <a:lnTo>
                    <a:pt x="544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51" y="3055"/>
                  </a:lnTo>
                  <a:lnTo>
                    <a:pt x="251" y="3578"/>
                  </a:lnTo>
                  <a:lnTo>
                    <a:pt x="544" y="3578"/>
                  </a:lnTo>
                  <a:lnTo>
                    <a:pt x="544" y="3641"/>
                  </a:lnTo>
                  <a:lnTo>
                    <a:pt x="795" y="3641"/>
                  </a:lnTo>
                  <a:lnTo>
                    <a:pt x="795" y="4164"/>
                  </a:lnTo>
                  <a:lnTo>
                    <a:pt x="3306" y="4164"/>
                  </a:lnTo>
                  <a:lnTo>
                    <a:pt x="3306" y="3578"/>
                  </a:lnTo>
                  <a:lnTo>
                    <a:pt x="3892" y="3578"/>
                  </a:lnTo>
                  <a:lnTo>
                    <a:pt x="3892" y="1067"/>
                  </a:lnTo>
                  <a:lnTo>
                    <a:pt x="3620" y="1067"/>
                  </a:lnTo>
                  <a:lnTo>
                    <a:pt x="3620" y="544"/>
                  </a:lnTo>
                  <a:lnTo>
                    <a:pt x="3306" y="544"/>
                  </a:lnTo>
                  <a:lnTo>
                    <a:pt x="3306" y="523"/>
                  </a:lnTo>
                  <a:lnTo>
                    <a:pt x="3055" y="523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0;p60">
              <a:extLst>
                <a:ext uri="{FF2B5EF4-FFF2-40B4-BE49-F238E27FC236}">
                  <a16:creationId xmlns:a16="http://schemas.microsoft.com/office/drawing/2014/main" id="{CBE2539A-7A2F-566E-5B9C-8AB6DC9DB3D0}"/>
                </a:ext>
              </a:extLst>
            </p:cNvPr>
            <p:cNvSpPr/>
            <p:nvPr/>
          </p:nvSpPr>
          <p:spPr>
            <a:xfrm>
              <a:off x="2998504" y="2244238"/>
              <a:ext cx="401680" cy="404341"/>
            </a:xfrm>
            <a:custGeom>
              <a:avLst/>
              <a:gdLst/>
              <a:ahLst/>
              <a:cxnLst/>
              <a:rect l="l" t="t" r="r" b="b"/>
              <a:pathLst>
                <a:path w="22034" h="22180" extrusionOk="0">
                  <a:moveTo>
                    <a:pt x="6968" y="1"/>
                  </a:moveTo>
                  <a:lnTo>
                    <a:pt x="6968" y="2198"/>
                  </a:lnTo>
                  <a:lnTo>
                    <a:pt x="4960" y="2198"/>
                  </a:lnTo>
                  <a:lnTo>
                    <a:pt x="4960" y="4959"/>
                  </a:lnTo>
                  <a:lnTo>
                    <a:pt x="2240" y="4959"/>
                  </a:lnTo>
                  <a:lnTo>
                    <a:pt x="2240" y="6968"/>
                  </a:lnTo>
                  <a:lnTo>
                    <a:pt x="1" y="6968"/>
                  </a:lnTo>
                  <a:lnTo>
                    <a:pt x="1" y="15066"/>
                  </a:lnTo>
                  <a:lnTo>
                    <a:pt x="2240" y="15066"/>
                  </a:lnTo>
                  <a:lnTo>
                    <a:pt x="2240" y="17053"/>
                  </a:lnTo>
                  <a:lnTo>
                    <a:pt x="4960" y="17053"/>
                  </a:lnTo>
                  <a:lnTo>
                    <a:pt x="4960" y="19815"/>
                  </a:lnTo>
                  <a:lnTo>
                    <a:pt x="6968" y="19815"/>
                  </a:lnTo>
                  <a:lnTo>
                    <a:pt x="6968" y="22180"/>
                  </a:lnTo>
                  <a:lnTo>
                    <a:pt x="15066" y="22180"/>
                  </a:lnTo>
                  <a:lnTo>
                    <a:pt x="15066" y="19815"/>
                  </a:lnTo>
                  <a:lnTo>
                    <a:pt x="17053" y="19815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33" y="15066"/>
                  </a:lnTo>
                  <a:lnTo>
                    <a:pt x="22033" y="6968"/>
                  </a:lnTo>
                  <a:lnTo>
                    <a:pt x="19815" y="6968"/>
                  </a:lnTo>
                  <a:lnTo>
                    <a:pt x="19815" y="4959"/>
                  </a:lnTo>
                  <a:lnTo>
                    <a:pt x="17053" y="4959"/>
                  </a:lnTo>
                  <a:lnTo>
                    <a:pt x="17053" y="2198"/>
                  </a:lnTo>
                  <a:lnTo>
                    <a:pt x="15066" y="2198"/>
                  </a:lnTo>
                  <a:lnTo>
                    <a:pt x="15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1;p60">
              <a:extLst>
                <a:ext uri="{FF2B5EF4-FFF2-40B4-BE49-F238E27FC236}">
                  <a16:creationId xmlns:a16="http://schemas.microsoft.com/office/drawing/2014/main" id="{134E1474-55C7-8505-3866-BF5770FD27EF}"/>
                </a:ext>
              </a:extLst>
            </p:cNvPr>
            <p:cNvSpPr/>
            <p:nvPr/>
          </p:nvSpPr>
          <p:spPr>
            <a:xfrm>
              <a:off x="3099584" y="2344552"/>
              <a:ext cx="199509" cy="200658"/>
            </a:xfrm>
            <a:custGeom>
              <a:avLst/>
              <a:gdLst/>
              <a:ahLst/>
              <a:cxnLst/>
              <a:rect l="l" t="t" r="r" b="b"/>
              <a:pathLst>
                <a:path w="10944" h="11007" extrusionOk="0">
                  <a:moveTo>
                    <a:pt x="3453" y="1"/>
                  </a:moveTo>
                  <a:lnTo>
                    <a:pt x="3453" y="1089"/>
                  </a:lnTo>
                  <a:lnTo>
                    <a:pt x="2469" y="1089"/>
                  </a:lnTo>
                  <a:lnTo>
                    <a:pt x="2469" y="2449"/>
                  </a:lnTo>
                  <a:lnTo>
                    <a:pt x="1109" y="2449"/>
                  </a:lnTo>
                  <a:lnTo>
                    <a:pt x="1109" y="3453"/>
                  </a:lnTo>
                  <a:lnTo>
                    <a:pt x="0" y="3453"/>
                  </a:lnTo>
                  <a:lnTo>
                    <a:pt x="0" y="7470"/>
                  </a:lnTo>
                  <a:lnTo>
                    <a:pt x="1109" y="7470"/>
                  </a:lnTo>
                  <a:lnTo>
                    <a:pt x="1109" y="8475"/>
                  </a:lnTo>
                  <a:lnTo>
                    <a:pt x="2469" y="8475"/>
                  </a:lnTo>
                  <a:lnTo>
                    <a:pt x="2469" y="9835"/>
                  </a:lnTo>
                  <a:lnTo>
                    <a:pt x="3453" y="9835"/>
                  </a:lnTo>
                  <a:lnTo>
                    <a:pt x="3453" y="11006"/>
                  </a:lnTo>
                  <a:lnTo>
                    <a:pt x="7491" y="11006"/>
                  </a:lnTo>
                  <a:lnTo>
                    <a:pt x="7491" y="9835"/>
                  </a:lnTo>
                  <a:lnTo>
                    <a:pt x="8475" y="9835"/>
                  </a:lnTo>
                  <a:lnTo>
                    <a:pt x="8475" y="8475"/>
                  </a:lnTo>
                  <a:lnTo>
                    <a:pt x="9835" y="8475"/>
                  </a:lnTo>
                  <a:lnTo>
                    <a:pt x="9835" y="7470"/>
                  </a:lnTo>
                  <a:lnTo>
                    <a:pt x="10944" y="7470"/>
                  </a:lnTo>
                  <a:lnTo>
                    <a:pt x="10944" y="3453"/>
                  </a:lnTo>
                  <a:lnTo>
                    <a:pt x="9835" y="3453"/>
                  </a:lnTo>
                  <a:lnTo>
                    <a:pt x="9835" y="2449"/>
                  </a:lnTo>
                  <a:lnTo>
                    <a:pt x="8475" y="2449"/>
                  </a:lnTo>
                  <a:lnTo>
                    <a:pt x="8475" y="1089"/>
                  </a:lnTo>
                  <a:lnTo>
                    <a:pt x="7491" y="1089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2;p60">
              <a:extLst>
                <a:ext uri="{FF2B5EF4-FFF2-40B4-BE49-F238E27FC236}">
                  <a16:creationId xmlns:a16="http://schemas.microsoft.com/office/drawing/2014/main" id="{9B7FCF94-2997-4FF1-29D1-AEA5A88E00B5}"/>
                </a:ext>
              </a:extLst>
            </p:cNvPr>
            <p:cNvSpPr/>
            <p:nvPr/>
          </p:nvSpPr>
          <p:spPr>
            <a:xfrm>
              <a:off x="3154508" y="2400624"/>
              <a:ext cx="89272" cy="88889"/>
            </a:xfrm>
            <a:custGeom>
              <a:avLst/>
              <a:gdLst/>
              <a:ahLst/>
              <a:cxnLst/>
              <a:rect l="l" t="t" r="r" b="b"/>
              <a:pathLst>
                <a:path w="4897" h="4876" extrusionOk="0">
                  <a:moveTo>
                    <a:pt x="1570" y="0"/>
                  </a:moveTo>
                  <a:lnTo>
                    <a:pt x="1570" y="482"/>
                  </a:lnTo>
                  <a:lnTo>
                    <a:pt x="1130" y="482"/>
                  </a:lnTo>
                  <a:lnTo>
                    <a:pt x="1130" y="1109"/>
                  </a:lnTo>
                  <a:lnTo>
                    <a:pt x="524" y="1109"/>
                  </a:lnTo>
                  <a:lnTo>
                    <a:pt x="524" y="1549"/>
                  </a:lnTo>
                  <a:lnTo>
                    <a:pt x="0" y="1549"/>
                  </a:lnTo>
                  <a:lnTo>
                    <a:pt x="0" y="3327"/>
                  </a:lnTo>
                  <a:lnTo>
                    <a:pt x="524" y="3327"/>
                  </a:lnTo>
                  <a:lnTo>
                    <a:pt x="524" y="3767"/>
                  </a:lnTo>
                  <a:lnTo>
                    <a:pt x="1130" y="3767"/>
                  </a:lnTo>
                  <a:lnTo>
                    <a:pt x="1130" y="4373"/>
                  </a:lnTo>
                  <a:lnTo>
                    <a:pt x="1570" y="4373"/>
                  </a:lnTo>
                  <a:lnTo>
                    <a:pt x="1570" y="4875"/>
                  </a:lnTo>
                  <a:lnTo>
                    <a:pt x="3369" y="4875"/>
                  </a:lnTo>
                  <a:lnTo>
                    <a:pt x="3369" y="4373"/>
                  </a:lnTo>
                  <a:lnTo>
                    <a:pt x="3829" y="4373"/>
                  </a:lnTo>
                  <a:lnTo>
                    <a:pt x="3829" y="3767"/>
                  </a:lnTo>
                  <a:lnTo>
                    <a:pt x="4415" y="3767"/>
                  </a:lnTo>
                  <a:lnTo>
                    <a:pt x="4415" y="3327"/>
                  </a:lnTo>
                  <a:lnTo>
                    <a:pt x="4897" y="3327"/>
                  </a:lnTo>
                  <a:lnTo>
                    <a:pt x="4897" y="1549"/>
                  </a:lnTo>
                  <a:lnTo>
                    <a:pt x="4415" y="1549"/>
                  </a:lnTo>
                  <a:lnTo>
                    <a:pt x="4415" y="1109"/>
                  </a:lnTo>
                  <a:lnTo>
                    <a:pt x="3829" y="1109"/>
                  </a:lnTo>
                  <a:lnTo>
                    <a:pt x="3829" y="482"/>
                  </a:lnTo>
                  <a:lnTo>
                    <a:pt x="3369" y="482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113;p62">
            <a:extLst>
              <a:ext uri="{FF2B5EF4-FFF2-40B4-BE49-F238E27FC236}">
                <a16:creationId xmlns:a16="http://schemas.microsoft.com/office/drawing/2014/main" id="{A2825B6F-E9D3-32BD-71FD-7520CB4668E2}"/>
              </a:ext>
            </a:extLst>
          </p:cNvPr>
          <p:cNvSpPr txBox="1"/>
          <p:nvPr/>
        </p:nvSpPr>
        <p:spPr>
          <a:xfrm>
            <a:off x="317012" y="651341"/>
            <a:ext cx="8517292" cy="2459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14) – 16245 Games, 14 Features</a:t>
            </a:r>
          </a:p>
        </p:txBody>
      </p:sp>
      <p:graphicFrame>
        <p:nvGraphicFramePr>
          <p:cNvPr id="24" name="표 31">
            <a:extLst>
              <a:ext uri="{FF2B5EF4-FFF2-40B4-BE49-F238E27FC236}">
                <a16:creationId xmlns:a16="http://schemas.microsoft.com/office/drawing/2014/main" id="{68218812-6D59-5F88-7BDE-93F2495107D3}"/>
              </a:ext>
            </a:extLst>
          </p:cNvPr>
          <p:cNvGraphicFramePr>
            <a:graphicFrameLocks noGrp="1"/>
          </p:cNvGraphicFramePr>
          <p:nvPr/>
        </p:nvGraphicFramePr>
        <p:xfrm>
          <a:off x="317011" y="901228"/>
          <a:ext cx="8509984" cy="3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07856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31905041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17581019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754418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193133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18762721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7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accent4"/>
                          </a:solidFill>
                        </a:rPr>
                        <a:t>Generation</a:t>
                      </a: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Type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Company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Multi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NA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EU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JP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Other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Global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sp>
        <p:nvSpPr>
          <p:cNvPr id="25" name="Google Shape;1111;p62">
            <a:extLst>
              <a:ext uri="{FF2B5EF4-FFF2-40B4-BE49-F238E27FC236}">
                <a16:creationId xmlns:a16="http://schemas.microsoft.com/office/drawing/2014/main" id="{25206BFE-BCE5-A40E-0FCA-200AB47EAFDF}"/>
              </a:ext>
            </a:extLst>
          </p:cNvPr>
          <p:cNvSpPr txBox="1">
            <a:spLocks/>
          </p:cNvSpPr>
          <p:nvPr/>
        </p:nvSpPr>
        <p:spPr>
          <a:xfrm>
            <a:off x="6118690" y="1300456"/>
            <a:ext cx="2090983" cy="79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3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algn="ctr"/>
            <a:r>
              <a:rPr lang="en-US" sz="2000" dirty="0"/>
              <a:t>TOP 100</a:t>
            </a:r>
            <a:br>
              <a:rPr lang="en-US" sz="2000" dirty="0"/>
            </a:br>
            <a:r>
              <a:rPr lang="en-US" sz="2000" dirty="0"/>
              <a:t>(Publisher)</a:t>
            </a:r>
          </a:p>
        </p:txBody>
      </p:sp>
      <p:sp>
        <p:nvSpPr>
          <p:cNvPr id="35" name="Google Shape;1111;p62">
            <a:extLst>
              <a:ext uri="{FF2B5EF4-FFF2-40B4-BE49-F238E27FC236}">
                <a16:creationId xmlns:a16="http://schemas.microsoft.com/office/drawing/2014/main" id="{0A547DEA-69A6-FC35-0B82-344D28186E87}"/>
              </a:ext>
            </a:extLst>
          </p:cNvPr>
          <p:cNvSpPr txBox="1">
            <a:spLocks/>
          </p:cNvSpPr>
          <p:nvPr/>
        </p:nvSpPr>
        <p:spPr>
          <a:xfrm>
            <a:off x="1545569" y="1369180"/>
            <a:ext cx="2131818" cy="79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3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algn="ctr"/>
            <a:r>
              <a:rPr lang="en-US" sz="2000" dirty="0"/>
              <a:t>TOP 5</a:t>
            </a:r>
            <a:br>
              <a:rPr lang="en-US" sz="2000" dirty="0"/>
            </a:br>
            <a:r>
              <a:rPr lang="en-US" sz="2000" dirty="0"/>
              <a:t>(Title)</a:t>
            </a:r>
          </a:p>
        </p:txBody>
      </p:sp>
      <p:cxnSp>
        <p:nvCxnSpPr>
          <p:cNvPr id="1028" name="직선 연결선 1027">
            <a:extLst>
              <a:ext uri="{FF2B5EF4-FFF2-40B4-BE49-F238E27FC236}">
                <a16:creationId xmlns:a16="http://schemas.microsoft.com/office/drawing/2014/main" id="{E674E12F-143A-DB5F-5BA7-B78C57974B81}"/>
              </a:ext>
            </a:extLst>
          </p:cNvPr>
          <p:cNvCxnSpPr>
            <a:cxnSpLocks/>
          </p:cNvCxnSpPr>
          <p:nvPr/>
        </p:nvCxnSpPr>
        <p:spPr>
          <a:xfrm flipH="1">
            <a:off x="5179795" y="1212310"/>
            <a:ext cx="3" cy="3740934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Wii Sports - Wikipedia">
            <a:extLst>
              <a:ext uri="{FF2B5EF4-FFF2-40B4-BE49-F238E27FC236}">
                <a16:creationId xmlns:a16="http://schemas.microsoft.com/office/drawing/2014/main" id="{EFAE287E-68C5-60EA-68E8-F071C7C1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06" y="2159951"/>
            <a:ext cx="713146" cy="100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24">
            <a:extLst>
              <a:ext uri="{FF2B5EF4-FFF2-40B4-BE49-F238E27FC236}">
                <a16:creationId xmlns:a16="http://schemas.microsoft.com/office/drawing/2014/main" id="{34A6DB12-4642-309C-092D-1183BB200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478" y="2508835"/>
            <a:ext cx="837626" cy="27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50FF308-00F7-87AE-855D-52DC233693D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64784" y="2159951"/>
            <a:ext cx="1656000" cy="1008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A48C0AC-99B0-619C-A78D-807033A122FB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676345" y="2159951"/>
            <a:ext cx="1656000" cy="1008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6981191-583E-4549-F786-1EA08B704AF2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953885" y="3242177"/>
            <a:ext cx="1656000" cy="1008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2FEFC5F-9FAF-A101-76BE-63938EF5D216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2681077" y="3242177"/>
            <a:ext cx="1656000" cy="1008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EBB7DE8-603C-7C63-4613-EA44D3ACDC3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195"/>
          <a:stretch/>
        </p:blipFill>
        <p:spPr>
          <a:xfrm>
            <a:off x="2064857" y="2732857"/>
            <a:ext cx="486718" cy="258787"/>
          </a:xfrm>
          <a:prstGeom prst="rect">
            <a:avLst/>
          </a:prstGeom>
        </p:spPr>
      </p:pic>
      <p:pic>
        <p:nvPicPr>
          <p:cNvPr id="38" name="Picture 2" descr="유럽 연합 로고 중간에 Eu 문자가 있는 유럽 연합의 국기 | 프리미엄 사진">
            <a:extLst>
              <a:ext uri="{FF2B5EF4-FFF2-40B4-BE49-F238E27FC236}">
                <a16:creationId xmlns:a16="http://schemas.microsoft.com/office/drawing/2014/main" id="{F9515821-55D5-3CBB-B7E1-9138E7FAD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031" y="2732857"/>
            <a:ext cx="383379" cy="26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Japan Logo PNG Transparent &amp; SVG Vector - Freebie Supply">
            <a:extLst>
              <a:ext uri="{FF2B5EF4-FFF2-40B4-BE49-F238E27FC236}">
                <a16:creationId xmlns:a16="http://schemas.microsoft.com/office/drawing/2014/main" id="{58173C1C-C55C-0111-4D31-CE2697E21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 t="20808" r="5769" b="20925"/>
          <a:stretch/>
        </p:blipFill>
        <p:spPr bwMode="auto">
          <a:xfrm>
            <a:off x="2217441" y="3864754"/>
            <a:ext cx="321583" cy="210970"/>
          </a:xfrm>
          <a:prstGeom prst="rect">
            <a:avLst/>
          </a:prstGeom>
          <a:noFill/>
          <a:ln w="127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BBAB175-B63F-7943-1110-A4DC596052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0238" y="3865698"/>
            <a:ext cx="389678" cy="207641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2"/>
            </a:solidFill>
          </a:ln>
        </p:spPr>
      </p:pic>
      <p:sp>
        <p:nvSpPr>
          <p:cNvPr id="44" name="Google Shape;1118;p62">
            <a:extLst>
              <a:ext uri="{FF2B5EF4-FFF2-40B4-BE49-F238E27FC236}">
                <a16:creationId xmlns:a16="http://schemas.microsoft.com/office/drawing/2014/main" id="{E4FADC8D-4A83-AA71-7F88-5326F17867AA}"/>
              </a:ext>
            </a:extLst>
          </p:cNvPr>
          <p:cNvSpPr/>
          <p:nvPr/>
        </p:nvSpPr>
        <p:spPr>
          <a:xfrm>
            <a:off x="254170" y="1484855"/>
            <a:ext cx="540195" cy="613723"/>
          </a:xfrm>
          <a:custGeom>
            <a:avLst/>
            <a:gdLst/>
            <a:ahLst/>
            <a:cxnLst/>
            <a:rect l="l" t="t" r="r" b="b"/>
            <a:pathLst>
              <a:path w="40253" h="45732" extrusionOk="0">
                <a:moveTo>
                  <a:pt x="1" y="1"/>
                </a:moveTo>
                <a:lnTo>
                  <a:pt x="1" y="2984"/>
                </a:lnTo>
                <a:lnTo>
                  <a:pt x="1" y="17740"/>
                </a:lnTo>
                <a:lnTo>
                  <a:pt x="2957" y="17740"/>
                </a:lnTo>
                <a:lnTo>
                  <a:pt x="2957" y="20723"/>
                </a:lnTo>
                <a:lnTo>
                  <a:pt x="5941" y="20723"/>
                </a:lnTo>
                <a:lnTo>
                  <a:pt x="5941" y="17740"/>
                </a:lnTo>
                <a:lnTo>
                  <a:pt x="2984" y="17740"/>
                </a:lnTo>
                <a:lnTo>
                  <a:pt x="2984" y="2984"/>
                </a:lnTo>
                <a:lnTo>
                  <a:pt x="8897" y="2984"/>
                </a:lnTo>
                <a:lnTo>
                  <a:pt x="8897" y="5561"/>
                </a:lnTo>
                <a:lnTo>
                  <a:pt x="8925" y="5561"/>
                </a:lnTo>
                <a:lnTo>
                  <a:pt x="8925" y="20723"/>
                </a:lnTo>
                <a:lnTo>
                  <a:pt x="5941" y="20723"/>
                </a:lnTo>
                <a:lnTo>
                  <a:pt x="5941" y="23653"/>
                </a:lnTo>
                <a:lnTo>
                  <a:pt x="11230" y="23653"/>
                </a:lnTo>
                <a:lnTo>
                  <a:pt x="11230" y="26636"/>
                </a:lnTo>
                <a:lnTo>
                  <a:pt x="13861" y="26636"/>
                </a:lnTo>
                <a:lnTo>
                  <a:pt x="13861" y="29620"/>
                </a:lnTo>
                <a:lnTo>
                  <a:pt x="16140" y="29620"/>
                </a:lnTo>
                <a:lnTo>
                  <a:pt x="16140" y="32169"/>
                </a:lnTo>
                <a:lnTo>
                  <a:pt x="18825" y="32169"/>
                </a:lnTo>
                <a:lnTo>
                  <a:pt x="18825" y="34828"/>
                </a:lnTo>
                <a:lnTo>
                  <a:pt x="16140" y="34828"/>
                </a:lnTo>
                <a:lnTo>
                  <a:pt x="16140" y="37350"/>
                </a:lnTo>
                <a:lnTo>
                  <a:pt x="18825" y="37350"/>
                </a:lnTo>
                <a:lnTo>
                  <a:pt x="18825" y="40605"/>
                </a:lnTo>
                <a:lnTo>
                  <a:pt x="16140" y="40605"/>
                </a:lnTo>
                <a:lnTo>
                  <a:pt x="16140" y="43182"/>
                </a:lnTo>
                <a:lnTo>
                  <a:pt x="11013" y="43182"/>
                </a:lnTo>
                <a:lnTo>
                  <a:pt x="11013" y="45731"/>
                </a:lnTo>
                <a:lnTo>
                  <a:pt x="29295" y="45731"/>
                </a:lnTo>
                <a:lnTo>
                  <a:pt x="29295" y="43182"/>
                </a:lnTo>
                <a:lnTo>
                  <a:pt x="24168" y="43182"/>
                </a:lnTo>
                <a:lnTo>
                  <a:pt x="24168" y="40605"/>
                </a:lnTo>
                <a:lnTo>
                  <a:pt x="21510" y="40605"/>
                </a:lnTo>
                <a:lnTo>
                  <a:pt x="21510" y="37350"/>
                </a:lnTo>
                <a:lnTo>
                  <a:pt x="24168" y="37350"/>
                </a:lnTo>
                <a:lnTo>
                  <a:pt x="24168" y="34828"/>
                </a:lnTo>
                <a:lnTo>
                  <a:pt x="21510" y="34828"/>
                </a:lnTo>
                <a:lnTo>
                  <a:pt x="21510" y="32169"/>
                </a:lnTo>
                <a:lnTo>
                  <a:pt x="24168" y="32169"/>
                </a:lnTo>
                <a:lnTo>
                  <a:pt x="24168" y="29620"/>
                </a:lnTo>
                <a:lnTo>
                  <a:pt x="26311" y="29620"/>
                </a:lnTo>
                <a:lnTo>
                  <a:pt x="26311" y="26636"/>
                </a:lnTo>
                <a:lnTo>
                  <a:pt x="28969" y="26636"/>
                </a:lnTo>
                <a:lnTo>
                  <a:pt x="28969" y="23653"/>
                </a:lnTo>
                <a:lnTo>
                  <a:pt x="34313" y="23653"/>
                </a:lnTo>
                <a:lnTo>
                  <a:pt x="34313" y="20723"/>
                </a:lnTo>
                <a:lnTo>
                  <a:pt x="31410" y="20723"/>
                </a:lnTo>
                <a:lnTo>
                  <a:pt x="31410" y="5561"/>
                </a:lnTo>
                <a:lnTo>
                  <a:pt x="31410" y="2984"/>
                </a:lnTo>
                <a:lnTo>
                  <a:pt x="37269" y="2984"/>
                </a:lnTo>
                <a:lnTo>
                  <a:pt x="37269" y="17740"/>
                </a:lnTo>
                <a:lnTo>
                  <a:pt x="34313" y="17740"/>
                </a:lnTo>
                <a:lnTo>
                  <a:pt x="34313" y="20723"/>
                </a:lnTo>
                <a:lnTo>
                  <a:pt x="37296" y="20723"/>
                </a:lnTo>
                <a:lnTo>
                  <a:pt x="37296" y="17740"/>
                </a:lnTo>
                <a:lnTo>
                  <a:pt x="40253" y="17740"/>
                </a:lnTo>
                <a:lnTo>
                  <a:pt x="40253" y="2984"/>
                </a:lnTo>
                <a:lnTo>
                  <a:pt x="40253" y="1"/>
                </a:lnTo>
                <a:lnTo>
                  <a:pt x="28427" y="1"/>
                </a:lnTo>
                <a:lnTo>
                  <a:pt x="28427" y="5561"/>
                </a:lnTo>
                <a:lnTo>
                  <a:pt x="11827" y="5561"/>
                </a:lnTo>
                <a:lnTo>
                  <a:pt x="1182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118;p62">
            <a:extLst>
              <a:ext uri="{FF2B5EF4-FFF2-40B4-BE49-F238E27FC236}">
                <a16:creationId xmlns:a16="http://schemas.microsoft.com/office/drawing/2014/main" id="{6B5710C5-55E1-EA36-11DF-37CD6D750082}"/>
              </a:ext>
            </a:extLst>
          </p:cNvPr>
          <p:cNvSpPr/>
          <p:nvPr/>
        </p:nvSpPr>
        <p:spPr>
          <a:xfrm>
            <a:off x="4541483" y="1491911"/>
            <a:ext cx="540195" cy="613723"/>
          </a:xfrm>
          <a:custGeom>
            <a:avLst/>
            <a:gdLst/>
            <a:ahLst/>
            <a:cxnLst/>
            <a:rect l="l" t="t" r="r" b="b"/>
            <a:pathLst>
              <a:path w="40253" h="45732" extrusionOk="0">
                <a:moveTo>
                  <a:pt x="1" y="1"/>
                </a:moveTo>
                <a:lnTo>
                  <a:pt x="1" y="2984"/>
                </a:lnTo>
                <a:lnTo>
                  <a:pt x="1" y="17740"/>
                </a:lnTo>
                <a:lnTo>
                  <a:pt x="2957" y="17740"/>
                </a:lnTo>
                <a:lnTo>
                  <a:pt x="2957" y="20723"/>
                </a:lnTo>
                <a:lnTo>
                  <a:pt x="5941" y="20723"/>
                </a:lnTo>
                <a:lnTo>
                  <a:pt x="5941" y="17740"/>
                </a:lnTo>
                <a:lnTo>
                  <a:pt x="2984" y="17740"/>
                </a:lnTo>
                <a:lnTo>
                  <a:pt x="2984" y="2984"/>
                </a:lnTo>
                <a:lnTo>
                  <a:pt x="8897" y="2984"/>
                </a:lnTo>
                <a:lnTo>
                  <a:pt x="8897" y="5561"/>
                </a:lnTo>
                <a:lnTo>
                  <a:pt x="8925" y="5561"/>
                </a:lnTo>
                <a:lnTo>
                  <a:pt x="8925" y="20723"/>
                </a:lnTo>
                <a:lnTo>
                  <a:pt x="5941" y="20723"/>
                </a:lnTo>
                <a:lnTo>
                  <a:pt x="5941" y="23653"/>
                </a:lnTo>
                <a:lnTo>
                  <a:pt x="11230" y="23653"/>
                </a:lnTo>
                <a:lnTo>
                  <a:pt x="11230" y="26636"/>
                </a:lnTo>
                <a:lnTo>
                  <a:pt x="13861" y="26636"/>
                </a:lnTo>
                <a:lnTo>
                  <a:pt x="13861" y="29620"/>
                </a:lnTo>
                <a:lnTo>
                  <a:pt x="16140" y="29620"/>
                </a:lnTo>
                <a:lnTo>
                  <a:pt x="16140" y="32169"/>
                </a:lnTo>
                <a:lnTo>
                  <a:pt x="18825" y="32169"/>
                </a:lnTo>
                <a:lnTo>
                  <a:pt x="18825" y="34828"/>
                </a:lnTo>
                <a:lnTo>
                  <a:pt x="16140" y="34828"/>
                </a:lnTo>
                <a:lnTo>
                  <a:pt x="16140" y="37350"/>
                </a:lnTo>
                <a:lnTo>
                  <a:pt x="18825" y="37350"/>
                </a:lnTo>
                <a:lnTo>
                  <a:pt x="18825" y="40605"/>
                </a:lnTo>
                <a:lnTo>
                  <a:pt x="16140" y="40605"/>
                </a:lnTo>
                <a:lnTo>
                  <a:pt x="16140" y="43182"/>
                </a:lnTo>
                <a:lnTo>
                  <a:pt x="11013" y="43182"/>
                </a:lnTo>
                <a:lnTo>
                  <a:pt x="11013" y="45731"/>
                </a:lnTo>
                <a:lnTo>
                  <a:pt x="29295" y="45731"/>
                </a:lnTo>
                <a:lnTo>
                  <a:pt x="29295" y="43182"/>
                </a:lnTo>
                <a:lnTo>
                  <a:pt x="24168" y="43182"/>
                </a:lnTo>
                <a:lnTo>
                  <a:pt x="24168" y="40605"/>
                </a:lnTo>
                <a:lnTo>
                  <a:pt x="21510" y="40605"/>
                </a:lnTo>
                <a:lnTo>
                  <a:pt x="21510" y="37350"/>
                </a:lnTo>
                <a:lnTo>
                  <a:pt x="24168" y="37350"/>
                </a:lnTo>
                <a:lnTo>
                  <a:pt x="24168" y="34828"/>
                </a:lnTo>
                <a:lnTo>
                  <a:pt x="21510" y="34828"/>
                </a:lnTo>
                <a:lnTo>
                  <a:pt x="21510" y="32169"/>
                </a:lnTo>
                <a:lnTo>
                  <a:pt x="24168" y="32169"/>
                </a:lnTo>
                <a:lnTo>
                  <a:pt x="24168" y="29620"/>
                </a:lnTo>
                <a:lnTo>
                  <a:pt x="26311" y="29620"/>
                </a:lnTo>
                <a:lnTo>
                  <a:pt x="26311" y="26636"/>
                </a:lnTo>
                <a:lnTo>
                  <a:pt x="28969" y="26636"/>
                </a:lnTo>
                <a:lnTo>
                  <a:pt x="28969" y="23653"/>
                </a:lnTo>
                <a:lnTo>
                  <a:pt x="34313" y="23653"/>
                </a:lnTo>
                <a:lnTo>
                  <a:pt x="34313" y="20723"/>
                </a:lnTo>
                <a:lnTo>
                  <a:pt x="31410" y="20723"/>
                </a:lnTo>
                <a:lnTo>
                  <a:pt x="31410" y="5561"/>
                </a:lnTo>
                <a:lnTo>
                  <a:pt x="31410" y="2984"/>
                </a:lnTo>
                <a:lnTo>
                  <a:pt x="37269" y="2984"/>
                </a:lnTo>
                <a:lnTo>
                  <a:pt x="37269" y="17740"/>
                </a:lnTo>
                <a:lnTo>
                  <a:pt x="34313" y="17740"/>
                </a:lnTo>
                <a:lnTo>
                  <a:pt x="34313" y="20723"/>
                </a:lnTo>
                <a:lnTo>
                  <a:pt x="37296" y="20723"/>
                </a:lnTo>
                <a:lnTo>
                  <a:pt x="37296" y="17740"/>
                </a:lnTo>
                <a:lnTo>
                  <a:pt x="40253" y="17740"/>
                </a:lnTo>
                <a:lnTo>
                  <a:pt x="40253" y="2984"/>
                </a:lnTo>
                <a:lnTo>
                  <a:pt x="40253" y="1"/>
                </a:lnTo>
                <a:lnTo>
                  <a:pt x="28427" y="1"/>
                </a:lnTo>
                <a:lnTo>
                  <a:pt x="28427" y="5561"/>
                </a:lnTo>
                <a:lnTo>
                  <a:pt x="11827" y="5561"/>
                </a:lnTo>
                <a:lnTo>
                  <a:pt x="1182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Picture 2" descr="Wii Sports - Wikipedia">
            <a:extLst>
              <a:ext uri="{FF2B5EF4-FFF2-40B4-BE49-F238E27FC236}">
                <a16:creationId xmlns:a16="http://schemas.microsoft.com/office/drawing/2014/main" id="{BA82ABDA-7E0D-9FEE-B7AD-CDA94BA2A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880" y="2154565"/>
            <a:ext cx="718027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Google Shape;1118;p62">
            <a:extLst>
              <a:ext uri="{FF2B5EF4-FFF2-40B4-BE49-F238E27FC236}">
                <a16:creationId xmlns:a16="http://schemas.microsoft.com/office/drawing/2014/main" id="{FA751BCA-5903-C1DE-F701-9B96F14238FC}"/>
              </a:ext>
            </a:extLst>
          </p:cNvPr>
          <p:cNvSpPr/>
          <p:nvPr/>
        </p:nvSpPr>
        <p:spPr>
          <a:xfrm>
            <a:off x="5363805" y="2907169"/>
            <a:ext cx="540195" cy="613723"/>
          </a:xfrm>
          <a:custGeom>
            <a:avLst/>
            <a:gdLst/>
            <a:ahLst/>
            <a:cxnLst/>
            <a:rect l="l" t="t" r="r" b="b"/>
            <a:pathLst>
              <a:path w="40253" h="45732" extrusionOk="0">
                <a:moveTo>
                  <a:pt x="1" y="1"/>
                </a:moveTo>
                <a:lnTo>
                  <a:pt x="1" y="2984"/>
                </a:lnTo>
                <a:lnTo>
                  <a:pt x="1" y="17740"/>
                </a:lnTo>
                <a:lnTo>
                  <a:pt x="2957" y="17740"/>
                </a:lnTo>
                <a:lnTo>
                  <a:pt x="2957" y="20723"/>
                </a:lnTo>
                <a:lnTo>
                  <a:pt x="5941" y="20723"/>
                </a:lnTo>
                <a:lnTo>
                  <a:pt x="5941" y="17740"/>
                </a:lnTo>
                <a:lnTo>
                  <a:pt x="2984" y="17740"/>
                </a:lnTo>
                <a:lnTo>
                  <a:pt x="2984" y="2984"/>
                </a:lnTo>
                <a:lnTo>
                  <a:pt x="8897" y="2984"/>
                </a:lnTo>
                <a:lnTo>
                  <a:pt x="8897" y="5561"/>
                </a:lnTo>
                <a:lnTo>
                  <a:pt x="8925" y="5561"/>
                </a:lnTo>
                <a:lnTo>
                  <a:pt x="8925" y="20723"/>
                </a:lnTo>
                <a:lnTo>
                  <a:pt x="5941" y="20723"/>
                </a:lnTo>
                <a:lnTo>
                  <a:pt x="5941" y="23653"/>
                </a:lnTo>
                <a:lnTo>
                  <a:pt x="11230" y="23653"/>
                </a:lnTo>
                <a:lnTo>
                  <a:pt x="11230" y="26636"/>
                </a:lnTo>
                <a:lnTo>
                  <a:pt x="13861" y="26636"/>
                </a:lnTo>
                <a:lnTo>
                  <a:pt x="13861" y="29620"/>
                </a:lnTo>
                <a:lnTo>
                  <a:pt x="16140" y="29620"/>
                </a:lnTo>
                <a:lnTo>
                  <a:pt x="16140" y="32169"/>
                </a:lnTo>
                <a:lnTo>
                  <a:pt x="18825" y="32169"/>
                </a:lnTo>
                <a:lnTo>
                  <a:pt x="18825" y="34828"/>
                </a:lnTo>
                <a:lnTo>
                  <a:pt x="16140" y="34828"/>
                </a:lnTo>
                <a:lnTo>
                  <a:pt x="16140" y="37350"/>
                </a:lnTo>
                <a:lnTo>
                  <a:pt x="18825" y="37350"/>
                </a:lnTo>
                <a:lnTo>
                  <a:pt x="18825" y="40605"/>
                </a:lnTo>
                <a:lnTo>
                  <a:pt x="16140" y="40605"/>
                </a:lnTo>
                <a:lnTo>
                  <a:pt x="16140" y="43182"/>
                </a:lnTo>
                <a:lnTo>
                  <a:pt x="11013" y="43182"/>
                </a:lnTo>
                <a:lnTo>
                  <a:pt x="11013" y="45731"/>
                </a:lnTo>
                <a:lnTo>
                  <a:pt x="29295" y="45731"/>
                </a:lnTo>
                <a:lnTo>
                  <a:pt x="29295" y="43182"/>
                </a:lnTo>
                <a:lnTo>
                  <a:pt x="24168" y="43182"/>
                </a:lnTo>
                <a:lnTo>
                  <a:pt x="24168" y="40605"/>
                </a:lnTo>
                <a:lnTo>
                  <a:pt x="21510" y="40605"/>
                </a:lnTo>
                <a:lnTo>
                  <a:pt x="21510" y="37350"/>
                </a:lnTo>
                <a:lnTo>
                  <a:pt x="24168" y="37350"/>
                </a:lnTo>
                <a:lnTo>
                  <a:pt x="24168" y="34828"/>
                </a:lnTo>
                <a:lnTo>
                  <a:pt x="21510" y="34828"/>
                </a:lnTo>
                <a:lnTo>
                  <a:pt x="21510" y="32169"/>
                </a:lnTo>
                <a:lnTo>
                  <a:pt x="24168" y="32169"/>
                </a:lnTo>
                <a:lnTo>
                  <a:pt x="24168" y="29620"/>
                </a:lnTo>
                <a:lnTo>
                  <a:pt x="26311" y="29620"/>
                </a:lnTo>
                <a:lnTo>
                  <a:pt x="26311" y="26636"/>
                </a:lnTo>
                <a:lnTo>
                  <a:pt x="28969" y="26636"/>
                </a:lnTo>
                <a:lnTo>
                  <a:pt x="28969" y="23653"/>
                </a:lnTo>
                <a:lnTo>
                  <a:pt x="34313" y="23653"/>
                </a:lnTo>
                <a:lnTo>
                  <a:pt x="34313" y="20723"/>
                </a:lnTo>
                <a:lnTo>
                  <a:pt x="31410" y="20723"/>
                </a:lnTo>
                <a:lnTo>
                  <a:pt x="31410" y="5561"/>
                </a:lnTo>
                <a:lnTo>
                  <a:pt x="31410" y="2984"/>
                </a:lnTo>
                <a:lnTo>
                  <a:pt x="37269" y="2984"/>
                </a:lnTo>
                <a:lnTo>
                  <a:pt x="37269" y="17740"/>
                </a:lnTo>
                <a:lnTo>
                  <a:pt x="34313" y="17740"/>
                </a:lnTo>
                <a:lnTo>
                  <a:pt x="34313" y="20723"/>
                </a:lnTo>
                <a:lnTo>
                  <a:pt x="37296" y="20723"/>
                </a:lnTo>
                <a:lnTo>
                  <a:pt x="37296" y="17740"/>
                </a:lnTo>
                <a:lnTo>
                  <a:pt x="40253" y="17740"/>
                </a:lnTo>
                <a:lnTo>
                  <a:pt x="40253" y="2984"/>
                </a:lnTo>
                <a:lnTo>
                  <a:pt x="40253" y="1"/>
                </a:lnTo>
                <a:lnTo>
                  <a:pt x="28427" y="1"/>
                </a:lnTo>
                <a:lnTo>
                  <a:pt x="28427" y="5561"/>
                </a:lnTo>
                <a:lnTo>
                  <a:pt x="11827" y="5561"/>
                </a:lnTo>
                <a:lnTo>
                  <a:pt x="1182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B483D64-452C-1C20-3E71-A0629F49E1BF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6059373" y="2099161"/>
            <a:ext cx="1080000" cy="1080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9ABB3EEC-1F73-1582-23DA-EA2BA4F894D5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7172763" y="2099161"/>
            <a:ext cx="1080000" cy="1080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57EC30BE-44AE-E99C-2C14-7A3B6BBDA565}"/>
              </a:ext>
            </a:extLst>
          </p:cNvPr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6055104" y="3239695"/>
            <a:ext cx="1080000" cy="1080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D06B1E35-E49B-F507-2D75-0AB158EC11B4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1928" r="-1"/>
          <a:stretch/>
        </p:blipFill>
        <p:spPr>
          <a:xfrm>
            <a:off x="7172763" y="3247563"/>
            <a:ext cx="1080000" cy="1080000"/>
          </a:xfrm>
          <a:prstGeom prst="rect">
            <a:avLst/>
          </a:prstGeom>
        </p:spPr>
      </p:pic>
      <p:pic>
        <p:nvPicPr>
          <p:cNvPr id="3076" name="Picture 4" descr="Pokémon Red and Blue Versions - Bulbapedia, the community-driven Pokémon  encyclopedia">
            <a:extLst>
              <a:ext uri="{FF2B5EF4-FFF2-40B4-BE49-F238E27FC236}">
                <a16:creationId xmlns:a16="http://schemas.microsoft.com/office/drawing/2014/main" id="{D58CD2F3-1327-D19D-2E0A-D77A8EFE7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05" y="3229857"/>
            <a:ext cx="724026" cy="100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mazon.com: Grand Theft Auto: San Andreas (PS2) : Video Games">
            <a:extLst>
              <a:ext uri="{FF2B5EF4-FFF2-40B4-BE49-F238E27FC236}">
                <a16:creationId xmlns:a16="http://schemas.microsoft.com/office/drawing/2014/main" id="{9C5855B0-4168-3C10-6ABE-F37525DFD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20" y="3247563"/>
            <a:ext cx="709716" cy="100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>
            <a:extLst>
              <a:ext uri="{FF2B5EF4-FFF2-40B4-BE49-F238E27FC236}">
                <a16:creationId xmlns:a16="http://schemas.microsoft.com/office/drawing/2014/main" id="{9199E8A5-00FC-926E-1549-0270A03BA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675" y="3640163"/>
            <a:ext cx="837626" cy="27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4">
            <a:extLst>
              <a:ext uri="{FF2B5EF4-FFF2-40B4-BE49-F238E27FC236}">
                <a16:creationId xmlns:a16="http://schemas.microsoft.com/office/drawing/2014/main" id="{03501B2F-A4E8-E691-737B-4BE933978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832" y="2499629"/>
            <a:ext cx="837626" cy="27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4">
            <a:extLst>
              <a:ext uri="{FF2B5EF4-FFF2-40B4-BE49-F238E27FC236}">
                <a16:creationId xmlns:a16="http://schemas.microsoft.com/office/drawing/2014/main" id="{F47AB25A-9810-FF71-24AE-2C379E789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88" y="3633849"/>
            <a:ext cx="837626" cy="27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Google Shape;1118;p62">
            <a:extLst>
              <a:ext uri="{FF2B5EF4-FFF2-40B4-BE49-F238E27FC236}">
                <a16:creationId xmlns:a16="http://schemas.microsoft.com/office/drawing/2014/main" id="{AFFC6792-B0AA-0D80-D6F2-E78D7D703EC4}"/>
              </a:ext>
            </a:extLst>
          </p:cNvPr>
          <p:cNvSpPr/>
          <p:nvPr/>
        </p:nvSpPr>
        <p:spPr>
          <a:xfrm>
            <a:off x="8436965" y="2907169"/>
            <a:ext cx="540195" cy="613723"/>
          </a:xfrm>
          <a:custGeom>
            <a:avLst/>
            <a:gdLst/>
            <a:ahLst/>
            <a:cxnLst/>
            <a:rect l="l" t="t" r="r" b="b"/>
            <a:pathLst>
              <a:path w="40253" h="45732" extrusionOk="0">
                <a:moveTo>
                  <a:pt x="1" y="1"/>
                </a:moveTo>
                <a:lnTo>
                  <a:pt x="1" y="2984"/>
                </a:lnTo>
                <a:lnTo>
                  <a:pt x="1" y="17740"/>
                </a:lnTo>
                <a:lnTo>
                  <a:pt x="2957" y="17740"/>
                </a:lnTo>
                <a:lnTo>
                  <a:pt x="2957" y="20723"/>
                </a:lnTo>
                <a:lnTo>
                  <a:pt x="5941" y="20723"/>
                </a:lnTo>
                <a:lnTo>
                  <a:pt x="5941" y="17740"/>
                </a:lnTo>
                <a:lnTo>
                  <a:pt x="2984" y="17740"/>
                </a:lnTo>
                <a:lnTo>
                  <a:pt x="2984" y="2984"/>
                </a:lnTo>
                <a:lnTo>
                  <a:pt x="8897" y="2984"/>
                </a:lnTo>
                <a:lnTo>
                  <a:pt x="8897" y="5561"/>
                </a:lnTo>
                <a:lnTo>
                  <a:pt x="8925" y="5561"/>
                </a:lnTo>
                <a:lnTo>
                  <a:pt x="8925" y="20723"/>
                </a:lnTo>
                <a:lnTo>
                  <a:pt x="5941" y="20723"/>
                </a:lnTo>
                <a:lnTo>
                  <a:pt x="5941" y="23653"/>
                </a:lnTo>
                <a:lnTo>
                  <a:pt x="11230" y="23653"/>
                </a:lnTo>
                <a:lnTo>
                  <a:pt x="11230" y="26636"/>
                </a:lnTo>
                <a:lnTo>
                  <a:pt x="13861" y="26636"/>
                </a:lnTo>
                <a:lnTo>
                  <a:pt x="13861" y="29620"/>
                </a:lnTo>
                <a:lnTo>
                  <a:pt x="16140" y="29620"/>
                </a:lnTo>
                <a:lnTo>
                  <a:pt x="16140" y="32169"/>
                </a:lnTo>
                <a:lnTo>
                  <a:pt x="18825" y="32169"/>
                </a:lnTo>
                <a:lnTo>
                  <a:pt x="18825" y="34828"/>
                </a:lnTo>
                <a:lnTo>
                  <a:pt x="16140" y="34828"/>
                </a:lnTo>
                <a:lnTo>
                  <a:pt x="16140" y="37350"/>
                </a:lnTo>
                <a:lnTo>
                  <a:pt x="18825" y="37350"/>
                </a:lnTo>
                <a:lnTo>
                  <a:pt x="18825" y="40605"/>
                </a:lnTo>
                <a:lnTo>
                  <a:pt x="16140" y="40605"/>
                </a:lnTo>
                <a:lnTo>
                  <a:pt x="16140" y="43182"/>
                </a:lnTo>
                <a:lnTo>
                  <a:pt x="11013" y="43182"/>
                </a:lnTo>
                <a:lnTo>
                  <a:pt x="11013" y="45731"/>
                </a:lnTo>
                <a:lnTo>
                  <a:pt x="29295" y="45731"/>
                </a:lnTo>
                <a:lnTo>
                  <a:pt x="29295" y="43182"/>
                </a:lnTo>
                <a:lnTo>
                  <a:pt x="24168" y="43182"/>
                </a:lnTo>
                <a:lnTo>
                  <a:pt x="24168" y="40605"/>
                </a:lnTo>
                <a:lnTo>
                  <a:pt x="21510" y="40605"/>
                </a:lnTo>
                <a:lnTo>
                  <a:pt x="21510" y="37350"/>
                </a:lnTo>
                <a:lnTo>
                  <a:pt x="24168" y="37350"/>
                </a:lnTo>
                <a:lnTo>
                  <a:pt x="24168" y="34828"/>
                </a:lnTo>
                <a:lnTo>
                  <a:pt x="21510" y="34828"/>
                </a:lnTo>
                <a:lnTo>
                  <a:pt x="21510" y="32169"/>
                </a:lnTo>
                <a:lnTo>
                  <a:pt x="24168" y="32169"/>
                </a:lnTo>
                <a:lnTo>
                  <a:pt x="24168" y="29620"/>
                </a:lnTo>
                <a:lnTo>
                  <a:pt x="26311" y="29620"/>
                </a:lnTo>
                <a:lnTo>
                  <a:pt x="26311" y="26636"/>
                </a:lnTo>
                <a:lnTo>
                  <a:pt x="28969" y="26636"/>
                </a:lnTo>
                <a:lnTo>
                  <a:pt x="28969" y="23653"/>
                </a:lnTo>
                <a:lnTo>
                  <a:pt x="34313" y="23653"/>
                </a:lnTo>
                <a:lnTo>
                  <a:pt x="34313" y="20723"/>
                </a:lnTo>
                <a:lnTo>
                  <a:pt x="31410" y="20723"/>
                </a:lnTo>
                <a:lnTo>
                  <a:pt x="31410" y="5561"/>
                </a:lnTo>
                <a:lnTo>
                  <a:pt x="31410" y="2984"/>
                </a:lnTo>
                <a:lnTo>
                  <a:pt x="37269" y="2984"/>
                </a:lnTo>
                <a:lnTo>
                  <a:pt x="37269" y="17740"/>
                </a:lnTo>
                <a:lnTo>
                  <a:pt x="34313" y="17740"/>
                </a:lnTo>
                <a:lnTo>
                  <a:pt x="34313" y="20723"/>
                </a:lnTo>
                <a:lnTo>
                  <a:pt x="37296" y="20723"/>
                </a:lnTo>
                <a:lnTo>
                  <a:pt x="37296" y="17740"/>
                </a:lnTo>
                <a:lnTo>
                  <a:pt x="40253" y="17740"/>
                </a:lnTo>
                <a:lnTo>
                  <a:pt x="40253" y="2984"/>
                </a:lnTo>
                <a:lnTo>
                  <a:pt x="40253" y="1"/>
                </a:lnTo>
                <a:lnTo>
                  <a:pt x="28427" y="1"/>
                </a:lnTo>
                <a:lnTo>
                  <a:pt x="28427" y="5561"/>
                </a:lnTo>
                <a:lnTo>
                  <a:pt x="11827" y="5561"/>
                </a:lnTo>
                <a:lnTo>
                  <a:pt x="1182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42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11;p62">
            <a:extLst>
              <a:ext uri="{FF2B5EF4-FFF2-40B4-BE49-F238E27FC236}">
                <a16:creationId xmlns:a16="http://schemas.microsoft.com/office/drawing/2014/main" id="{60D4ABD3-31BC-828E-3575-E5372FFF3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715" y="139841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Trend Analysis - Genre</a:t>
            </a:r>
            <a:endParaRPr dirty="0"/>
          </a:p>
        </p:txBody>
      </p:sp>
      <p:sp>
        <p:nvSpPr>
          <p:cNvPr id="1096" name="Google Shape;1029;p60">
            <a:extLst>
              <a:ext uri="{FF2B5EF4-FFF2-40B4-BE49-F238E27FC236}">
                <a16:creationId xmlns:a16="http://schemas.microsoft.com/office/drawing/2014/main" id="{0DFF5F07-9081-5324-A559-0936E4FAC2E4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2</a:t>
            </a:r>
          </a:p>
        </p:txBody>
      </p:sp>
      <p:grpSp>
        <p:nvGrpSpPr>
          <p:cNvPr id="2" name="Google Shape;1053;p60">
            <a:extLst>
              <a:ext uri="{FF2B5EF4-FFF2-40B4-BE49-F238E27FC236}">
                <a16:creationId xmlns:a16="http://schemas.microsoft.com/office/drawing/2014/main" id="{E6B0AC27-3EE6-A8B5-F035-D5B1DCB7E130}"/>
              </a:ext>
            </a:extLst>
          </p:cNvPr>
          <p:cNvGrpSpPr/>
          <p:nvPr/>
        </p:nvGrpSpPr>
        <p:grpSpPr>
          <a:xfrm>
            <a:off x="102308" y="43280"/>
            <a:ext cx="763531" cy="435068"/>
            <a:chOff x="2998504" y="2244238"/>
            <a:chExt cx="937193" cy="534022"/>
          </a:xfrm>
        </p:grpSpPr>
        <p:sp>
          <p:nvSpPr>
            <p:cNvPr id="3" name="Google Shape;1054;p60">
              <a:extLst>
                <a:ext uri="{FF2B5EF4-FFF2-40B4-BE49-F238E27FC236}">
                  <a16:creationId xmlns:a16="http://schemas.microsoft.com/office/drawing/2014/main" id="{A219BF4E-5EC3-99F0-3CF2-7E56BD703259}"/>
                </a:ext>
              </a:extLst>
            </p:cNvPr>
            <p:cNvSpPr/>
            <p:nvPr/>
          </p:nvSpPr>
          <p:spPr>
            <a:xfrm>
              <a:off x="3707940" y="2447910"/>
              <a:ext cx="71352" cy="75928"/>
            </a:xfrm>
            <a:custGeom>
              <a:avLst/>
              <a:gdLst/>
              <a:ahLst/>
              <a:cxnLst/>
              <a:rect l="l" t="t" r="r" b="b"/>
              <a:pathLst>
                <a:path w="3914" h="4165" extrusionOk="0">
                  <a:moveTo>
                    <a:pt x="586" y="1"/>
                  </a:moveTo>
                  <a:lnTo>
                    <a:pt x="586" y="545"/>
                  </a:lnTo>
                  <a:lnTo>
                    <a:pt x="1" y="545"/>
                  </a:lnTo>
                  <a:lnTo>
                    <a:pt x="1" y="3056"/>
                  </a:lnTo>
                  <a:lnTo>
                    <a:pt x="273" y="3056"/>
                  </a:lnTo>
                  <a:lnTo>
                    <a:pt x="273" y="3579"/>
                  </a:lnTo>
                  <a:lnTo>
                    <a:pt x="586" y="3579"/>
                  </a:lnTo>
                  <a:lnTo>
                    <a:pt x="586" y="3642"/>
                  </a:lnTo>
                  <a:lnTo>
                    <a:pt x="838" y="3642"/>
                  </a:lnTo>
                  <a:lnTo>
                    <a:pt x="838" y="4165"/>
                  </a:lnTo>
                  <a:lnTo>
                    <a:pt x="3348" y="4165"/>
                  </a:lnTo>
                  <a:lnTo>
                    <a:pt x="3348" y="3579"/>
                  </a:lnTo>
                  <a:lnTo>
                    <a:pt x="3913" y="3579"/>
                  </a:lnTo>
                  <a:lnTo>
                    <a:pt x="3913" y="1068"/>
                  </a:lnTo>
                  <a:lnTo>
                    <a:pt x="3641" y="1068"/>
                  </a:lnTo>
                  <a:lnTo>
                    <a:pt x="3641" y="545"/>
                  </a:lnTo>
                  <a:lnTo>
                    <a:pt x="3348" y="545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rgbClr val="09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55;p60">
              <a:extLst>
                <a:ext uri="{FF2B5EF4-FFF2-40B4-BE49-F238E27FC236}">
                  <a16:creationId xmlns:a16="http://schemas.microsoft.com/office/drawing/2014/main" id="{3AEAA55D-8C77-88C7-4FA2-052505FB3393}"/>
                </a:ext>
              </a:extLst>
            </p:cNvPr>
            <p:cNvSpPr/>
            <p:nvPr/>
          </p:nvSpPr>
          <p:spPr>
            <a:xfrm>
              <a:off x="3123993" y="2372023"/>
              <a:ext cx="685083" cy="276549"/>
            </a:xfrm>
            <a:custGeom>
              <a:avLst/>
              <a:gdLst/>
              <a:ahLst/>
              <a:cxnLst/>
              <a:rect l="l" t="t" r="r" b="b"/>
              <a:pathLst>
                <a:path w="37580" h="15170" extrusionOk="0">
                  <a:moveTo>
                    <a:pt x="1" y="0"/>
                  </a:moveTo>
                  <a:lnTo>
                    <a:pt x="1" y="15170"/>
                  </a:lnTo>
                  <a:lnTo>
                    <a:pt x="37579" y="15170"/>
                  </a:lnTo>
                  <a:lnTo>
                    <a:pt x="375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6;p60">
              <a:extLst>
                <a:ext uri="{FF2B5EF4-FFF2-40B4-BE49-F238E27FC236}">
                  <a16:creationId xmlns:a16="http://schemas.microsoft.com/office/drawing/2014/main" id="{B32492C9-0EEF-C1EC-9424-92DC660CA1AB}"/>
                </a:ext>
              </a:extLst>
            </p:cNvPr>
            <p:cNvSpPr/>
            <p:nvPr/>
          </p:nvSpPr>
          <p:spPr>
            <a:xfrm>
              <a:off x="3534400" y="2373919"/>
              <a:ext cx="401297" cy="404341"/>
            </a:xfrm>
            <a:custGeom>
              <a:avLst/>
              <a:gdLst/>
              <a:ahLst/>
              <a:cxnLst/>
              <a:rect l="l" t="t" r="r" b="b"/>
              <a:pathLst>
                <a:path w="22013" h="22180" extrusionOk="0">
                  <a:moveTo>
                    <a:pt x="6947" y="1"/>
                  </a:moveTo>
                  <a:lnTo>
                    <a:pt x="6947" y="2198"/>
                  </a:lnTo>
                  <a:lnTo>
                    <a:pt x="4959" y="2198"/>
                  </a:lnTo>
                  <a:lnTo>
                    <a:pt x="4959" y="4960"/>
                  </a:lnTo>
                  <a:lnTo>
                    <a:pt x="2197" y="4960"/>
                  </a:lnTo>
                  <a:lnTo>
                    <a:pt x="2197" y="6968"/>
                  </a:lnTo>
                  <a:lnTo>
                    <a:pt x="0" y="6968"/>
                  </a:lnTo>
                  <a:lnTo>
                    <a:pt x="0" y="15066"/>
                  </a:lnTo>
                  <a:lnTo>
                    <a:pt x="2197" y="15066"/>
                  </a:lnTo>
                  <a:lnTo>
                    <a:pt x="2197" y="17053"/>
                  </a:lnTo>
                  <a:lnTo>
                    <a:pt x="4959" y="17053"/>
                  </a:lnTo>
                  <a:lnTo>
                    <a:pt x="4959" y="19773"/>
                  </a:lnTo>
                  <a:lnTo>
                    <a:pt x="6947" y="19773"/>
                  </a:lnTo>
                  <a:lnTo>
                    <a:pt x="6947" y="22180"/>
                  </a:lnTo>
                  <a:lnTo>
                    <a:pt x="15065" y="22180"/>
                  </a:lnTo>
                  <a:lnTo>
                    <a:pt x="15065" y="19773"/>
                  </a:lnTo>
                  <a:lnTo>
                    <a:pt x="17053" y="19773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12" y="15066"/>
                  </a:lnTo>
                  <a:lnTo>
                    <a:pt x="22012" y="6968"/>
                  </a:lnTo>
                  <a:lnTo>
                    <a:pt x="19815" y="6968"/>
                  </a:lnTo>
                  <a:lnTo>
                    <a:pt x="19815" y="4960"/>
                  </a:lnTo>
                  <a:lnTo>
                    <a:pt x="17053" y="4960"/>
                  </a:lnTo>
                  <a:lnTo>
                    <a:pt x="17053" y="2198"/>
                  </a:lnTo>
                  <a:lnTo>
                    <a:pt x="15065" y="2198"/>
                  </a:lnTo>
                  <a:lnTo>
                    <a:pt x="150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7;p60">
              <a:extLst>
                <a:ext uri="{FF2B5EF4-FFF2-40B4-BE49-F238E27FC236}">
                  <a16:creationId xmlns:a16="http://schemas.microsoft.com/office/drawing/2014/main" id="{CCEB59EC-CC61-036F-2FFC-C7B94614655D}"/>
                </a:ext>
              </a:extLst>
            </p:cNvPr>
            <p:cNvSpPr/>
            <p:nvPr/>
          </p:nvSpPr>
          <p:spPr>
            <a:xfrm>
              <a:off x="3625946" y="2541370"/>
              <a:ext cx="71334" cy="75910"/>
            </a:xfrm>
            <a:custGeom>
              <a:avLst/>
              <a:gdLst/>
              <a:ahLst/>
              <a:cxnLst/>
              <a:rect l="l" t="t" r="r" b="b"/>
              <a:pathLst>
                <a:path w="3913" h="4164" extrusionOk="0">
                  <a:moveTo>
                    <a:pt x="586" y="0"/>
                  </a:moveTo>
                  <a:lnTo>
                    <a:pt x="586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72" y="3055"/>
                  </a:lnTo>
                  <a:lnTo>
                    <a:pt x="272" y="3578"/>
                  </a:lnTo>
                  <a:lnTo>
                    <a:pt x="586" y="3578"/>
                  </a:lnTo>
                  <a:lnTo>
                    <a:pt x="586" y="3641"/>
                  </a:lnTo>
                  <a:lnTo>
                    <a:pt x="837" y="3641"/>
                  </a:lnTo>
                  <a:lnTo>
                    <a:pt x="837" y="4164"/>
                  </a:lnTo>
                  <a:lnTo>
                    <a:pt x="3327" y="4164"/>
                  </a:lnTo>
                  <a:lnTo>
                    <a:pt x="3327" y="3578"/>
                  </a:lnTo>
                  <a:lnTo>
                    <a:pt x="3913" y="3578"/>
                  </a:lnTo>
                  <a:lnTo>
                    <a:pt x="3913" y="1067"/>
                  </a:lnTo>
                  <a:lnTo>
                    <a:pt x="3641" y="1067"/>
                  </a:lnTo>
                  <a:lnTo>
                    <a:pt x="3641" y="544"/>
                  </a:lnTo>
                  <a:lnTo>
                    <a:pt x="3327" y="544"/>
                  </a:lnTo>
                  <a:lnTo>
                    <a:pt x="3327" y="523"/>
                  </a:lnTo>
                  <a:lnTo>
                    <a:pt x="3076" y="52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58;p60">
              <a:extLst>
                <a:ext uri="{FF2B5EF4-FFF2-40B4-BE49-F238E27FC236}">
                  <a16:creationId xmlns:a16="http://schemas.microsoft.com/office/drawing/2014/main" id="{27A45D29-FD0D-ED6D-A47E-24D9E5CD592A}"/>
                </a:ext>
              </a:extLst>
            </p:cNvPr>
            <p:cNvSpPr/>
            <p:nvPr/>
          </p:nvSpPr>
          <p:spPr>
            <a:xfrm>
              <a:off x="3707940" y="2631749"/>
              <a:ext cx="71352" cy="76311"/>
            </a:xfrm>
            <a:custGeom>
              <a:avLst/>
              <a:gdLst/>
              <a:ahLst/>
              <a:cxnLst/>
              <a:rect l="l" t="t" r="r" b="b"/>
              <a:pathLst>
                <a:path w="3914" h="4186" extrusionOk="0">
                  <a:moveTo>
                    <a:pt x="586" y="1"/>
                  </a:moveTo>
                  <a:lnTo>
                    <a:pt x="586" y="587"/>
                  </a:lnTo>
                  <a:lnTo>
                    <a:pt x="1" y="587"/>
                  </a:lnTo>
                  <a:lnTo>
                    <a:pt x="1" y="3098"/>
                  </a:lnTo>
                  <a:lnTo>
                    <a:pt x="273" y="3098"/>
                  </a:lnTo>
                  <a:lnTo>
                    <a:pt x="273" y="3621"/>
                  </a:lnTo>
                  <a:lnTo>
                    <a:pt x="586" y="3621"/>
                  </a:lnTo>
                  <a:lnTo>
                    <a:pt x="586" y="3663"/>
                  </a:lnTo>
                  <a:lnTo>
                    <a:pt x="838" y="3663"/>
                  </a:lnTo>
                  <a:lnTo>
                    <a:pt x="838" y="4186"/>
                  </a:lnTo>
                  <a:lnTo>
                    <a:pt x="3348" y="4186"/>
                  </a:lnTo>
                  <a:lnTo>
                    <a:pt x="3348" y="3621"/>
                  </a:lnTo>
                  <a:lnTo>
                    <a:pt x="3913" y="3621"/>
                  </a:lnTo>
                  <a:lnTo>
                    <a:pt x="3913" y="1110"/>
                  </a:lnTo>
                  <a:lnTo>
                    <a:pt x="3641" y="1110"/>
                  </a:lnTo>
                  <a:lnTo>
                    <a:pt x="3641" y="587"/>
                  </a:lnTo>
                  <a:lnTo>
                    <a:pt x="3348" y="587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60">
              <a:extLst>
                <a:ext uri="{FF2B5EF4-FFF2-40B4-BE49-F238E27FC236}">
                  <a16:creationId xmlns:a16="http://schemas.microsoft.com/office/drawing/2014/main" id="{68410444-077F-E9C7-24B5-125EEAA3A6BE}"/>
                </a:ext>
              </a:extLst>
            </p:cNvPr>
            <p:cNvSpPr/>
            <p:nvPr/>
          </p:nvSpPr>
          <p:spPr>
            <a:xfrm>
              <a:off x="3790718" y="2541370"/>
              <a:ext cx="70951" cy="75910"/>
            </a:xfrm>
            <a:custGeom>
              <a:avLst/>
              <a:gdLst/>
              <a:ahLst/>
              <a:cxnLst/>
              <a:rect l="l" t="t" r="r" b="b"/>
              <a:pathLst>
                <a:path w="3892" h="4164" extrusionOk="0">
                  <a:moveTo>
                    <a:pt x="544" y="0"/>
                  </a:moveTo>
                  <a:lnTo>
                    <a:pt x="544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51" y="3055"/>
                  </a:lnTo>
                  <a:lnTo>
                    <a:pt x="251" y="3578"/>
                  </a:lnTo>
                  <a:lnTo>
                    <a:pt x="544" y="3578"/>
                  </a:lnTo>
                  <a:lnTo>
                    <a:pt x="544" y="3641"/>
                  </a:lnTo>
                  <a:lnTo>
                    <a:pt x="795" y="3641"/>
                  </a:lnTo>
                  <a:lnTo>
                    <a:pt x="795" y="4164"/>
                  </a:lnTo>
                  <a:lnTo>
                    <a:pt x="3306" y="4164"/>
                  </a:lnTo>
                  <a:lnTo>
                    <a:pt x="3306" y="3578"/>
                  </a:lnTo>
                  <a:lnTo>
                    <a:pt x="3892" y="3578"/>
                  </a:lnTo>
                  <a:lnTo>
                    <a:pt x="3892" y="1067"/>
                  </a:lnTo>
                  <a:lnTo>
                    <a:pt x="3620" y="1067"/>
                  </a:lnTo>
                  <a:lnTo>
                    <a:pt x="3620" y="544"/>
                  </a:lnTo>
                  <a:lnTo>
                    <a:pt x="3306" y="544"/>
                  </a:lnTo>
                  <a:lnTo>
                    <a:pt x="3306" y="523"/>
                  </a:lnTo>
                  <a:lnTo>
                    <a:pt x="3055" y="523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0;p60">
              <a:extLst>
                <a:ext uri="{FF2B5EF4-FFF2-40B4-BE49-F238E27FC236}">
                  <a16:creationId xmlns:a16="http://schemas.microsoft.com/office/drawing/2014/main" id="{CBE2539A-7A2F-566E-5B9C-8AB6DC9DB3D0}"/>
                </a:ext>
              </a:extLst>
            </p:cNvPr>
            <p:cNvSpPr/>
            <p:nvPr/>
          </p:nvSpPr>
          <p:spPr>
            <a:xfrm>
              <a:off x="2998504" y="2244238"/>
              <a:ext cx="401680" cy="404341"/>
            </a:xfrm>
            <a:custGeom>
              <a:avLst/>
              <a:gdLst/>
              <a:ahLst/>
              <a:cxnLst/>
              <a:rect l="l" t="t" r="r" b="b"/>
              <a:pathLst>
                <a:path w="22034" h="22180" extrusionOk="0">
                  <a:moveTo>
                    <a:pt x="6968" y="1"/>
                  </a:moveTo>
                  <a:lnTo>
                    <a:pt x="6968" y="2198"/>
                  </a:lnTo>
                  <a:lnTo>
                    <a:pt x="4960" y="2198"/>
                  </a:lnTo>
                  <a:lnTo>
                    <a:pt x="4960" y="4959"/>
                  </a:lnTo>
                  <a:lnTo>
                    <a:pt x="2240" y="4959"/>
                  </a:lnTo>
                  <a:lnTo>
                    <a:pt x="2240" y="6968"/>
                  </a:lnTo>
                  <a:lnTo>
                    <a:pt x="1" y="6968"/>
                  </a:lnTo>
                  <a:lnTo>
                    <a:pt x="1" y="15066"/>
                  </a:lnTo>
                  <a:lnTo>
                    <a:pt x="2240" y="15066"/>
                  </a:lnTo>
                  <a:lnTo>
                    <a:pt x="2240" y="17053"/>
                  </a:lnTo>
                  <a:lnTo>
                    <a:pt x="4960" y="17053"/>
                  </a:lnTo>
                  <a:lnTo>
                    <a:pt x="4960" y="19815"/>
                  </a:lnTo>
                  <a:lnTo>
                    <a:pt x="6968" y="19815"/>
                  </a:lnTo>
                  <a:lnTo>
                    <a:pt x="6968" y="22180"/>
                  </a:lnTo>
                  <a:lnTo>
                    <a:pt x="15066" y="22180"/>
                  </a:lnTo>
                  <a:lnTo>
                    <a:pt x="15066" y="19815"/>
                  </a:lnTo>
                  <a:lnTo>
                    <a:pt x="17053" y="19815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33" y="15066"/>
                  </a:lnTo>
                  <a:lnTo>
                    <a:pt x="22033" y="6968"/>
                  </a:lnTo>
                  <a:lnTo>
                    <a:pt x="19815" y="6968"/>
                  </a:lnTo>
                  <a:lnTo>
                    <a:pt x="19815" y="4959"/>
                  </a:lnTo>
                  <a:lnTo>
                    <a:pt x="17053" y="4959"/>
                  </a:lnTo>
                  <a:lnTo>
                    <a:pt x="17053" y="2198"/>
                  </a:lnTo>
                  <a:lnTo>
                    <a:pt x="15066" y="2198"/>
                  </a:lnTo>
                  <a:lnTo>
                    <a:pt x="15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1;p60">
              <a:extLst>
                <a:ext uri="{FF2B5EF4-FFF2-40B4-BE49-F238E27FC236}">
                  <a16:creationId xmlns:a16="http://schemas.microsoft.com/office/drawing/2014/main" id="{134E1474-55C7-8505-3866-BF5770FD27EF}"/>
                </a:ext>
              </a:extLst>
            </p:cNvPr>
            <p:cNvSpPr/>
            <p:nvPr/>
          </p:nvSpPr>
          <p:spPr>
            <a:xfrm>
              <a:off x="3099584" y="2344552"/>
              <a:ext cx="199509" cy="200658"/>
            </a:xfrm>
            <a:custGeom>
              <a:avLst/>
              <a:gdLst/>
              <a:ahLst/>
              <a:cxnLst/>
              <a:rect l="l" t="t" r="r" b="b"/>
              <a:pathLst>
                <a:path w="10944" h="11007" extrusionOk="0">
                  <a:moveTo>
                    <a:pt x="3453" y="1"/>
                  </a:moveTo>
                  <a:lnTo>
                    <a:pt x="3453" y="1089"/>
                  </a:lnTo>
                  <a:lnTo>
                    <a:pt x="2469" y="1089"/>
                  </a:lnTo>
                  <a:lnTo>
                    <a:pt x="2469" y="2449"/>
                  </a:lnTo>
                  <a:lnTo>
                    <a:pt x="1109" y="2449"/>
                  </a:lnTo>
                  <a:lnTo>
                    <a:pt x="1109" y="3453"/>
                  </a:lnTo>
                  <a:lnTo>
                    <a:pt x="0" y="3453"/>
                  </a:lnTo>
                  <a:lnTo>
                    <a:pt x="0" y="7470"/>
                  </a:lnTo>
                  <a:lnTo>
                    <a:pt x="1109" y="7470"/>
                  </a:lnTo>
                  <a:lnTo>
                    <a:pt x="1109" y="8475"/>
                  </a:lnTo>
                  <a:lnTo>
                    <a:pt x="2469" y="8475"/>
                  </a:lnTo>
                  <a:lnTo>
                    <a:pt x="2469" y="9835"/>
                  </a:lnTo>
                  <a:lnTo>
                    <a:pt x="3453" y="9835"/>
                  </a:lnTo>
                  <a:lnTo>
                    <a:pt x="3453" y="11006"/>
                  </a:lnTo>
                  <a:lnTo>
                    <a:pt x="7491" y="11006"/>
                  </a:lnTo>
                  <a:lnTo>
                    <a:pt x="7491" y="9835"/>
                  </a:lnTo>
                  <a:lnTo>
                    <a:pt x="8475" y="9835"/>
                  </a:lnTo>
                  <a:lnTo>
                    <a:pt x="8475" y="8475"/>
                  </a:lnTo>
                  <a:lnTo>
                    <a:pt x="9835" y="8475"/>
                  </a:lnTo>
                  <a:lnTo>
                    <a:pt x="9835" y="7470"/>
                  </a:lnTo>
                  <a:lnTo>
                    <a:pt x="10944" y="7470"/>
                  </a:lnTo>
                  <a:lnTo>
                    <a:pt x="10944" y="3453"/>
                  </a:lnTo>
                  <a:lnTo>
                    <a:pt x="9835" y="3453"/>
                  </a:lnTo>
                  <a:lnTo>
                    <a:pt x="9835" y="2449"/>
                  </a:lnTo>
                  <a:lnTo>
                    <a:pt x="8475" y="2449"/>
                  </a:lnTo>
                  <a:lnTo>
                    <a:pt x="8475" y="1089"/>
                  </a:lnTo>
                  <a:lnTo>
                    <a:pt x="7491" y="1089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2;p60">
              <a:extLst>
                <a:ext uri="{FF2B5EF4-FFF2-40B4-BE49-F238E27FC236}">
                  <a16:creationId xmlns:a16="http://schemas.microsoft.com/office/drawing/2014/main" id="{9B7FCF94-2997-4FF1-29D1-AEA5A88E00B5}"/>
                </a:ext>
              </a:extLst>
            </p:cNvPr>
            <p:cNvSpPr/>
            <p:nvPr/>
          </p:nvSpPr>
          <p:spPr>
            <a:xfrm>
              <a:off x="3154508" y="2400624"/>
              <a:ext cx="89272" cy="88889"/>
            </a:xfrm>
            <a:custGeom>
              <a:avLst/>
              <a:gdLst/>
              <a:ahLst/>
              <a:cxnLst/>
              <a:rect l="l" t="t" r="r" b="b"/>
              <a:pathLst>
                <a:path w="4897" h="4876" extrusionOk="0">
                  <a:moveTo>
                    <a:pt x="1570" y="0"/>
                  </a:moveTo>
                  <a:lnTo>
                    <a:pt x="1570" y="482"/>
                  </a:lnTo>
                  <a:lnTo>
                    <a:pt x="1130" y="482"/>
                  </a:lnTo>
                  <a:lnTo>
                    <a:pt x="1130" y="1109"/>
                  </a:lnTo>
                  <a:lnTo>
                    <a:pt x="524" y="1109"/>
                  </a:lnTo>
                  <a:lnTo>
                    <a:pt x="524" y="1549"/>
                  </a:lnTo>
                  <a:lnTo>
                    <a:pt x="0" y="1549"/>
                  </a:lnTo>
                  <a:lnTo>
                    <a:pt x="0" y="3327"/>
                  </a:lnTo>
                  <a:lnTo>
                    <a:pt x="524" y="3327"/>
                  </a:lnTo>
                  <a:lnTo>
                    <a:pt x="524" y="3767"/>
                  </a:lnTo>
                  <a:lnTo>
                    <a:pt x="1130" y="3767"/>
                  </a:lnTo>
                  <a:lnTo>
                    <a:pt x="1130" y="4373"/>
                  </a:lnTo>
                  <a:lnTo>
                    <a:pt x="1570" y="4373"/>
                  </a:lnTo>
                  <a:lnTo>
                    <a:pt x="1570" y="4875"/>
                  </a:lnTo>
                  <a:lnTo>
                    <a:pt x="3369" y="4875"/>
                  </a:lnTo>
                  <a:lnTo>
                    <a:pt x="3369" y="4373"/>
                  </a:lnTo>
                  <a:lnTo>
                    <a:pt x="3829" y="4373"/>
                  </a:lnTo>
                  <a:lnTo>
                    <a:pt x="3829" y="3767"/>
                  </a:lnTo>
                  <a:lnTo>
                    <a:pt x="4415" y="3767"/>
                  </a:lnTo>
                  <a:lnTo>
                    <a:pt x="4415" y="3327"/>
                  </a:lnTo>
                  <a:lnTo>
                    <a:pt x="4897" y="3327"/>
                  </a:lnTo>
                  <a:lnTo>
                    <a:pt x="4897" y="1549"/>
                  </a:lnTo>
                  <a:lnTo>
                    <a:pt x="4415" y="1549"/>
                  </a:lnTo>
                  <a:lnTo>
                    <a:pt x="4415" y="1109"/>
                  </a:lnTo>
                  <a:lnTo>
                    <a:pt x="3829" y="1109"/>
                  </a:lnTo>
                  <a:lnTo>
                    <a:pt x="3829" y="482"/>
                  </a:lnTo>
                  <a:lnTo>
                    <a:pt x="3369" y="482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113;p62">
            <a:extLst>
              <a:ext uri="{FF2B5EF4-FFF2-40B4-BE49-F238E27FC236}">
                <a16:creationId xmlns:a16="http://schemas.microsoft.com/office/drawing/2014/main" id="{A2825B6F-E9D3-32BD-71FD-7520CB4668E2}"/>
              </a:ext>
            </a:extLst>
          </p:cNvPr>
          <p:cNvSpPr txBox="1"/>
          <p:nvPr/>
        </p:nvSpPr>
        <p:spPr>
          <a:xfrm>
            <a:off x="317012" y="651341"/>
            <a:ext cx="8517292" cy="2459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14) – 16245 Games, 14 Features</a:t>
            </a:r>
          </a:p>
        </p:txBody>
      </p:sp>
      <p:graphicFrame>
        <p:nvGraphicFramePr>
          <p:cNvPr id="24" name="표 31">
            <a:extLst>
              <a:ext uri="{FF2B5EF4-FFF2-40B4-BE49-F238E27FC236}">
                <a16:creationId xmlns:a16="http://schemas.microsoft.com/office/drawing/2014/main" id="{68218812-6D59-5F88-7BDE-93F249510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422040"/>
              </p:ext>
            </p:extLst>
          </p:nvPr>
        </p:nvGraphicFramePr>
        <p:xfrm>
          <a:off x="317011" y="901228"/>
          <a:ext cx="8509984" cy="3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07856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31905041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17581019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754418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193133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18762721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7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accent4"/>
                          </a:solidFill>
                        </a:rPr>
                        <a:t>Generation</a:t>
                      </a: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Type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Company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Multi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NA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EU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JP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Other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Global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sp>
        <p:nvSpPr>
          <p:cNvPr id="42" name="Google Shape;1161;p65">
            <a:extLst>
              <a:ext uri="{FF2B5EF4-FFF2-40B4-BE49-F238E27FC236}">
                <a16:creationId xmlns:a16="http://schemas.microsoft.com/office/drawing/2014/main" id="{D64B71BB-4FDB-44CD-CEBB-D5BC5C85CB54}"/>
              </a:ext>
            </a:extLst>
          </p:cNvPr>
          <p:cNvSpPr txBox="1">
            <a:spLocks/>
          </p:cNvSpPr>
          <p:nvPr/>
        </p:nvSpPr>
        <p:spPr>
          <a:xfrm>
            <a:off x="6280741" y="1747447"/>
            <a:ext cx="2546252" cy="227246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SzPts val="1200"/>
            </a:pP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Global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판매량 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TOP5 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장르</a:t>
            </a:r>
            <a:endParaRPr lang="en-US" altLang="ko-KR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endParaRPr lang="en-US" altLang="ko-KR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Action(19.6%)</a:t>
            </a:r>
          </a:p>
          <a:p>
            <a:pPr marL="152400">
              <a:buSzPts val="1200"/>
            </a:pP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Sports(14.9%)</a:t>
            </a:r>
          </a:p>
          <a:p>
            <a:pPr marL="152400">
              <a:buSzPts val="1200"/>
            </a:pP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Shooter(11.7%)</a:t>
            </a:r>
          </a:p>
          <a:p>
            <a:pPr marL="152400">
              <a:buSzPts val="1200"/>
            </a:pP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Role-Playing(10.3%)</a:t>
            </a:r>
          </a:p>
          <a:p>
            <a:pPr marL="152400">
              <a:buSzPts val="1200"/>
            </a:pP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Platform(9.4%)</a:t>
            </a:r>
            <a:endParaRPr lang="ko-KR" altLang="en-US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899D32-0F7A-7DBA-041A-2F012D0A8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34" y="1752815"/>
            <a:ext cx="3517649" cy="22724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49" name="그림 1148">
            <a:extLst>
              <a:ext uri="{FF2B5EF4-FFF2-40B4-BE49-F238E27FC236}">
                <a16:creationId xmlns:a16="http://schemas.microsoft.com/office/drawing/2014/main" id="{9FDD26E5-8147-C853-B6F3-E75A8053C6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1" r="2646" b="1424"/>
          <a:stretch/>
        </p:blipFill>
        <p:spPr>
          <a:xfrm>
            <a:off x="3209027" y="3350867"/>
            <a:ext cx="424886" cy="427504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A241EB-D6BF-67A5-EB9A-3F9C3D614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7206" y="1753797"/>
            <a:ext cx="2266112" cy="226611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647F58-9380-B697-71D3-270CE0160B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1" r="2646" b="1424"/>
          <a:stretch/>
        </p:blipFill>
        <p:spPr>
          <a:xfrm>
            <a:off x="3984170" y="1816436"/>
            <a:ext cx="333227" cy="335280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569502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11;p62">
            <a:extLst>
              <a:ext uri="{FF2B5EF4-FFF2-40B4-BE49-F238E27FC236}">
                <a16:creationId xmlns:a16="http://schemas.microsoft.com/office/drawing/2014/main" id="{60D4ABD3-31BC-828E-3575-E5372FFF3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715" y="139841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Trend Analysis - Genre</a:t>
            </a:r>
            <a:endParaRPr dirty="0"/>
          </a:p>
        </p:txBody>
      </p:sp>
      <p:sp>
        <p:nvSpPr>
          <p:cNvPr id="1096" name="Google Shape;1029;p60">
            <a:extLst>
              <a:ext uri="{FF2B5EF4-FFF2-40B4-BE49-F238E27FC236}">
                <a16:creationId xmlns:a16="http://schemas.microsoft.com/office/drawing/2014/main" id="{0DFF5F07-9081-5324-A559-0936E4FAC2E4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2</a:t>
            </a:r>
          </a:p>
        </p:txBody>
      </p:sp>
      <p:grpSp>
        <p:nvGrpSpPr>
          <p:cNvPr id="2" name="Google Shape;1053;p60">
            <a:extLst>
              <a:ext uri="{FF2B5EF4-FFF2-40B4-BE49-F238E27FC236}">
                <a16:creationId xmlns:a16="http://schemas.microsoft.com/office/drawing/2014/main" id="{E6B0AC27-3EE6-A8B5-F035-D5B1DCB7E130}"/>
              </a:ext>
            </a:extLst>
          </p:cNvPr>
          <p:cNvGrpSpPr/>
          <p:nvPr/>
        </p:nvGrpSpPr>
        <p:grpSpPr>
          <a:xfrm>
            <a:off x="102308" y="43280"/>
            <a:ext cx="763531" cy="435068"/>
            <a:chOff x="2998504" y="2244238"/>
            <a:chExt cx="937193" cy="534022"/>
          </a:xfrm>
        </p:grpSpPr>
        <p:sp>
          <p:nvSpPr>
            <p:cNvPr id="3" name="Google Shape;1054;p60">
              <a:extLst>
                <a:ext uri="{FF2B5EF4-FFF2-40B4-BE49-F238E27FC236}">
                  <a16:creationId xmlns:a16="http://schemas.microsoft.com/office/drawing/2014/main" id="{A219BF4E-5EC3-99F0-3CF2-7E56BD703259}"/>
                </a:ext>
              </a:extLst>
            </p:cNvPr>
            <p:cNvSpPr/>
            <p:nvPr/>
          </p:nvSpPr>
          <p:spPr>
            <a:xfrm>
              <a:off x="3707940" y="2447910"/>
              <a:ext cx="71352" cy="75928"/>
            </a:xfrm>
            <a:custGeom>
              <a:avLst/>
              <a:gdLst/>
              <a:ahLst/>
              <a:cxnLst/>
              <a:rect l="l" t="t" r="r" b="b"/>
              <a:pathLst>
                <a:path w="3914" h="4165" extrusionOk="0">
                  <a:moveTo>
                    <a:pt x="586" y="1"/>
                  </a:moveTo>
                  <a:lnTo>
                    <a:pt x="586" y="545"/>
                  </a:lnTo>
                  <a:lnTo>
                    <a:pt x="1" y="545"/>
                  </a:lnTo>
                  <a:lnTo>
                    <a:pt x="1" y="3056"/>
                  </a:lnTo>
                  <a:lnTo>
                    <a:pt x="273" y="3056"/>
                  </a:lnTo>
                  <a:lnTo>
                    <a:pt x="273" y="3579"/>
                  </a:lnTo>
                  <a:lnTo>
                    <a:pt x="586" y="3579"/>
                  </a:lnTo>
                  <a:lnTo>
                    <a:pt x="586" y="3642"/>
                  </a:lnTo>
                  <a:lnTo>
                    <a:pt x="838" y="3642"/>
                  </a:lnTo>
                  <a:lnTo>
                    <a:pt x="838" y="4165"/>
                  </a:lnTo>
                  <a:lnTo>
                    <a:pt x="3348" y="4165"/>
                  </a:lnTo>
                  <a:lnTo>
                    <a:pt x="3348" y="3579"/>
                  </a:lnTo>
                  <a:lnTo>
                    <a:pt x="3913" y="3579"/>
                  </a:lnTo>
                  <a:lnTo>
                    <a:pt x="3913" y="1068"/>
                  </a:lnTo>
                  <a:lnTo>
                    <a:pt x="3641" y="1068"/>
                  </a:lnTo>
                  <a:lnTo>
                    <a:pt x="3641" y="545"/>
                  </a:lnTo>
                  <a:lnTo>
                    <a:pt x="3348" y="545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rgbClr val="09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55;p60">
              <a:extLst>
                <a:ext uri="{FF2B5EF4-FFF2-40B4-BE49-F238E27FC236}">
                  <a16:creationId xmlns:a16="http://schemas.microsoft.com/office/drawing/2014/main" id="{3AEAA55D-8C77-88C7-4FA2-052505FB3393}"/>
                </a:ext>
              </a:extLst>
            </p:cNvPr>
            <p:cNvSpPr/>
            <p:nvPr/>
          </p:nvSpPr>
          <p:spPr>
            <a:xfrm>
              <a:off x="3123993" y="2372023"/>
              <a:ext cx="685083" cy="276549"/>
            </a:xfrm>
            <a:custGeom>
              <a:avLst/>
              <a:gdLst/>
              <a:ahLst/>
              <a:cxnLst/>
              <a:rect l="l" t="t" r="r" b="b"/>
              <a:pathLst>
                <a:path w="37580" h="15170" extrusionOk="0">
                  <a:moveTo>
                    <a:pt x="1" y="0"/>
                  </a:moveTo>
                  <a:lnTo>
                    <a:pt x="1" y="15170"/>
                  </a:lnTo>
                  <a:lnTo>
                    <a:pt x="37579" y="15170"/>
                  </a:lnTo>
                  <a:lnTo>
                    <a:pt x="375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6;p60">
              <a:extLst>
                <a:ext uri="{FF2B5EF4-FFF2-40B4-BE49-F238E27FC236}">
                  <a16:creationId xmlns:a16="http://schemas.microsoft.com/office/drawing/2014/main" id="{B32492C9-0EEF-C1EC-9424-92DC660CA1AB}"/>
                </a:ext>
              </a:extLst>
            </p:cNvPr>
            <p:cNvSpPr/>
            <p:nvPr/>
          </p:nvSpPr>
          <p:spPr>
            <a:xfrm>
              <a:off x="3534400" y="2373919"/>
              <a:ext cx="401297" cy="404341"/>
            </a:xfrm>
            <a:custGeom>
              <a:avLst/>
              <a:gdLst/>
              <a:ahLst/>
              <a:cxnLst/>
              <a:rect l="l" t="t" r="r" b="b"/>
              <a:pathLst>
                <a:path w="22013" h="22180" extrusionOk="0">
                  <a:moveTo>
                    <a:pt x="6947" y="1"/>
                  </a:moveTo>
                  <a:lnTo>
                    <a:pt x="6947" y="2198"/>
                  </a:lnTo>
                  <a:lnTo>
                    <a:pt x="4959" y="2198"/>
                  </a:lnTo>
                  <a:lnTo>
                    <a:pt x="4959" y="4960"/>
                  </a:lnTo>
                  <a:lnTo>
                    <a:pt x="2197" y="4960"/>
                  </a:lnTo>
                  <a:lnTo>
                    <a:pt x="2197" y="6968"/>
                  </a:lnTo>
                  <a:lnTo>
                    <a:pt x="0" y="6968"/>
                  </a:lnTo>
                  <a:lnTo>
                    <a:pt x="0" y="15066"/>
                  </a:lnTo>
                  <a:lnTo>
                    <a:pt x="2197" y="15066"/>
                  </a:lnTo>
                  <a:lnTo>
                    <a:pt x="2197" y="17053"/>
                  </a:lnTo>
                  <a:lnTo>
                    <a:pt x="4959" y="17053"/>
                  </a:lnTo>
                  <a:lnTo>
                    <a:pt x="4959" y="19773"/>
                  </a:lnTo>
                  <a:lnTo>
                    <a:pt x="6947" y="19773"/>
                  </a:lnTo>
                  <a:lnTo>
                    <a:pt x="6947" y="22180"/>
                  </a:lnTo>
                  <a:lnTo>
                    <a:pt x="15065" y="22180"/>
                  </a:lnTo>
                  <a:lnTo>
                    <a:pt x="15065" y="19773"/>
                  </a:lnTo>
                  <a:lnTo>
                    <a:pt x="17053" y="19773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12" y="15066"/>
                  </a:lnTo>
                  <a:lnTo>
                    <a:pt x="22012" y="6968"/>
                  </a:lnTo>
                  <a:lnTo>
                    <a:pt x="19815" y="6968"/>
                  </a:lnTo>
                  <a:lnTo>
                    <a:pt x="19815" y="4960"/>
                  </a:lnTo>
                  <a:lnTo>
                    <a:pt x="17053" y="4960"/>
                  </a:lnTo>
                  <a:lnTo>
                    <a:pt x="17053" y="2198"/>
                  </a:lnTo>
                  <a:lnTo>
                    <a:pt x="15065" y="2198"/>
                  </a:lnTo>
                  <a:lnTo>
                    <a:pt x="150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7;p60">
              <a:extLst>
                <a:ext uri="{FF2B5EF4-FFF2-40B4-BE49-F238E27FC236}">
                  <a16:creationId xmlns:a16="http://schemas.microsoft.com/office/drawing/2014/main" id="{CCEB59EC-CC61-036F-2FFC-C7B94614655D}"/>
                </a:ext>
              </a:extLst>
            </p:cNvPr>
            <p:cNvSpPr/>
            <p:nvPr/>
          </p:nvSpPr>
          <p:spPr>
            <a:xfrm>
              <a:off x="3625946" y="2541370"/>
              <a:ext cx="71334" cy="75910"/>
            </a:xfrm>
            <a:custGeom>
              <a:avLst/>
              <a:gdLst/>
              <a:ahLst/>
              <a:cxnLst/>
              <a:rect l="l" t="t" r="r" b="b"/>
              <a:pathLst>
                <a:path w="3913" h="4164" extrusionOk="0">
                  <a:moveTo>
                    <a:pt x="586" y="0"/>
                  </a:moveTo>
                  <a:lnTo>
                    <a:pt x="586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72" y="3055"/>
                  </a:lnTo>
                  <a:lnTo>
                    <a:pt x="272" y="3578"/>
                  </a:lnTo>
                  <a:lnTo>
                    <a:pt x="586" y="3578"/>
                  </a:lnTo>
                  <a:lnTo>
                    <a:pt x="586" y="3641"/>
                  </a:lnTo>
                  <a:lnTo>
                    <a:pt x="837" y="3641"/>
                  </a:lnTo>
                  <a:lnTo>
                    <a:pt x="837" y="4164"/>
                  </a:lnTo>
                  <a:lnTo>
                    <a:pt x="3327" y="4164"/>
                  </a:lnTo>
                  <a:lnTo>
                    <a:pt x="3327" y="3578"/>
                  </a:lnTo>
                  <a:lnTo>
                    <a:pt x="3913" y="3578"/>
                  </a:lnTo>
                  <a:lnTo>
                    <a:pt x="3913" y="1067"/>
                  </a:lnTo>
                  <a:lnTo>
                    <a:pt x="3641" y="1067"/>
                  </a:lnTo>
                  <a:lnTo>
                    <a:pt x="3641" y="544"/>
                  </a:lnTo>
                  <a:lnTo>
                    <a:pt x="3327" y="544"/>
                  </a:lnTo>
                  <a:lnTo>
                    <a:pt x="3327" y="523"/>
                  </a:lnTo>
                  <a:lnTo>
                    <a:pt x="3076" y="52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58;p60">
              <a:extLst>
                <a:ext uri="{FF2B5EF4-FFF2-40B4-BE49-F238E27FC236}">
                  <a16:creationId xmlns:a16="http://schemas.microsoft.com/office/drawing/2014/main" id="{27A45D29-FD0D-ED6D-A47E-24D9E5CD592A}"/>
                </a:ext>
              </a:extLst>
            </p:cNvPr>
            <p:cNvSpPr/>
            <p:nvPr/>
          </p:nvSpPr>
          <p:spPr>
            <a:xfrm>
              <a:off x="3707940" y="2631749"/>
              <a:ext cx="71352" cy="76311"/>
            </a:xfrm>
            <a:custGeom>
              <a:avLst/>
              <a:gdLst/>
              <a:ahLst/>
              <a:cxnLst/>
              <a:rect l="l" t="t" r="r" b="b"/>
              <a:pathLst>
                <a:path w="3914" h="4186" extrusionOk="0">
                  <a:moveTo>
                    <a:pt x="586" y="1"/>
                  </a:moveTo>
                  <a:lnTo>
                    <a:pt x="586" y="587"/>
                  </a:lnTo>
                  <a:lnTo>
                    <a:pt x="1" y="587"/>
                  </a:lnTo>
                  <a:lnTo>
                    <a:pt x="1" y="3098"/>
                  </a:lnTo>
                  <a:lnTo>
                    <a:pt x="273" y="3098"/>
                  </a:lnTo>
                  <a:lnTo>
                    <a:pt x="273" y="3621"/>
                  </a:lnTo>
                  <a:lnTo>
                    <a:pt x="586" y="3621"/>
                  </a:lnTo>
                  <a:lnTo>
                    <a:pt x="586" y="3663"/>
                  </a:lnTo>
                  <a:lnTo>
                    <a:pt x="838" y="3663"/>
                  </a:lnTo>
                  <a:lnTo>
                    <a:pt x="838" y="4186"/>
                  </a:lnTo>
                  <a:lnTo>
                    <a:pt x="3348" y="4186"/>
                  </a:lnTo>
                  <a:lnTo>
                    <a:pt x="3348" y="3621"/>
                  </a:lnTo>
                  <a:lnTo>
                    <a:pt x="3913" y="3621"/>
                  </a:lnTo>
                  <a:lnTo>
                    <a:pt x="3913" y="1110"/>
                  </a:lnTo>
                  <a:lnTo>
                    <a:pt x="3641" y="1110"/>
                  </a:lnTo>
                  <a:lnTo>
                    <a:pt x="3641" y="587"/>
                  </a:lnTo>
                  <a:lnTo>
                    <a:pt x="3348" y="587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60">
              <a:extLst>
                <a:ext uri="{FF2B5EF4-FFF2-40B4-BE49-F238E27FC236}">
                  <a16:creationId xmlns:a16="http://schemas.microsoft.com/office/drawing/2014/main" id="{68410444-077F-E9C7-24B5-125EEAA3A6BE}"/>
                </a:ext>
              </a:extLst>
            </p:cNvPr>
            <p:cNvSpPr/>
            <p:nvPr/>
          </p:nvSpPr>
          <p:spPr>
            <a:xfrm>
              <a:off x="3790718" y="2541370"/>
              <a:ext cx="70951" cy="75910"/>
            </a:xfrm>
            <a:custGeom>
              <a:avLst/>
              <a:gdLst/>
              <a:ahLst/>
              <a:cxnLst/>
              <a:rect l="l" t="t" r="r" b="b"/>
              <a:pathLst>
                <a:path w="3892" h="4164" extrusionOk="0">
                  <a:moveTo>
                    <a:pt x="544" y="0"/>
                  </a:moveTo>
                  <a:lnTo>
                    <a:pt x="544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51" y="3055"/>
                  </a:lnTo>
                  <a:lnTo>
                    <a:pt x="251" y="3578"/>
                  </a:lnTo>
                  <a:lnTo>
                    <a:pt x="544" y="3578"/>
                  </a:lnTo>
                  <a:lnTo>
                    <a:pt x="544" y="3641"/>
                  </a:lnTo>
                  <a:lnTo>
                    <a:pt x="795" y="3641"/>
                  </a:lnTo>
                  <a:lnTo>
                    <a:pt x="795" y="4164"/>
                  </a:lnTo>
                  <a:lnTo>
                    <a:pt x="3306" y="4164"/>
                  </a:lnTo>
                  <a:lnTo>
                    <a:pt x="3306" y="3578"/>
                  </a:lnTo>
                  <a:lnTo>
                    <a:pt x="3892" y="3578"/>
                  </a:lnTo>
                  <a:lnTo>
                    <a:pt x="3892" y="1067"/>
                  </a:lnTo>
                  <a:lnTo>
                    <a:pt x="3620" y="1067"/>
                  </a:lnTo>
                  <a:lnTo>
                    <a:pt x="3620" y="544"/>
                  </a:lnTo>
                  <a:lnTo>
                    <a:pt x="3306" y="544"/>
                  </a:lnTo>
                  <a:lnTo>
                    <a:pt x="3306" y="523"/>
                  </a:lnTo>
                  <a:lnTo>
                    <a:pt x="3055" y="523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0;p60">
              <a:extLst>
                <a:ext uri="{FF2B5EF4-FFF2-40B4-BE49-F238E27FC236}">
                  <a16:creationId xmlns:a16="http://schemas.microsoft.com/office/drawing/2014/main" id="{CBE2539A-7A2F-566E-5B9C-8AB6DC9DB3D0}"/>
                </a:ext>
              </a:extLst>
            </p:cNvPr>
            <p:cNvSpPr/>
            <p:nvPr/>
          </p:nvSpPr>
          <p:spPr>
            <a:xfrm>
              <a:off x="2998504" y="2244238"/>
              <a:ext cx="401680" cy="404341"/>
            </a:xfrm>
            <a:custGeom>
              <a:avLst/>
              <a:gdLst/>
              <a:ahLst/>
              <a:cxnLst/>
              <a:rect l="l" t="t" r="r" b="b"/>
              <a:pathLst>
                <a:path w="22034" h="22180" extrusionOk="0">
                  <a:moveTo>
                    <a:pt x="6968" y="1"/>
                  </a:moveTo>
                  <a:lnTo>
                    <a:pt x="6968" y="2198"/>
                  </a:lnTo>
                  <a:lnTo>
                    <a:pt x="4960" y="2198"/>
                  </a:lnTo>
                  <a:lnTo>
                    <a:pt x="4960" y="4959"/>
                  </a:lnTo>
                  <a:lnTo>
                    <a:pt x="2240" y="4959"/>
                  </a:lnTo>
                  <a:lnTo>
                    <a:pt x="2240" y="6968"/>
                  </a:lnTo>
                  <a:lnTo>
                    <a:pt x="1" y="6968"/>
                  </a:lnTo>
                  <a:lnTo>
                    <a:pt x="1" y="15066"/>
                  </a:lnTo>
                  <a:lnTo>
                    <a:pt x="2240" y="15066"/>
                  </a:lnTo>
                  <a:lnTo>
                    <a:pt x="2240" y="17053"/>
                  </a:lnTo>
                  <a:lnTo>
                    <a:pt x="4960" y="17053"/>
                  </a:lnTo>
                  <a:lnTo>
                    <a:pt x="4960" y="19815"/>
                  </a:lnTo>
                  <a:lnTo>
                    <a:pt x="6968" y="19815"/>
                  </a:lnTo>
                  <a:lnTo>
                    <a:pt x="6968" y="22180"/>
                  </a:lnTo>
                  <a:lnTo>
                    <a:pt x="15066" y="22180"/>
                  </a:lnTo>
                  <a:lnTo>
                    <a:pt x="15066" y="19815"/>
                  </a:lnTo>
                  <a:lnTo>
                    <a:pt x="17053" y="19815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33" y="15066"/>
                  </a:lnTo>
                  <a:lnTo>
                    <a:pt x="22033" y="6968"/>
                  </a:lnTo>
                  <a:lnTo>
                    <a:pt x="19815" y="6968"/>
                  </a:lnTo>
                  <a:lnTo>
                    <a:pt x="19815" y="4959"/>
                  </a:lnTo>
                  <a:lnTo>
                    <a:pt x="17053" y="4959"/>
                  </a:lnTo>
                  <a:lnTo>
                    <a:pt x="17053" y="2198"/>
                  </a:lnTo>
                  <a:lnTo>
                    <a:pt x="15066" y="2198"/>
                  </a:lnTo>
                  <a:lnTo>
                    <a:pt x="15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1;p60">
              <a:extLst>
                <a:ext uri="{FF2B5EF4-FFF2-40B4-BE49-F238E27FC236}">
                  <a16:creationId xmlns:a16="http://schemas.microsoft.com/office/drawing/2014/main" id="{134E1474-55C7-8505-3866-BF5770FD27EF}"/>
                </a:ext>
              </a:extLst>
            </p:cNvPr>
            <p:cNvSpPr/>
            <p:nvPr/>
          </p:nvSpPr>
          <p:spPr>
            <a:xfrm>
              <a:off x="3099584" y="2344552"/>
              <a:ext cx="199509" cy="200658"/>
            </a:xfrm>
            <a:custGeom>
              <a:avLst/>
              <a:gdLst/>
              <a:ahLst/>
              <a:cxnLst/>
              <a:rect l="l" t="t" r="r" b="b"/>
              <a:pathLst>
                <a:path w="10944" h="11007" extrusionOk="0">
                  <a:moveTo>
                    <a:pt x="3453" y="1"/>
                  </a:moveTo>
                  <a:lnTo>
                    <a:pt x="3453" y="1089"/>
                  </a:lnTo>
                  <a:lnTo>
                    <a:pt x="2469" y="1089"/>
                  </a:lnTo>
                  <a:lnTo>
                    <a:pt x="2469" y="2449"/>
                  </a:lnTo>
                  <a:lnTo>
                    <a:pt x="1109" y="2449"/>
                  </a:lnTo>
                  <a:lnTo>
                    <a:pt x="1109" y="3453"/>
                  </a:lnTo>
                  <a:lnTo>
                    <a:pt x="0" y="3453"/>
                  </a:lnTo>
                  <a:lnTo>
                    <a:pt x="0" y="7470"/>
                  </a:lnTo>
                  <a:lnTo>
                    <a:pt x="1109" y="7470"/>
                  </a:lnTo>
                  <a:lnTo>
                    <a:pt x="1109" y="8475"/>
                  </a:lnTo>
                  <a:lnTo>
                    <a:pt x="2469" y="8475"/>
                  </a:lnTo>
                  <a:lnTo>
                    <a:pt x="2469" y="9835"/>
                  </a:lnTo>
                  <a:lnTo>
                    <a:pt x="3453" y="9835"/>
                  </a:lnTo>
                  <a:lnTo>
                    <a:pt x="3453" y="11006"/>
                  </a:lnTo>
                  <a:lnTo>
                    <a:pt x="7491" y="11006"/>
                  </a:lnTo>
                  <a:lnTo>
                    <a:pt x="7491" y="9835"/>
                  </a:lnTo>
                  <a:lnTo>
                    <a:pt x="8475" y="9835"/>
                  </a:lnTo>
                  <a:lnTo>
                    <a:pt x="8475" y="8475"/>
                  </a:lnTo>
                  <a:lnTo>
                    <a:pt x="9835" y="8475"/>
                  </a:lnTo>
                  <a:lnTo>
                    <a:pt x="9835" y="7470"/>
                  </a:lnTo>
                  <a:lnTo>
                    <a:pt x="10944" y="7470"/>
                  </a:lnTo>
                  <a:lnTo>
                    <a:pt x="10944" y="3453"/>
                  </a:lnTo>
                  <a:lnTo>
                    <a:pt x="9835" y="3453"/>
                  </a:lnTo>
                  <a:lnTo>
                    <a:pt x="9835" y="2449"/>
                  </a:lnTo>
                  <a:lnTo>
                    <a:pt x="8475" y="2449"/>
                  </a:lnTo>
                  <a:lnTo>
                    <a:pt x="8475" y="1089"/>
                  </a:lnTo>
                  <a:lnTo>
                    <a:pt x="7491" y="1089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2;p60">
              <a:extLst>
                <a:ext uri="{FF2B5EF4-FFF2-40B4-BE49-F238E27FC236}">
                  <a16:creationId xmlns:a16="http://schemas.microsoft.com/office/drawing/2014/main" id="{9B7FCF94-2997-4FF1-29D1-AEA5A88E00B5}"/>
                </a:ext>
              </a:extLst>
            </p:cNvPr>
            <p:cNvSpPr/>
            <p:nvPr/>
          </p:nvSpPr>
          <p:spPr>
            <a:xfrm>
              <a:off x="3154508" y="2400624"/>
              <a:ext cx="89272" cy="88889"/>
            </a:xfrm>
            <a:custGeom>
              <a:avLst/>
              <a:gdLst/>
              <a:ahLst/>
              <a:cxnLst/>
              <a:rect l="l" t="t" r="r" b="b"/>
              <a:pathLst>
                <a:path w="4897" h="4876" extrusionOk="0">
                  <a:moveTo>
                    <a:pt x="1570" y="0"/>
                  </a:moveTo>
                  <a:lnTo>
                    <a:pt x="1570" y="482"/>
                  </a:lnTo>
                  <a:lnTo>
                    <a:pt x="1130" y="482"/>
                  </a:lnTo>
                  <a:lnTo>
                    <a:pt x="1130" y="1109"/>
                  </a:lnTo>
                  <a:lnTo>
                    <a:pt x="524" y="1109"/>
                  </a:lnTo>
                  <a:lnTo>
                    <a:pt x="524" y="1549"/>
                  </a:lnTo>
                  <a:lnTo>
                    <a:pt x="0" y="1549"/>
                  </a:lnTo>
                  <a:lnTo>
                    <a:pt x="0" y="3327"/>
                  </a:lnTo>
                  <a:lnTo>
                    <a:pt x="524" y="3327"/>
                  </a:lnTo>
                  <a:lnTo>
                    <a:pt x="524" y="3767"/>
                  </a:lnTo>
                  <a:lnTo>
                    <a:pt x="1130" y="3767"/>
                  </a:lnTo>
                  <a:lnTo>
                    <a:pt x="1130" y="4373"/>
                  </a:lnTo>
                  <a:lnTo>
                    <a:pt x="1570" y="4373"/>
                  </a:lnTo>
                  <a:lnTo>
                    <a:pt x="1570" y="4875"/>
                  </a:lnTo>
                  <a:lnTo>
                    <a:pt x="3369" y="4875"/>
                  </a:lnTo>
                  <a:lnTo>
                    <a:pt x="3369" y="4373"/>
                  </a:lnTo>
                  <a:lnTo>
                    <a:pt x="3829" y="4373"/>
                  </a:lnTo>
                  <a:lnTo>
                    <a:pt x="3829" y="3767"/>
                  </a:lnTo>
                  <a:lnTo>
                    <a:pt x="4415" y="3767"/>
                  </a:lnTo>
                  <a:lnTo>
                    <a:pt x="4415" y="3327"/>
                  </a:lnTo>
                  <a:lnTo>
                    <a:pt x="4897" y="3327"/>
                  </a:lnTo>
                  <a:lnTo>
                    <a:pt x="4897" y="1549"/>
                  </a:lnTo>
                  <a:lnTo>
                    <a:pt x="4415" y="1549"/>
                  </a:lnTo>
                  <a:lnTo>
                    <a:pt x="4415" y="1109"/>
                  </a:lnTo>
                  <a:lnTo>
                    <a:pt x="3829" y="1109"/>
                  </a:lnTo>
                  <a:lnTo>
                    <a:pt x="3829" y="482"/>
                  </a:lnTo>
                  <a:lnTo>
                    <a:pt x="3369" y="482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113;p62">
            <a:extLst>
              <a:ext uri="{FF2B5EF4-FFF2-40B4-BE49-F238E27FC236}">
                <a16:creationId xmlns:a16="http://schemas.microsoft.com/office/drawing/2014/main" id="{A2825B6F-E9D3-32BD-71FD-7520CB4668E2}"/>
              </a:ext>
            </a:extLst>
          </p:cNvPr>
          <p:cNvSpPr txBox="1"/>
          <p:nvPr/>
        </p:nvSpPr>
        <p:spPr>
          <a:xfrm>
            <a:off x="317012" y="651341"/>
            <a:ext cx="8517292" cy="2459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14) – 16245 Games, 14 Features</a:t>
            </a:r>
          </a:p>
        </p:txBody>
      </p:sp>
      <p:graphicFrame>
        <p:nvGraphicFramePr>
          <p:cNvPr id="24" name="표 31">
            <a:extLst>
              <a:ext uri="{FF2B5EF4-FFF2-40B4-BE49-F238E27FC236}">
                <a16:creationId xmlns:a16="http://schemas.microsoft.com/office/drawing/2014/main" id="{68218812-6D59-5F88-7BDE-93F249510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57464"/>
              </p:ext>
            </p:extLst>
          </p:nvPr>
        </p:nvGraphicFramePr>
        <p:xfrm>
          <a:off x="317011" y="901228"/>
          <a:ext cx="8509984" cy="3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07856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31905041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17581019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754418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193133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18762721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7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accent4"/>
                          </a:solidFill>
                        </a:rPr>
                        <a:t>Generation</a:t>
                      </a: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Type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Company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Multi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NA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EU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JP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Other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Global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sp>
        <p:nvSpPr>
          <p:cNvPr id="42" name="Google Shape;1161;p65">
            <a:extLst>
              <a:ext uri="{FF2B5EF4-FFF2-40B4-BE49-F238E27FC236}">
                <a16:creationId xmlns:a16="http://schemas.microsoft.com/office/drawing/2014/main" id="{D64B71BB-4FDB-44CD-CEBB-D5BC5C85CB54}"/>
              </a:ext>
            </a:extLst>
          </p:cNvPr>
          <p:cNvSpPr txBox="1">
            <a:spLocks/>
          </p:cNvSpPr>
          <p:nvPr/>
        </p:nvSpPr>
        <p:spPr>
          <a:xfrm>
            <a:off x="4572000" y="3114136"/>
            <a:ext cx="4247683" cy="985184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SzPts val="1200"/>
            </a:pPr>
            <a:r>
              <a:rPr lang="ko-KR" alt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북미 </a:t>
            </a:r>
            <a:r>
              <a:rPr lang="en-US" altLang="ko-KR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: Action &gt; Sports &gt; Shooter</a:t>
            </a:r>
          </a:p>
          <a:p>
            <a:pPr marL="152400">
              <a:buSzPts val="1200"/>
            </a:pPr>
            <a:r>
              <a:rPr lang="ko-KR" alt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유럽 </a:t>
            </a:r>
            <a:r>
              <a:rPr lang="en-US" altLang="ko-KR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: Action &gt; Sports &gt; Shooter</a:t>
            </a:r>
          </a:p>
          <a:p>
            <a:pPr marL="152400">
              <a:buSzPts val="1200"/>
            </a:pPr>
            <a:r>
              <a:rPr lang="ko-KR" alt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일본 </a:t>
            </a:r>
            <a:r>
              <a:rPr lang="en-US" altLang="ko-KR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: Role-Playing &gt; Action &gt; Sports , (Shooter</a:t>
            </a:r>
            <a:r>
              <a:rPr lang="ko-KR" alt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꼴찌</a:t>
            </a:r>
            <a:r>
              <a:rPr lang="en-US" altLang="ko-KR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152400">
              <a:buSzPts val="1200"/>
            </a:pPr>
            <a:r>
              <a:rPr lang="ko-KR" alt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2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그외</a:t>
            </a:r>
            <a:r>
              <a:rPr lang="ko-KR" alt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ko-KR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: Action &gt; Sports &gt; Shooter</a:t>
            </a:r>
            <a:endParaRPr lang="ko-KR" altLang="en-US" sz="12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11E7B2-9A19-8FB1-A4E1-D73A58D2B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746" y="1529587"/>
            <a:ext cx="4268558" cy="1479767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C4E87D-8E6D-CBD4-39D7-F643A8112620}"/>
              </a:ext>
            </a:extLst>
          </p:cNvPr>
          <p:cNvGrpSpPr/>
          <p:nvPr/>
        </p:nvGrpSpPr>
        <p:grpSpPr>
          <a:xfrm>
            <a:off x="317007" y="1529588"/>
            <a:ext cx="4134224" cy="2569732"/>
            <a:chOff x="265769" y="1926180"/>
            <a:chExt cx="4265833" cy="265153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2AD4ABB-D132-FEBC-354E-5DC543B6B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769" y="1926180"/>
              <a:ext cx="4265833" cy="2651537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54E778C-16FB-2338-6AE2-447566328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3592" y="1926180"/>
              <a:ext cx="158009" cy="895475"/>
            </a:xfrm>
            <a:prstGeom prst="rect">
              <a:avLst/>
            </a:prstGeom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0BF4316A-C456-7D00-E842-C796012DFA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95"/>
          <a:stretch/>
        </p:blipFill>
        <p:spPr>
          <a:xfrm>
            <a:off x="1577475" y="1739385"/>
            <a:ext cx="486718" cy="258787"/>
          </a:xfrm>
          <a:prstGeom prst="rect">
            <a:avLst/>
          </a:prstGeom>
        </p:spPr>
      </p:pic>
      <p:pic>
        <p:nvPicPr>
          <p:cNvPr id="25" name="Picture 2" descr="유럽 연합 로고 중간에 Eu 문자가 있는 유럽 연합의 국기 | 프리미엄 사진">
            <a:extLst>
              <a:ext uri="{FF2B5EF4-FFF2-40B4-BE49-F238E27FC236}">
                <a16:creationId xmlns:a16="http://schemas.microsoft.com/office/drawing/2014/main" id="{B6541147-97DF-9031-BBD7-01316C61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770" y="1739385"/>
            <a:ext cx="383379" cy="26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Japan Logo PNG Transparent &amp; SVG Vector - Freebie Supply">
            <a:extLst>
              <a:ext uri="{FF2B5EF4-FFF2-40B4-BE49-F238E27FC236}">
                <a16:creationId xmlns:a16="http://schemas.microsoft.com/office/drawing/2014/main" id="{95A1272E-978F-61C5-F23C-50DB3838E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 t="20808" r="5769" b="20925"/>
          <a:stretch/>
        </p:blipFill>
        <p:spPr bwMode="auto">
          <a:xfrm>
            <a:off x="1696819" y="2973583"/>
            <a:ext cx="321583" cy="210970"/>
          </a:xfrm>
          <a:prstGeom prst="rect">
            <a:avLst/>
          </a:prstGeom>
          <a:noFill/>
          <a:ln w="127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F23374E-D56C-D0E3-9E24-878335E04B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1121" y="2973583"/>
            <a:ext cx="389678" cy="207641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1453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11;p62">
            <a:extLst>
              <a:ext uri="{FF2B5EF4-FFF2-40B4-BE49-F238E27FC236}">
                <a16:creationId xmlns:a16="http://schemas.microsoft.com/office/drawing/2014/main" id="{60D4ABD3-31BC-828E-3575-E5372FFF3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715" y="139841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Trend Analysis - Genre</a:t>
            </a:r>
            <a:endParaRPr dirty="0"/>
          </a:p>
        </p:txBody>
      </p:sp>
      <p:sp>
        <p:nvSpPr>
          <p:cNvPr id="1096" name="Google Shape;1029;p60">
            <a:extLst>
              <a:ext uri="{FF2B5EF4-FFF2-40B4-BE49-F238E27FC236}">
                <a16:creationId xmlns:a16="http://schemas.microsoft.com/office/drawing/2014/main" id="{0DFF5F07-9081-5324-A559-0936E4FAC2E4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2</a:t>
            </a:r>
          </a:p>
        </p:txBody>
      </p:sp>
      <p:grpSp>
        <p:nvGrpSpPr>
          <p:cNvPr id="2" name="Google Shape;1053;p60">
            <a:extLst>
              <a:ext uri="{FF2B5EF4-FFF2-40B4-BE49-F238E27FC236}">
                <a16:creationId xmlns:a16="http://schemas.microsoft.com/office/drawing/2014/main" id="{E6B0AC27-3EE6-A8B5-F035-D5B1DCB7E130}"/>
              </a:ext>
            </a:extLst>
          </p:cNvPr>
          <p:cNvGrpSpPr/>
          <p:nvPr/>
        </p:nvGrpSpPr>
        <p:grpSpPr>
          <a:xfrm>
            <a:off x="102308" y="43280"/>
            <a:ext cx="763531" cy="435068"/>
            <a:chOff x="2998504" y="2244238"/>
            <a:chExt cx="937193" cy="534022"/>
          </a:xfrm>
        </p:grpSpPr>
        <p:sp>
          <p:nvSpPr>
            <p:cNvPr id="3" name="Google Shape;1054;p60">
              <a:extLst>
                <a:ext uri="{FF2B5EF4-FFF2-40B4-BE49-F238E27FC236}">
                  <a16:creationId xmlns:a16="http://schemas.microsoft.com/office/drawing/2014/main" id="{A219BF4E-5EC3-99F0-3CF2-7E56BD703259}"/>
                </a:ext>
              </a:extLst>
            </p:cNvPr>
            <p:cNvSpPr/>
            <p:nvPr/>
          </p:nvSpPr>
          <p:spPr>
            <a:xfrm>
              <a:off x="3707940" y="2447910"/>
              <a:ext cx="71352" cy="75928"/>
            </a:xfrm>
            <a:custGeom>
              <a:avLst/>
              <a:gdLst/>
              <a:ahLst/>
              <a:cxnLst/>
              <a:rect l="l" t="t" r="r" b="b"/>
              <a:pathLst>
                <a:path w="3914" h="4165" extrusionOk="0">
                  <a:moveTo>
                    <a:pt x="586" y="1"/>
                  </a:moveTo>
                  <a:lnTo>
                    <a:pt x="586" y="545"/>
                  </a:lnTo>
                  <a:lnTo>
                    <a:pt x="1" y="545"/>
                  </a:lnTo>
                  <a:lnTo>
                    <a:pt x="1" y="3056"/>
                  </a:lnTo>
                  <a:lnTo>
                    <a:pt x="273" y="3056"/>
                  </a:lnTo>
                  <a:lnTo>
                    <a:pt x="273" y="3579"/>
                  </a:lnTo>
                  <a:lnTo>
                    <a:pt x="586" y="3579"/>
                  </a:lnTo>
                  <a:lnTo>
                    <a:pt x="586" y="3642"/>
                  </a:lnTo>
                  <a:lnTo>
                    <a:pt x="838" y="3642"/>
                  </a:lnTo>
                  <a:lnTo>
                    <a:pt x="838" y="4165"/>
                  </a:lnTo>
                  <a:lnTo>
                    <a:pt x="3348" y="4165"/>
                  </a:lnTo>
                  <a:lnTo>
                    <a:pt x="3348" y="3579"/>
                  </a:lnTo>
                  <a:lnTo>
                    <a:pt x="3913" y="3579"/>
                  </a:lnTo>
                  <a:lnTo>
                    <a:pt x="3913" y="1068"/>
                  </a:lnTo>
                  <a:lnTo>
                    <a:pt x="3641" y="1068"/>
                  </a:lnTo>
                  <a:lnTo>
                    <a:pt x="3641" y="545"/>
                  </a:lnTo>
                  <a:lnTo>
                    <a:pt x="3348" y="545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rgbClr val="09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55;p60">
              <a:extLst>
                <a:ext uri="{FF2B5EF4-FFF2-40B4-BE49-F238E27FC236}">
                  <a16:creationId xmlns:a16="http://schemas.microsoft.com/office/drawing/2014/main" id="{3AEAA55D-8C77-88C7-4FA2-052505FB3393}"/>
                </a:ext>
              </a:extLst>
            </p:cNvPr>
            <p:cNvSpPr/>
            <p:nvPr/>
          </p:nvSpPr>
          <p:spPr>
            <a:xfrm>
              <a:off x="3123993" y="2372023"/>
              <a:ext cx="685083" cy="276549"/>
            </a:xfrm>
            <a:custGeom>
              <a:avLst/>
              <a:gdLst/>
              <a:ahLst/>
              <a:cxnLst/>
              <a:rect l="l" t="t" r="r" b="b"/>
              <a:pathLst>
                <a:path w="37580" h="15170" extrusionOk="0">
                  <a:moveTo>
                    <a:pt x="1" y="0"/>
                  </a:moveTo>
                  <a:lnTo>
                    <a:pt x="1" y="15170"/>
                  </a:lnTo>
                  <a:lnTo>
                    <a:pt x="37579" y="15170"/>
                  </a:lnTo>
                  <a:lnTo>
                    <a:pt x="375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6;p60">
              <a:extLst>
                <a:ext uri="{FF2B5EF4-FFF2-40B4-BE49-F238E27FC236}">
                  <a16:creationId xmlns:a16="http://schemas.microsoft.com/office/drawing/2014/main" id="{B32492C9-0EEF-C1EC-9424-92DC660CA1AB}"/>
                </a:ext>
              </a:extLst>
            </p:cNvPr>
            <p:cNvSpPr/>
            <p:nvPr/>
          </p:nvSpPr>
          <p:spPr>
            <a:xfrm>
              <a:off x="3534400" y="2373919"/>
              <a:ext cx="401297" cy="404341"/>
            </a:xfrm>
            <a:custGeom>
              <a:avLst/>
              <a:gdLst/>
              <a:ahLst/>
              <a:cxnLst/>
              <a:rect l="l" t="t" r="r" b="b"/>
              <a:pathLst>
                <a:path w="22013" h="22180" extrusionOk="0">
                  <a:moveTo>
                    <a:pt x="6947" y="1"/>
                  </a:moveTo>
                  <a:lnTo>
                    <a:pt x="6947" y="2198"/>
                  </a:lnTo>
                  <a:lnTo>
                    <a:pt x="4959" y="2198"/>
                  </a:lnTo>
                  <a:lnTo>
                    <a:pt x="4959" y="4960"/>
                  </a:lnTo>
                  <a:lnTo>
                    <a:pt x="2197" y="4960"/>
                  </a:lnTo>
                  <a:lnTo>
                    <a:pt x="2197" y="6968"/>
                  </a:lnTo>
                  <a:lnTo>
                    <a:pt x="0" y="6968"/>
                  </a:lnTo>
                  <a:lnTo>
                    <a:pt x="0" y="15066"/>
                  </a:lnTo>
                  <a:lnTo>
                    <a:pt x="2197" y="15066"/>
                  </a:lnTo>
                  <a:lnTo>
                    <a:pt x="2197" y="17053"/>
                  </a:lnTo>
                  <a:lnTo>
                    <a:pt x="4959" y="17053"/>
                  </a:lnTo>
                  <a:lnTo>
                    <a:pt x="4959" y="19773"/>
                  </a:lnTo>
                  <a:lnTo>
                    <a:pt x="6947" y="19773"/>
                  </a:lnTo>
                  <a:lnTo>
                    <a:pt x="6947" y="22180"/>
                  </a:lnTo>
                  <a:lnTo>
                    <a:pt x="15065" y="22180"/>
                  </a:lnTo>
                  <a:lnTo>
                    <a:pt x="15065" y="19773"/>
                  </a:lnTo>
                  <a:lnTo>
                    <a:pt x="17053" y="19773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12" y="15066"/>
                  </a:lnTo>
                  <a:lnTo>
                    <a:pt x="22012" y="6968"/>
                  </a:lnTo>
                  <a:lnTo>
                    <a:pt x="19815" y="6968"/>
                  </a:lnTo>
                  <a:lnTo>
                    <a:pt x="19815" y="4960"/>
                  </a:lnTo>
                  <a:lnTo>
                    <a:pt x="17053" y="4960"/>
                  </a:lnTo>
                  <a:lnTo>
                    <a:pt x="17053" y="2198"/>
                  </a:lnTo>
                  <a:lnTo>
                    <a:pt x="15065" y="2198"/>
                  </a:lnTo>
                  <a:lnTo>
                    <a:pt x="150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7;p60">
              <a:extLst>
                <a:ext uri="{FF2B5EF4-FFF2-40B4-BE49-F238E27FC236}">
                  <a16:creationId xmlns:a16="http://schemas.microsoft.com/office/drawing/2014/main" id="{CCEB59EC-CC61-036F-2FFC-C7B94614655D}"/>
                </a:ext>
              </a:extLst>
            </p:cNvPr>
            <p:cNvSpPr/>
            <p:nvPr/>
          </p:nvSpPr>
          <p:spPr>
            <a:xfrm>
              <a:off x="3625946" y="2541370"/>
              <a:ext cx="71334" cy="75910"/>
            </a:xfrm>
            <a:custGeom>
              <a:avLst/>
              <a:gdLst/>
              <a:ahLst/>
              <a:cxnLst/>
              <a:rect l="l" t="t" r="r" b="b"/>
              <a:pathLst>
                <a:path w="3913" h="4164" extrusionOk="0">
                  <a:moveTo>
                    <a:pt x="586" y="0"/>
                  </a:moveTo>
                  <a:lnTo>
                    <a:pt x="586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72" y="3055"/>
                  </a:lnTo>
                  <a:lnTo>
                    <a:pt x="272" y="3578"/>
                  </a:lnTo>
                  <a:lnTo>
                    <a:pt x="586" y="3578"/>
                  </a:lnTo>
                  <a:lnTo>
                    <a:pt x="586" y="3641"/>
                  </a:lnTo>
                  <a:lnTo>
                    <a:pt x="837" y="3641"/>
                  </a:lnTo>
                  <a:lnTo>
                    <a:pt x="837" y="4164"/>
                  </a:lnTo>
                  <a:lnTo>
                    <a:pt x="3327" y="4164"/>
                  </a:lnTo>
                  <a:lnTo>
                    <a:pt x="3327" y="3578"/>
                  </a:lnTo>
                  <a:lnTo>
                    <a:pt x="3913" y="3578"/>
                  </a:lnTo>
                  <a:lnTo>
                    <a:pt x="3913" y="1067"/>
                  </a:lnTo>
                  <a:lnTo>
                    <a:pt x="3641" y="1067"/>
                  </a:lnTo>
                  <a:lnTo>
                    <a:pt x="3641" y="544"/>
                  </a:lnTo>
                  <a:lnTo>
                    <a:pt x="3327" y="544"/>
                  </a:lnTo>
                  <a:lnTo>
                    <a:pt x="3327" y="523"/>
                  </a:lnTo>
                  <a:lnTo>
                    <a:pt x="3076" y="52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58;p60">
              <a:extLst>
                <a:ext uri="{FF2B5EF4-FFF2-40B4-BE49-F238E27FC236}">
                  <a16:creationId xmlns:a16="http://schemas.microsoft.com/office/drawing/2014/main" id="{27A45D29-FD0D-ED6D-A47E-24D9E5CD592A}"/>
                </a:ext>
              </a:extLst>
            </p:cNvPr>
            <p:cNvSpPr/>
            <p:nvPr/>
          </p:nvSpPr>
          <p:spPr>
            <a:xfrm>
              <a:off x="3707940" y="2631749"/>
              <a:ext cx="71352" cy="76311"/>
            </a:xfrm>
            <a:custGeom>
              <a:avLst/>
              <a:gdLst/>
              <a:ahLst/>
              <a:cxnLst/>
              <a:rect l="l" t="t" r="r" b="b"/>
              <a:pathLst>
                <a:path w="3914" h="4186" extrusionOk="0">
                  <a:moveTo>
                    <a:pt x="586" y="1"/>
                  </a:moveTo>
                  <a:lnTo>
                    <a:pt x="586" y="587"/>
                  </a:lnTo>
                  <a:lnTo>
                    <a:pt x="1" y="587"/>
                  </a:lnTo>
                  <a:lnTo>
                    <a:pt x="1" y="3098"/>
                  </a:lnTo>
                  <a:lnTo>
                    <a:pt x="273" y="3098"/>
                  </a:lnTo>
                  <a:lnTo>
                    <a:pt x="273" y="3621"/>
                  </a:lnTo>
                  <a:lnTo>
                    <a:pt x="586" y="3621"/>
                  </a:lnTo>
                  <a:lnTo>
                    <a:pt x="586" y="3663"/>
                  </a:lnTo>
                  <a:lnTo>
                    <a:pt x="838" y="3663"/>
                  </a:lnTo>
                  <a:lnTo>
                    <a:pt x="838" y="4186"/>
                  </a:lnTo>
                  <a:lnTo>
                    <a:pt x="3348" y="4186"/>
                  </a:lnTo>
                  <a:lnTo>
                    <a:pt x="3348" y="3621"/>
                  </a:lnTo>
                  <a:lnTo>
                    <a:pt x="3913" y="3621"/>
                  </a:lnTo>
                  <a:lnTo>
                    <a:pt x="3913" y="1110"/>
                  </a:lnTo>
                  <a:lnTo>
                    <a:pt x="3641" y="1110"/>
                  </a:lnTo>
                  <a:lnTo>
                    <a:pt x="3641" y="587"/>
                  </a:lnTo>
                  <a:lnTo>
                    <a:pt x="3348" y="587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60">
              <a:extLst>
                <a:ext uri="{FF2B5EF4-FFF2-40B4-BE49-F238E27FC236}">
                  <a16:creationId xmlns:a16="http://schemas.microsoft.com/office/drawing/2014/main" id="{68410444-077F-E9C7-24B5-125EEAA3A6BE}"/>
                </a:ext>
              </a:extLst>
            </p:cNvPr>
            <p:cNvSpPr/>
            <p:nvPr/>
          </p:nvSpPr>
          <p:spPr>
            <a:xfrm>
              <a:off x="3790718" y="2541370"/>
              <a:ext cx="70951" cy="75910"/>
            </a:xfrm>
            <a:custGeom>
              <a:avLst/>
              <a:gdLst/>
              <a:ahLst/>
              <a:cxnLst/>
              <a:rect l="l" t="t" r="r" b="b"/>
              <a:pathLst>
                <a:path w="3892" h="4164" extrusionOk="0">
                  <a:moveTo>
                    <a:pt x="544" y="0"/>
                  </a:moveTo>
                  <a:lnTo>
                    <a:pt x="544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51" y="3055"/>
                  </a:lnTo>
                  <a:lnTo>
                    <a:pt x="251" y="3578"/>
                  </a:lnTo>
                  <a:lnTo>
                    <a:pt x="544" y="3578"/>
                  </a:lnTo>
                  <a:lnTo>
                    <a:pt x="544" y="3641"/>
                  </a:lnTo>
                  <a:lnTo>
                    <a:pt x="795" y="3641"/>
                  </a:lnTo>
                  <a:lnTo>
                    <a:pt x="795" y="4164"/>
                  </a:lnTo>
                  <a:lnTo>
                    <a:pt x="3306" y="4164"/>
                  </a:lnTo>
                  <a:lnTo>
                    <a:pt x="3306" y="3578"/>
                  </a:lnTo>
                  <a:lnTo>
                    <a:pt x="3892" y="3578"/>
                  </a:lnTo>
                  <a:lnTo>
                    <a:pt x="3892" y="1067"/>
                  </a:lnTo>
                  <a:lnTo>
                    <a:pt x="3620" y="1067"/>
                  </a:lnTo>
                  <a:lnTo>
                    <a:pt x="3620" y="544"/>
                  </a:lnTo>
                  <a:lnTo>
                    <a:pt x="3306" y="544"/>
                  </a:lnTo>
                  <a:lnTo>
                    <a:pt x="3306" y="523"/>
                  </a:lnTo>
                  <a:lnTo>
                    <a:pt x="3055" y="523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0;p60">
              <a:extLst>
                <a:ext uri="{FF2B5EF4-FFF2-40B4-BE49-F238E27FC236}">
                  <a16:creationId xmlns:a16="http://schemas.microsoft.com/office/drawing/2014/main" id="{CBE2539A-7A2F-566E-5B9C-8AB6DC9DB3D0}"/>
                </a:ext>
              </a:extLst>
            </p:cNvPr>
            <p:cNvSpPr/>
            <p:nvPr/>
          </p:nvSpPr>
          <p:spPr>
            <a:xfrm>
              <a:off x="2998504" y="2244238"/>
              <a:ext cx="401680" cy="404341"/>
            </a:xfrm>
            <a:custGeom>
              <a:avLst/>
              <a:gdLst/>
              <a:ahLst/>
              <a:cxnLst/>
              <a:rect l="l" t="t" r="r" b="b"/>
              <a:pathLst>
                <a:path w="22034" h="22180" extrusionOk="0">
                  <a:moveTo>
                    <a:pt x="6968" y="1"/>
                  </a:moveTo>
                  <a:lnTo>
                    <a:pt x="6968" y="2198"/>
                  </a:lnTo>
                  <a:lnTo>
                    <a:pt x="4960" y="2198"/>
                  </a:lnTo>
                  <a:lnTo>
                    <a:pt x="4960" y="4959"/>
                  </a:lnTo>
                  <a:lnTo>
                    <a:pt x="2240" y="4959"/>
                  </a:lnTo>
                  <a:lnTo>
                    <a:pt x="2240" y="6968"/>
                  </a:lnTo>
                  <a:lnTo>
                    <a:pt x="1" y="6968"/>
                  </a:lnTo>
                  <a:lnTo>
                    <a:pt x="1" y="15066"/>
                  </a:lnTo>
                  <a:lnTo>
                    <a:pt x="2240" y="15066"/>
                  </a:lnTo>
                  <a:lnTo>
                    <a:pt x="2240" y="17053"/>
                  </a:lnTo>
                  <a:lnTo>
                    <a:pt x="4960" y="17053"/>
                  </a:lnTo>
                  <a:lnTo>
                    <a:pt x="4960" y="19815"/>
                  </a:lnTo>
                  <a:lnTo>
                    <a:pt x="6968" y="19815"/>
                  </a:lnTo>
                  <a:lnTo>
                    <a:pt x="6968" y="22180"/>
                  </a:lnTo>
                  <a:lnTo>
                    <a:pt x="15066" y="22180"/>
                  </a:lnTo>
                  <a:lnTo>
                    <a:pt x="15066" y="19815"/>
                  </a:lnTo>
                  <a:lnTo>
                    <a:pt x="17053" y="19815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33" y="15066"/>
                  </a:lnTo>
                  <a:lnTo>
                    <a:pt x="22033" y="6968"/>
                  </a:lnTo>
                  <a:lnTo>
                    <a:pt x="19815" y="6968"/>
                  </a:lnTo>
                  <a:lnTo>
                    <a:pt x="19815" y="4959"/>
                  </a:lnTo>
                  <a:lnTo>
                    <a:pt x="17053" y="4959"/>
                  </a:lnTo>
                  <a:lnTo>
                    <a:pt x="17053" y="2198"/>
                  </a:lnTo>
                  <a:lnTo>
                    <a:pt x="15066" y="2198"/>
                  </a:lnTo>
                  <a:lnTo>
                    <a:pt x="15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1;p60">
              <a:extLst>
                <a:ext uri="{FF2B5EF4-FFF2-40B4-BE49-F238E27FC236}">
                  <a16:creationId xmlns:a16="http://schemas.microsoft.com/office/drawing/2014/main" id="{134E1474-55C7-8505-3866-BF5770FD27EF}"/>
                </a:ext>
              </a:extLst>
            </p:cNvPr>
            <p:cNvSpPr/>
            <p:nvPr/>
          </p:nvSpPr>
          <p:spPr>
            <a:xfrm>
              <a:off x="3099584" y="2344552"/>
              <a:ext cx="199509" cy="200658"/>
            </a:xfrm>
            <a:custGeom>
              <a:avLst/>
              <a:gdLst/>
              <a:ahLst/>
              <a:cxnLst/>
              <a:rect l="l" t="t" r="r" b="b"/>
              <a:pathLst>
                <a:path w="10944" h="11007" extrusionOk="0">
                  <a:moveTo>
                    <a:pt x="3453" y="1"/>
                  </a:moveTo>
                  <a:lnTo>
                    <a:pt x="3453" y="1089"/>
                  </a:lnTo>
                  <a:lnTo>
                    <a:pt x="2469" y="1089"/>
                  </a:lnTo>
                  <a:lnTo>
                    <a:pt x="2469" y="2449"/>
                  </a:lnTo>
                  <a:lnTo>
                    <a:pt x="1109" y="2449"/>
                  </a:lnTo>
                  <a:lnTo>
                    <a:pt x="1109" y="3453"/>
                  </a:lnTo>
                  <a:lnTo>
                    <a:pt x="0" y="3453"/>
                  </a:lnTo>
                  <a:lnTo>
                    <a:pt x="0" y="7470"/>
                  </a:lnTo>
                  <a:lnTo>
                    <a:pt x="1109" y="7470"/>
                  </a:lnTo>
                  <a:lnTo>
                    <a:pt x="1109" y="8475"/>
                  </a:lnTo>
                  <a:lnTo>
                    <a:pt x="2469" y="8475"/>
                  </a:lnTo>
                  <a:lnTo>
                    <a:pt x="2469" y="9835"/>
                  </a:lnTo>
                  <a:lnTo>
                    <a:pt x="3453" y="9835"/>
                  </a:lnTo>
                  <a:lnTo>
                    <a:pt x="3453" y="11006"/>
                  </a:lnTo>
                  <a:lnTo>
                    <a:pt x="7491" y="11006"/>
                  </a:lnTo>
                  <a:lnTo>
                    <a:pt x="7491" y="9835"/>
                  </a:lnTo>
                  <a:lnTo>
                    <a:pt x="8475" y="9835"/>
                  </a:lnTo>
                  <a:lnTo>
                    <a:pt x="8475" y="8475"/>
                  </a:lnTo>
                  <a:lnTo>
                    <a:pt x="9835" y="8475"/>
                  </a:lnTo>
                  <a:lnTo>
                    <a:pt x="9835" y="7470"/>
                  </a:lnTo>
                  <a:lnTo>
                    <a:pt x="10944" y="7470"/>
                  </a:lnTo>
                  <a:lnTo>
                    <a:pt x="10944" y="3453"/>
                  </a:lnTo>
                  <a:lnTo>
                    <a:pt x="9835" y="3453"/>
                  </a:lnTo>
                  <a:lnTo>
                    <a:pt x="9835" y="2449"/>
                  </a:lnTo>
                  <a:lnTo>
                    <a:pt x="8475" y="2449"/>
                  </a:lnTo>
                  <a:lnTo>
                    <a:pt x="8475" y="1089"/>
                  </a:lnTo>
                  <a:lnTo>
                    <a:pt x="7491" y="1089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2;p60">
              <a:extLst>
                <a:ext uri="{FF2B5EF4-FFF2-40B4-BE49-F238E27FC236}">
                  <a16:creationId xmlns:a16="http://schemas.microsoft.com/office/drawing/2014/main" id="{9B7FCF94-2997-4FF1-29D1-AEA5A88E00B5}"/>
                </a:ext>
              </a:extLst>
            </p:cNvPr>
            <p:cNvSpPr/>
            <p:nvPr/>
          </p:nvSpPr>
          <p:spPr>
            <a:xfrm>
              <a:off x="3154508" y="2400624"/>
              <a:ext cx="89272" cy="88889"/>
            </a:xfrm>
            <a:custGeom>
              <a:avLst/>
              <a:gdLst/>
              <a:ahLst/>
              <a:cxnLst/>
              <a:rect l="l" t="t" r="r" b="b"/>
              <a:pathLst>
                <a:path w="4897" h="4876" extrusionOk="0">
                  <a:moveTo>
                    <a:pt x="1570" y="0"/>
                  </a:moveTo>
                  <a:lnTo>
                    <a:pt x="1570" y="482"/>
                  </a:lnTo>
                  <a:lnTo>
                    <a:pt x="1130" y="482"/>
                  </a:lnTo>
                  <a:lnTo>
                    <a:pt x="1130" y="1109"/>
                  </a:lnTo>
                  <a:lnTo>
                    <a:pt x="524" y="1109"/>
                  </a:lnTo>
                  <a:lnTo>
                    <a:pt x="524" y="1549"/>
                  </a:lnTo>
                  <a:lnTo>
                    <a:pt x="0" y="1549"/>
                  </a:lnTo>
                  <a:lnTo>
                    <a:pt x="0" y="3327"/>
                  </a:lnTo>
                  <a:lnTo>
                    <a:pt x="524" y="3327"/>
                  </a:lnTo>
                  <a:lnTo>
                    <a:pt x="524" y="3767"/>
                  </a:lnTo>
                  <a:lnTo>
                    <a:pt x="1130" y="3767"/>
                  </a:lnTo>
                  <a:lnTo>
                    <a:pt x="1130" y="4373"/>
                  </a:lnTo>
                  <a:lnTo>
                    <a:pt x="1570" y="4373"/>
                  </a:lnTo>
                  <a:lnTo>
                    <a:pt x="1570" y="4875"/>
                  </a:lnTo>
                  <a:lnTo>
                    <a:pt x="3369" y="4875"/>
                  </a:lnTo>
                  <a:lnTo>
                    <a:pt x="3369" y="4373"/>
                  </a:lnTo>
                  <a:lnTo>
                    <a:pt x="3829" y="4373"/>
                  </a:lnTo>
                  <a:lnTo>
                    <a:pt x="3829" y="3767"/>
                  </a:lnTo>
                  <a:lnTo>
                    <a:pt x="4415" y="3767"/>
                  </a:lnTo>
                  <a:lnTo>
                    <a:pt x="4415" y="3327"/>
                  </a:lnTo>
                  <a:lnTo>
                    <a:pt x="4897" y="3327"/>
                  </a:lnTo>
                  <a:lnTo>
                    <a:pt x="4897" y="1549"/>
                  </a:lnTo>
                  <a:lnTo>
                    <a:pt x="4415" y="1549"/>
                  </a:lnTo>
                  <a:lnTo>
                    <a:pt x="4415" y="1109"/>
                  </a:lnTo>
                  <a:lnTo>
                    <a:pt x="3829" y="1109"/>
                  </a:lnTo>
                  <a:lnTo>
                    <a:pt x="3829" y="482"/>
                  </a:lnTo>
                  <a:lnTo>
                    <a:pt x="3369" y="482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113;p62">
            <a:extLst>
              <a:ext uri="{FF2B5EF4-FFF2-40B4-BE49-F238E27FC236}">
                <a16:creationId xmlns:a16="http://schemas.microsoft.com/office/drawing/2014/main" id="{A2825B6F-E9D3-32BD-71FD-7520CB4668E2}"/>
              </a:ext>
            </a:extLst>
          </p:cNvPr>
          <p:cNvSpPr txBox="1"/>
          <p:nvPr/>
        </p:nvSpPr>
        <p:spPr>
          <a:xfrm>
            <a:off x="317012" y="651341"/>
            <a:ext cx="8517292" cy="2459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14) – 16245 Games, 14 Features</a:t>
            </a:r>
          </a:p>
        </p:txBody>
      </p:sp>
      <p:graphicFrame>
        <p:nvGraphicFramePr>
          <p:cNvPr id="24" name="표 31">
            <a:extLst>
              <a:ext uri="{FF2B5EF4-FFF2-40B4-BE49-F238E27FC236}">
                <a16:creationId xmlns:a16="http://schemas.microsoft.com/office/drawing/2014/main" id="{68218812-6D59-5F88-7BDE-93F249510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619484"/>
              </p:ext>
            </p:extLst>
          </p:nvPr>
        </p:nvGraphicFramePr>
        <p:xfrm>
          <a:off x="317011" y="901228"/>
          <a:ext cx="8509984" cy="3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07856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31905041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17581019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754418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193133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18762721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7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accent4"/>
                          </a:solidFill>
                        </a:rPr>
                        <a:t>Generation</a:t>
                      </a: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Type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Company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Multi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NA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EU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JP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Other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Global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grpSp>
        <p:nvGrpSpPr>
          <p:cNvPr id="1053" name="그룹 1052">
            <a:extLst>
              <a:ext uri="{FF2B5EF4-FFF2-40B4-BE49-F238E27FC236}">
                <a16:creationId xmlns:a16="http://schemas.microsoft.com/office/drawing/2014/main" id="{F7BD29C5-CCB2-FB78-8538-4B42FE3B7B6C}"/>
              </a:ext>
            </a:extLst>
          </p:cNvPr>
          <p:cNvGrpSpPr/>
          <p:nvPr/>
        </p:nvGrpSpPr>
        <p:grpSpPr>
          <a:xfrm>
            <a:off x="302135" y="3281134"/>
            <a:ext cx="8514061" cy="659870"/>
            <a:chOff x="302135" y="3870610"/>
            <a:chExt cx="8514061" cy="659870"/>
          </a:xfrm>
        </p:grpSpPr>
        <p:grpSp>
          <p:nvGrpSpPr>
            <p:cNvPr id="1051" name="그룹 1050">
              <a:extLst>
                <a:ext uri="{FF2B5EF4-FFF2-40B4-BE49-F238E27FC236}">
                  <a16:creationId xmlns:a16="http://schemas.microsoft.com/office/drawing/2014/main" id="{1991BB54-5415-7769-02AC-A98C01E6BC0B}"/>
                </a:ext>
              </a:extLst>
            </p:cNvPr>
            <p:cNvGrpSpPr/>
            <p:nvPr/>
          </p:nvGrpSpPr>
          <p:grpSpPr>
            <a:xfrm>
              <a:off x="302135" y="3870610"/>
              <a:ext cx="8514061" cy="659870"/>
              <a:chOff x="302135" y="3870610"/>
              <a:chExt cx="8514061" cy="659870"/>
            </a:xfrm>
          </p:grpSpPr>
          <p:grpSp>
            <p:nvGrpSpPr>
              <p:cNvPr id="1024" name="그룹 1023">
                <a:extLst>
                  <a:ext uri="{FF2B5EF4-FFF2-40B4-BE49-F238E27FC236}">
                    <a16:creationId xmlns:a16="http://schemas.microsoft.com/office/drawing/2014/main" id="{88F6F53A-F685-729A-400E-A35E203E2DF9}"/>
                  </a:ext>
                </a:extLst>
              </p:cNvPr>
              <p:cNvGrpSpPr/>
              <p:nvPr/>
            </p:nvGrpSpPr>
            <p:grpSpPr>
              <a:xfrm>
                <a:off x="302135" y="3896727"/>
                <a:ext cx="8514061" cy="633753"/>
                <a:chOff x="438201" y="3896727"/>
                <a:chExt cx="8119203" cy="633753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5D2472CF-C11B-A5F0-ED81-38B02A25ECA5}"/>
                    </a:ext>
                  </a:extLst>
                </p:cNvPr>
                <p:cNvSpPr/>
                <p:nvPr/>
              </p:nvSpPr>
              <p:spPr>
                <a:xfrm>
                  <a:off x="483079" y="3896727"/>
                  <a:ext cx="8074325" cy="6337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D1F3B2B9-2780-F998-159E-D3E1DBF62C6A}"/>
                    </a:ext>
                  </a:extLst>
                </p:cNvPr>
                <p:cNvGrpSpPr/>
                <p:nvPr/>
              </p:nvGrpSpPr>
              <p:grpSpPr>
                <a:xfrm>
                  <a:off x="438201" y="3988028"/>
                  <a:ext cx="8027204" cy="499659"/>
                  <a:chOff x="438201" y="3998170"/>
                  <a:chExt cx="8027204" cy="499659"/>
                </a:xfrm>
              </p:grpSpPr>
              <p:sp>
                <p:nvSpPr>
                  <p:cNvPr id="26" name="화살표: 오른쪽 25">
                    <a:extLst>
                      <a:ext uri="{FF2B5EF4-FFF2-40B4-BE49-F238E27FC236}">
                        <a16:creationId xmlns:a16="http://schemas.microsoft.com/office/drawing/2014/main" id="{C3D89396-E559-A02C-B326-46FC54780AFC}"/>
                      </a:ext>
                    </a:extLst>
                  </p:cNvPr>
                  <p:cNvSpPr/>
                  <p:nvPr/>
                </p:nvSpPr>
                <p:spPr>
                  <a:xfrm>
                    <a:off x="671601" y="4066517"/>
                    <a:ext cx="7793804" cy="195186"/>
                  </a:xfrm>
                  <a:prstGeom prst="rightArrow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07D03511-47C5-3577-DC2F-197915777C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159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>
                    <a:extLst>
                      <a:ext uri="{FF2B5EF4-FFF2-40B4-BE49-F238E27FC236}">
                        <a16:creationId xmlns:a16="http://schemas.microsoft.com/office/drawing/2014/main" id="{76C21F8A-2892-CC53-DC76-0F45208E1C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933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연결선 28">
                    <a:extLst>
                      <a:ext uri="{FF2B5EF4-FFF2-40B4-BE49-F238E27FC236}">
                        <a16:creationId xmlns:a16="http://schemas.microsoft.com/office/drawing/2014/main" id="{B7E5D264-264F-3077-4F1B-C0DEC42962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707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직선 연결선 29">
                    <a:extLst>
                      <a:ext uri="{FF2B5EF4-FFF2-40B4-BE49-F238E27FC236}">
                        <a16:creationId xmlns:a16="http://schemas.microsoft.com/office/drawing/2014/main" id="{990224AB-05EE-2969-6275-ABC476CE05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7481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직선 연결선 30">
                    <a:extLst>
                      <a:ext uri="{FF2B5EF4-FFF2-40B4-BE49-F238E27FC236}">
                        <a16:creationId xmlns:a16="http://schemas.microsoft.com/office/drawing/2014/main" id="{FE9A54A8-C25F-7573-1676-332FE27673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255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직선 연결선 31">
                    <a:extLst>
                      <a:ext uri="{FF2B5EF4-FFF2-40B4-BE49-F238E27FC236}">
                        <a16:creationId xmlns:a16="http://schemas.microsoft.com/office/drawing/2014/main" id="{67511E73-726B-A36E-BFBD-FD552DBD91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1029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직선 연결선 33">
                    <a:extLst>
                      <a:ext uri="{FF2B5EF4-FFF2-40B4-BE49-F238E27FC236}">
                        <a16:creationId xmlns:a16="http://schemas.microsoft.com/office/drawing/2014/main" id="{4C8AEA7E-E79F-9033-8381-FEDB61C3B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7803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78DCD661-CA1F-59D5-9286-0EF8FC397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4577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D2173BF-3EA9-E09C-B0B0-316FA68C5A6A}"/>
                      </a:ext>
                    </a:extLst>
                  </p:cNvPr>
                  <p:cNvSpPr txBox="1"/>
                  <p:nvPr/>
                </p:nvSpPr>
                <p:spPr>
                  <a:xfrm>
                    <a:off x="438201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1977</a:t>
                    </a:r>
                    <a:endParaRPr lang="ko-KR" altLang="en-US" sz="1000" dirty="0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EBF3EF2-6A92-44FC-6C51-2A6BDD219824}"/>
                      </a:ext>
                    </a:extLst>
                  </p:cNvPr>
                  <p:cNvSpPr txBox="1"/>
                  <p:nvPr/>
                </p:nvSpPr>
                <p:spPr>
                  <a:xfrm>
                    <a:off x="1405339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1983</a:t>
                    </a:r>
                    <a:endParaRPr lang="ko-KR" altLang="en-US" sz="1000" dirty="0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4BBC94C-477A-D899-C2FE-2A7ED72C6A61}"/>
                      </a:ext>
                    </a:extLst>
                  </p:cNvPr>
                  <p:cNvSpPr txBox="1"/>
                  <p:nvPr/>
                </p:nvSpPr>
                <p:spPr>
                  <a:xfrm>
                    <a:off x="2372477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1988</a:t>
                    </a:r>
                    <a:endParaRPr lang="ko-KR" altLang="en-US" sz="1000" dirty="0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4D46A9C8-5345-95F5-AA50-2558FECEF279}"/>
                      </a:ext>
                    </a:extLst>
                  </p:cNvPr>
                  <p:cNvSpPr txBox="1"/>
                  <p:nvPr/>
                </p:nvSpPr>
                <p:spPr>
                  <a:xfrm>
                    <a:off x="3339615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1994</a:t>
                    </a:r>
                    <a:endParaRPr lang="ko-KR" altLang="en-US" sz="1000" dirty="0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BD4F4A6-41F2-180A-E250-5A92DA3C3247}"/>
                      </a:ext>
                    </a:extLst>
                  </p:cNvPr>
                  <p:cNvSpPr txBox="1"/>
                  <p:nvPr/>
                </p:nvSpPr>
                <p:spPr>
                  <a:xfrm>
                    <a:off x="4306753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1998</a:t>
                    </a:r>
                    <a:endParaRPr lang="ko-KR" altLang="en-US" sz="1000" dirty="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4A702A14-6793-855D-06E4-D06DCE3DD405}"/>
                      </a:ext>
                    </a:extLst>
                  </p:cNvPr>
                  <p:cNvSpPr txBox="1"/>
                  <p:nvPr/>
                </p:nvSpPr>
                <p:spPr>
                  <a:xfrm>
                    <a:off x="5273891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2005</a:t>
                    </a:r>
                    <a:endParaRPr lang="ko-KR" altLang="en-US" sz="1000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2FDDFFC-190C-A4D6-D06E-69465A39C2D9}"/>
                      </a:ext>
                    </a:extLst>
                  </p:cNvPr>
                  <p:cNvSpPr txBox="1"/>
                  <p:nvPr/>
                </p:nvSpPr>
                <p:spPr>
                  <a:xfrm>
                    <a:off x="6241029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2013</a:t>
                    </a:r>
                    <a:endParaRPr lang="ko-KR" altLang="en-US" sz="1000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607C562-B89F-5CE5-C07E-CA456588049C}"/>
                      </a:ext>
                    </a:extLst>
                  </p:cNvPr>
                  <p:cNvSpPr txBox="1"/>
                  <p:nvPr/>
                </p:nvSpPr>
                <p:spPr>
                  <a:xfrm>
                    <a:off x="7208167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2020</a:t>
                    </a:r>
                    <a:endParaRPr lang="ko-KR" altLang="en-US" sz="1000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1C35F7C2-A9C8-8395-21DA-92E4CADA7787}"/>
                      </a:ext>
                    </a:extLst>
                  </p:cNvPr>
                  <p:cNvSpPr txBox="1"/>
                  <p:nvPr/>
                </p:nvSpPr>
                <p:spPr>
                  <a:xfrm>
                    <a:off x="900592" y="4169140"/>
                    <a:ext cx="48282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2nd</a:t>
                    </a:r>
                    <a:endParaRPr lang="ko-KR" altLang="en-US" dirty="0"/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54071E10-BACA-3FA4-BD35-6CB5223F9E90}"/>
                      </a:ext>
                    </a:extLst>
                  </p:cNvPr>
                  <p:cNvSpPr txBox="1"/>
                  <p:nvPr/>
                </p:nvSpPr>
                <p:spPr>
                  <a:xfrm>
                    <a:off x="1882075" y="4162448"/>
                    <a:ext cx="44275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3rd</a:t>
                    </a:r>
                    <a:endParaRPr lang="ko-KR" altLang="en-US" dirty="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D090ACF-4D99-443C-891B-6E0E17092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849814" y="4169140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4th</a:t>
                    </a:r>
                    <a:endParaRPr lang="ko-KR" altLang="en-US" dirty="0"/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EC246A5A-0150-5516-7035-EC2F7B89FB85}"/>
                      </a:ext>
                    </a:extLst>
                  </p:cNvPr>
                  <p:cNvSpPr txBox="1"/>
                  <p:nvPr/>
                </p:nvSpPr>
                <p:spPr>
                  <a:xfrm>
                    <a:off x="3817553" y="4175832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5th</a:t>
                    </a:r>
                    <a:endParaRPr lang="ko-KR" altLang="en-US" dirty="0"/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853179E9-FA49-8F51-BA79-DDF809021EEE}"/>
                      </a:ext>
                    </a:extLst>
                  </p:cNvPr>
                  <p:cNvSpPr txBox="1"/>
                  <p:nvPr/>
                </p:nvSpPr>
                <p:spPr>
                  <a:xfrm>
                    <a:off x="4785292" y="4174904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6th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ED9891F-C5F3-ACF4-6AD6-376BA5D0CAF1}"/>
                      </a:ext>
                    </a:extLst>
                  </p:cNvPr>
                  <p:cNvSpPr txBox="1"/>
                  <p:nvPr/>
                </p:nvSpPr>
                <p:spPr>
                  <a:xfrm>
                    <a:off x="5753031" y="4173976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7th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1DC0E54E-EADE-FE18-45B8-42DE6D90B6EB}"/>
                      </a:ext>
                    </a:extLst>
                  </p:cNvPr>
                  <p:cNvSpPr txBox="1"/>
                  <p:nvPr/>
                </p:nvSpPr>
                <p:spPr>
                  <a:xfrm>
                    <a:off x="6720770" y="4165428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8th</a:t>
                    </a:r>
                    <a:endParaRPr lang="ko-KR" altLang="en-US" dirty="0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1DEA087A-4A0A-6227-2A6A-0CF9992F3180}"/>
                      </a:ext>
                    </a:extLst>
                  </p:cNvPr>
                  <p:cNvSpPr txBox="1"/>
                  <p:nvPr/>
                </p:nvSpPr>
                <p:spPr>
                  <a:xfrm>
                    <a:off x="7688509" y="4164500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9th</a:t>
                    </a:r>
                    <a:endParaRPr lang="ko-KR" altLang="en-US" dirty="0"/>
                  </a:p>
                </p:txBody>
              </p:sp>
            </p:grpSp>
          </p:grpSp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AF2FE7C5-4165-4B2D-29ED-94C957AA85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053" y="3933014"/>
                <a:ext cx="204464" cy="268571"/>
              </a:xfrm>
              <a:prstGeom prst="rect">
                <a:avLst/>
              </a:prstGeom>
            </p:spPr>
          </p:pic>
          <p:pic>
            <p:nvPicPr>
              <p:cNvPr id="58" name="Picture 26" descr="Sega logo">
                <a:extLst>
                  <a:ext uri="{FF2B5EF4-FFF2-40B4-BE49-F238E27FC236}">
                    <a16:creationId xmlns:a16="http://schemas.microsoft.com/office/drawing/2014/main" id="{4DE0CCE0-F63B-95C7-9BCA-9B90660240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4423" y="3878437"/>
                <a:ext cx="353150" cy="211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8" descr="Sony Logo">
                <a:extLst>
                  <a:ext uri="{FF2B5EF4-FFF2-40B4-BE49-F238E27FC236}">
                    <a16:creationId xmlns:a16="http://schemas.microsoft.com/office/drawing/2014/main" id="{CFF96681-7CB5-D610-4E53-F1D2FE8F87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9274" y="3896727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5" name="Picture 24">
                <a:extLst>
                  <a:ext uri="{FF2B5EF4-FFF2-40B4-BE49-F238E27FC236}">
                    <a16:creationId xmlns:a16="http://schemas.microsoft.com/office/drawing/2014/main" id="{AC5EB3D2-FC22-D2AD-8A0F-4D23385F34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7084" y="4050870"/>
                <a:ext cx="509957" cy="1698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24">
                <a:extLst>
                  <a:ext uri="{FF2B5EF4-FFF2-40B4-BE49-F238E27FC236}">
                    <a16:creationId xmlns:a16="http://schemas.microsoft.com/office/drawing/2014/main" id="{11AD84A3-2F44-B8E4-CB65-4A9703DD14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5243" y="4056374"/>
                <a:ext cx="509957" cy="1698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24">
                <a:extLst>
                  <a:ext uri="{FF2B5EF4-FFF2-40B4-BE49-F238E27FC236}">
                    <a16:creationId xmlns:a16="http://schemas.microsoft.com/office/drawing/2014/main" id="{77490B7E-8AD4-6360-6C35-5A76324938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7300" y="4044559"/>
                <a:ext cx="509957" cy="1698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26" descr="Sega logo">
                <a:extLst>
                  <a:ext uri="{FF2B5EF4-FFF2-40B4-BE49-F238E27FC236}">
                    <a16:creationId xmlns:a16="http://schemas.microsoft.com/office/drawing/2014/main" id="{CF55A230-7BA9-80EF-6752-D6C7D52AEB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2145" y="3873976"/>
                <a:ext cx="353150" cy="211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28" descr="Sony Logo">
                <a:extLst>
                  <a:ext uri="{FF2B5EF4-FFF2-40B4-BE49-F238E27FC236}">
                    <a16:creationId xmlns:a16="http://schemas.microsoft.com/office/drawing/2014/main" id="{2DCFD985-FAF2-C7CC-2281-A6EE0408A3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076" y="3893361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5" name="Picture 26" descr="Sega logo">
                <a:extLst>
                  <a:ext uri="{FF2B5EF4-FFF2-40B4-BE49-F238E27FC236}">
                    <a16:creationId xmlns:a16="http://schemas.microsoft.com/office/drawing/2014/main" id="{1BC8586D-C4B3-6869-2357-3465CCA41A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6947" y="3870610"/>
                <a:ext cx="353150" cy="211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28" descr="Sony Logo">
                <a:extLst>
                  <a:ext uri="{FF2B5EF4-FFF2-40B4-BE49-F238E27FC236}">
                    <a16:creationId xmlns:a16="http://schemas.microsoft.com/office/drawing/2014/main" id="{A6C35E0B-7559-B465-3287-C8C3F7AEFC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573" y="3907233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1" name="Picture 28" descr="Sony Logo">
                <a:extLst>
                  <a:ext uri="{FF2B5EF4-FFF2-40B4-BE49-F238E27FC236}">
                    <a16:creationId xmlns:a16="http://schemas.microsoft.com/office/drawing/2014/main" id="{8DB947E6-9EE4-4565-B1B7-AF686E49C2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376" y="3914107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그림 1041">
                <a:extLst>
                  <a:ext uri="{FF2B5EF4-FFF2-40B4-BE49-F238E27FC236}">
                    <a16:creationId xmlns:a16="http://schemas.microsoft.com/office/drawing/2014/main" id="{D3A7A611-F2D5-6741-BE07-02613CE74C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27633" y="4080305"/>
                <a:ext cx="420339" cy="134151"/>
              </a:xfrm>
              <a:prstGeom prst="rect">
                <a:avLst/>
              </a:prstGeom>
            </p:spPr>
          </p:pic>
          <p:pic>
            <p:nvPicPr>
              <p:cNvPr id="1043" name="Picture 24">
                <a:extLst>
                  <a:ext uri="{FF2B5EF4-FFF2-40B4-BE49-F238E27FC236}">
                    <a16:creationId xmlns:a16="http://schemas.microsoft.com/office/drawing/2014/main" id="{15FFDE2E-3C58-2506-8365-E7BF9FC073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6505" y="4088624"/>
                <a:ext cx="420340" cy="14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8" descr="Sony Logo">
                <a:extLst>
                  <a:ext uri="{FF2B5EF4-FFF2-40B4-BE49-F238E27FC236}">
                    <a16:creationId xmlns:a16="http://schemas.microsoft.com/office/drawing/2014/main" id="{733754B3-6123-4E36-035B-01023557A6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7797" y="3922732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5" name="그림 1044">
                <a:extLst>
                  <a:ext uri="{FF2B5EF4-FFF2-40B4-BE49-F238E27FC236}">
                    <a16:creationId xmlns:a16="http://schemas.microsoft.com/office/drawing/2014/main" id="{04EB0526-D0A4-444E-CD85-854003DF2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50450" y="4076939"/>
                <a:ext cx="420339" cy="134151"/>
              </a:xfrm>
              <a:prstGeom prst="rect">
                <a:avLst/>
              </a:prstGeom>
            </p:spPr>
          </p:pic>
          <p:pic>
            <p:nvPicPr>
              <p:cNvPr id="1046" name="Picture 24">
                <a:extLst>
                  <a:ext uri="{FF2B5EF4-FFF2-40B4-BE49-F238E27FC236}">
                    <a16:creationId xmlns:a16="http://schemas.microsoft.com/office/drawing/2014/main" id="{40A73501-6E42-D350-3665-3EC229668A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322" y="4085258"/>
                <a:ext cx="420340" cy="14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7" name="그림 1046">
                <a:extLst>
                  <a:ext uri="{FF2B5EF4-FFF2-40B4-BE49-F238E27FC236}">
                    <a16:creationId xmlns:a16="http://schemas.microsoft.com/office/drawing/2014/main" id="{6B32D68E-AA0F-8454-C016-63C7FCB338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47351" y="4073573"/>
                <a:ext cx="420339" cy="134151"/>
              </a:xfrm>
              <a:prstGeom prst="rect">
                <a:avLst/>
              </a:prstGeom>
            </p:spPr>
          </p:pic>
          <p:pic>
            <p:nvPicPr>
              <p:cNvPr id="1048" name="Picture 24">
                <a:extLst>
                  <a:ext uri="{FF2B5EF4-FFF2-40B4-BE49-F238E27FC236}">
                    <a16:creationId xmlns:a16="http://schemas.microsoft.com/office/drawing/2014/main" id="{6D696E67-6A17-74FA-7C31-C37E8DBEBF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6223" y="4081892"/>
                <a:ext cx="420340" cy="14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9" name="그림 1048">
                <a:extLst>
                  <a:ext uri="{FF2B5EF4-FFF2-40B4-BE49-F238E27FC236}">
                    <a16:creationId xmlns:a16="http://schemas.microsoft.com/office/drawing/2014/main" id="{74FB8F0F-B3CE-A991-021E-CD85E9387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18430" y="4070547"/>
                <a:ext cx="420339" cy="134151"/>
              </a:xfrm>
              <a:prstGeom prst="rect">
                <a:avLst/>
              </a:prstGeom>
            </p:spPr>
          </p:pic>
          <p:pic>
            <p:nvPicPr>
              <p:cNvPr id="1050" name="Picture 24">
                <a:extLst>
                  <a:ext uri="{FF2B5EF4-FFF2-40B4-BE49-F238E27FC236}">
                    <a16:creationId xmlns:a16="http://schemas.microsoft.com/office/drawing/2014/main" id="{96A73EFC-D1E2-423E-70EA-9861BEF341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7302" y="4078866"/>
                <a:ext cx="420340" cy="14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52" name="그림 1051">
              <a:extLst>
                <a:ext uri="{FF2B5EF4-FFF2-40B4-BE49-F238E27FC236}">
                  <a16:creationId xmlns:a16="http://schemas.microsoft.com/office/drawing/2014/main" id="{EE18E7FA-50F8-B76E-CD37-902F40601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03032" y="3981558"/>
              <a:ext cx="281412" cy="270003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C053786-54EE-AD57-F22E-5A6AC28FF2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236" y="1573963"/>
            <a:ext cx="3090423" cy="13697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F574E89-0634-C7D0-6A81-9A87355FE6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3852" y="1581247"/>
            <a:ext cx="2971521" cy="1366736"/>
          </a:xfrm>
          <a:prstGeom prst="rect">
            <a:avLst/>
          </a:prstGeom>
        </p:spPr>
      </p:pic>
      <p:sp>
        <p:nvSpPr>
          <p:cNvPr id="18" name="Google Shape;1161;p65">
            <a:extLst>
              <a:ext uri="{FF2B5EF4-FFF2-40B4-BE49-F238E27FC236}">
                <a16:creationId xmlns:a16="http://schemas.microsoft.com/office/drawing/2014/main" id="{DD75BAE6-9ED8-41F8-F76C-7D079E39A16F}"/>
              </a:ext>
            </a:extLst>
          </p:cNvPr>
          <p:cNvSpPr txBox="1">
            <a:spLocks/>
          </p:cNvSpPr>
          <p:nvPr/>
        </p:nvSpPr>
        <p:spPr>
          <a:xfrm>
            <a:off x="6449565" y="1581246"/>
            <a:ext cx="2370117" cy="1362433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Gen.3(1983~1988)</a:t>
            </a: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Platform</a:t>
            </a:r>
          </a:p>
          <a:p>
            <a:pPr marL="152400">
              <a:buSzPts val="1200"/>
            </a:pP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Gen.4(1988~1994)</a:t>
            </a: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Platform, Role-Playing</a:t>
            </a:r>
          </a:p>
          <a:p>
            <a:pPr marL="152400">
              <a:buSzPts val="1200"/>
            </a:pP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Gen.5~8(1998~2020)</a:t>
            </a: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Action, Sports, Shooter</a:t>
            </a:r>
          </a:p>
        </p:txBody>
      </p:sp>
    </p:spTree>
    <p:extLst>
      <p:ext uri="{BB962C8B-B14F-4D97-AF65-F5344CB8AC3E}">
        <p14:creationId xmlns:p14="http://schemas.microsoft.com/office/powerpoint/2010/main" val="3015521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11;p62">
            <a:extLst>
              <a:ext uri="{FF2B5EF4-FFF2-40B4-BE49-F238E27FC236}">
                <a16:creationId xmlns:a16="http://schemas.microsoft.com/office/drawing/2014/main" id="{60D4ABD3-31BC-828E-3575-E5372FFF3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715" y="139841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Trend Analysis - Genre</a:t>
            </a:r>
            <a:endParaRPr dirty="0"/>
          </a:p>
        </p:txBody>
      </p:sp>
      <p:sp>
        <p:nvSpPr>
          <p:cNvPr id="1096" name="Google Shape;1029;p60">
            <a:extLst>
              <a:ext uri="{FF2B5EF4-FFF2-40B4-BE49-F238E27FC236}">
                <a16:creationId xmlns:a16="http://schemas.microsoft.com/office/drawing/2014/main" id="{0DFF5F07-9081-5324-A559-0936E4FAC2E4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2</a:t>
            </a:r>
          </a:p>
        </p:txBody>
      </p:sp>
      <p:grpSp>
        <p:nvGrpSpPr>
          <p:cNvPr id="2" name="Google Shape;1053;p60">
            <a:extLst>
              <a:ext uri="{FF2B5EF4-FFF2-40B4-BE49-F238E27FC236}">
                <a16:creationId xmlns:a16="http://schemas.microsoft.com/office/drawing/2014/main" id="{E6B0AC27-3EE6-A8B5-F035-D5B1DCB7E130}"/>
              </a:ext>
            </a:extLst>
          </p:cNvPr>
          <p:cNvGrpSpPr/>
          <p:nvPr/>
        </p:nvGrpSpPr>
        <p:grpSpPr>
          <a:xfrm>
            <a:off x="102308" y="43280"/>
            <a:ext cx="763531" cy="435068"/>
            <a:chOff x="2998504" y="2244238"/>
            <a:chExt cx="937193" cy="534022"/>
          </a:xfrm>
        </p:grpSpPr>
        <p:sp>
          <p:nvSpPr>
            <p:cNvPr id="3" name="Google Shape;1054;p60">
              <a:extLst>
                <a:ext uri="{FF2B5EF4-FFF2-40B4-BE49-F238E27FC236}">
                  <a16:creationId xmlns:a16="http://schemas.microsoft.com/office/drawing/2014/main" id="{A219BF4E-5EC3-99F0-3CF2-7E56BD703259}"/>
                </a:ext>
              </a:extLst>
            </p:cNvPr>
            <p:cNvSpPr/>
            <p:nvPr/>
          </p:nvSpPr>
          <p:spPr>
            <a:xfrm>
              <a:off x="3707940" y="2447910"/>
              <a:ext cx="71352" cy="75928"/>
            </a:xfrm>
            <a:custGeom>
              <a:avLst/>
              <a:gdLst/>
              <a:ahLst/>
              <a:cxnLst/>
              <a:rect l="l" t="t" r="r" b="b"/>
              <a:pathLst>
                <a:path w="3914" h="4165" extrusionOk="0">
                  <a:moveTo>
                    <a:pt x="586" y="1"/>
                  </a:moveTo>
                  <a:lnTo>
                    <a:pt x="586" y="545"/>
                  </a:lnTo>
                  <a:lnTo>
                    <a:pt x="1" y="545"/>
                  </a:lnTo>
                  <a:lnTo>
                    <a:pt x="1" y="3056"/>
                  </a:lnTo>
                  <a:lnTo>
                    <a:pt x="273" y="3056"/>
                  </a:lnTo>
                  <a:lnTo>
                    <a:pt x="273" y="3579"/>
                  </a:lnTo>
                  <a:lnTo>
                    <a:pt x="586" y="3579"/>
                  </a:lnTo>
                  <a:lnTo>
                    <a:pt x="586" y="3642"/>
                  </a:lnTo>
                  <a:lnTo>
                    <a:pt x="838" y="3642"/>
                  </a:lnTo>
                  <a:lnTo>
                    <a:pt x="838" y="4165"/>
                  </a:lnTo>
                  <a:lnTo>
                    <a:pt x="3348" y="4165"/>
                  </a:lnTo>
                  <a:lnTo>
                    <a:pt x="3348" y="3579"/>
                  </a:lnTo>
                  <a:lnTo>
                    <a:pt x="3913" y="3579"/>
                  </a:lnTo>
                  <a:lnTo>
                    <a:pt x="3913" y="1068"/>
                  </a:lnTo>
                  <a:lnTo>
                    <a:pt x="3641" y="1068"/>
                  </a:lnTo>
                  <a:lnTo>
                    <a:pt x="3641" y="545"/>
                  </a:lnTo>
                  <a:lnTo>
                    <a:pt x="3348" y="545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rgbClr val="09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55;p60">
              <a:extLst>
                <a:ext uri="{FF2B5EF4-FFF2-40B4-BE49-F238E27FC236}">
                  <a16:creationId xmlns:a16="http://schemas.microsoft.com/office/drawing/2014/main" id="{3AEAA55D-8C77-88C7-4FA2-052505FB3393}"/>
                </a:ext>
              </a:extLst>
            </p:cNvPr>
            <p:cNvSpPr/>
            <p:nvPr/>
          </p:nvSpPr>
          <p:spPr>
            <a:xfrm>
              <a:off x="3123993" y="2372023"/>
              <a:ext cx="685083" cy="276549"/>
            </a:xfrm>
            <a:custGeom>
              <a:avLst/>
              <a:gdLst/>
              <a:ahLst/>
              <a:cxnLst/>
              <a:rect l="l" t="t" r="r" b="b"/>
              <a:pathLst>
                <a:path w="37580" h="15170" extrusionOk="0">
                  <a:moveTo>
                    <a:pt x="1" y="0"/>
                  </a:moveTo>
                  <a:lnTo>
                    <a:pt x="1" y="15170"/>
                  </a:lnTo>
                  <a:lnTo>
                    <a:pt x="37579" y="15170"/>
                  </a:lnTo>
                  <a:lnTo>
                    <a:pt x="375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6;p60">
              <a:extLst>
                <a:ext uri="{FF2B5EF4-FFF2-40B4-BE49-F238E27FC236}">
                  <a16:creationId xmlns:a16="http://schemas.microsoft.com/office/drawing/2014/main" id="{B32492C9-0EEF-C1EC-9424-92DC660CA1AB}"/>
                </a:ext>
              </a:extLst>
            </p:cNvPr>
            <p:cNvSpPr/>
            <p:nvPr/>
          </p:nvSpPr>
          <p:spPr>
            <a:xfrm>
              <a:off x="3534400" y="2373919"/>
              <a:ext cx="401297" cy="404341"/>
            </a:xfrm>
            <a:custGeom>
              <a:avLst/>
              <a:gdLst/>
              <a:ahLst/>
              <a:cxnLst/>
              <a:rect l="l" t="t" r="r" b="b"/>
              <a:pathLst>
                <a:path w="22013" h="22180" extrusionOk="0">
                  <a:moveTo>
                    <a:pt x="6947" y="1"/>
                  </a:moveTo>
                  <a:lnTo>
                    <a:pt x="6947" y="2198"/>
                  </a:lnTo>
                  <a:lnTo>
                    <a:pt x="4959" y="2198"/>
                  </a:lnTo>
                  <a:lnTo>
                    <a:pt x="4959" y="4960"/>
                  </a:lnTo>
                  <a:lnTo>
                    <a:pt x="2197" y="4960"/>
                  </a:lnTo>
                  <a:lnTo>
                    <a:pt x="2197" y="6968"/>
                  </a:lnTo>
                  <a:lnTo>
                    <a:pt x="0" y="6968"/>
                  </a:lnTo>
                  <a:lnTo>
                    <a:pt x="0" y="15066"/>
                  </a:lnTo>
                  <a:lnTo>
                    <a:pt x="2197" y="15066"/>
                  </a:lnTo>
                  <a:lnTo>
                    <a:pt x="2197" y="17053"/>
                  </a:lnTo>
                  <a:lnTo>
                    <a:pt x="4959" y="17053"/>
                  </a:lnTo>
                  <a:lnTo>
                    <a:pt x="4959" y="19773"/>
                  </a:lnTo>
                  <a:lnTo>
                    <a:pt x="6947" y="19773"/>
                  </a:lnTo>
                  <a:lnTo>
                    <a:pt x="6947" y="22180"/>
                  </a:lnTo>
                  <a:lnTo>
                    <a:pt x="15065" y="22180"/>
                  </a:lnTo>
                  <a:lnTo>
                    <a:pt x="15065" y="19773"/>
                  </a:lnTo>
                  <a:lnTo>
                    <a:pt x="17053" y="19773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12" y="15066"/>
                  </a:lnTo>
                  <a:lnTo>
                    <a:pt x="22012" y="6968"/>
                  </a:lnTo>
                  <a:lnTo>
                    <a:pt x="19815" y="6968"/>
                  </a:lnTo>
                  <a:lnTo>
                    <a:pt x="19815" y="4960"/>
                  </a:lnTo>
                  <a:lnTo>
                    <a:pt x="17053" y="4960"/>
                  </a:lnTo>
                  <a:lnTo>
                    <a:pt x="17053" y="2198"/>
                  </a:lnTo>
                  <a:lnTo>
                    <a:pt x="15065" y="2198"/>
                  </a:lnTo>
                  <a:lnTo>
                    <a:pt x="150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7;p60">
              <a:extLst>
                <a:ext uri="{FF2B5EF4-FFF2-40B4-BE49-F238E27FC236}">
                  <a16:creationId xmlns:a16="http://schemas.microsoft.com/office/drawing/2014/main" id="{CCEB59EC-CC61-036F-2FFC-C7B94614655D}"/>
                </a:ext>
              </a:extLst>
            </p:cNvPr>
            <p:cNvSpPr/>
            <p:nvPr/>
          </p:nvSpPr>
          <p:spPr>
            <a:xfrm>
              <a:off x="3625946" y="2541370"/>
              <a:ext cx="71334" cy="75910"/>
            </a:xfrm>
            <a:custGeom>
              <a:avLst/>
              <a:gdLst/>
              <a:ahLst/>
              <a:cxnLst/>
              <a:rect l="l" t="t" r="r" b="b"/>
              <a:pathLst>
                <a:path w="3913" h="4164" extrusionOk="0">
                  <a:moveTo>
                    <a:pt x="586" y="0"/>
                  </a:moveTo>
                  <a:lnTo>
                    <a:pt x="586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72" y="3055"/>
                  </a:lnTo>
                  <a:lnTo>
                    <a:pt x="272" y="3578"/>
                  </a:lnTo>
                  <a:lnTo>
                    <a:pt x="586" y="3578"/>
                  </a:lnTo>
                  <a:lnTo>
                    <a:pt x="586" y="3641"/>
                  </a:lnTo>
                  <a:lnTo>
                    <a:pt x="837" y="3641"/>
                  </a:lnTo>
                  <a:lnTo>
                    <a:pt x="837" y="4164"/>
                  </a:lnTo>
                  <a:lnTo>
                    <a:pt x="3327" y="4164"/>
                  </a:lnTo>
                  <a:lnTo>
                    <a:pt x="3327" y="3578"/>
                  </a:lnTo>
                  <a:lnTo>
                    <a:pt x="3913" y="3578"/>
                  </a:lnTo>
                  <a:lnTo>
                    <a:pt x="3913" y="1067"/>
                  </a:lnTo>
                  <a:lnTo>
                    <a:pt x="3641" y="1067"/>
                  </a:lnTo>
                  <a:lnTo>
                    <a:pt x="3641" y="544"/>
                  </a:lnTo>
                  <a:lnTo>
                    <a:pt x="3327" y="544"/>
                  </a:lnTo>
                  <a:lnTo>
                    <a:pt x="3327" y="523"/>
                  </a:lnTo>
                  <a:lnTo>
                    <a:pt x="3076" y="52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58;p60">
              <a:extLst>
                <a:ext uri="{FF2B5EF4-FFF2-40B4-BE49-F238E27FC236}">
                  <a16:creationId xmlns:a16="http://schemas.microsoft.com/office/drawing/2014/main" id="{27A45D29-FD0D-ED6D-A47E-24D9E5CD592A}"/>
                </a:ext>
              </a:extLst>
            </p:cNvPr>
            <p:cNvSpPr/>
            <p:nvPr/>
          </p:nvSpPr>
          <p:spPr>
            <a:xfrm>
              <a:off x="3707940" y="2631749"/>
              <a:ext cx="71352" cy="76311"/>
            </a:xfrm>
            <a:custGeom>
              <a:avLst/>
              <a:gdLst/>
              <a:ahLst/>
              <a:cxnLst/>
              <a:rect l="l" t="t" r="r" b="b"/>
              <a:pathLst>
                <a:path w="3914" h="4186" extrusionOk="0">
                  <a:moveTo>
                    <a:pt x="586" y="1"/>
                  </a:moveTo>
                  <a:lnTo>
                    <a:pt x="586" y="587"/>
                  </a:lnTo>
                  <a:lnTo>
                    <a:pt x="1" y="587"/>
                  </a:lnTo>
                  <a:lnTo>
                    <a:pt x="1" y="3098"/>
                  </a:lnTo>
                  <a:lnTo>
                    <a:pt x="273" y="3098"/>
                  </a:lnTo>
                  <a:lnTo>
                    <a:pt x="273" y="3621"/>
                  </a:lnTo>
                  <a:lnTo>
                    <a:pt x="586" y="3621"/>
                  </a:lnTo>
                  <a:lnTo>
                    <a:pt x="586" y="3663"/>
                  </a:lnTo>
                  <a:lnTo>
                    <a:pt x="838" y="3663"/>
                  </a:lnTo>
                  <a:lnTo>
                    <a:pt x="838" y="4186"/>
                  </a:lnTo>
                  <a:lnTo>
                    <a:pt x="3348" y="4186"/>
                  </a:lnTo>
                  <a:lnTo>
                    <a:pt x="3348" y="3621"/>
                  </a:lnTo>
                  <a:lnTo>
                    <a:pt x="3913" y="3621"/>
                  </a:lnTo>
                  <a:lnTo>
                    <a:pt x="3913" y="1110"/>
                  </a:lnTo>
                  <a:lnTo>
                    <a:pt x="3641" y="1110"/>
                  </a:lnTo>
                  <a:lnTo>
                    <a:pt x="3641" y="587"/>
                  </a:lnTo>
                  <a:lnTo>
                    <a:pt x="3348" y="587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60">
              <a:extLst>
                <a:ext uri="{FF2B5EF4-FFF2-40B4-BE49-F238E27FC236}">
                  <a16:creationId xmlns:a16="http://schemas.microsoft.com/office/drawing/2014/main" id="{68410444-077F-E9C7-24B5-125EEAA3A6BE}"/>
                </a:ext>
              </a:extLst>
            </p:cNvPr>
            <p:cNvSpPr/>
            <p:nvPr/>
          </p:nvSpPr>
          <p:spPr>
            <a:xfrm>
              <a:off x="3790718" y="2541370"/>
              <a:ext cx="70951" cy="75910"/>
            </a:xfrm>
            <a:custGeom>
              <a:avLst/>
              <a:gdLst/>
              <a:ahLst/>
              <a:cxnLst/>
              <a:rect l="l" t="t" r="r" b="b"/>
              <a:pathLst>
                <a:path w="3892" h="4164" extrusionOk="0">
                  <a:moveTo>
                    <a:pt x="544" y="0"/>
                  </a:moveTo>
                  <a:lnTo>
                    <a:pt x="544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51" y="3055"/>
                  </a:lnTo>
                  <a:lnTo>
                    <a:pt x="251" y="3578"/>
                  </a:lnTo>
                  <a:lnTo>
                    <a:pt x="544" y="3578"/>
                  </a:lnTo>
                  <a:lnTo>
                    <a:pt x="544" y="3641"/>
                  </a:lnTo>
                  <a:lnTo>
                    <a:pt x="795" y="3641"/>
                  </a:lnTo>
                  <a:lnTo>
                    <a:pt x="795" y="4164"/>
                  </a:lnTo>
                  <a:lnTo>
                    <a:pt x="3306" y="4164"/>
                  </a:lnTo>
                  <a:lnTo>
                    <a:pt x="3306" y="3578"/>
                  </a:lnTo>
                  <a:lnTo>
                    <a:pt x="3892" y="3578"/>
                  </a:lnTo>
                  <a:lnTo>
                    <a:pt x="3892" y="1067"/>
                  </a:lnTo>
                  <a:lnTo>
                    <a:pt x="3620" y="1067"/>
                  </a:lnTo>
                  <a:lnTo>
                    <a:pt x="3620" y="544"/>
                  </a:lnTo>
                  <a:lnTo>
                    <a:pt x="3306" y="544"/>
                  </a:lnTo>
                  <a:lnTo>
                    <a:pt x="3306" y="523"/>
                  </a:lnTo>
                  <a:lnTo>
                    <a:pt x="3055" y="523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0;p60">
              <a:extLst>
                <a:ext uri="{FF2B5EF4-FFF2-40B4-BE49-F238E27FC236}">
                  <a16:creationId xmlns:a16="http://schemas.microsoft.com/office/drawing/2014/main" id="{CBE2539A-7A2F-566E-5B9C-8AB6DC9DB3D0}"/>
                </a:ext>
              </a:extLst>
            </p:cNvPr>
            <p:cNvSpPr/>
            <p:nvPr/>
          </p:nvSpPr>
          <p:spPr>
            <a:xfrm>
              <a:off x="2998504" y="2244238"/>
              <a:ext cx="401680" cy="404341"/>
            </a:xfrm>
            <a:custGeom>
              <a:avLst/>
              <a:gdLst/>
              <a:ahLst/>
              <a:cxnLst/>
              <a:rect l="l" t="t" r="r" b="b"/>
              <a:pathLst>
                <a:path w="22034" h="22180" extrusionOk="0">
                  <a:moveTo>
                    <a:pt x="6968" y="1"/>
                  </a:moveTo>
                  <a:lnTo>
                    <a:pt x="6968" y="2198"/>
                  </a:lnTo>
                  <a:lnTo>
                    <a:pt x="4960" y="2198"/>
                  </a:lnTo>
                  <a:lnTo>
                    <a:pt x="4960" y="4959"/>
                  </a:lnTo>
                  <a:lnTo>
                    <a:pt x="2240" y="4959"/>
                  </a:lnTo>
                  <a:lnTo>
                    <a:pt x="2240" y="6968"/>
                  </a:lnTo>
                  <a:lnTo>
                    <a:pt x="1" y="6968"/>
                  </a:lnTo>
                  <a:lnTo>
                    <a:pt x="1" y="15066"/>
                  </a:lnTo>
                  <a:lnTo>
                    <a:pt x="2240" y="15066"/>
                  </a:lnTo>
                  <a:lnTo>
                    <a:pt x="2240" y="17053"/>
                  </a:lnTo>
                  <a:lnTo>
                    <a:pt x="4960" y="17053"/>
                  </a:lnTo>
                  <a:lnTo>
                    <a:pt x="4960" y="19815"/>
                  </a:lnTo>
                  <a:lnTo>
                    <a:pt x="6968" y="19815"/>
                  </a:lnTo>
                  <a:lnTo>
                    <a:pt x="6968" y="22180"/>
                  </a:lnTo>
                  <a:lnTo>
                    <a:pt x="15066" y="22180"/>
                  </a:lnTo>
                  <a:lnTo>
                    <a:pt x="15066" y="19815"/>
                  </a:lnTo>
                  <a:lnTo>
                    <a:pt x="17053" y="19815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33" y="15066"/>
                  </a:lnTo>
                  <a:lnTo>
                    <a:pt x="22033" y="6968"/>
                  </a:lnTo>
                  <a:lnTo>
                    <a:pt x="19815" y="6968"/>
                  </a:lnTo>
                  <a:lnTo>
                    <a:pt x="19815" y="4959"/>
                  </a:lnTo>
                  <a:lnTo>
                    <a:pt x="17053" y="4959"/>
                  </a:lnTo>
                  <a:lnTo>
                    <a:pt x="17053" y="2198"/>
                  </a:lnTo>
                  <a:lnTo>
                    <a:pt x="15066" y="2198"/>
                  </a:lnTo>
                  <a:lnTo>
                    <a:pt x="15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1;p60">
              <a:extLst>
                <a:ext uri="{FF2B5EF4-FFF2-40B4-BE49-F238E27FC236}">
                  <a16:creationId xmlns:a16="http://schemas.microsoft.com/office/drawing/2014/main" id="{134E1474-55C7-8505-3866-BF5770FD27EF}"/>
                </a:ext>
              </a:extLst>
            </p:cNvPr>
            <p:cNvSpPr/>
            <p:nvPr/>
          </p:nvSpPr>
          <p:spPr>
            <a:xfrm>
              <a:off x="3099584" y="2344552"/>
              <a:ext cx="199509" cy="200658"/>
            </a:xfrm>
            <a:custGeom>
              <a:avLst/>
              <a:gdLst/>
              <a:ahLst/>
              <a:cxnLst/>
              <a:rect l="l" t="t" r="r" b="b"/>
              <a:pathLst>
                <a:path w="10944" h="11007" extrusionOk="0">
                  <a:moveTo>
                    <a:pt x="3453" y="1"/>
                  </a:moveTo>
                  <a:lnTo>
                    <a:pt x="3453" y="1089"/>
                  </a:lnTo>
                  <a:lnTo>
                    <a:pt x="2469" y="1089"/>
                  </a:lnTo>
                  <a:lnTo>
                    <a:pt x="2469" y="2449"/>
                  </a:lnTo>
                  <a:lnTo>
                    <a:pt x="1109" y="2449"/>
                  </a:lnTo>
                  <a:lnTo>
                    <a:pt x="1109" y="3453"/>
                  </a:lnTo>
                  <a:lnTo>
                    <a:pt x="0" y="3453"/>
                  </a:lnTo>
                  <a:lnTo>
                    <a:pt x="0" y="7470"/>
                  </a:lnTo>
                  <a:lnTo>
                    <a:pt x="1109" y="7470"/>
                  </a:lnTo>
                  <a:lnTo>
                    <a:pt x="1109" y="8475"/>
                  </a:lnTo>
                  <a:lnTo>
                    <a:pt x="2469" y="8475"/>
                  </a:lnTo>
                  <a:lnTo>
                    <a:pt x="2469" y="9835"/>
                  </a:lnTo>
                  <a:lnTo>
                    <a:pt x="3453" y="9835"/>
                  </a:lnTo>
                  <a:lnTo>
                    <a:pt x="3453" y="11006"/>
                  </a:lnTo>
                  <a:lnTo>
                    <a:pt x="7491" y="11006"/>
                  </a:lnTo>
                  <a:lnTo>
                    <a:pt x="7491" y="9835"/>
                  </a:lnTo>
                  <a:lnTo>
                    <a:pt x="8475" y="9835"/>
                  </a:lnTo>
                  <a:lnTo>
                    <a:pt x="8475" y="8475"/>
                  </a:lnTo>
                  <a:lnTo>
                    <a:pt x="9835" y="8475"/>
                  </a:lnTo>
                  <a:lnTo>
                    <a:pt x="9835" y="7470"/>
                  </a:lnTo>
                  <a:lnTo>
                    <a:pt x="10944" y="7470"/>
                  </a:lnTo>
                  <a:lnTo>
                    <a:pt x="10944" y="3453"/>
                  </a:lnTo>
                  <a:lnTo>
                    <a:pt x="9835" y="3453"/>
                  </a:lnTo>
                  <a:lnTo>
                    <a:pt x="9835" y="2449"/>
                  </a:lnTo>
                  <a:lnTo>
                    <a:pt x="8475" y="2449"/>
                  </a:lnTo>
                  <a:lnTo>
                    <a:pt x="8475" y="1089"/>
                  </a:lnTo>
                  <a:lnTo>
                    <a:pt x="7491" y="1089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2;p60">
              <a:extLst>
                <a:ext uri="{FF2B5EF4-FFF2-40B4-BE49-F238E27FC236}">
                  <a16:creationId xmlns:a16="http://schemas.microsoft.com/office/drawing/2014/main" id="{9B7FCF94-2997-4FF1-29D1-AEA5A88E00B5}"/>
                </a:ext>
              </a:extLst>
            </p:cNvPr>
            <p:cNvSpPr/>
            <p:nvPr/>
          </p:nvSpPr>
          <p:spPr>
            <a:xfrm>
              <a:off x="3154508" y="2400624"/>
              <a:ext cx="89272" cy="88889"/>
            </a:xfrm>
            <a:custGeom>
              <a:avLst/>
              <a:gdLst/>
              <a:ahLst/>
              <a:cxnLst/>
              <a:rect l="l" t="t" r="r" b="b"/>
              <a:pathLst>
                <a:path w="4897" h="4876" extrusionOk="0">
                  <a:moveTo>
                    <a:pt x="1570" y="0"/>
                  </a:moveTo>
                  <a:lnTo>
                    <a:pt x="1570" y="482"/>
                  </a:lnTo>
                  <a:lnTo>
                    <a:pt x="1130" y="482"/>
                  </a:lnTo>
                  <a:lnTo>
                    <a:pt x="1130" y="1109"/>
                  </a:lnTo>
                  <a:lnTo>
                    <a:pt x="524" y="1109"/>
                  </a:lnTo>
                  <a:lnTo>
                    <a:pt x="524" y="1549"/>
                  </a:lnTo>
                  <a:lnTo>
                    <a:pt x="0" y="1549"/>
                  </a:lnTo>
                  <a:lnTo>
                    <a:pt x="0" y="3327"/>
                  </a:lnTo>
                  <a:lnTo>
                    <a:pt x="524" y="3327"/>
                  </a:lnTo>
                  <a:lnTo>
                    <a:pt x="524" y="3767"/>
                  </a:lnTo>
                  <a:lnTo>
                    <a:pt x="1130" y="3767"/>
                  </a:lnTo>
                  <a:lnTo>
                    <a:pt x="1130" y="4373"/>
                  </a:lnTo>
                  <a:lnTo>
                    <a:pt x="1570" y="4373"/>
                  </a:lnTo>
                  <a:lnTo>
                    <a:pt x="1570" y="4875"/>
                  </a:lnTo>
                  <a:lnTo>
                    <a:pt x="3369" y="4875"/>
                  </a:lnTo>
                  <a:lnTo>
                    <a:pt x="3369" y="4373"/>
                  </a:lnTo>
                  <a:lnTo>
                    <a:pt x="3829" y="4373"/>
                  </a:lnTo>
                  <a:lnTo>
                    <a:pt x="3829" y="3767"/>
                  </a:lnTo>
                  <a:lnTo>
                    <a:pt x="4415" y="3767"/>
                  </a:lnTo>
                  <a:lnTo>
                    <a:pt x="4415" y="3327"/>
                  </a:lnTo>
                  <a:lnTo>
                    <a:pt x="4897" y="3327"/>
                  </a:lnTo>
                  <a:lnTo>
                    <a:pt x="4897" y="1549"/>
                  </a:lnTo>
                  <a:lnTo>
                    <a:pt x="4415" y="1549"/>
                  </a:lnTo>
                  <a:lnTo>
                    <a:pt x="4415" y="1109"/>
                  </a:lnTo>
                  <a:lnTo>
                    <a:pt x="3829" y="1109"/>
                  </a:lnTo>
                  <a:lnTo>
                    <a:pt x="3829" y="482"/>
                  </a:lnTo>
                  <a:lnTo>
                    <a:pt x="3369" y="482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113;p62">
            <a:extLst>
              <a:ext uri="{FF2B5EF4-FFF2-40B4-BE49-F238E27FC236}">
                <a16:creationId xmlns:a16="http://schemas.microsoft.com/office/drawing/2014/main" id="{A2825B6F-E9D3-32BD-71FD-7520CB4668E2}"/>
              </a:ext>
            </a:extLst>
          </p:cNvPr>
          <p:cNvSpPr txBox="1"/>
          <p:nvPr/>
        </p:nvSpPr>
        <p:spPr>
          <a:xfrm>
            <a:off x="317012" y="651341"/>
            <a:ext cx="8517292" cy="2459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14) – 16245 Games, 14 Features</a:t>
            </a:r>
          </a:p>
        </p:txBody>
      </p:sp>
      <p:graphicFrame>
        <p:nvGraphicFramePr>
          <p:cNvPr id="24" name="표 31">
            <a:extLst>
              <a:ext uri="{FF2B5EF4-FFF2-40B4-BE49-F238E27FC236}">
                <a16:creationId xmlns:a16="http://schemas.microsoft.com/office/drawing/2014/main" id="{68218812-6D59-5F88-7BDE-93F2495107D3}"/>
              </a:ext>
            </a:extLst>
          </p:cNvPr>
          <p:cNvGraphicFramePr>
            <a:graphicFrameLocks noGrp="1"/>
          </p:cNvGraphicFramePr>
          <p:nvPr/>
        </p:nvGraphicFramePr>
        <p:xfrm>
          <a:off x="317011" y="901228"/>
          <a:ext cx="8509984" cy="3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07856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31905041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17581019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754418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193133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18762721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7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accent4"/>
                          </a:solidFill>
                        </a:rPr>
                        <a:t>Generation</a:t>
                      </a: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Type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Company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Multi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NA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EU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JP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Other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Global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grpSp>
        <p:nvGrpSpPr>
          <p:cNvPr id="1053" name="그룹 1052">
            <a:extLst>
              <a:ext uri="{FF2B5EF4-FFF2-40B4-BE49-F238E27FC236}">
                <a16:creationId xmlns:a16="http://schemas.microsoft.com/office/drawing/2014/main" id="{F7BD29C5-CCB2-FB78-8538-4B42FE3B7B6C}"/>
              </a:ext>
            </a:extLst>
          </p:cNvPr>
          <p:cNvGrpSpPr/>
          <p:nvPr/>
        </p:nvGrpSpPr>
        <p:grpSpPr>
          <a:xfrm>
            <a:off x="302135" y="3832289"/>
            <a:ext cx="8514061" cy="659870"/>
            <a:chOff x="302135" y="3870610"/>
            <a:chExt cx="8514061" cy="659870"/>
          </a:xfrm>
        </p:grpSpPr>
        <p:grpSp>
          <p:nvGrpSpPr>
            <p:cNvPr id="1051" name="그룹 1050">
              <a:extLst>
                <a:ext uri="{FF2B5EF4-FFF2-40B4-BE49-F238E27FC236}">
                  <a16:creationId xmlns:a16="http://schemas.microsoft.com/office/drawing/2014/main" id="{1991BB54-5415-7769-02AC-A98C01E6BC0B}"/>
                </a:ext>
              </a:extLst>
            </p:cNvPr>
            <p:cNvGrpSpPr/>
            <p:nvPr/>
          </p:nvGrpSpPr>
          <p:grpSpPr>
            <a:xfrm>
              <a:off x="302135" y="3870610"/>
              <a:ext cx="8514061" cy="659870"/>
              <a:chOff x="302135" y="3870610"/>
              <a:chExt cx="8514061" cy="659870"/>
            </a:xfrm>
          </p:grpSpPr>
          <p:grpSp>
            <p:nvGrpSpPr>
              <p:cNvPr id="1024" name="그룹 1023">
                <a:extLst>
                  <a:ext uri="{FF2B5EF4-FFF2-40B4-BE49-F238E27FC236}">
                    <a16:creationId xmlns:a16="http://schemas.microsoft.com/office/drawing/2014/main" id="{88F6F53A-F685-729A-400E-A35E203E2DF9}"/>
                  </a:ext>
                </a:extLst>
              </p:cNvPr>
              <p:cNvGrpSpPr/>
              <p:nvPr/>
            </p:nvGrpSpPr>
            <p:grpSpPr>
              <a:xfrm>
                <a:off x="302135" y="3896727"/>
                <a:ext cx="8514061" cy="633753"/>
                <a:chOff x="438201" y="3896727"/>
                <a:chExt cx="8119203" cy="633753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5D2472CF-C11B-A5F0-ED81-38B02A25ECA5}"/>
                    </a:ext>
                  </a:extLst>
                </p:cNvPr>
                <p:cNvSpPr/>
                <p:nvPr/>
              </p:nvSpPr>
              <p:spPr>
                <a:xfrm>
                  <a:off x="483079" y="3896727"/>
                  <a:ext cx="8074325" cy="6337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D1F3B2B9-2780-F998-159E-D3E1DBF62C6A}"/>
                    </a:ext>
                  </a:extLst>
                </p:cNvPr>
                <p:cNvGrpSpPr/>
                <p:nvPr/>
              </p:nvGrpSpPr>
              <p:grpSpPr>
                <a:xfrm>
                  <a:off x="438201" y="3988028"/>
                  <a:ext cx="8027204" cy="499659"/>
                  <a:chOff x="438201" y="3998170"/>
                  <a:chExt cx="8027204" cy="499659"/>
                </a:xfrm>
              </p:grpSpPr>
              <p:sp>
                <p:nvSpPr>
                  <p:cNvPr id="26" name="화살표: 오른쪽 25">
                    <a:extLst>
                      <a:ext uri="{FF2B5EF4-FFF2-40B4-BE49-F238E27FC236}">
                        <a16:creationId xmlns:a16="http://schemas.microsoft.com/office/drawing/2014/main" id="{C3D89396-E559-A02C-B326-46FC54780AFC}"/>
                      </a:ext>
                    </a:extLst>
                  </p:cNvPr>
                  <p:cNvSpPr/>
                  <p:nvPr/>
                </p:nvSpPr>
                <p:spPr>
                  <a:xfrm>
                    <a:off x="671601" y="4066517"/>
                    <a:ext cx="7793804" cy="195186"/>
                  </a:xfrm>
                  <a:prstGeom prst="rightArrow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07D03511-47C5-3577-DC2F-197915777C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159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>
                    <a:extLst>
                      <a:ext uri="{FF2B5EF4-FFF2-40B4-BE49-F238E27FC236}">
                        <a16:creationId xmlns:a16="http://schemas.microsoft.com/office/drawing/2014/main" id="{76C21F8A-2892-CC53-DC76-0F45208E1C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933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연결선 28">
                    <a:extLst>
                      <a:ext uri="{FF2B5EF4-FFF2-40B4-BE49-F238E27FC236}">
                        <a16:creationId xmlns:a16="http://schemas.microsoft.com/office/drawing/2014/main" id="{B7E5D264-264F-3077-4F1B-C0DEC42962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707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직선 연결선 29">
                    <a:extLst>
                      <a:ext uri="{FF2B5EF4-FFF2-40B4-BE49-F238E27FC236}">
                        <a16:creationId xmlns:a16="http://schemas.microsoft.com/office/drawing/2014/main" id="{990224AB-05EE-2969-6275-ABC476CE05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7481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직선 연결선 30">
                    <a:extLst>
                      <a:ext uri="{FF2B5EF4-FFF2-40B4-BE49-F238E27FC236}">
                        <a16:creationId xmlns:a16="http://schemas.microsoft.com/office/drawing/2014/main" id="{FE9A54A8-C25F-7573-1676-332FE27673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255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직선 연결선 31">
                    <a:extLst>
                      <a:ext uri="{FF2B5EF4-FFF2-40B4-BE49-F238E27FC236}">
                        <a16:creationId xmlns:a16="http://schemas.microsoft.com/office/drawing/2014/main" id="{67511E73-726B-A36E-BFBD-FD552DBD91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1029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직선 연결선 33">
                    <a:extLst>
                      <a:ext uri="{FF2B5EF4-FFF2-40B4-BE49-F238E27FC236}">
                        <a16:creationId xmlns:a16="http://schemas.microsoft.com/office/drawing/2014/main" id="{4C8AEA7E-E79F-9033-8381-FEDB61C3B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7803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78DCD661-CA1F-59D5-9286-0EF8FC397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4577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D2173BF-3EA9-E09C-B0B0-316FA68C5A6A}"/>
                      </a:ext>
                    </a:extLst>
                  </p:cNvPr>
                  <p:cNvSpPr txBox="1"/>
                  <p:nvPr/>
                </p:nvSpPr>
                <p:spPr>
                  <a:xfrm>
                    <a:off x="438201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1977</a:t>
                    </a:r>
                    <a:endParaRPr lang="ko-KR" altLang="en-US" sz="1000" dirty="0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EBF3EF2-6A92-44FC-6C51-2A6BDD219824}"/>
                      </a:ext>
                    </a:extLst>
                  </p:cNvPr>
                  <p:cNvSpPr txBox="1"/>
                  <p:nvPr/>
                </p:nvSpPr>
                <p:spPr>
                  <a:xfrm>
                    <a:off x="1405339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1983</a:t>
                    </a:r>
                    <a:endParaRPr lang="ko-KR" altLang="en-US" sz="1000" dirty="0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4BBC94C-477A-D899-C2FE-2A7ED72C6A61}"/>
                      </a:ext>
                    </a:extLst>
                  </p:cNvPr>
                  <p:cNvSpPr txBox="1"/>
                  <p:nvPr/>
                </p:nvSpPr>
                <p:spPr>
                  <a:xfrm>
                    <a:off x="2372477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1988</a:t>
                    </a:r>
                    <a:endParaRPr lang="ko-KR" altLang="en-US" sz="1000" dirty="0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4D46A9C8-5345-95F5-AA50-2558FECEF279}"/>
                      </a:ext>
                    </a:extLst>
                  </p:cNvPr>
                  <p:cNvSpPr txBox="1"/>
                  <p:nvPr/>
                </p:nvSpPr>
                <p:spPr>
                  <a:xfrm>
                    <a:off x="3339615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1994</a:t>
                    </a:r>
                    <a:endParaRPr lang="ko-KR" altLang="en-US" sz="1000" dirty="0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BD4F4A6-41F2-180A-E250-5A92DA3C3247}"/>
                      </a:ext>
                    </a:extLst>
                  </p:cNvPr>
                  <p:cNvSpPr txBox="1"/>
                  <p:nvPr/>
                </p:nvSpPr>
                <p:spPr>
                  <a:xfrm>
                    <a:off x="4306753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1998</a:t>
                    </a:r>
                    <a:endParaRPr lang="ko-KR" altLang="en-US" sz="1000" dirty="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4A702A14-6793-855D-06E4-D06DCE3DD405}"/>
                      </a:ext>
                    </a:extLst>
                  </p:cNvPr>
                  <p:cNvSpPr txBox="1"/>
                  <p:nvPr/>
                </p:nvSpPr>
                <p:spPr>
                  <a:xfrm>
                    <a:off x="5273891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2005</a:t>
                    </a:r>
                    <a:endParaRPr lang="ko-KR" altLang="en-US" sz="1000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2FDDFFC-190C-A4D6-D06E-69465A39C2D9}"/>
                      </a:ext>
                    </a:extLst>
                  </p:cNvPr>
                  <p:cNvSpPr txBox="1"/>
                  <p:nvPr/>
                </p:nvSpPr>
                <p:spPr>
                  <a:xfrm>
                    <a:off x="6241029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2013</a:t>
                    </a:r>
                    <a:endParaRPr lang="ko-KR" altLang="en-US" sz="1000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607C562-B89F-5CE5-C07E-CA456588049C}"/>
                      </a:ext>
                    </a:extLst>
                  </p:cNvPr>
                  <p:cNvSpPr txBox="1"/>
                  <p:nvPr/>
                </p:nvSpPr>
                <p:spPr>
                  <a:xfrm>
                    <a:off x="7208167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2020</a:t>
                    </a:r>
                    <a:endParaRPr lang="ko-KR" altLang="en-US" sz="1000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1C35F7C2-A9C8-8395-21DA-92E4CADA7787}"/>
                      </a:ext>
                    </a:extLst>
                  </p:cNvPr>
                  <p:cNvSpPr txBox="1"/>
                  <p:nvPr/>
                </p:nvSpPr>
                <p:spPr>
                  <a:xfrm>
                    <a:off x="900592" y="4169140"/>
                    <a:ext cx="48282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2nd</a:t>
                    </a:r>
                    <a:endParaRPr lang="ko-KR" altLang="en-US" dirty="0"/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54071E10-BACA-3FA4-BD35-6CB5223F9E90}"/>
                      </a:ext>
                    </a:extLst>
                  </p:cNvPr>
                  <p:cNvSpPr txBox="1"/>
                  <p:nvPr/>
                </p:nvSpPr>
                <p:spPr>
                  <a:xfrm>
                    <a:off x="1882075" y="4162448"/>
                    <a:ext cx="44275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3rd</a:t>
                    </a:r>
                    <a:endParaRPr lang="ko-KR" altLang="en-US" dirty="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D090ACF-4D99-443C-891B-6E0E17092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849814" y="4169140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4th</a:t>
                    </a:r>
                    <a:endParaRPr lang="ko-KR" altLang="en-US" dirty="0"/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EC246A5A-0150-5516-7035-EC2F7B89FB85}"/>
                      </a:ext>
                    </a:extLst>
                  </p:cNvPr>
                  <p:cNvSpPr txBox="1"/>
                  <p:nvPr/>
                </p:nvSpPr>
                <p:spPr>
                  <a:xfrm>
                    <a:off x="3817553" y="4175832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5th</a:t>
                    </a:r>
                    <a:endParaRPr lang="ko-KR" altLang="en-US" dirty="0"/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853179E9-FA49-8F51-BA79-DDF809021EEE}"/>
                      </a:ext>
                    </a:extLst>
                  </p:cNvPr>
                  <p:cNvSpPr txBox="1"/>
                  <p:nvPr/>
                </p:nvSpPr>
                <p:spPr>
                  <a:xfrm>
                    <a:off x="4785292" y="4174904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6th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ED9891F-C5F3-ACF4-6AD6-376BA5D0CAF1}"/>
                      </a:ext>
                    </a:extLst>
                  </p:cNvPr>
                  <p:cNvSpPr txBox="1"/>
                  <p:nvPr/>
                </p:nvSpPr>
                <p:spPr>
                  <a:xfrm>
                    <a:off x="5753031" y="4173976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7th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1DC0E54E-EADE-FE18-45B8-42DE6D90B6EB}"/>
                      </a:ext>
                    </a:extLst>
                  </p:cNvPr>
                  <p:cNvSpPr txBox="1"/>
                  <p:nvPr/>
                </p:nvSpPr>
                <p:spPr>
                  <a:xfrm>
                    <a:off x="6720770" y="4165428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8th</a:t>
                    </a:r>
                    <a:endParaRPr lang="ko-KR" altLang="en-US" dirty="0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1DEA087A-4A0A-6227-2A6A-0CF9992F3180}"/>
                      </a:ext>
                    </a:extLst>
                  </p:cNvPr>
                  <p:cNvSpPr txBox="1"/>
                  <p:nvPr/>
                </p:nvSpPr>
                <p:spPr>
                  <a:xfrm>
                    <a:off x="7688509" y="4164500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9th</a:t>
                    </a:r>
                    <a:endParaRPr lang="ko-KR" altLang="en-US" dirty="0"/>
                  </a:p>
                </p:txBody>
              </p:sp>
            </p:grpSp>
          </p:grpSp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AF2FE7C5-4165-4B2D-29ED-94C957AA85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053" y="3933014"/>
                <a:ext cx="204464" cy="268571"/>
              </a:xfrm>
              <a:prstGeom prst="rect">
                <a:avLst/>
              </a:prstGeom>
            </p:spPr>
          </p:pic>
          <p:pic>
            <p:nvPicPr>
              <p:cNvPr id="58" name="Picture 26" descr="Sega logo">
                <a:extLst>
                  <a:ext uri="{FF2B5EF4-FFF2-40B4-BE49-F238E27FC236}">
                    <a16:creationId xmlns:a16="http://schemas.microsoft.com/office/drawing/2014/main" id="{4DE0CCE0-F63B-95C7-9BCA-9B90660240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4423" y="3878437"/>
                <a:ext cx="353150" cy="211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8" descr="Sony Logo">
                <a:extLst>
                  <a:ext uri="{FF2B5EF4-FFF2-40B4-BE49-F238E27FC236}">
                    <a16:creationId xmlns:a16="http://schemas.microsoft.com/office/drawing/2014/main" id="{CFF96681-7CB5-D610-4E53-F1D2FE8F87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9274" y="3896727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5" name="Picture 24">
                <a:extLst>
                  <a:ext uri="{FF2B5EF4-FFF2-40B4-BE49-F238E27FC236}">
                    <a16:creationId xmlns:a16="http://schemas.microsoft.com/office/drawing/2014/main" id="{AC5EB3D2-FC22-D2AD-8A0F-4D23385F34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7084" y="4050870"/>
                <a:ext cx="509957" cy="1698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24">
                <a:extLst>
                  <a:ext uri="{FF2B5EF4-FFF2-40B4-BE49-F238E27FC236}">
                    <a16:creationId xmlns:a16="http://schemas.microsoft.com/office/drawing/2014/main" id="{11AD84A3-2F44-B8E4-CB65-4A9703DD14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5243" y="4056374"/>
                <a:ext cx="509957" cy="1698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24">
                <a:extLst>
                  <a:ext uri="{FF2B5EF4-FFF2-40B4-BE49-F238E27FC236}">
                    <a16:creationId xmlns:a16="http://schemas.microsoft.com/office/drawing/2014/main" id="{77490B7E-8AD4-6360-6C35-5A76324938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7300" y="4044559"/>
                <a:ext cx="509957" cy="1698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26" descr="Sega logo">
                <a:extLst>
                  <a:ext uri="{FF2B5EF4-FFF2-40B4-BE49-F238E27FC236}">
                    <a16:creationId xmlns:a16="http://schemas.microsoft.com/office/drawing/2014/main" id="{CF55A230-7BA9-80EF-6752-D6C7D52AEB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2145" y="3873976"/>
                <a:ext cx="353150" cy="211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28" descr="Sony Logo">
                <a:extLst>
                  <a:ext uri="{FF2B5EF4-FFF2-40B4-BE49-F238E27FC236}">
                    <a16:creationId xmlns:a16="http://schemas.microsoft.com/office/drawing/2014/main" id="{2DCFD985-FAF2-C7CC-2281-A6EE0408A3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076" y="3893361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5" name="Picture 26" descr="Sega logo">
                <a:extLst>
                  <a:ext uri="{FF2B5EF4-FFF2-40B4-BE49-F238E27FC236}">
                    <a16:creationId xmlns:a16="http://schemas.microsoft.com/office/drawing/2014/main" id="{1BC8586D-C4B3-6869-2357-3465CCA41A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6947" y="3870610"/>
                <a:ext cx="353150" cy="211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28" descr="Sony Logo">
                <a:extLst>
                  <a:ext uri="{FF2B5EF4-FFF2-40B4-BE49-F238E27FC236}">
                    <a16:creationId xmlns:a16="http://schemas.microsoft.com/office/drawing/2014/main" id="{A6C35E0B-7559-B465-3287-C8C3F7AEFC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573" y="3907233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1" name="Picture 28" descr="Sony Logo">
                <a:extLst>
                  <a:ext uri="{FF2B5EF4-FFF2-40B4-BE49-F238E27FC236}">
                    <a16:creationId xmlns:a16="http://schemas.microsoft.com/office/drawing/2014/main" id="{8DB947E6-9EE4-4565-B1B7-AF686E49C2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376" y="3914107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그림 1041">
                <a:extLst>
                  <a:ext uri="{FF2B5EF4-FFF2-40B4-BE49-F238E27FC236}">
                    <a16:creationId xmlns:a16="http://schemas.microsoft.com/office/drawing/2014/main" id="{D3A7A611-F2D5-6741-BE07-02613CE74C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27633" y="4080305"/>
                <a:ext cx="420339" cy="134151"/>
              </a:xfrm>
              <a:prstGeom prst="rect">
                <a:avLst/>
              </a:prstGeom>
            </p:spPr>
          </p:pic>
          <p:pic>
            <p:nvPicPr>
              <p:cNvPr id="1043" name="Picture 24">
                <a:extLst>
                  <a:ext uri="{FF2B5EF4-FFF2-40B4-BE49-F238E27FC236}">
                    <a16:creationId xmlns:a16="http://schemas.microsoft.com/office/drawing/2014/main" id="{15FFDE2E-3C58-2506-8365-E7BF9FC073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6505" y="4088624"/>
                <a:ext cx="420340" cy="14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8" descr="Sony Logo">
                <a:extLst>
                  <a:ext uri="{FF2B5EF4-FFF2-40B4-BE49-F238E27FC236}">
                    <a16:creationId xmlns:a16="http://schemas.microsoft.com/office/drawing/2014/main" id="{733754B3-6123-4E36-035B-01023557A6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7797" y="3922732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5" name="그림 1044">
                <a:extLst>
                  <a:ext uri="{FF2B5EF4-FFF2-40B4-BE49-F238E27FC236}">
                    <a16:creationId xmlns:a16="http://schemas.microsoft.com/office/drawing/2014/main" id="{04EB0526-D0A4-444E-CD85-854003DF2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50450" y="4076939"/>
                <a:ext cx="420339" cy="134151"/>
              </a:xfrm>
              <a:prstGeom prst="rect">
                <a:avLst/>
              </a:prstGeom>
            </p:spPr>
          </p:pic>
          <p:pic>
            <p:nvPicPr>
              <p:cNvPr id="1046" name="Picture 24">
                <a:extLst>
                  <a:ext uri="{FF2B5EF4-FFF2-40B4-BE49-F238E27FC236}">
                    <a16:creationId xmlns:a16="http://schemas.microsoft.com/office/drawing/2014/main" id="{40A73501-6E42-D350-3665-3EC229668A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322" y="4085258"/>
                <a:ext cx="420340" cy="14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7" name="그림 1046">
                <a:extLst>
                  <a:ext uri="{FF2B5EF4-FFF2-40B4-BE49-F238E27FC236}">
                    <a16:creationId xmlns:a16="http://schemas.microsoft.com/office/drawing/2014/main" id="{6B32D68E-AA0F-8454-C016-63C7FCB338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47351" y="4073573"/>
                <a:ext cx="420339" cy="134151"/>
              </a:xfrm>
              <a:prstGeom prst="rect">
                <a:avLst/>
              </a:prstGeom>
            </p:spPr>
          </p:pic>
          <p:pic>
            <p:nvPicPr>
              <p:cNvPr id="1048" name="Picture 24">
                <a:extLst>
                  <a:ext uri="{FF2B5EF4-FFF2-40B4-BE49-F238E27FC236}">
                    <a16:creationId xmlns:a16="http://schemas.microsoft.com/office/drawing/2014/main" id="{6D696E67-6A17-74FA-7C31-C37E8DBEBF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6223" y="4081892"/>
                <a:ext cx="420340" cy="14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9" name="그림 1048">
                <a:extLst>
                  <a:ext uri="{FF2B5EF4-FFF2-40B4-BE49-F238E27FC236}">
                    <a16:creationId xmlns:a16="http://schemas.microsoft.com/office/drawing/2014/main" id="{74FB8F0F-B3CE-A991-021E-CD85E9387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18430" y="4070547"/>
                <a:ext cx="420339" cy="134151"/>
              </a:xfrm>
              <a:prstGeom prst="rect">
                <a:avLst/>
              </a:prstGeom>
            </p:spPr>
          </p:pic>
          <p:pic>
            <p:nvPicPr>
              <p:cNvPr id="1050" name="Picture 24">
                <a:extLst>
                  <a:ext uri="{FF2B5EF4-FFF2-40B4-BE49-F238E27FC236}">
                    <a16:creationId xmlns:a16="http://schemas.microsoft.com/office/drawing/2014/main" id="{96A73EFC-D1E2-423E-70EA-9861BEF341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7302" y="4078866"/>
                <a:ext cx="420340" cy="14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52" name="그림 1051">
              <a:extLst>
                <a:ext uri="{FF2B5EF4-FFF2-40B4-BE49-F238E27FC236}">
                  <a16:creationId xmlns:a16="http://schemas.microsoft.com/office/drawing/2014/main" id="{EE18E7FA-50F8-B76E-CD37-902F40601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03032" y="3981558"/>
              <a:ext cx="281412" cy="270003"/>
            </a:xfrm>
            <a:prstGeom prst="rect">
              <a:avLst/>
            </a:prstGeom>
          </p:spPr>
        </p:pic>
      </p:grpSp>
      <p:sp>
        <p:nvSpPr>
          <p:cNvPr id="18" name="Google Shape;1161;p65">
            <a:extLst>
              <a:ext uri="{FF2B5EF4-FFF2-40B4-BE49-F238E27FC236}">
                <a16:creationId xmlns:a16="http://schemas.microsoft.com/office/drawing/2014/main" id="{DD75BAE6-9ED8-41F8-F76C-7D079E39A16F}"/>
              </a:ext>
            </a:extLst>
          </p:cNvPr>
          <p:cNvSpPr txBox="1">
            <a:spLocks/>
          </p:cNvSpPr>
          <p:nvPr/>
        </p:nvSpPr>
        <p:spPr>
          <a:xfrm>
            <a:off x="6260558" y="1326769"/>
            <a:ext cx="2559125" cy="245222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Gen.3(1980~1983)</a:t>
            </a: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Platform</a:t>
            </a:r>
          </a:p>
          <a:p>
            <a:pPr marL="152400">
              <a:buSzPts val="1200"/>
            </a:pP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Gen.4(1988~1994)</a:t>
            </a: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Platform, Role-Playing</a:t>
            </a:r>
          </a:p>
          <a:p>
            <a:pPr marL="152400">
              <a:buSzPts val="1200"/>
            </a:pP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Gen.5~6(1994~2005)</a:t>
            </a: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Action, Sports</a:t>
            </a:r>
          </a:p>
          <a:p>
            <a:pPr marL="152400">
              <a:buSzPts val="1200"/>
            </a:pP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Gen.7(2005~2013)</a:t>
            </a: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Action, Sports, Shooter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56F3E4F-8CC6-C0AB-4AEE-DC723ACC4A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500" y="1866632"/>
            <a:ext cx="3252290" cy="1441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D0F0070-D683-95C9-575A-C98F10FCB3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04489" y="2491740"/>
            <a:ext cx="552681" cy="552681"/>
          </a:xfrm>
          <a:prstGeom prst="rect">
            <a:avLst/>
          </a:prstGeom>
        </p:spPr>
      </p:pic>
      <p:pic>
        <p:nvPicPr>
          <p:cNvPr id="1032" name="그림 1031">
            <a:extLst>
              <a:ext uri="{FF2B5EF4-FFF2-40B4-BE49-F238E27FC236}">
                <a16:creationId xmlns:a16="http://schemas.microsoft.com/office/drawing/2014/main" id="{57537F70-DDB7-4286-0B95-1445D9C393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91294" y="1330610"/>
            <a:ext cx="2646084" cy="1198778"/>
          </a:xfrm>
          <a:prstGeom prst="rect">
            <a:avLst/>
          </a:prstGeom>
        </p:spPr>
      </p:pic>
      <p:pic>
        <p:nvPicPr>
          <p:cNvPr id="1036" name="그림 1035">
            <a:extLst>
              <a:ext uri="{FF2B5EF4-FFF2-40B4-BE49-F238E27FC236}">
                <a16:creationId xmlns:a16="http://schemas.microsoft.com/office/drawing/2014/main" id="{C62D8A52-ACDB-202B-DA65-8AF3D7D78F5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91294" y="2598981"/>
            <a:ext cx="2646084" cy="1176037"/>
          </a:xfrm>
          <a:prstGeom prst="rect">
            <a:avLst/>
          </a:prstGeom>
        </p:spPr>
      </p:pic>
      <p:pic>
        <p:nvPicPr>
          <p:cNvPr id="1037" name="그림 1036">
            <a:extLst>
              <a:ext uri="{FF2B5EF4-FFF2-40B4-BE49-F238E27FC236}">
                <a16:creationId xmlns:a16="http://schemas.microsoft.com/office/drawing/2014/main" id="{70D9A0BD-FF64-87E4-4061-04C2FD4880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02232" y="1724347"/>
            <a:ext cx="191129" cy="284570"/>
          </a:xfrm>
          <a:prstGeom prst="rect">
            <a:avLst/>
          </a:prstGeom>
        </p:spPr>
      </p:pic>
      <p:pic>
        <p:nvPicPr>
          <p:cNvPr id="1039" name="Picture 48" descr="Classic Sonic Dream Friend Icon">
            <a:extLst>
              <a:ext uri="{FF2B5EF4-FFF2-40B4-BE49-F238E27FC236}">
                <a16:creationId xmlns:a16="http://schemas.microsoft.com/office/drawing/2014/main" id="{775D9670-7F36-AD35-2EB0-EF3AA1B3B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633" y="2191365"/>
            <a:ext cx="300375" cy="3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D59E17C-54B2-8507-2563-4E9D9E44A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837" y="2640882"/>
            <a:ext cx="365638" cy="29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all of Duty Logo, symbol, meaning, history, PNG">
            <a:extLst>
              <a:ext uri="{FF2B5EF4-FFF2-40B4-BE49-F238E27FC236}">
                <a16:creationId xmlns:a16="http://schemas.microsoft.com/office/drawing/2014/main" id="{70EEE37E-03B6-6616-CD74-862F254FB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232" y="3057914"/>
            <a:ext cx="741805" cy="41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그림 1053">
            <a:extLst>
              <a:ext uri="{FF2B5EF4-FFF2-40B4-BE49-F238E27FC236}">
                <a16:creationId xmlns:a16="http://schemas.microsoft.com/office/drawing/2014/main" id="{5FA92775-FBAE-D315-4C3D-0B4268C6F1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6105" y="2200397"/>
            <a:ext cx="308446" cy="295941"/>
          </a:xfrm>
          <a:prstGeom prst="rect">
            <a:avLst/>
          </a:prstGeom>
        </p:spPr>
      </p:pic>
      <p:pic>
        <p:nvPicPr>
          <p:cNvPr id="1055" name="그림 1054">
            <a:extLst>
              <a:ext uri="{FF2B5EF4-FFF2-40B4-BE49-F238E27FC236}">
                <a16:creationId xmlns:a16="http://schemas.microsoft.com/office/drawing/2014/main" id="{E48DFDE9-B861-CEF1-2D2B-FFC73A162F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96605" y="2200397"/>
            <a:ext cx="191129" cy="28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64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11;p62">
            <a:extLst>
              <a:ext uri="{FF2B5EF4-FFF2-40B4-BE49-F238E27FC236}">
                <a16:creationId xmlns:a16="http://schemas.microsoft.com/office/drawing/2014/main" id="{60D4ABD3-31BC-828E-3575-E5372FFF3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715" y="139841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Trend Analysis - Genre</a:t>
            </a:r>
            <a:endParaRPr dirty="0"/>
          </a:p>
        </p:txBody>
      </p:sp>
      <p:sp>
        <p:nvSpPr>
          <p:cNvPr id="1096" name="Google Shape;1029;p60">
            <a:extLst>
              <a:ext uri="{FF2B5EF4-FFF2-40B4-BE49-F238E27FC236}">
                <a16:creationId xmlns:a16="http://schemas.microsoft.com/office/drawing/2014/main" id="{0DFF5F07-9081-5324-A559-0936E4FAC2E4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2</a:t>
            </a:r>
          </a:p>
        </p:txBody>
      </p:sp>
      <p:grpSp>
        <p:nvGrpSpPr>
          <p:cNvPr id="2" name="Google Shape;1053;p60">
            <a:extLst>
              <a:ext uri="{FF2B5EF4-FFF2-40B4-BE49-F238E27FC236}">
                <a16:creationId xmlns:a16="http://schemas.microsoft.com/office/drawing/2014/main" id="{E6B0AC27-3EE6-A8B5-F035-D5B1DCB7E130}"/>
              </a:ext>
            </a:extLst>
          </p:cNvPr>
          <p:cNvGrpSpPr/>
          <p:nvPr/>
        </p:nvGrpSpPr>
        <p:grpSpPr>
          <a:xfrm>
            <a:off x="102308" y="43280"/>
            <a:ext cx="763531" cy="435068"/>
            <a:chOff x="2998504" y="2244238"/>
            <a:chExt cx="937193" cy="534022"/>
          </a:xfrm>
        </p:grpSpPr>
        <p:sp>
          <p:nvSpPr>
            <p:cNvPr id="3" name="Google Shape;1054;p60">
              <a:extLst>
                <a:ext uri="{FF2B5EF4-FFF2-40B4-BE49-F238E27FC236}">
                  <a16:creationId xmlns:a16="http://schemas.microsoft.com/office/drawing/2014/main" id="{A219BF4E-5EC3-99F0-3CF2-7E56BD703259}"/>
                </a:ext>
              </a:extLst>
            </p:cNvPr>
            <p:cNvSpPr/>
            <p:nvPr/>
          </p:nvSpPr>
          <p:spPr>
            <a:xfrm>
              <a:off x="3707940" y="2447910"/>
              <a:ext cx="71352" cy="75928"/>
            </a:xfrm>
            <a:custGeom>
              <a:avLst/>
              <a:gdLst/>
              <a:ahLst/>
              <a:cxnLst/>
              <a:rect l="l" t="t" r="r" b="b"/>
              <a:pathLst>
                <a:path w="3914" h="4165" extrusionOk="0">
                  <a:moveTo>
                    <a:pt x="586" y="1"/>
                  </a:moveTo>
                  <a:lnTo>
                    <a:pt x="586" y="545"/>
                  </a:lnTo>
                  <a:lnTo>
                    <a:pt x="1" y="545"/>
                  </a:lnTo>
                  <a:lnTo>
                    <a:pt x="1" y="3056"/>
                  </a:lnTo>
                  <a:lnTo>
                    <a:pt x="273" y="3056"/>
                  </a:lnTo>
                  <a:lnTo>
                    <a:pt x="273" y="3579"/>
                  </a:lnTo>
                  <a:lnTo>
                    <a:pt x="586" y="3579"/>
                  </a:lnTo>
                  <a:lnTo>
                    <a:pt x="586" y="3642"/>
                  </a:lnTo>
                  <a:lnTo>
                    <a:pt x="838" y="3642"/>
                  </a:lnTo>
                  <a:lnTo>
                    <a:pt x="838" y="4165"/>
                  </a:lnTo>
                  <a:lnTo>
                    <a:pt x="3348" y="4165"/>
                  </a:lnTo>
                  <a:lnTo>
                    <a:pt x="3348" y="3579"/>
                  </a:lnTo>
                  <a:lnTo>
                    <a:pt x="3913" y="3579"/>
                  </a:lnTo>
                  <a:lnTo>
                    <a:pt x="3913" y="1068"/>
                  </a:lnTo>
                  <a:lnTo>
                    <a:pt x="3641" y="1068"/>
                  </a:lnTo>
                  <a:lnTo>
                    <a:pt x="3641" y="545"/>
                  </a:lnTo>
                  <a:lnTo>
                    <a:pt x="3348" y="545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rgbClr val="09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55;p60">
              <a:extLst>
                <a:ext uri="{FF2B5EF4-FFF2-40B4-BE49-F238E27FC236}">
                  <a16:creationId xmlns:a16="http://schemas.microsoft.com/office/drawing/2014/main" id="{3AEAA55D-8C77-88C7-4FA2-052505FB3393}"/>
                </a:ext>
              </a:extLst>
            </p:cNvPr>
            <p:cNvSpPr/>
            <p:nvPr/>
          </p:nvSpPr>
          <p:spPr>
            <a:xfrm>
              <a:off x="3123993" y="2372023"/>
              <a:ext cx="685083" cy="276549"/>
            </a:xfrm>
            <a:custGeom>
              <a:avLst/>
              <a:gdLst/>
              <a:ahLst/>
              <a:cxnLst/>
              <a:rect l="l" t="t" r="r" b="b"/>
              <a:pathLst>
                <a:path w="37580" h="15170" extrusionOk="0">
                  <a:moveTo>
                    <a:pt x="1" y="0"/>
                  </a:moveTo>
                  <a:lnTo>
                    <a:pt x="1" y="15170"/>
                  </a:lnTo>
                  <a:lnTo>
                    <a:pt x="37579" y="15170"/>
                  </a:lnTo>
                  <a:lnTo>
                    <a:pt x="375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6;p60">
              <a:extLst>
                <a:ext uri="{FF2B5EF4-FFF2-40B4-BE49-F238E27FC236}">
                  <a16:creationId xmlns:a16="http://schemas.microsoft.com/office/drawing/2014/main" id="{B32492C9-0EEF-C1EC-9424-92DC660CA1AB}"/>
                </a:ext>
              </a:extLst>
            </p:cNvPr>
            <p:cNvSpPr/>
            <p:nvPr/>
          </p:nvSpPr>
          <p:spPr>
            <a:xfrm>
              <a:off x="3534400" y="2373919"/>
              <a:ext cx="401297" cy="404341"/>
            </a:xfrm>
            <a:custGeom>
              <a:avLst/>
              <a:gdLst/>
              <a:ahLst/>
              <a:cxnLst/>
              <a:rect l="l" t="t" r="r" b="b"/>
              <a:pathLst>
                <a:path w="22013" h="22180" extrusionOk="0">
                  <a:moveTo>
                    <a:pt x="6947" y="1"/>
                  </a:moveTo>
                  <a:lnTo>
                    <a:pt x="6947" y="2198"/>
                  </a:lnTo>
                  <a:lnTo>
                    <a:pt x="4959" y="2198"/>
                  </a:lnTo>
                  <a:lnTo>
                    <a:pt x="4959" y="4960"/>
                  </a:lnTo>
                  <a:lnTo>
                    <a:pt x="2197" y="4960"/>
                  </a:lnTo>
                  <a:lnTo>
                    <a:pt x="2197" y="6968"/>
                  </a:lnTo>
                  <a:lnTo>
                    <a:pt x="0" y="6968"/>
                  </a:lnTo>
                  <a:lnTo>
                    <a:pt x="0" y="15066"/>
                  </a:lnTo>
                  <a:lnTo>
                    <a:pt x="2197" y="15066"/>
                  </a:lnTo>
                  <a:lnTo>
                    <a:pt x="2197" y="17053"/>
                  </a:lnTo>
                  <a:lnTo>
                    <a:pt x="4959" y="17053"/>
                  </a:lnTo>
                  <a:lnTo>
                    <a:pt x="4959" y="19773"/>
                  </a:lnTo>
                  <a:lnTo>
                    <a:pt x="6947" y="19773"/>
                  </a:lnTo>
                  <a:lnTo>
                    <a:pt x="6947" y="22180"/>
                  </a:lnTo>
                  <a:lnTo>
                    <a:pt x="15065" y="22180"/>
                  </a:lnTo>
                  <a:lnTo>
                    <a:pt x="15065" y="19773"/>
                  </a:lnTo>
                  <a:lnTo>
                    <a:pt x="17053" y="19773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12" y="15066"/>
                  </a:lnTo>
                  <a:lnTo>
                    <a:pt x="22012" y="6968"/>
                  </a:lnTo>
                  <a:lnTo>
                    <a:pt x="19815" y="6968"/>
                  </a:lnTo>
                  <a:lnTo>
                    <a:pt x="19815" y="4960"/>
                  </a:lnTo>
                  <a:lnTo>
                    <a:pt x="17053" y="4960"/>
                  </a:lnTo>
                  <a:lnTo>
                    <a:pt x="17053" y="2198"/>
                  </a:lnTo>
                  <a:lnTo>
                    <a:pt x="15065" y="2198"/>
                  </a:lnTo>
                  <a:lnTo>
                    <a:pt x="150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7;p60">
              <a:extLst>
                <a:ext uri="{FF2B5EF4-FFF2-40B4-BE49-F238E27FC236}">
                  <a16:creationId xmlns:a16="http://schemas.microsoft.com/office/drawing/2014/main" id="{CCEB59EC-CC61-036F-2FFC-C7B94614655D}"/>
                </a:ext>
              </a:extLst>
            </p:cNvPr>
            <p:cNvSpPr/>
            <p:nvPr/>
          </p:nvSpPr>
          <p:spPr>
            <a:xfrm>
              <a:off x="3625946" y="2541370"/>
              <a:ext cx="71334" cy="75910"/>
            </a:xfrm>
            <a:custGeom>
              <a:avLst/>
              <a:gdLst/>
              <a:ahLst/>
              <a:cxnLst/>
              <a:rect l="l" t="t" r="r" b="b"/>
              <a:pathLst>
                <a:path w="3913" h="4164" extrusionOk="0">
                  <a:moveTo>
                    <a:pt x="586" y="0"/>
                  </a:moveTo>
                  <a:lnTo>
                    <a:pt x="586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72" y="3055"/>
                  </a:lnTo>
                  <a:lnTo>
                    <a:pt x="272" y="3578"/>
                  </a:lnTo>
                  <a:lnTo>
                    <a:pt x="586" y="3578"/>
                  </a:lnTo>
                  <a:lnTo>
                    <a:pt x="586" y="3641"/>
                  </a:lnTo>
                  <a:lnTo>
                    <a:pt x="837" y="3641"/>
                  </a:lnTo>
                  <a:lnTo>
                    <a:pt x="837" y="4164"/>
                  </a:lnTo>
                  <a:lnTo>
                    <a:pt x="3327" y="4164"/>
                  </a:lnTo>
                  <a:lnTo>
                    <a:pt x="3327" y="3578"/>
                  </a:lnTo>
                  <a:lnTo>
                    <a:pt x="3913" y="3578"/>
                  </a:lnTo>
                  <a:lnTo>
                    <a:pt x="3913" y="1067"/>
                  </a:lnTo>
                  <a:lnTo>
                    <a:pt x="3641" y="1067"/>
                  </a:lnTo>
                  <a:lnTo>
                    <a:pt x="3641" y="544"/>
                  </a:lnTo>
                  <a:lnTo>
                    <a:pt x="3327" y="544"/>
                  </a:lnTo>
                  <a:lnTo>
                    <a:pt x="3327" y="523"/>
                  </a:lnTo>
                  <a:lnTo>
                    <a:pt x="3076" y="52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58;p60">
              <a:extLst>
                <a:ext uri="{FF2B5EF4-FFF2-40B4-BE49-F238E27FC236}">
                  <a16:creationId xmlns:a16="http://schemas.microsoft.com/office/drawing/2014/main" id="{27A45D29-FD0D-ED6D-A47E-24D9E5CD592A}"/>
                </a:ext>
              </a:extLst>
            </p:cNvPr>
            <p:cNvSpPr/>
            <p:nvPr/>
          </p:nvSpPr>
          <p:spPr>
            <a:xfrm>
              <a:off x="3707940" y="2631749"/>
              <a:ext cx="71352" cy="76311"/>
            </a:xfrm>
            <a:custGeom>
              <a:avLst/>
              <a:gdLst/>
              <a:ahLst/>
              <a:cxnLst/>
              <a:rect l="l" t="t" r="r" b="b"/>
              <a:pathLst>
                <a:path w="3914" h="4186" extrusionOk="0">
                  <a:moveTo>
                    <a:pt x="586" y="1"/>
                  </a:moveTo>
                  <a:lnTo>
                    <a:pt x="586" y="587"/>
                  </a:lnTo>
                  <a:lnTo>
                    <a:pt x="1" y="587"/>
                  </a:lnTo>
                  <a:lnTo>
                    <a:pt x="1" y="3098"/>
                  </a:lnTo>
                  <a:lnTo>
                    <a:pt x="273" y="3098"/>
                  </a:lnTo>
                  <a:lnTo>
                    <a:pt x="273" y="3621"/>
                  </a:lnTo>
                  <a:lnTo>
                    <a:pt x="586" y="3621"/>
                  </a:lnTo>
                  <a:lnTo>
                    <a:pt x="586" y="3663"/>
                  </a:lnTo>
                  <a:lnTo>
                    <a:pt x="838" y="3663"/>
                  </a:lnTo>
                  <a:lnTo>
                    <a:pt x="838" y="4186"/>
                  </a:lnTo>
                  <a:lnTo>
                    <a:pt x="3348" y="4186"/>
                  </a:lnTo>
                  <a:lnTo>
                    <a:pt x="3348" y="3621"/>
                  </a:lnTo>
                  <a:lnTo>
                    <a:pt x="3913" y="3621"/>
                  </a:lnTo>
                  <a:lnTo>
                    <a:pt x="3913" y="1110"/>
                  </a:lnTo>
                  <a:lnTo>
                    <a:pt x="3641" y="1110"/>
                  </a:lnTo>
                  <a:lnTo>
                    <a:pt x="3641" y="587"/>
                  </a:lnTo>
                  <a:lnTo>
                    <a:pt x="3348" y="587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60">
              <a:extLst>
                <a:ext uri="{FF2B5EF4-FFF2-40B4-BE49-F238E27FC236}">
                  <a16:creationId xmlns:a16="http://schemas.microsoft.com/office/drawing/2014/main" id="{68410444-077F-E9C7-24B5-125EEAA3A6BE}"/>
                </a:ext>
              </a:extLst>
            </p:cNvPr>
            <p:cNvSpPr/>
            <p:nvPr/>
          </p:nvSpPr>
          <p:spPr>
            <a:xfrm>
              <a:off x="3790718" y="2541370"/>
              <a:ext cx="70951" cy="75910"/>
            </a:xfrm>
            <a:custGeom>
              <a:avLst/>
              <a:gdLst/>
              <a:ahLst/>
              <a:cxnLst/>
              <a:rect l="l" t="t" r="r" b="b"/>
              <a:pathLst>
                <a:path w="3892" h="4164" extrusionOk="0">
                  <a:moveTo>
                    <a:pt x="544" y="0"/>
                  </a:moveTo>
                  <a:lnTo>
                    <a:pt x="544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51" y="3055"/>
                  </a:lnTo>
                  <a:lnTo>
                    <a:pt x="251" y="3578"/>
                  </a:lnTo>
                  <a:lnTo>
                    <a:pt x="544" y="3578"/>
                  </a:lnTo>
                  <a:lnTo>
                    <a:pt x="544" y="3641"/>
                  </a:lnTo>
                  <a:lnTo>
                    <a:pt x="795" y="3641"/>
                  </a:lnTo>
                  <a:lnTo>
                    <a:pt x="795" y="4164"/>
                  </a:lnTo>
                  <a:lnTo>
                    <a:pt x="3306" y="4164"/>
                  </a:lnTo>
                  <a:lnTo>
                    <a:pt x="3306" y="3578"/>
                  </a:lnTo>
                  <a:lnTo>
                    <a:pt x="3892" y="3578"/>
                  </a:lnTo>
                  <a:lnTo>
                    <a:pt x="3892" y="1067"/>
                  </a:lnTo>
                  <a:lnTo>
                    <a:pt x="3620" y="1067"/>
                  </a:lnTo>
                  <a:lnTo>
                    <a:pt x="3620" y="544"/>
                  </a:lnTo>
                  <a:lnTo>
                    <a:pt x="3306" y="544"/>
                  </a:lnTo>
                  <a:lnTo>
                    <a:pt x="3306" y="523"/>
                  </a:lnTo>
                  <a:lnTo>
                    <a:pt x="3055" y="523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0;p60">
              <a:extLst>
                <a:ext uri="{FF2B5EF4-FFF2-40B4-BE49-F238E27FC236}">
                  <a16:creationId xmlns:a16="http://schemas.microsoft.com/office/drawing/2014/main" id="{CBE2539A-7A2F-566E-5B9C-8AB6DC9DB3D0}"/>
                </a:ext>
              </a:extLst>
            </p:cNvPr>
            <p:cNvSpPr/>
            <p:nvPr/>
          </p:nvSpPr>
          <p:spPr>
            <a:xfrm>
              <a:off x="2998504" y="2244238"/>
              <a:ext cx="401680" cy="404341"/>
            </a:xfrm>
            <a:custGeom>
              <a:avLst/>
              <a:gdLst/>
              <a:ahLst/>
              <a:cxnLst/>
              <a:rect l="l" t="t" r="r" b="b"/>
              <a:pathLst>
                <a:path w="22034" h="22180" extrusionOk="0">
                  <a:moveTo>
                    <a:pt x="6968" y="1"/>
                  </a:moveTo>
                  <a:lnTo>
                    <a:pt x="6968" y="2198"/>
                  </a:lnTo>
                  <a:lnTo>
                    <a:pt x="4960" y="2198"/>
                  </a:lnTo>
                  <a:lnTo>
                    <a:pt x="4960" y="4959"/>
                  </a:lnTo>
                  <a:lnTo>
                    <a:pt x="2240" y="4959"/>
                  </a:lnTo>
                  <a:lnTo>
                    <a:pt x="2240" y="6968"/>
                  </a:lnTo>
                  <a:lnTo>
                    <a:pt x="1" y="6968"/>
                  </a:lnTo>
                  <a:lnTo>
                    <a:pt x="1" y="15066"/>
                  </a:lnTo>
                  <a:lnTo>
                    <a:pt x="2240" y="15066"/>
                  </a:lnTo>
                  <a:lnTo>
                    <a:pt x="2240" y="17053"/>
                  </a:lnTo>
                  <a:lnTo>
                    <a:pt x="4960" y="17053"/>
                  </a:lnTo>
                  <a:lnTo>
                    <a:pt x="4960" y="19815"/>
                  </a:lnTo>
                  <a:lnTo>
                    <a:pt x="6968" y="19815"/>
                  </a:lnTo>
                  <a:lnTo>
                    <a:pt x="6968" y="22180"/>
                  </a:lnTo>
                  <a:lnTo>
                    <a:pt x="15066" y="22180"/>
                  </a:lnTo>
                  <a:lnTo>
                    <a:pt x="15066" y="19815"/>
                  </a:lnTo>
                  <a:lnTo>
                    <a:pt x="17053" y="19815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33" y="15066"/>
                  </a:lnTo>
                  <a:lnTo>
                    <a:pt x="22033" y="6968"/>
                  </a:lnTo>
                  <a:lnTo>
                    <a:pt x="19815" y="6968"/>
                  </a:lnTo>
                  <a:lnTo>
                    <a:pt x="19815" y="4959"/>
                  </a:lnTo>
                  <a:lnTo>
                    <a:pt x="17053" y="4959"/>
                  </a:lnTo>
                  <a:lnTo>
                    <a:pt x="17053" y="2198"/>
                  </a:lnTo>
                  <a:lnTo>
                    <a:pt x="15066" y="2198"/>
                  </a:lnTo>
                  <a:lnTo>
                    <a:pt x="15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1;p60">
              <a:extLst>
                <a:ext uri="{FF2B5EF4-FFF2-40B4-BE49-F238E27FC236}">
                  <a16:creationId xmlns:a16="http://schemas.microsoft.com/office/drawing/2014/main" id="{134E1474-55C7-8505-3866-BF5770FD27EF}"/>
                </a:ext>
              </a:extLst>
            </p:cNvPr>
            <p:cNvSpPr/>
            <p:nvPr/>
          </p:nvSpPr>
          <p:spPr>
            <a:xfrm>
              <a:off x="3099584" y="2344552"/>
              <a:ext cx="199509" cy="200658"/>
            </a:xfrm>
            <a:custGeom>
              <a:avLst/>
              <a:gdLst/>
              <a:ahLst/>
              <a:cxnLst/>
              <a:rect l="l" t="t" r="r" b="b"/>
              <a:pathLst>
                <a:path w="10944" h="11007" extrusionOk="0">
                  <a:moveTo>
                    <a:pt x="3453" y="1"/>
                  </a:moveTo>
                  <a:lnTo>
                    <a:pt x="3453" y="1089"/>
                  </a:lnTo>
                  <a:lnTo>
                    <a:pt x="2469" y="1089"/>
                  </a:lnTo>
                  <a:lnTo>
                    <a:pt x="2469" y="2449"/>
                  </a:lnTo>
                  <a:lnTo>
                    <a:pt x="1109" y="2449"/>
                  </a:lnTo>
                  <a:lnTo>
                    <a:pt x="1109" y="3453"/>
                  </a:lnTo>
                  <a:lnTo>
                    <a:pt x="0" y="3453"/>
                  </a:lnTo>
                  <a:lnTo>
                    <a:pt x="0" y="7470"/>
                  </a:lnTo>
                  <a:lnTo>
                    <a:pt x="1109" y="7470"/>
                  </a:lnTo>
                  <a:lnTo>
                    <a:pt x="1109" y="8475"/>
                  </a:lnTo>
                  <a:lnTo>
                    <a:pt x="2469" y="8475"/>
                  </a:lnTo>
                  <a:lnTo>
                    <a:pt x="2469" y="9835"/>
                  </a:lnTo>
                  <a:lnTo>
                    <a:pt x="3453" y="9835"/>
                  </a:lnTo>
                  <a:lnTo>
                    <a:pt x="3453" y="11006"/>
                  </a:lnTo>
                  <a:lnTo>
                    <a:pt x="7491" y="11006"/>
                  </a:lnTo>
                  <a:lnTo>
                    <a:pt x="7491" y="9835"/>
                  </a:lnTo>
                  <a:lnTo>
                    <a:pt x="8475" y="9835"/>
                  </a:lnTo>
                  <a:lnTo>
                    <a:pt x="8475" y="8475"/>
                  </a:lnTo>
                  <a:lnTo>
                    <a:pt x="9835" y="8475"/>
                  </a:lnTo>
                  <a:lnTo>
                    <a:pt x="9835" y="7470"/>
                  </a:lnTo>
                  <a:lnTo>
                    <a:pt x="10944" y="7470"/>
                  </a:lnTo>
                  <a:lnTo>
                    <a:pt x="10944" y="3453"/>
                  </a:lnTo>
                  <a:lnTo>
                    <a:pt x="9835" y="3453"/>
                  </a:lnTo>
                  <a:lnTo>
                    <a:pt x="9835" y="2449"/>
                  </a:lnTo>
                  <a:lnTo>
                    <a:pt x="8475" y="2449"/>
                  </a:lnTo>
                  <a:lnTo>
                    <a:pt x="8475" y="1089"/>
                  </a:lnTo>
                  <a:lnTo>
                    <a:pt x="7491" y="1089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2;p60">
              <a:extLst>
                <a:ext uri="{FF2B5EF4-FFF2-40B4-BE49-F238E27FC236}">
                  <a16:creationId xmlns:a16="http://schemas.microsoft.com/office/drawing/2014/main" id="{9B7FCF94-2997-4FF1-29D1-AEA5A88E00B5}"/>
                </a:ext>
              </a:extLst>
            </p:cNvPr>
            <p:cNvSpPr/>
            <p:nvPr/>
          </p:nvSpPr>
          <p:spPr>
            <a:xfrm>
              <a:off x="3154508" y="2400624"/>
              <a:ext cx="89272" cy="88889"/>
            </a:xfrm>
            <a:custGeom>
              <a:avLst/>
              <a:gdLst/>
              <a:ahLst/>
              <a:cxnLst/>
              <a:rect l="l" t="t" r="r" b="b"/>
              <a:pathLst>
                <a:path w="4897" h="4876" extrusionOk="0">
                  <a:moveTo>
                    <a:pt x="1570" y="0"/>
                  </a:moveTo>
                  <a:lnTo>
                    <a:pt x="1570" y="482"/>
                  </a:lnTo>
                  <a:lnTo>
                    <a:pt x="1130" y="482"/>
                  </a:lnTo>
                  <a:lnTo>
                    <a:pt x="1130" y="1109"/>
                  </a:lnTo>
                  <a:lnTo>
                    <a:pt x="524" y="1109"/>
                  </a:lnTo>
                  <a:lnTo>
                    <a:pt x="524" y="1549"/>
                  </a:lnTo>
                  <a:lnTo>
                    <a:pt x="0" y="1549"/>
                  </a:lnTo>
                  <a:lnTo>
                    <a:pt x="0" y="3327"/>
                  </a:lnTo>
                  <a:lnTo>
                    <a:pt x="524" y="3327"/>
                  </a:lnTo>
                  <a:lnTo>
                    <a:pt x="524" y="3767"/>
                  </a:lnTo>
                  <a:lnTo>
                    <a:pt x="1130" y="3767"/>
                  </a:lnTo>
                  <a:lnTo>
                    <a:pt x="1130" y="4373"/>
                  </a:lnTo>
                  <a:lnTo>
                    <a:pt x="1570" y="4373"/>
                  </a:lnTo>
                  <a:lnTo>
                    <a:pt x="1570" y="4875"/>
                  </a:lnTo>
                  <a:lnTo>
                    <a:pt x="3369" y="4875"/>
                  </a:lnTo>
                  <a:lnTo>
                    <a:pt x="3369" y="4373"/>
                  </a:lnTo>
                  <a:lnTo>
                    <a:pt x="3829" y="4373"/>
                  </a:lnTo>
                  <a:lnTo>
                    <a:pt x="3829" y="3767"/>
                  </a:lnTo>
                  <a:lnTo>
                    <a:pt x="4415" y="3767"/>
                  </a:lnTo>
                  <a:lnTo>
                    <a:pt x="4415" y="3327"/>
                  </a:lnTo>
                  <a:lnTo>
                    <a:pt x="4897" y="3327"/>
                  </a:lnTo>
                  <a:lnTo>
                    <a:pt x="4897" y="1549"/>
                  </a:lnTo>
                  <a:lnTo>
                    <a:pt x="4415" y="1549"/>
                  </a:lnTo>
                  <a:lnTo>
                    <a:pt x="4415" y="1109"/>
                  </a:lnTo>
                  <a:lnTo>
                    <a:pt x="3829" y="1109"/>
                  </a:lnTo>
                  <a:lnTo>
                    <a:pt x="3829" y="482"/>
                  </a:lnTo>
                  <a:lnTo>
                    <a:pt x="3369" y="482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113;p62">
            <a:extLst>
              <a:ext uri="{FF2B5EF4-FFF2-40B4-BE49-F238E27FC236}">
                <a16:creationId xmlns:a16="http://schemas.microsoft.com/office/drawing/2014/main" id="{A2825B6F-E9D3-32BD-71FD-7520CB4668E2}"/>
              </a:ext>
            </a:extLst>
          </p:cNvPr>
          <p:cNvSpPr txBox="1"/>
          <p:nvPr/>
        </p:nvSpPr>
        <p:spPr>
          <a:xfrm>
            <a:off x="317012" y="651341"/>
            <a:ext cx="8517292" cy="2459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14) – 16245 Games, 14 Features</a:t>
            </a:r>
          </a:p>
        </p:txBody>
      </p:sp>
      <p:graphicFrame>
        <p:nvGraphicFramePr>
          <p:cNvPr id="24" name="표 31">
            <a:extLst>
              <a:ext uri="{FF2B5EF4-FFF2-40B4-BE49-F238E27FC236}">
                <a16:creationId xmlns:a16="http://schemas.microsoft.com/office/drawing/2014/main" id="{68218812-6D59-5F88-7BDE-93F249510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11340"/>
              </p:ext>
            </p:extLst>
          </p:nvPr>
        </p:nvGraphicFramePr>
        <p:xfrm>
          <a:off x="317011" y="901228"/>
          <a:ext cx="8509984" cy="3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07856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31905041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17581019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754418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193133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18762721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7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accent4"/>
                          </a:solidFill>
                        </a:rPr>
                        <a:t>Generation</a:t>
                      </a: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Type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Company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Multi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NA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EU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JP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Other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Global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sp>
        <p:nvSpPr>
          <p:cNvPr id="25" name="Google Shape;1111;p62">
            <a:extLst>
              <a:ext uri="{FF2B5EF4-FFF2-40B4-BE49-F238E27FC236}">
                <a16:creationId xmlns:a16="http://schemas.microsoft.com/office/drawing/2014/main" id="{25206BFE-BCE5-A40E-0FCA-200AB47EAFDF}"/>
              </a:ext>
            </a:extLst>
          </p:cNvPr>
          <p:cNvSpPr txBox="1">
            <a:spLocks/>
          </p:cNvSpPr>
          <p:nvPr/>
        </p:nvSpPr>
        <p:spPr>
          <a:xfrm>
            <a:off x="4382835" y="1236508"/>
            <a:ext cx="2090983" cy="79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3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algn="ctr"/>
            <a:r>
              <a:rPr lang="en-US" sz="2000" dirty="0"/>
              <a:t>TOP 100</a:t>
            </a:r>
            <a:br>
              <a:rPr lang="en-US" sz="2000" dirty="0"/>
            </a:br>
            <a:r>
              <a:rPr lang="en-US" sz="2000" dirty="0"/>
              <a:t>(Publisher)</a:t>
            </a:r>
          </a:p>
        </p:txBody>
      </p:sp>
      <p:sp>
        <p:nvSpPr>
          <p:cNvPr id="35" name="Google Shape;1111;p62">
            <a:extLst>
              <a:ext uri="{FF2B5EF4-FFF2-40B4-BE49-F238E27FC236}">
                <a16:creationId xmlns:a16="http://schemas.microsoft.com/office/drawing/2014/main" id="{0A547DEA-69A6-FC35-0B82-344D28186E87}"/>
              </a:ext>
            </a:extLst>
          </p:cNvPr>
          <p:cNvSpPr txBox="1">
            <a:spLocks/>
          </p:cNvSpPr>
          <p:nvPr/>
        </p:nvSpPr>
        <p:spPr>
          <a:xfrm>
            <a:off x="1978640" y="1236508"/>
            <a:ext cx="2131818" cy="79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3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algn="ctr"/>
            <a:r>
              <a:rPr lang="en-US" sz="2000" dirty="0"/>
              <a:t>TOP 4</a:t>
            </a:r>
            <a:br>
              <a:rPr lang="en-US" sz="2000" dirty="0"/>
            </a:br>
            <a:r>
              <a:rPr lang="en-US" sz="2000" dirty="0"/>
              <a:t>(Title)</a:t>
            </a:r>
          </a:p>
        </p:txBody>
      </p:sp>
      <p:sp>
        <p:nvSpPr>
          <p:cNvPr id="45" name="Google Shape;1118;p62">
            <a:extLst>
              <a:ext uri="{FF2B5EF4-FFF2-40B4-BE49-F238E27FC236}">
                <a16:creationId xmlns:a16="http://schemas.microsoft.com/office/drawing/2014/main" id="{6B5710C5-55E1-EA36-11DF-37CD6D750082}"/>
              </a:ext>
            </a:extLst>
          </p:cNvPr>
          <p:cNvSpPr/>
          <p:nvPr/>
        </p:nvSpPr>
        <p:spPr>
          <a:xfrm>
            <a:off x="6242493" y="1320898"/>
            <a:ext cx="540195" cy="613723"/>
          </a:xfrm>
          <a:custGeom>
            <a:avLst/>
            <a:gdLst/>
            <a:ahLst/>
            <a:cxnLst/>
            <a:rect l="l" t="t" r="r" b="b"/>
            <a:pathLst>
              <a:path w="40253" h="45732" extrusionOk="0">
                <a:moveTo>
                  <a:pt x="1" y="1"/>
                </a:moveTo>
                <a:lnTo>
                  <a:pt x="1" y="2984"/>
                </a:lnTo>
                <a:lnTo>
                  <a:pt x="1" y="17740"/>
                </a:lnTo>
                <a:lnTo>
                  <a:pt x="2957" y="17740"/>
                </a:lnTo>
                <a:lnTo>
                  <a:pt x="2957" y="20723"/>
                </a:lnTo>
                <a:lnTo>
                  <a:pt x="5941" y="20723"/>
                </a:lnTo>
                <a:lnTo>
                  <a:pt x="5941" y="17740"/>
                </a:lnTo>
                <a:lnTo>
                  <a:pt x="2984" y="17740"/>
                </a:lnTo>
                <a:lnTo>
                  <a:pt x="2984" y="2984"/>
                </a:lnTo>
                <a:lnTo>
                  <a:pt x="8897" y="2984"/>
                </a:lnTo>
                <a:lnTo>
                  <a:pt x="8897" y="5561"/>
                </a:lnTo>
                <a:lnTo>
                  <a:pt x="8925" y="5561"/>
                </a:lnTo>
                <a:lnTo>
                  <a:pt x="8925" y="20723"/>
                </a:lnTo>
                <a:lnTo>
                  <a:pt x="5941" y="20723"/>
                </a:lnTo>
                <a:lnTo>
                  <a:pt x="5941" y="23653"/>
                </a:lnTo>
                <a:lnTo>
                  <a:pt x="11230" y="23653"/>
                </a:lnTo>
                <a:lnTo>
                  <a:pt x="11230" y="26636"/>
                </a:lnTo>
                <a:lnTo>
                  <a:pt x="13861" y="26636"/>
                </a:lnTo>
                <a:lnTo>
                  <a:pt x="13861" y="29620"/>
                </a:lnTo>
                <a:lnTo>
                  <a:pt x="16140" y="29620"/>
                </a:lnTo>
                <a:lnTo>
                  <a:pt x="16140" y="32169"/>
                </a:lnTo>
                <a:lnTo>
                  <a:pt x="18825" y="32169"/>
                </a:lnTo>
                <a:lnTo>
                  <a:pt x="18825" y="34828"/>
                </a:lnTo>
                <a:lnTo>
                  <a:pt x="16140" y="34828"/>
                </a:lnTo>
                <a:lnTo>
                  <a:pt x="16140" y="37350"/>
                </a:lnTo>
                <a:lnTo>
                  <a:pt x="18825" y="37350"/>
                </a:lnTo>
                <a:lnTo>
                  <a:pt x="18825" y="40605"/>
                </a:lnTo>
                <a:lnTo>
                  <a:pt x="16140" y="40605"/>
                </a:lnTo>
                <a:lnTo>
                  <a:pt x="16140" y="43182"/>
                </a:lnTo>
                <a:lnTo>
                  <a:pt x="11013" y="43182"/>
                </a:lnTo>
                <a:lnTo>
                  <a:pt x="11013" y="45731"/>
                </a:lnTo>
                <a:lnTo>
                  <a:pt x="29295" y="45731"/>
                </a:lnTo>
                <a:lnTo>
                  <a:pt x="29295" y="43182"/>
                </a:lnTo>
                <a:lnTo>
                  <a:pt x="24168" y="43182"/>
                </a:lnTo>
                <a:lnTo>
                  <a:pt x="24168" y="40605"/>
                </a:lnTo>
                <a:lnTo>
                  <a:pt x="21510" y="40605"/>
                </a:lnTo>
                <a:lnTo>
                  <a:pt x="21510" y="37350"/>
                </a:lnTo>
                <a:lnTo>
                  <a:pt x="24168" y="37350"/>
                </a:lnTo>
                <a:lnTo>
                  <a:pt x="24168" y="34828"/>
                </a:lnTo>
                <a:lnTo>
                  <a:pt x="21510" y="34828"/>
                </a:lnTo>
                <a:lnTo>
                  <a:pt x="21510" y="32169"/>
                </a:lnTo>
                <a:lnTo>
                  <a:pt x="24168" y="32169"/>
                </a:lnTo>
                <a:lnTo>
                  <a:pt x="24168" y="29620"/>
                </a:lnTo>
                <a:lnTo>
                  <a:pt x="26311" y="29620"/>
                </a:lnTo>
                <a:lnTo>
                  <a:pt x="26311" y="26636"/>
                </a:lnTo>
                <a:lnTo>
                  <a:pt x="28969" y="26636"/>
                </a:lnTo>
                <a:lnTo>
                  <a:pt x="28969" y="23653"/>
                </a:lnTo>
                <a:lnTo>
                  <a:pt x="34313" y="23653"/>
                </a:lnTo>
                <a:lnTo>
                  <a:pt x="34313" y="20723"/>
                </a:lnTo>
                <a:lnTo>
                  <a:pt x="31410" y="20723"/>
                </a:lnTo>
                <a:lnTo>
                  <a:pt x="31410" y="5561"/>
                </a:lnTo>
                <a:lnTo>
                  <a:pt x="31410" y="2984"/>
                </a:lnTo>
                <a:lnTo>
                  <a:pt x="37269" y="2984"/>
                </a:lnTo>
                <a:lnTo>
                  <a:pt x="37269" y="17740"/>
                </a:lnTo>
                <a:lnTo>
                  <a:pt x="34313" y="17740"/>
                </a:lnTo>
                <a:lnTo>
                  <a:pt x="34313" y="20723"/>
                </a:lnTo>
                <a:lnTo>
                  <a:pt x="37296" y="20723"/>
                </a:lnTo>
                <a:lnTo>
                  <a:pt x="37296" y="17740"/>
                </a:lnTo>
                <a:lnTo>
                  <a:pt x="40253" y="17740"/>
                </a:lnTo>
                <a:lnTo>
                  <a:pt x="40253" y="2984"/>
                </a:lnTo>
                <a:lnTo>
                  <a:pt x="40253" y="1"/>
                </a:lnTo>
                <a:lnTo>
                  <a:pt x="28427" y="1"/>
                </a:lnTo>
                <a:lnTo>
                  <a:pt x="28427" y="5561"/>
                </a:lnTo>
                <a:lnTo>
                  <a:pt x="11827" y="5561"/>
                </a:lnTo>
                <a:lnTo>
                  <a:pt x="1182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B9FBD4-244D-51BB-9B22-76BA19953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385" y="1978190"/>
            <a:ext cx="3032995" cy="4355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948059-71B4-503E-BF01-6746E3FBB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386" y="2470029"/>
            <a:ext cx="3037593" cy="4823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9230F4C-18AF-6C1C-E311-72E6E981C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386" y="2997852"/>
            <a:ext cx="3037593" cy="421343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D3141D0-11CF-4581-EB39-B898F9968727}"/>
              </a:ext>
            </a:extLst>
          </p:cNvPr>
          <p:cNvCxnSpPr>
            <a:cxnSpLocks/>
          </p:cNvCxnSpPr>
          <p:nvPr/>
        </p:nvCxnSpPr>
        <p:spPr>
          <a:xfrm flipH="1">
            <a:off x="4571997" y="1236508"/>
            <a:ext cx="3" cy="3740934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61B5D5C7-53A5-AA3D-BE56-61D172B3C1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6975" y="3473242"/>
            <a:ext cx="3033000" cy="39316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5EC7880-6713-2EDB-C4D5-53AD17594A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2386" y="3940044"/>
            <a:ext cx="3037596" cy="363016"/>
          </a:xfrm>
          <a:prstGeom prst="rect">
            <a:avLst/>
          </a:prstGeom>
        </p:spPr>
      </p:pic>
      <p:sp>
        <p:nvSpPr>
          <p:cNvPr id="31" name="Google Shape;1111;p62">
            <a:extLst>
              <a:ext uri="{FF2B5EF4-FFF2-40B4-BE49-F238E27FC236}">
                <a16:creationId xmlns:a16="http://schemas.microsoft.com/office/drawing/2014/main" id="{3DA429BF-70DA-CB6E-A8E9-24B47489812B}"/>
              </a:ext>
            </a:extLst>
          </p:cNvPr>
          <p:cNvSpPr txBox="1">
            <a:spLocks/>
          </p:cNvSpPr>
          <p:nvPr/>
        </p:nvSpPr>
        <p:spPr>
          <a:xfrm>
            <a:off x="304740" y="1978191"/>
            <a:ext cx="1214839" cy="435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3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algn="ctr"/>
            <a:r>
              <a:rPr lang="en-US" sz="2000" dirty="0"/>
              <a:t>Action</a:t>
            </a:r>
          </a:p>
        </p:txBody>
      </p:sp>
      <p:sp>
        <p:nvSpPr>
          <p:cNvPr id="33" name="Google Shape;1111;p62">
            <a:extLst>
              <a:ext uri="{FF2B5EF4-FFF2-40B4-BE49-F238E27FC236}">
                <a16:creationId xmlns:a16="http://schemas.microsoft.com/office/drawing/2014/main" id="{9BC61206-B3A5-FB4A-51E0-89A4E44E1280}"/>
              </a:ext>
            </a:extLst>
          </p:cNvPr>
          <p:cNvSpPr txBox="1">
            <a:spLocks/>
          </p:cNvSpPr>
          <p:nvPr/>
        </p:nvSpPr>
        <p:spPr>
          <a:xfrm>
            <a:off x="303437" y="2493416"/>
            <a:ext cx="1214839" cy="435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3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algn="ctr"/>
            <a:r>
              <a:rPr lang="en-US" sz="2000" dirty="0"/>
              <a:t>Sports</a:t>
            </a:r>
          </a:p>
        </p:txBody>
      </p:sp>
      <p:sp>
        <p:nvSpPr>
          <p:cNvPr id="36" name="Google Shape;1111;p62">
            <a:extLst>
              <a:ext uri="{FF2B5EF4-FFF2-40B4-BE49-F238E27FC236}">
                <a16:creationId xmlns:a16="http://schemas.microsoft.com/office/drawing/2014/main" id="{9370D9F7-C03E-E1AE-205A-926347AC2DEE}"/>
              </a:ext>
            </a:extLst>
          </p:cNvPr>
          <p:cNvSpPr txBox="1">
            <a:spLocks/>
          </p:cNvSpPr>
          <p:nvPr/>
        </p:nvSpPr>
        <p:spPr>
          <a:xfrm>
            <a:off x="302134" y="2990728"/>
            <a:ext cx="1214839" cy="435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3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algn="ctr"/>
            <a:r>
              <a:rPr lang="en-US" sz="1800" dirty="0"/>
              <a:t>Shooting</a:t>
            </a:r>
          </a:p>
        </p:txBody>
      </p:sp>
      <p:sp>
        <p:nvSpPr>
          <p:cNvPr id="41" name="Google Shape;1111;p62">
            <a:extLst>
              <a:ext uri="{FF2B5EF4-FFF2-40B4-BE49-F238E27FC236}">
                <a16:creationId xmlns:a16="http://schemas.microsoft.com/office/drawing/2014/main" id="{AF1B0683-AF6C-6D07-F0CC-3C797118C79F}"/>
              </a:ext>
            </a:extLst>
          </p:cNvPr>
          <p:cNvSpPr txBox="1">
            <a:spLocks/>
          </p:cNvSpPr>
          <p:nvPr/>
        </p:nvSpPr>
        <p:spPr>
          <a:xfrm>
            <a:off x="318083" y="3452030"/>
            <a:ext cx="1214839" cy="435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3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algn="ctr"/>
            <a:r>
              <a:rPr lang="en-US" sz="1400" dirty="0"/>
              <a:t>Role-Playing</a:t>
            </a:r>
          </a:p>
        </p:txBody>
      </p:sp>
      <p:sp>
        <p:nvSpPr>
          <p:cNvPr id="42" name="Google Shape;1111;p62">
            <a:extLst>
              <a:ext uri="{FF2B5EF4-FFF2-40B4-BE49-F238E27FC236}">
                <a16:creationId xmlns:a16="http://schemas.microsoft.com/office/drawing/2014/main" id="{4B118214-06E1-A7B1-B878-755978C2A8A0}"/>
              </a:ext>
            </a:extLst>
          </p:cNvPr>
          <p:cNvSpPr txBox="1">
            <a:spLocks/>
          </p:cNvSpPr>
          <p:nvPr/>
        </p:nvSpPr>
        <p:spPr>
          <a:xfrm>
            <a:off x="316780" y="3903757"/>
            <a:ext cx="1214839" cy="435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3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algn="ctr"/>
            <a:r>
              <a:rPr lang="en-US" sz="1800" dirty="0"/>
              <a:t>Platform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059DF4B-1CAE-9CFA-C823-FE23209E1C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1413" y="1943014"/>
            <a:ext cx="1313847" cy="129052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CDD301EA-5E72-357B-D1D9-1B7A47F390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1412" y="3277951"/>
            <a:ext cx="1313831" cy="1263597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06F6B21B-2EF4-753A-518B-CDC575CE10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66587" y="1934621"/>
            <a:ext cx="886967" cy="840690"/>
          </a:xfrm>
          <a:prstGeom prst="rect">
            <a:avLst/>
          </a:prstGeom>
        </p:spPr>
      </p:pic>
      <p:pic>
        <p:nvPicPr>
          <p:cNvPr id="1024" name="그림 1023">
            <a:extLst>
              <a:ext uri="{FF2B5EF4-FFF2-40B4-BE49-F238E27FC236}">
                <a16:creationId xmlns:a16="http://schemas.microsoft.com/office/drawing/2014/main" id="{350FF7B9-8789-E7BE-4AFE-341C4CF7A7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66589" y="2775174"/>
            <a:ext cx="886958" cy="868369"/>
          </a:xfrm>
          <a:prstGeom prst="rect">
            <a:avLst/>
          </a:prstGeom>
        </p:spPr>
      </p:pic>
      <p:pic>
        <p:nvPicPr>
          <p:cNvPr id="1026" name="그림 1025">
            <a:extLst>
              <a:ext uri="{FF2B5EF4-FFF2-40B4-BE49-F238E27FC236}">
                <a16:creationId xmlns:a16="http://schemas.microsoft.com/office/drawing/2014/main" id="{BAFA330D-ED90-5CE7-8C70-36EE9CC0EA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66588" y="3643543"/>
            <a:ext cx="886953" cy="898005"/>
          </a:xfrm>
          <a:prstGeom prst="rect">
            <a:avLst/>
          </a:prstGeom>
        </p:spPr>
      </p:pic>
      <p:sp>
        <p:nvSpPr>
          <p:cNvPr id="1027" name="Google Shape;1111;p62">
            <a:extLst>
              <a:ext uri="{FF2B5EF4-FFF2-40B4-BE49-F238E27FC236}">
                <a16:creationId xmlns:a16="http://schemas.microsoft.com/office/drawing/2014/main" id="{34C6EFBB-49DA-D1AA-6D1B-0BB3831E457B}"/>
              </a:ext>
            </a:extLst>
          </p:cNvPr>
          <p:cNvSpPr txBox="1">
            <a:spLocks/>
          </p:cNvSpPr>
          <p:nvPr/>
        </p:nvSpPr>
        <p:spPr>
          <a:xfrm>
            <a:off x="6498789" y="1253314"/>
            <a:ext cx="2090983" cy="79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3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algn="ctr"/>
            <a:r>
              <a:rPr lang="en-US" sz="2000" dirty="0"/>
              <a:t>TOP 100</a:t>
            </a:r>
            <a:br>
              <a:rPr lang="en-US" sz="2000" dirty="0"/>
            </a:br>
            <a:r>
              <a:rPr lang="en-US" sz="2000" dirty="0"/>
              <a:t>(Publisher)</a:t>
            </a:r>
          </a:p>
        </p:txBody>
      </p:sp>
      <p:sp>
        <p:nvSpPr>
          <p:cNvPr id="1029" name="Google Shape;1118;p62">
            <a:extLst>
              <a:ext uri="{FF2B5EF4-FFF2-40B4-BE49-F238E27FC236}">
                <a16:creationId xmlns:a16="http://schemas.microsoft.com/office/drawing/2014/main" id="{DABAB0E8-675E-1673-4C83-7D5BC6D1A81F}"/>
              </a:ext>
            </a:extLst>
          </p:cNvPr>
          <p:cNvSpPr/>
          <p:nvPr/>
        </p:nvSpPr>
        <p:spPr>
          <a:xfrm>
            <a:off x="8291812" y="1320897"/>
            <a:ext cx="540195" cy="613723"/>
          </a:xfrm>
          <a:custGeom>
            <a:avLst/>
            <a:gdLst/>
            <a:ahLst/>
            <a:cxnLst/>
            <a:rect l="l" t="t" r="r" b="b"/>
            <a:pathLst>
              <a:path w="40253" h="45732" extrusionOk="0">
                <a:moveTo>
                  <a:pt x="1" y="1"/>
                </a:moveTo>
                <a:lnTo>
                  <a:pt x="1" y="2984"/>
                </a:lnTo>
                <a:lnTo>
                  <a:pt x="1" y="17740"/>
                </a:lnTo>
                <a:lnTo>
                  <a:pt x="2957" y="17740"/>
                </a:lnTo>
                <a:lnTo>
                  <a:pt x="2957" y="20723"/>
                </a:lnTo>
                <a:lnTo>
                  <a:pt x="5941" y="20723"/>
                </a:lnTo>
                <a:lnTo>
                  <a:pt x="5941" y="17740"/>
                </a:lnTo>
                <a:lnTo>
                  <a:pt x="2984" y="17740"/>
                </a:lnTo>
                <a:lnTo>
                  <a:pt x="2984" y="2984"/>
                </a:lnTo>
                <a:lnTo>
                  <a:pt x="8897" y="2984"/>
                </a:lnTo>
                <a:lnTo>
                  <a:pt x="8897" y="5561"/>
                </a:lnTo>
                <a:lnTo>
                  <a:pt x="8925" y="5561"/>
                </a:lnTo>
                <a:lnTo>
                  <a:pt x="8925" y="20723"/>
                </a:lnTo>
                <a:lnTo>
                  <a:pt x="5941" y="20723"/>
                </a:lnTo>
                <a:lnTo>
                  <a:pt x="5941" y="23653"/>
                </a:lnTo>
                <a:lnTo>
                  <a:pt x="11230" y="23653"/>
                </a:lnTo>
                <a:lnTo>
                  <a:pt x="11230" y="26636"/>
                </a:lnTo>
                <a:lnTo>
                  <a:pt x="13861" y="26636"/>
                </a:lnTo>
                <a:lnTo>
                  <a:pt x="13861" y="29620"/>
                </a:lnTo>
                <a:lnTo>
                  <a:pt x="16140" y="29620"/>
                </a:lnTo>
                <a:lnTo>
                  <a:pt x="16140" y="32169"/>
                </a:lnTo>
                <a:lnTo>
                  <a:pt x="18825" y="32169"/>
                </a:lnTo>
                <a:lnTo>
                  <a:pt x="18825" y="34828"/>
                </a:lnTo>
                <a:lnTo>
                  <a:pt x="16140" y="34828"/>
                </a:lnTo>
                <a:lnTo>
                  <a:pt x="16140" y="37350"/>
                </a:lnTo>
                <a:lnTo>
                  <a:pt x="18825" y="37350"/>
                </a:lnTo>
                <a:lnTo>
                  <a:pt x="18825" y="40605"/>
                </a:lnTo>
                <a:lnTo>
                  <a:pt x="16140" y="40605"/>
                </a:lnTo>
                <a:lnTo>
                  <a:pt x="16140" y="43182"/>
                </a:lnTo>
                <a:lnTo>
                  <a:pt x="11013" y="43182"/>
                </a:lnTo>
                <a:lnTo>
                  <a:pt x="11013" y="45731"/>
                </a:lnTo>
                <a:lnTo>
                  <a:pt x="29295" y="45731"/>
                </a:lnTo>
                <a:lnTo>
                  <a:pt x="29295" y="43182"/>
                </a:lnTo>
                <a:lnTo>
                  <a:pt x="24168" y="43182"/>
                </a:lnTo>
                <a:lnTo>
                  <a:pt x="24168" y="40605"/>
                </a:lnTo>
                <a:lnTo>
                  <a:pt x="21510" y="40605"/>
                </a:lnTo>
                <a:lnTo>
                  <a:pt x="21510" y="37350"/>
                </a:lnTo>
                <a:lnTo>
                  <a:pt x="24168" y="37350"/>
                </a:lnTo>
                <a:lnTo>
                  <a:pt x="24168" y="34828"/>
                </a:lnTo>
                <a:lnTo>
                  <a:pt x="21510" y="34828"/>
                </a:lnTo>
                <a:lnTo>
                  <a:pt x="21510" y="32169"/>
                </a:lnTo>
                <a:lnTo>
                  <a:pt x="24168" y="32169"/>
                </a:lnTo>
                <a:lnTo>
                  <a:pt x="24168" y="29620"/>
                </a:lnTo>
                <a:lnTo>
                  <a:pt x="26311" y="29620"/>
                </a:lnTo>
                <a:lnTo>
                  <a:pt x="26311" y="26636"/>
                </a:lnTo>
                <a:lnTo>
                  <a:pt x="28969" y="26636"/>
                </a:lnTo>
                <a:lnTo>
                  <a:pt x="28969" y="23653"/>
                </a:lnTo>
                <a:lnTo>
                  <a:pt x="34313" y="23653"/>
                </a:lnTo>
                <a:lnTo>
                  <a:pt x="34313" y="20723"/>
                </a:lnTo>
                <a:lnTo>
                  <a:pt x="31410" y="20723"/>
                </a:lnTo>
                <a:lnTo>
                  <a:pt x="31410" y="5561"/>
                </a:lnTo>
                <a:lnTo>
                  <a:pt x="31410" y="2984"/>
                </a:lnTo>
                <a:lnTo>
                  <a:pt x="37269" y="2984"/>
                </a:lnTo>
                <a:lnTo>
                  <a:pt x="37269" y="17740"/>
                </a:lnTo>
                <a:lnTo>
                  <a:pt x="34313" y="17740"/>
                </a:lnTo>
                <a:lnTo>
                  <a:pt x="34313" y="20723"/>
                </a:lnTo>
                <a:lnTo>
                  <a:pt x="37296" y="20723"/>
                </a:lnTo>
                <a:lnTo>
                  <a:pt x="37296" y="17740"/>
                </a:lnTo>
                <a:lnTo>
                  <a:pt x="40253" y="17740"/>
                </a:lnTo>
                <a:lnTo>
                  <a:pt x="40253" y="2984"/>
                </a:lnTo>
                <a:lnTo>
                  <a:pt x="40253" y="1"/>
                </a:lnTo>
                <a:lnTo>
                  <a:pt x="28427" y="1"/>
                </a:lnTo>
                <a:lnTo>
                  <a:pt x="28427" y="5561"/>
                </a:lnTo>
                <a:lnTo>
                  <a:pt x="11827" y="5561"/>
                </a:lnTo>
                <a:lnTo>
                  <a:pt x="1182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0" name="Picture 2">
            <a:extLst>
              <a:ext uri="{FF2B5EF4-FFF2-40B4-BE49-F238E27FC236}">
                <a16:creationId xmlns:a16="http://schemas.microsoft.com/office/drawing/2014/main" id="{D655F90E-DCAA-8451-61B0-00A635C61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205" y="2264888"/>
            <a:ext cx="764122" cy="61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4" descr="Call of Duty Logo, symbol, meaning, history, PNG">
            <a:extLst>
              <a:ext uri="{FF2B5EF4-FFF2-40B4-BE49-F238E27FC236}">
                <a16:creationId xmlns:a16="http://schemas.microsoft.com/office/drawing/2014/main" id="{3998D0E7-981B-F5DC-FC41-638D688C5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25" y="2164320"/>
            <a:ext cx="886967" cy="49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그림 1032">
            <a:extLst>
              <a:ext uri="{FF2B5EF4-FFF2-40B4-BE49-F238E27FC236}">
                <a16:creationId xmlns:a16="http://schemas.microsoft.com/office/drawing/2014/main" id="{8FF548B5-463D-94AE-5F83-0795F8F6CF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54743" y="2862432"/>
            <a:ext cx="414329" cy="397532"/>
          </a:xfrm>
          <a:prstGeom prst="rect">
            <a:avLst/>
          </a:prstGeom>
        </p:spPr>
      </p:pic>
      <p:sp>
        <p:nvSpPr>
          <p:cNvPr id="1034" name="AutoShape 2">
            <a:extLst>
              <a:ext uri="{FF2B5EF4-FFF2-40B4-BE49-F238E27FC236}">
                <a16:creationId xmlns:a16="http://schemas.microsoft.com/office/drawing/2014/main" id="{F50F860D-BB6A-D6E7-2997-632AF1E530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E076C50-D8F6-1921-89C6-D835A56EB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93" y="3906320"/>
            <a:ext cx="648462" cy="64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Nintendo logo | Logok">
            <a:extLst>
              <a:ext uri="{FF2B5EF4-FFF2-40B4-BE49-F238E27FC236}">
                <a16:creationId xmlns:a16="http://schemas.microsoft.com/office/drawing/2014/main" id="{7247F26D-5E48-CD2C-108F-C108DF659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441" y="3400428"/>
            <a:ext cx="651649" cy="48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24">
            <a:extLst>
              <a:ext uri="{FF2B5EF4-FFF2-40B4-BE49-F238E27FC236}">
                <a16:creationId xmlns:a16="http://schemas.microsoft.com/office/drawing/2014/main" id="{5D5B1713-7BD1-9A59-ACC6-3F7E340B8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174" y="3262365"/>
            <a:ext cx="841465" cy="2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24">
            <a:extLst>
              <a:ext uri="{FF2B5EF4-FFF2-40B4-BE49-F238E27FC236}">
                <a16:creationId xmlns:a16="http://schemas.microsoft.com/office/drawing/2014/main" id="{6215A3F8-1DB9-7FF1-DB98-08EFCE9A6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15" y="4199176"/>
            <a:ext cx="841465" cy="2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B05ED3A8-298C-2C34-1EFB-5541E89C8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825" y="3850875"/>
            <a:ext cx="651650" cy="30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990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11;p62">
            <a:extLst>
              <a:ext uri="{FF2B5EF4-FFF2-40B4-BE49-F238E27FC236}">
                <a16:creationId xmlns:a16="http://schemas.microsoft.com/office/drawing/2014/main" id="{60D4ABD3-31BC-828E-3575-E5372FFF3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715" y="139841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Trend Analysis – Type</a:t>
            </a:r>
            <a:endParaRPr dirty="0"/>
          </a:p>
        </p:txBody>
      </p:sp>
      <p:sp>
        <p:nvSpPr>
          <p:cNvPr id="1096" name="Google Shape;1029;p60">
            <a:extLst>
              <a:ext uri="{FF2B5EF4-FFF2-40B4-BE49-F238E27FC236}">
                <a16:creationId xmlns:a16="http://schemas.microsoft.com/office/drawing/2014/main" id="{0DFF5F07-9081-5324-A559-0936E4FAC2E4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2</a:t>
            </a:r>
          </a:p>
        </p:txBody>
      </p:sp>
      <p:grpSp>
        <p:nvGrpSpPr>
          <p:cNvPr id="2" name="Google Shape;1053;p60">
            <a:extLst>
              <a:ext uri="{FF2B5EF4-FFF2-40B4-BE49-F238E27FC236}">
                <a16:creationId xmlns:a16="http://schemas.microsoft.com/office/drawing/2014/main" id="{E6B0AC27-3EE6-A8B5-F035-D5B1DCB7E130}"/>
              </a:ext>
            </a:extLst>
          </p:cNvPr>
          <p:cNvGrpSpPr/>
          <p:nvPr/>
        </p:nvGrpSpPr>
        <p:grpSpPr>
          <a:xfrm>
            <a:off x="102308" y="43280"/>
            <a:ext cx="763531" cy="435068"/>
            <a:chOff x="2998504" y="2244238"/>
            <a:chExt cx="937193" cy="534022"/>
          </a:xfrm>
        </p:grpSpPr>
        <p:sp>
          <p:nvSpPr>
            <p:cNvPr id="3" name="Google Shape;1054;p60">
              <a:extLst>
                <a:ext uri="{FF2B5EF4-FFF2-40B4-BE49-F238E27FC236}">
                  <a16:creationId xmlns:a16="http://schemas.microsoft.com/office/drawing/2014/main" id="{A219BF4E-5EC3-99F0-3CF2-7E56BD703259}"/>
                </a:ext>
              </a:extLst>
            </p:cNvPr>
            <p:cNvSpPr/>
            <p:nvPr/>
          </p:nvSpPr>
          <p:spPr>
            <a:xfrm>
              <a:off x="3707940" y="2447910"/>
              <a:ext cx="71352" cy="75928"/>
            </a:xfrm>
            <a:custGeom>
              <a:avLst/>
              <a:gdLst/>
              <a:ahLst/>
              <a:cxnLst/>
              <a:rect l="l" t="t" r="r" b="b"/>
              <a:pathLst>
                <a:path w="3914" h="4165" extrusionOk="0">
                  <a:moveTo>
                    <a:pt x="586" y="1"/>
                  </a:moveTo>
                  <a:lnTo>
                    <a:pt x="586" y="545"/>
                  </a:lnTo>
                  <a:lnTo>
                    <a:pt x="1" y="545"/>
                  </a:lnTo>
                  <a:lnTo>
                    <a:pt x="1" y="3056"/>
                  </a:lnTo>
                  <a:lnTo>
                    <a:pt x="273" y="3056"/>
                  </a:lnTo>
                  <a:lnTo>
                    <a:pt x="273" y="3579"/>
                  </a:lnTo>
                  <a:lnTo>
                    <a:pt x="586" y="3579"/>
                  </a:lnTo>
                  <a:lnTo>
                    <a:pt x="586" y="3642"/>
                  </a:lnTo>
                  <a:lnTo>
                    <a:pt x="838" y="3642"/>
                  </a:lnTo>
                  <a:lnTo>
                    <a:pt x="838" y="4165"/>
                  </a:lnTo>
                  <a:lnTo>
                    <a:pt x="3348" y="4165"/>
                  </a:lnTo>
                  <a:lnTo>
                    <a:pt x="3348" y="3579"/>
                  </a:lnTo>
                  <a:lnTo>
                    <a:pt x="3913" y="3579"/>
                  </a:lnTo>
                  <a:lnTo>
                    <a:pt x="3913" y="1068"/>
                  </a:lnTo>
                  <a:lnTo>
                    <a:pt x="3641" y="1068"/>
                  </a:lnTo>
                  <a:lnTo>
                    <a:pt x="3641" y="545"/>
                  </a:lnTo>
                  <a:lnTo>
                    <a:pt x="3348" y="545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rgbClr val="09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55;p60">
              <a:extLst>
                <a:ext uri="{FF2B5EF4-FFF2-40B4-BE49-F238E27FC236}">
                  <a16:creationId xmlns:a16="http://schemas.microsoft.com/office/drawing/2014/main" id="{3AEAA55D-8C77-88C7-4FA2-052505FB3393}"/>
                </a:ext>
              </a:extLst>
            </p:cNvPr>
            <p:cNvSpPr/>
            <p:nvPr/>
          </p:nvSpPr>
          <p:spPr>
            <a:xfrm>
              <a:off x="3123993" y="2372023"/>
              <a:ext cx="685083" cy="276549"/>
            </a:xfrm>
            <a:custGeom>
              <a:avLst/>
              <a:gdLst/>
              <a:ahLst/>
              <a:cxnLst/>
              <a:rect l="l" t="t" r="r" b="b"/>
              <a:pathLst>
                <a:path w="37580" h="15170" extrusionOk="0">
                  <a:moveTo>
                    <a:pt x="1" y="0"/>
                  </a:moveTo>
                  <a:lnTo>
                    <a:pt x="1" y="15170"/>
                  </a:lnTo>
                  <a:lnTo>
                    <a:pt x="37579" y="15170"/>
                  </a:lnTo>
                  <a:lnTo>
                    <a:pt x="375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6;p60">
              <a:extLst>
                <a:ext uri="{FF2B5EF4-FFF2-40B4-BE49-F238E27FC236}">
                  <a16:creationId xmlns:a16="http://schemas.microsoft.com/office/drawing/2014/main" id="{B32492C9-0EEF-C1EC-9424-92DC660CA1AB}"/>
                </a:ext>
              </a:extLst>
            </p:cNvPr>
            <p:cNvSpPr/>
            <p:nvPr/>
          </p:nvSpPr>
          <p:spPr>
            <a:xfrm>
              <a:off x="3534400" y="2373919"/>
              <a:ext cx="401297" cy="404341"/>
            </a:xfrm>
            <a:custGeom>
              <a:avLst/>
              <a:gdLst/>
              <a:ahLst/>
              <a:cxnLst/>
              <a:rect l="l" t="t" r="r" b="b"/>
              <a:pathLst>
                <a:path w="22013" h="22180" extrusionOk="0">
                  <a:moveTo>
                    <a:pt x="6947" y="1"/>
                  </a:moveTo>
                  <a:lnTo>
                    <a:pt x="6947" y="2198"/>
                  </a:lnTo>
                  <a:lnTo>
                    <a:pt x="4959" y="2198"/>
                  </a:lnTo>
                  <a:lnTo>
                    <a:pt x="4959" y="4960"/>
                  </a:lnTo>
                  <a:lnTo>
                    <a:pt x="2197" y="4960"/>
                  </a:lnTo>
                  <a:lnTo>
                    <a:pt x="2197" y="6968"/>
                  </a:lnTo>
                  <a:lnTo>
                    <a:pt x="0" y="6968"/>
                  </a:lnTo>
                  <a:lnTo>
                    <a:pt x="0" y="15066"/>
                  </a:lnTo>
                  <a:lnTo>
                    <a:pt x="2197" y="15066"/>
                  </a:lnTo>
                  <a:lnTo>
                    <a:pt x="2197" y="17053"/>
                  </a:lnTo>
                  <a:lnTo>
                    <a:pt x="4959" y="17053"/>
                  </a:lnTo>
                  <a:lnTo>
                    <a:pt x="4959" y="19773"/>
                  </a:lnTo>
                  <a:lnTo>
                    <a:pt x="6947" y="19773"/>
                  </a:lnTo>
                  <a:lnTo>
                    <a:pt x="6947" y="22180"/>
                  </a:lnTo>
                  <a:lnTo>
                    <a:pt x="15065" y="22180"/>
                  </a:lnTo>
                  <a:lnTo>
                    <a:pt x="15065" y="19773"/>
                  </a:lnTo>
                  <a:lnTo>
                    <a:pt x="17053" y="19773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12" y="15066"/>
                  </a:lnTo>
                  <a:lnTo>
                    <a:pt x="22012" y="6968"/>
                  </a:lnTo>
                  <a:lnTo>
                    <a:pt x="19815" y="6968"/>
                  </a:lnTo>
                  <a:lnTo>
                    <a:pt x="19815" y="4960"/>
                  </a:lnTo>
                  <a:lnTo>
                    <a:pt x="17053" y="4960"/>
                  </a:lnTo>
                  <a:lnTo>
                    <a:pt x="17053" y="2198"/>
                  </a:lnTo>
                  <a:lnTo>
                    <a:pt x="15065" y="2198"/>
                  </a:lnTo>
                  <a:lnTo>
                    <a:pt x="150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7;p60">
              <a:extLst>
                <a:ext uri="{FF2B5EF4-FFF2-40B4-BE49-F238E27FC236}">
                  <a16:creationId xmlns:a16="http://schemas.microsoft.com/office/drawing/2014/main" id="{CCEB59EC-CC61-036F-2FFC-C7B94614655D}"/>
                </a:ext>
              </a:extLst>
            </p:cNvPr>
            <p:cNvSpPr/>
            <p:nvPr/>
          </p:nvSpPr>
          <p:spPr>
            <a:xfrm>
              <a:off x="3625946" y="2541370"/>
              <a:ext cx="71334" cy="75910"/>
            </a:xfrm>
            <a:custGeom>
              <a:avLst/>
              <a:gdLst/>
              <a:ahLst/>
              <a:cxnLst/>
              <a:rect l="l" t="t" r="r" b="b"/>
              <a:pathLst>
                <a:path w="3913" h="4164" extrusionOk="0">
                  <a:moveTo>
                    <a:pt x="586" y="0"/>
                  </a:moveTo>
                  <a:lnTo>
                    <a:pt x="586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72" y="3055"/>
                  </a:lnTo>
                  <a:lnTo>
                    <a:pt x="272" y="3578"/>
                  </a:lnTo>
                  <a:lnTo>
                    <a:pt x="586" y="3578"/>
                  </a:lnTo>
                  <a:lnTo>
                    <a:pt x="586" y="3641"/>
                  </a:lnTo>
                  <a:lnTo>
                    <a:pt x="837" y="3641"/>
                  </a:lnTo>
                  <a:lnTo>
                    <a:pt x="837" y="4164"/>
                  </a:lnTo>
                  <a:lnTo>
                    <a:pt x="3327" y="4164"/>
                  </a:lnTo>
                  <a:lnTo>
                    <a:pt x="3327" y="3578"/>
                  </a:lnTo>
                  <a:lnTo>
                    <a:pt x="3913" y="3578"/>
                  </a:lnTo>
                  <a:lnTo>
                    <a:pt x="3913" y="1067"/>
                  </a:lnTo>
                  <a:lnTo>
                    <a:pt x="3641" y="1067"/>
                  </a:lnTo>
                  <a:lnTo>
                    <a:pt x="3641" y="544"/>
                  </a:lnTo>
                  <a:lnTo>
                    <a:pt x="3327" y="544"/>
                  </a:lnTo>
                  <a:lnTo>
                    <a:pt x="3327" y="523"/>
                  </a:lnTo>
                  <a:lnTo>
                    <a:pt x="3076" y="52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58;p60">
              <a:extLst>
                <a:ext uri="{FF2B5EF4-FFF2-40B4-BE49-F238E27FC236}">
                  <a16:creationId xmlns:a16="http://schemas.microsoft.com/office/drawing/2014/main" id="{27A45D29-FD0D-ED6D-A47E-24D9E5CD592A}"/>
                </a:ext>
              </a:extLst>
            </p:cNvPr>
            <p:cNvSpPr/>
            <p:nvPr/>
          </p:nvSpPr>
          <p:spPr>
            <a:xfrm>
              <a:off x="3707940" y="2631749"/>
              <a:ext cx="71352" cy="76311"/>
            </a:xfrm>
            <a:custGeom>
              <a:avLst/>
              <a:gdLst/>
              <a:ahLst/>
              <a:cxnLst/>
              <a:rect l="l" t="t" r="r" b="b"/>
              <a:pathLst>
                <a:path w="3914" h="4186" extrusionOk="0">
                  <a:moveTo>
                    <a:pt x="586" y="1"/>
                  </a:moveTo>
                  <a:lnTo>
                    <a:pt x="586" y="587"/>
                  </a:lnTo>
                  <a:lnTo>
                    <a:pt x="1" y="587"/>
                  </a:lnTo>
                  <a:lnTo>
                    <a:pt x="1" y="3098"/>
                  </a:lnTo>
                  <a:lnTo>
                    <a:pt x="273" y="3098"/>
                  </a:lnTo>
                  <a:lnTo>
                    <a:pt x="273" y="3621"/>
                  </a:lnTo>
                  <a:lnTo>
                    <a:pt x="586" y="3621"/>
                  </a:lnTo>
                  <a:lnTo>
                    <a:pt x="586" y="3663"/>
                  </a:lnTo>
                  <a:lnTo>
                    <a:pt x="838" y="3663"/>
                  </a:lnTo>
                  <a:lnTo>
                    <a:pt x="838" y="4186"/>
                  </a:lnTo>
                  <a:lnTo>
                    <a:pt x="3348" y="4186"/>
                  </a:lnTo>
                  <a:lnTo>
                    <a:pt x="3348" y="3621"/>
                  </a:lnTo>
                  <a:lnTo>
                    <a:pt x="3913" y="3621"/>
                  </a:lnTo>
                  <a:lnTo>
                    <a:pt x="3913" y="1110"/>
                  </a:lnTo>
                  <a:lnTo>
                    <a:pt x="3641" y="1110"/>
                  </a:lnTo>
                  <a:lnTo>
                    <a:pt x="3641" y="587"/>
                  </a:lnTo>
                  <a:lnTo>
                    <a:pt x="3348" y="587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60">
              <a:extLst>
                <a:ext uri="{FF2B5EF4-FFF2-40B4-BE49-F238E27FC236}">
                  <a16:creationId xmlns:a16="http://schemas.microsoft.com/office/drawing/2014/main" id="{68410444-077F-E9C7-24B5-125EEAA3A6BE}"/>
                </a:ext>
              </a:extLst>
            </p:cNvPr>
            <p:cNvSpPr/>
            <p:nvPr/>
          </p:nvSpPr>
          <p:spPr>
            <a:xfrm>
              <a:off x="3790718" y="2541370"/>
              <a:ext cx="70951" cy="75910"/>
            </a:xfrm>
            <a:custGeom>
              <a:avLst/>
              <a:gdLst/>
              <a:ahLst/>
              <a:cxnLst/>
              <a:rect l="l" t="t" r="r" b="b"/>
              <a:pathLst>
                <a:path w="3892" h="4164" extrusionOk="0">
                  <a:moveTo>
                    <a:pt x="544" y="0"/>
                  </a:moveTo>
                  <a:lnTo>
                    <a:pt x="544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51" y="3055"/>
                  </a:lnTo>
                  <a:lnTo>
                    <a:pt x="251" y="3578"/>
                  </a:lnTo>
                  <a:lnTo>
                    <a:pt x="544" y="3578"/>
                  </a:lnTo>
                  <a:lnTo>
                    <a:pt x="544" y="3641"/>
                  </a:lnTo>
                  <a:lnTo>
                    <a:pt x="795" y="3641"/>
                  </a:lnTo>
                  <a:lnTo>
                    <a:pt x="795" y="4164"/>
                  </a:lnTo>
                  <a:lnTo>
                    <a:pt x="3306" y="4164"/>
                  </a:lnTo>
                  <a:lnTo>
                    <a:pt x="3306" y="3578"/>
                  </a:lnTo>
                  <a:lnTo>
                    <a:pt x="3892" y="3578"/>
                  </a:lnTo>
                  <a:lnTo>
                    <a:pt x="3892" y="1067"/>
                  </a:lnTo>
                  <a:lnTo>
                    <a:pt x="3620" y="1067"/>
                  </a:lnTo>
                  <a:lnTo>
                    <a:pt x="3620" y="544"/>
                  </a:lnTo>
                  <a:lnTo>
                    <a:pt x="3306" y="544"/>
                  </a:lnTo>
                  <a:lnTo>
                    <a:pt x="3306" y="523"/>
                  </a:lnTo>
                  <a:lnTo>
                    <a:pt x="3055" y="523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0;p60">
              <a:extLst>
                <a:ext uri="{FF2B5EF4-FFF2-40B4-BE49-F238E27FC236}">
                  <a16:creationId xmlns:a16="http://schemas.microsoft.com/office/drawing/2014/main" id="{CBE2539A-7A2F-566E-5B9C-8AB6DC9DB3D0}"/>
                </a:ext>
              </a:extLst>
            </p:cNvPr>
            <p:cNvSpPr/>
            <p:nvPr/>
          </p:nvSpPr>
          <p:spPr>
            <a:xfrm>
              <a:off x="2998504" y="2244238"/>
              <a:ext cx="401680" cy="404341"/>
            </a:xfrm>
            <a:custGeom>
              <a:avLst/>
              <a:gdLst/>
              <a:ahLst/>
              <a:cxnLst/>
              <a:rect l="l" t="t" r="r" b="b"/>
              <a:pathLst>
                <a:path w="22034" h="22180" extrusionOk="0">
                  <a:moveTo>
                    <a:pt x="6968" y="1"/>
                  </a:moveTo>
                  <a:lnTo>
                    <a:pt x="6968" y="2198"/>
                  </a:lnTo>
                  <a:lnTo>
                    <a:pt x="4960" y="2198"/>
                  </a:lnTo>
                  <a:lnTo>
                    <a:pt x="4960" y="4959"/>
                  </a:lnTo>
                  <a:lnTo>
                    <a:pt x="2240" y="4959"/>
                  </a:lnTo>
                  <a:lnTo>
                    <a:pt x="2240" y="6968"/>
                  </a:lnTo>
                  <a:lnTo>
                    <a:pt x="1" y="6968"/>
                  </a:lnTo>
                  <a:lnTo>
                    <a:pt x="1" y="15066"/>
                  </a:lnTo>
                  <a:lnTo>
                    <a:pt x="2240" y="15066"/>
                  </a:lnTo>
                  <a:lnTo>
                    <a:pt x="2240" y="17053"/>
                  </a:lnTo>
                  <a:lnTo>
                    <a:pt x="4960" y="17053"/>
                  </a:lnTo>
                  <a:lnTo>
                    <a:pt x="4960" y="19815"/>
                  </a:lnTo>
                  <a:lnTo>
                    <a:pt x="6968" y="19815"/>
                  </a:lnTo>
                  <a:lnTo>
                    <a:pt x="6968" y="22180"/>
                  </a:lnTo>
                  <a:lnTo>
                    <a:pt x="15066" y="22180"/>
                  </a:lnTo>
                  <a:lnTo>
                    <a:pt x="15066" y="19815"/>
                  </a:lnTo>
                  <a:lnTo>
                    <a:pt x="17053" y="19815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33" y="15066"/>
                  </a:lnTo>
                  <a:lnTo>
                    <a:pt x="22033" y="6968"/>
                  </a:lnTo>
                  <a:lnTo>
                    <a:pt x="19815" y="6968"/>
                  </a:lnTo>
                  <a:lnTo>
                    <a:pt x="19815" y="4959"/>
                  </a:lnTo>
                  <a:lnTo>
                    <a:pt x="17053" y="4959"/>
                  </a:lnTo>
                  <a:lnTo>
                    <a:pt x="17053" y="2198"/>
                  </a:lnTo>
                  <a:lnTo>
                    <a:pt x="15066" y="2198"/>
                  </a:lnTo>
                  <a:lnTo>
                    <a:pt x="15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1;p60">
              <a:extLst>
                <a:ext uri="{FF2B5EF4-FFF2-40B4-BE49-F238E27FC236}">
                  <a16:creationId xmlns:a16="http://schemas.microsoft.com/office/drawing/2014/main" id="{134E1474-55C7-8505-3866-BF5770FD27EF}"/>
                </a:ext>
              </a:extLst>
            </p:cNvPr>
            <p:cNvSpPr/>
            <p:nvPr/>
          </p:nvSpPr>
          <p:spPr>
            <a:xfrm>
              <a:off x="3099584" y="2344552"/>
              <a:ext cx="199509" cy="200658"/>
            </a:xfrm>
            <a:custGeom>
              <a:avLst/>
              <a:gdLst/>
              <a:ahLst/>
              <a:cxnLst/>
              <a:rect l="l" t="t" r="r" b="b"/>
              <a:pathLst>
                <a:path w="10944" h="11007" extrusionOk="0">
                  <a:moveTo>
                    <a:pt x="3453" y="1"/>
                  </a:moveTo>
                  <a:lnTo>
                    <a:pt x="3453" y="1089"/>
                  </a:lnTo>
                  <a:lnTo>
                    <a:pt x="2469" y="1089"/>
                  </a:lnTo>
                  <a:lnTo>
                    <a:pt x="2469" y="2449"/>
                  </a:lnTo>
                  <a:lnTo>
                    <a:pt x="1109" y="2449"/>
                  </a:lnTo>
                  <a:lnTo>
                    <a:pt x="1109" y="3453"/>
                  </a:lnTo>
                  <a:lnTo>
                    <a:pt x="0" y="3453"/>
                  </a:lnTo>
                  <a:lnTo>
                    <a:pt x="0" y="7470"/>
                  </a:lnTo>
                  <a:lnTo>
                    <a:pt x="1109" y="7470"/>
                  </a:lnTo>
                  <a:lnTo>
                    <a:pt x="1109" y="8475"/>
                  </a:lnTo>
                  <a:lnTo>
                    <a:pt x="2469" y="8475"/>
                  </a:lnTo>
                  <a:lnTo>
                    <a:pt x="2469" y="9835"/>
                  </a:lnTo>
                  <a:lnTo>
                    <a:pt x="3453" y="9835"/>
                  </a:lnTo>
                  <a:lnTo>
                    <a:pt x="3453" y="11006"/>
                  </a:lnTo>
                  <a:lnTo>
                    <a:pt x="7491" y="11006"/>
                  </a:lnTo>
                  <a:lnTo>
                    <a:pt x="7491" y="9835"/>
                  </a:lnTo>
                  <a:lnTo>
                    <a:pt x="8475" y="9835"/>
                  </a:lnTo>
                  <a:lnTo>
                    <a:pt x="8475" y="8475"/>
                  </a:lnTo>
                  <a:lnTo>
                    <a:pt x="9835" y="8475"/>
                  </a:lnTo>
                  <a:lnTo>
                    <a:pt x="9835" y="7470"/>
                  </a:lnTo>
                  <a:lnTo>
                    <a:pt x="10944" y="7470"/>
                  </a:lnTo>
                  <a:lnTo>
                    <a:pt x="10944" y="3453"/>
                  </a:lnTo>
                  <a:lnTo>
                    <a:pt x="9835" y="3453"/>
                  </a:lnTo>
                  <a:lnTo>
                    <a:pt x="9835" y="2449"/>
                  </a:lnTo>
                  <a:lnTo>
                    <a:pt x="8475" y="2449"/>
                  </a:lnTo>
                  <a:lnTo>
                    <a:pt x="8475" y="1089"/>
                  </a:lnTo>
                  <a:lnTo>
                    <a:pt x="7491" y="1089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2;p60">
              <a:extLst>
                <a:ext uri="{FF2B5EF4-FFF2-40B4-BE49-F238E27FC236}">
                  <a16:creationId xmlns:a16="http://schemas.microsoft.com/office/drawing/2014/main" id="{9B7FCF94-2997-4FF1-29D1-AEA5A88E00B5}"/>
                </a:ext>
              </a:extLst>
            </p:cNvPr>
            <p:cNvSpPr/>
            <p:nvPr/>
          </p:nvSpPr>
          <p:spPr>
            <a:xfrm>
              <a:off x="3154508" y="2400624"/>
              <a:ext cx="89272" cy="88889"/>
            </a:xfrm>
            <a:custGeom>
              <a:avLst/>
              <a:gdLst/>
              <a:ahLst/>
              <a:cxnLst/>
              <a:rect l="l" t="t" r="r" b="b"/>
              <a:pathLst>
                <a:path w="4897" h="4876" extrusionOk="0">
                  <a:moveTo>
                    <a:pt x="1570" y="0"/>
                  </a:moveTo>
                  <a:lnTo>
                    <a:pt x="1570" y="482"/>
                  </a:lnTo>
                  <a:lnTo>
                    <a:pt x="1130" y="482"/>
                  </a:lnTo>
                  <a:lnTo>
                    <a:pt x="1130" y="1109"/>
                  </a:lnTo>
                  <a:lnTo>
                    <a:pt x="524" y="1109"/>
                  </a:lnTo>
                  <a:lnTo>
                    <a:pt x="524" y="1549"/>
                  </a:lnTo>
                  <a:lnTo>
                    <a:pt x="0" y="1549"/>
                  </a:lnTo>
                  <a:lnTo>
                    <a:pt x="0" y="3327"/>
                  </a:lnTo>
                  <a:lnTo>
                    <a:pt x="524" y="3327"/>
                  </a:lnTo>
                  <a:lnTo>
                    <a:pt x="524" y="3767"/>
                  </a:lnTo>
                  <a:lnTo>
                    <a:pt x="1130" y="3767"/>
                  </a:lnTo>
                  <a:lnTo>
                    <a:pt x="1130" y="4373"/>
                  </a:lnTo>
                  <a:lnTo>
                    <a:pt x="1570" y="4373"/>
                  </a:lnTo>
                  <a:lnTo>
                    <a:pt x="1570" y="4875"/>
                  </a:lnTo>
                  <a:lnTo>
                    <a:pt x="3369" y="4875"/>
                  </a:lnTo>
                  <a:lnTo>
                    <a:pt x="3369" y="4373"/>
                  </a:lnTo>
                  <a:lnTo>
                    <a:pt x="3829" y="4373"/>
                  </a:lnTo>
                  <a:lnTo>
                    <a:pt x="3829" y="3767"/>
                  </a:lnTo>
                  <a:lnTo>
                    <a:pt x="4415" y="3767"/>
                  </a:lnTo>
                  <a:lnTo>
                    <a:pt x="4415" y="3327"/>
                  </a:lnTo>
                  <a:lnTo>
                    <a:pt x="4897" y="3327"/>
                  </a:lnTo>
                  <a:lnTo>
                    <a:pt x="4897" y="1549"/>
                  </a:lnTo>
                  <a:lnTo>
                    <a:pt x="4415" y="1549"/>
                  </a:lnTo>
                  <a:lnTo>
                    <a:pt x="4415" y="1109"/>
                  </a:lnTo>
                  <a:lnTo>
                    <a:pt x="3829" y="1109"/>
                  </a:lnTo>
                  <a:lnTo>
                    <a:pt x="3829" y="482"/>
                  </a:lnTo>
                  <a:lnTo>
                    <a:pt x="3369" y="482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113;p62">
            <a:extLst>
              <a:ext uri="{FF2B5EF4-FFF2-40B4-BE49-F238E27FC236}">
                <a16:creationId xmlns:a16="http://schemas.microsoft.com/office/drawing/2014/main" id="{A2825B6F-E9D3-32BD-71FD-7520CB4668E2}"/>
              </a:ext>
            </a:extLst>
          </p:cNvPr>
          <p:cNvSpPr txBox="1"/>
          <p:nvPr/>
        </p:nvSpPr>
        <p:spPr>
          <a:xfrm>
            <a:off x="317012" y="651341"/>
            <a:ext cx="8517292" cy="2459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14) – 16245 Games, 14 Features</a:t>
            </a:r>
          </a:p>
        </p:txBody>
      </p:sp>
      <p:graphicFrame>
        <p:nvGraphicFramePr>
          <p:cNvPr id="24" name="표 31">
            <a:extLst>
              <a:ext uri="{FF2B5EF4-FFF2-40B4-BE49-F238E27FC236}">
                <a16:creationId xmlns:a16="http://schemas.microsoft.com/office/drawing/2014/main" id="{68218812-6D59-5F88-7BDE-93F249510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68783"/>
              </p:ext>
            </p:extLst>
          </p:nvPr>
        </p:nvGraphicFramePr>
        <p:xfrm>
          <a:off x="317011" y="901228"/>
          <a:ext cx="8509984" cy="3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07856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31905041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17581019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754418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193133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18762721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7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accent4"/>
                          </a:solidFill>
                        </a:rPr>
                        <a:t>Generation</a:t>
                      </a: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Type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Company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Multi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NA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EU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JP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Other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Global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sp>
        <p:nvSpPr>
          <p:cNvPr id="42" name="Google Shape;1161;p65">
            <a:extLst>
              <a:ext uri="{FF2B5EF4-FFF2-40B4-BE49-F238E27FC236}">
                <a16:creationId xmlns:a16="http://schemas.microsoft.com/office/drawing/2014/main" id="{D64B71BB-4FDB-44CD-CEBB-D5BC5C85CB54}"/>
              </a:ext>
            </a:extLst>
          </p:cNvPr>
          <p:cNvSpPr txBox="1">
            <a:spLocks/>
          </p:cNvSpPr>
          <p:nvPr/>
        </p:nvSpPr>
        <p:spPr>
          <a:xfrm>
            <a:off x="6425599" y="1408816"/>
            <a:ext cx="2401394" cy="295614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SzPts val="1200"/>
            </a:pP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Platform Type 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매출</a:t>
            </a:r>
            <a:endParaRPr lang="en-US" altLang="ko-KR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endParaRPr lang="en-US" altLang="ko-KR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Traditional (74.6%)</a:t>
            </a:r>
          </a:p>
          <a:p>
            <a:pPr marL="152400">
              <a:buSzPts val="1200"/>
            </a:pPr>
            <a:endParaRPr lang="en-US" altLang="ko-KR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Portable (22.5%)</a:t>
            </a:r>
          </a:p>
          <a:p>
            <a:pPr marL="152400">
              <a:buSzPts val="1200"/>
            </a:pPr>
            <a:endParaRPr lang="en-US" altLang="ko-KR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PC(2.9%)</a:t>
            </a:r>
            <a:endParaRPr lang="ko-KR" altLang="en-US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DDFB7F-261F-950D-7380-A1BCD75E5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07" y="1402392"/>
            <a:ext cx="3033959" cy="296257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49" name="그림 1148">
            <a:extLst>
              <a:ext uri="{FF2B5EF4-FFF2-40B4-BE49-F238E27FC236}">
                <a16:creationId xmlns:a16="http://schemas.microsoft.com/office/drawing/2014/main" id="{9FDD26E5-8147-C853-B6F3-E75A8053C6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1" r="2646" b="1424"/>
          <a:stretch/>
        </p:blipFill>
        <p:spPr>
          <a:xfrm>
            <a:off x="2762349" y="1672410"/>
            <a:ext cx="424886" cy="427504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CBD3E29-DB13-F141-ADC5-1ADA170A6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521" y="1408817"/>
            <a:ext cx="2962572" cy="296257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647F58-9380-B697-71D3-270CE0160B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1" r="2646" b="1424"/>
          <a:stretch/>
        </p:blipFill>
        <p:spPr>
          <a:xfrm>
            <a:off x="3463027" y="1455639"/>
            <a:ext cx="453365" cy="456158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93D4AB0-BDAA-50AB-0D4C-47D6C710BD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6577" y="3836087"/>
            <a:ext cx="531298" cy="319921"/>
          </a:xfrm>
          <a:prstGeom prst="rect">
            <a:avLst/>
          </a:prstGeom>
        </p:spPr>
      </p:pic>
      <p:pic>
        <p:nvPicPr>
          <p:cNvPr id="20" name="Picture 46" descr="Console, game icon - Download on Iconfinder on Iconfinder">
            <a:extLst>
              <a:ext uri="{FF2B5EF4-FFF2-40B4-BE49-F238E27FC236}">
                <a16:creationId xmlns:a16="http://schemas.microsoft.com/office/drawing/2014/main" id="{DE3FD42E-E78F-B0D6-666A-7D13A48B3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038" y="3694567"/>
            <a:ext cx="547705" cy="54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Pc 아이콘 벡터 기호와 기호 흰색 배경 Pc 로고 개념에 고립 0명에 대한 스톡 벡터 아트 및 기타 이미지 - 0명, LCD,  네트워크 서버 - iStock">
            <a:extLst>
              <a:ext uri="{FF2B5EF4-FFF2-40B4-BE49-F238E27FC236}">
                <a16:creationId xmlns:a16="http://schemas.microsoft.com/office/drawing/2014/main" id="{D430B6C1-6D9E-1F32-F306-46CCFDEBF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498" y="2883678"/>
            <a:ext cx="256754" cy="25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32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1003822" y="1263950"/>
            <a:ext cx="3131700" cy="2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44" name="Google Shape;444;p40"/>
          <p:cNvSpPr txBox="1">
            <a:spLocks noGrp="1"/>
          </p:cNvSpPr>
          <p:nvPr>
            <p:ph type="title" idx="2"/>
          </p:nvPr>
        </p:nvSpPr>
        <p:spPr>
          <a:xfrm>
            <a:off x="1006072" y="4213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45" name="Google Shape;445;p40"/>
          <p:cNvSpPr txBox="1">
            <a:spLocks noGrp="1"/>
          </p:cNvSpPr>
          <p:nvPr>
            <p:ph type="title" idx="3"/>
          </p:nvPr>
        </p:nvSpPr>
        <p:spPr>
          <a:xfrm>
            <a:off x="1003822" y="3324225"/>
            <a:ext cx="3131700" cy="2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Trends in Video Game</a:t>
            </a:r>
            <a:endParaRPr dirty="0"/>
          </a:p>
        </p:txBody>
      </p:sp>
      <p:sp>
        <p:nvSpPr>
          <p:cNvPr id="446" name="Google Shape;446;p40"/>
          <p:cNvSpPr txBox="1">
            <a:spLocks noGrp="1"/>
          </p:cNvSpPr>
          <p:nvPr>
            <p:ph type="title" idx="4"/>
          </p:nvPr>
        </p:nvSpPr>
        <p:spPr>
          <a:xfrm>
            <a:off x="1006072" y="24445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47" name="Google Shape;447;p40"/>
          <p:cNvSpPr txBox="1">
            <a:spLocks noGrp="1"/>
          </p:cNvSpPr>
          <p:nvPr>
            <p:ph type="title" idx="5"/>
          </p:nvPr>
        </p:nvSpPr>
        <p:spPr>
          <a:xfrm>
            <a:off x="5008478" y="1262544"/>
            <a:ext cx="3131700" cy="2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Hypothesis Test</a:t>
            </a:r>
            <a:endParaRPr dirty="0"/>
          </a:p>
        </p:txBody>
      </p:sp>
      <p:sp>
        <p:nvSpPr>
          <p:cNvPr id="448" name="Google Shape;448;p40"/>
          <p:cNvSpPr txBox="1">
            <a:spLocks noGrp="1"/>
          </p:cNvSpPr>
          <p:nvPr>
            <p:ph type="title" idx="6"/>
          </p:nvPr>
        </p:nvSpPr>
        <p:spPr>
          <a:xfrm>
            <a:off x="5010728" y="4213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9" name="Google Shape;449;p40"/>
          <p:cNvSpPr txBox="1">
            <a:spLocks noGrp="1"/>
          </p:cNvSpPr>
          <p:nvPr>
            <p:ph type="title" idx="7"/>
          </p:nvPr>
        </p:nvSpPr>
        <p:spPr>
          <a:xfrm>
            <a:off x="5008478" y="3325368"/>
            <a:ext cx="3131700" cy="2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50" name="Google Shape;450;p40"/>
          <p:cNvSpPr txBox="1">
            <a:spLocks noGrp="1"/>
          </p:cNvSpPr>
          <p:nvPr>
            <p:ph type="title" idx="8"/>
          </p:nvPr>
        </p:nvSpPr>
        <p:spPr>
          <a:xfrm>
            <a:off x="5010728" y="24445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1" name="Google Shape;451;p40"/>
          <p:cNvSpPr/>
          <p:nvPr/>
        </p:nvSpPr>
        <p:spPr>
          <a:xfrm>
            <a:off x="-289953" y="4168168"/>
            <a:ext cx="51617" cy="52128"/>
          </a:xfrm>
          <a:custGeom>
            <a:avLst/>
            <a:gdLst/>
            <a:ahLst/>
            <a:cxnLst/>
            <a:rect l="l" t="t" r="r" b="b"/>
            <a:pathLst>
              <a:path w="420" h="420" extrusionOk="0">
                <a:moveTo>
                  <a:pt x="0" y="0"/>
                </a:moveTo>
                <a:lnTo>
                  <a:pt x="0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0"/>
          <p:cNvSpPr/>
          <p:nvPr/>
        </p:nvSpPr>
        <p:spPr>
          <a:xfrm>
            <a:off x="9480360" y="1714189"/>
            <a:ext cx="52109" cy="52128"/>
          </a:xfrm>
          <a:custGeom>
            <a:avLst/>
            <a:gdLst/>
            <a:ahLst/>
            <a:cxnLst/>
            <a:rect l="l" t="t" r="r" b="b"/>
            <a:pathLst>
              <a:path w="424" h="420" extrusionOk="0">
                <a:moveTo>
                  <a:pt x="1" y="0"/>
                </a:moveTo>
                <a:lnTo>
                  <a:pt x="1" y="420"/>
                </a:lnTo>
                <a:lnTo>
                  <a:pt x="424" y="420"/>
                </a:lnTo>
                <a:lnTo>
                  <a:pt x="4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0"/>
          <p:cNvSpPr txBox="1">
            <a:spLocks noGrp="1"/>
          </p:cNvSpPr>
          <p:nvPr>
            <p:ph type="subTitle" idx="1"/>
          </p:nvPr>
        </p:nvSpPr>
        <p:spPr>
          <a:xfrm>
            <a:off x="1006072" y="16344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☆ </a:t>
            </a:r>
            <a:r>
              <a:rPr 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Console War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☆ </a:t>
            </a:r>
            <a:r>
              <a:rPr 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Purposes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☆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Process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☆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DATA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Pre-Processing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4" name="Google Shape;454;p40"/>
          <p:cNvSpPr txBox="1">
            <a:spLocks noGrp="1"/>
          </p:cNvSpPr>
          <p:nvPr>
            <p:ph type="subTitle" idx="9"/>
          </p:nvPr>
        </p:nvSpPr>
        <p:spPr>
          <a:xfrm>
            <a:off x="5010728" y="1634400"/>
            <a:ext cx="3127200" cy="43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☆ </a:t>
            </a:r>
            <a:r>
              <a:rPr 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Multi-Platform Trend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☆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Multi-Platform vs. Native-Platform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5" name="Google Shape;455;p40"/>
          <p:cNvSpPr txBox="1">
            <a:spLocks noGrp="1"/>
          </p:cNvSpPr>
          <p:nvPr>
            <p:ph type="subTitle" idx="13"/>
          </p:nvPr>
        </p:nvSpPr>
        <p:spPr>
          <a:xfrm>
            <a:off x="1006072" y="3697259"/>
            <a:ext cx="3127200" cy="7023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☆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Global Sales Trend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☆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Genre/Type/Company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Trend</a:t>
            </a:r>
          </a:p>
        </p:txBody>
      </p:sp>
      <p:sp>
        <p:nvSpPr>
          <p:cNvPr id="456" name="Google Shape;456;p40"/>
          <p:cNvSpPr txBox="1">
            <a:spLocks noGrp="1"/>
          </p:cNvSpPr>
          <p:nvPr>
            <p:ph type="subTitle" idx="14"/>
          </p:nvPr>
        </p:nvSpPr>
        <p:spPr>
          <a:xfrm>
            <a:off x="5010728" y="3697258"/>
            <a:ext cx="3127200" cy="7023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☆ </a:t>
            </a:r>
            <a:r>
              <a:rPr lang="en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Summary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☆ </a:t>
            </a:r>
            <a:r>
              <a:rPr 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</a:t>
            </a:r>
            <a:endParaRPr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B277F419-AFBD-40BD-4A8F-F1B91059E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11" y="1667374"/>
            <a:ext cx="4177351" cy="2353018"/>
          </a:xfrm>
          <a:prstGeom prst="rect">
            <a:avLst/>
          </a:prstGeom>
        </p:spPr>
      </p:pic>
      <p:sp>
        <p:nvSpPr>
          <p:cNvPr id="43" name="Google Shape;1111;p62">
            <a:extLst>
              <a:ext uri="{FF2B5EF4-FFF2-40B4-BE49-F238E27FC236}">
                <a16:creationId xmlns:a16="http://schemas.microsoft.com/office/drawing/2014/main" id="{60D4ABD3-31BC-828E-3575-E5372FFF3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715" y="139841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Trend Analysis - Type</a:t>
            </a:r>
            <a:endParaRPr dirty="0"/>
          </a:p>
        </p:txBody>
      </p:sp>
      <p:sp>
        <p:nvSpPr>
          <p:cNvPr id="1096" name="Google Shape;1029;p60">
            <a:extLst>
              <a:ext uri="{FF2B5EF4-FFF2-40B4-BE49-F238E27FC236}">
                <a16:creationId xmlns:a16="http://schemas.microsoft.com/office/drawing/2014/main" id="{0DFF5F07-9081-5324-A559-0936E4FAC2E4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2</a:t>
            </a:r>
          </a:p>
        </p:txBody>
      </p:sp>
      <p:grpSp>
        <p:nvGrpSpPr>
          <p:cNvPr id="2" name="Google Shape;1053;p60">
            <a:extLst>
              <a:ext uri="{FF2B5EF4-FFF2-40B4-BE49-F238E27FC236}">
                <a16:creationId xmlns:a16="http://schemas.microsoft.com/office/drawing/2014/main" id="{E6B0AC27-3EE6-A8B5-F035-D5B1DCB7E130}"/>
              </a:ext>
            </a:extLst>
          </p:cNvPr>
          <p:cNvGrpSpPr/>
          <p:nvPr/>
        </p:nvGrpSpPr>
        <p:grpSpPr>
          <a:xfrm>
            <a:off x="102308" y="43280"/>
            <a:ext cx="763531" cy="435068"/>
            <a:chOff x="2998504" y="2244238"/>
            <a:chExt cx="937193" cy="534022"/>
          </a:xfrm>
        </p:grpSpPr>
        <p:sp>
          <p:nvSpPr>
            <p:cNvPr id="3" name="Google Shape;1054;p60">
              <a:extLst>
                <a:ext uri="{FF2B5EF4-FFF2-40B4-BE49-F238E27FC236}">
                  <a16:creationId xmlns:a16="http://schemas.microsoft.com/office/drawing/2014/main" id="{A219BF4E-5EC3-99F0-3CF2-7E56BD703259}"/>
                </a:ext>
              </a:extLst>
            </p:cNvPr>
            <p:cNvSpPr/>
            <p:nvPr/>
          </p:nvSpPr>
          <p:spPr>
            <a:xfrm>
              <a:off x="3707940" y="2447910"/>
              <a:ext cx="71352" cy="75928"/>
            </a:xfrm>
            <a:custGeom>
              <a:avLst/>
              <a:gdLst/>
              <a:ahLst/>
              <a:cxnLst/>
              <a:rect l="l" t="t" r="r" b="b"/>
              <a:pathLst>
                <a:path w="3914" h="4165" extrusionOk="0">
                  <a:moveTo>
                    <a:pt x="586" y="1"/>
                  </a:moveTo>
                  <a:lnTo>
                    <a:pt x="586" y="545"/>
                  </a:lnTo>
                  <a:lnTo>
                    <a:pt x="1" y="545"/>
                  </a:lnTo>
                  <a:lnTo>
                    <a:pt x="1" y="3056"/>
                  </a:lnTo>
                  <a:lnTo>
                    <a:pt x="273" y="3056"/>
                  </a:lnTo>
                  <a:lnTo>
                    <a:pt x="273" y="3579"/>
                  </a:lnTo>
                  <a:lnTo>
                    <a:pt x="586" y="3579"/>
                  </a:lnTo>
                  <a:lnTo>
                    <a:pt x="586" y="3642"/>
                  </a:lnTo>
                  <a:lnTo>
                    <a:pt x="838" y="3642"/>
                  </a:lnTo>
                  <a:lnTo>
                    <a:pt x="838" y="4165"/>
                  </a:lnTo>
                  <a:lnTo>
                    <a:pt x="3348" y="4165"/>
                  </a:lnTo>
                  <a:lnTo>
                    <a:pt x="3348" y="3579"/>
                  </a:lnTo>
                  <a:lnTo>
                    <a:pt x="3913" y="3579"/>
                  </a:lnTo>
                  <a:lnTo>
                    <a:pt x="3913" y="1068"/>
                  </a:lnTo>
                  <a:lnTo>
                    <a:pt x="3641" y="1068"/>
                  </a:lnTo>
                  <a:lnTo>
                    <a:pt x="3641" y="545"/>
                  </a:lnTo>
                  <a:lnTo>
                    <a:pt x="3348" y="545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rgbClr val="09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55;p60">
              <a:extLst>
                <a:ext uri="{FF2B5EF4-FFF2-40B4-BE49-F238E27FC236}">
                  <a16:creationId xmlns:a16="http://schemas.microsoft.com/office/drawing/2014/main" id="{3AEAA55D-8C77-88C7-4FA2-052505FB3393}"/>
                </a:ext>
              </a:extLst>
            </p:cNvPr>
            <p:cNvSpPr/>
            <p:nvPr/>
          </p:nvSpPr>
          <p:spPr>
            <a:xfrm>
              <a:off x="3123993" y="2372023"/>
              <a:ext cx="685083" cy="276549"/>
            </a:xfrm>
            <a:custGeom>
              <a:avLst/>
              <a:gdLst/>
              <a:ahLst/>
              <a:cxnLst/>
              <a:rect l="l" t="t" r="r" b="b"/>
              <a:pathLst>
                <a:path w="37580" h="15170" extrusionOk="0">
                  <a:moveTo>
                    <a:pt x="1" y="0"/>
                  </a:moveTo>
                  <a:lnTo>
                    <a:pt x="1" y="15170"/>
                  </a:lnTo>
                  <a:lnTo>
                    <a:pt x="37579" y="15170"/>
                  </a:lnTo>
                  <a:lnTo>
                    <a:pt x="375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6;p60">
              <a:extLst>
                <a:ext uri="{FF2B5EF4-FFF2-40B4-BE49-F238E27FC236}">
                  <a16:creationId xmlns:a16="http://schemas.microsoft.com/office/drawing/2014/main" id="{B32492C9-0EEF-C1EC-9424-92DC660CA1AB}"/>
                </a:ext>
              </a:extLst>
            </p:cNvPr>
            <p:cNvSpPr/>
            <p:nvPr/>
          </p:nvSpPr>
          <p:spPr>
            <a:xfrm>
              <a:off x="3534400" y="2373919"/>
              <a:ext cx="401297" cy="404341"/>
            </a:xfrm>
            <a:custGeom>
              <a:avLst/>
              <a:gdLst/>
              <a:ahLst/>
              <a:cxnLst/>
              <a:rect l="l" t="t" r="r" b="b"/>
              <a:pathLst>
                <a:path w="22013" h="22180" extrusionOk="0">
                  <a:moveTo>
                    <a:pt x="6947" y="1"/>
                  </a:moveTo>
                  <a:lnTo>
                    <a:pt x="6947" y="2198"/>
                  </a:lnTo>
                  <a:lnTo>
                    <a:pt x="4959" y="2198"/>
                  </a:lnTo>
                  <a:lnTo>
                    <a:pt x="4959" y="4960"/>
                  </a:lnTo>
                  <a:lnTo>
                    <a:pt x="2197" y="4960"/>
                  </a:lnTo>
                  <a:lnTo>
                    <a:pt x="2197" y="6968"/>
                  </a:lnTo>
                  <a:lnTo>
                    <a:pt x="0" y="6968"/>
                  </a:lnTo>
                  <a:lnTo>
                    <a:pt x="0" y="15066"/>
                  </a:lnTo>
                  <a:lnTo>
                    <a:pt x="2197" y="15066"/>
                  </a:lnTo>
                  <a:lnTo>
                    <a:pt x="2197" y="17053"/>
                  </a:lnTo>
                  <a:lnTo>
                    <a:pt x="4959" y="17053"/>
                  </a:lnTo>
                  <a:lnTo>
                    <a:pt x="4959" y="19773"/>
                  </a:lnTo>
                  <a:lnTo>
                    <a:pt x="6947" y="19773"/>
                  </a:lnTo>
                  <a:lnTo>
                    <a:pt x="6947" y="22180"/>
                  </a:lnTo>
                  <a:lnTo>
                    <a:pt x="15065" y="22180"/>
                  </a:lnTo>
                  <a:lnTo>
                    <a:pt x="15065" y="19773"/>
                  </a:lnTo>
                  <a:lnTo>
                    <a:pt x="17053" y="19773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12" y="15066"/>
                  </a:lnTo>
                  <a:lnTo>
                    <a:pt x="22012" y="6968"/>
                  </a:lnTo>
                  <a:lnTo>
                    <a:pt x="19815" y="6968"/>
                  </a:lnTo>
                  <a:lnTo>
                    <a:pt x="19815" y="4960"/>
                  </a:lnTo>
                  <a:lnTo>
                    <a:pt x="17053" y="4960"/>
                  </a:lnTo>
                  <a:lnTo>
                    <a:pt x="17053" y="2198"/>
                  </a:lnTo>
                  <a:lnTo>
                    <a:pt x="15065" y="2198"/>
                  </a:lnTo>
                  <a:lnTo>
                    <a:pt x="150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7;p60">
              <a:extLst>
                <a:ext uri="{FF2B5EF4-FFF2-40B4-BE49-F238E27FC236}">
                  <a16:creationId xmlns:a16="http://schemas.microsoft.com/office/drawing/2014/main" id="{CCEB59EC-CC61-036F-2FFC-C7B94614655D}"/>
                </a:ext>
              </a:extLst>
            </p:cNvPr>
            <p:cNvSpPr/>
            <p:nvPr/>
          </p:nvSpPr>
          <p:spPr>
            <a:xfrm>
              <a:off x="3625946" y="2541370"/>
              <a:ext cx="71334" cy="75910"/>
            </a:xfrm>
            <a:custGeom>
              <a:avLst/>
              <a:gdLst/>
              <a:ahLst/>
              <a:cxnLst/>
              <a:rect l="l" t="t" r="r" b="b"/>
              <a:pathLst>
                <a:path w="3913" h="4164" extrusionOk="0">
                  <a:moveTo>
                    <a:pt x="586" y="0"/>
                  </a:moveTo>
                  <a:lnTo>
                    <a:pt x="586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72" y="3055"/>
                  </a:lnTo>
                  <a:lnTo>
                    <a:pt x="272" y="3578"/>
                  </a:lnTo>
                  <a:lnTo>
                    <a:pt x="586" y="3578"/>
                  </a:lnTo>
                  <a:lnTo>
                    <a:pt x="586" y="3641"/>
                  </a:lnTo>
                  <a:lnTo>
                    <a:pt x="837" y="3641"/>
                  </a:lnTo>
                  <a:lnTo>
                    <a:pt x="837" y="4164"/>
                  </a:lnTo>
                  <a:lnTo>
                    <a:pt x="3327" y="4164"/>
                  </a:lnTo>
                  <a:lnTo>
                    <a:pt x="3327" y="3578"/>
                  </a:lnTo>
                  <a:lnTo>
                    <a:pt x="3913" y="3578"/>
                  </a:lnTo>
                  <a:lnTo>
                    <a:pt x="3913" y="1067"/>
                  </a:lnTo>
                  <a:lnTo>
                    <a:pt x="3641" y="1067"/>
                  </a:lnTo>
                  <a:lnTo>
                    <a:pt x="3641" y="544"/>
                  </a:lnTo>
                  <a:lnTo>
                    <a:pt x="3327" y="544"/>
                  </a:lnTo>
                  <a:lnTo>
                    <a:pt x="3327" y="523"/>
                  </a:lnTo>
                  <a:lnTo>
                    <a:pt x="3076" y="52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58;p60">
              <a:extLst>
                <a:ext uri="{FF2B5EF4-FFF2-40B4-BE49-F238E27FC236}">
                  <a16:creationId xmlns:a16="http://schemas.microsoft.com/office/drawing/2014/main" id="{27A45D29-FD0D-ED6D-A47E-24D9E5CD592A}"/>
                </a:ext>
              </a:extLst>
            </p:cNvPr>
            <p:cNvSpPr/>
            <p:nvPr/>
          </p:nvSpPr>
          <p:spPr>
            <a:xfrm>
              <a:off x="3707940" y="2631749"/>
              <a:ext cx="71352" cy="76311"/>
            </a:xfrm>
            <a:custGeom>
              <a:avLst/>
              <a:gdLst/>
              <a:ahLst/>
              <a:cxnLst/>
              <a:rect l="l" t="t" r="r" b="b"/>
              <a:pathLst>
                <a:path w="3914" h="4186" extrusionOk="0">
                  <a:moveTo>
                    <a:pt x="586" y="1"/>
                  </a:moveTo>
                  <a:lnTo>
                    <a:pt x="586" y="587"/>
                  </a:lnTo>
                  <a:lnTo>
                    <a:pt x="1" y="587"/>
                  </a:lnTo>
                  <a:lnTo>
                    <a:pt x="1" y="3098"/>
                  </a:lnTo>
                  <a:lnTo>
                    <a:pt x="273" y="3098"/>
                  </a:lnTo>
                  <a:lnTo>
                    <a:pt x="273" y="3621"/>
                  </a:lnTo>
                  <a:lnTo>
                    <a:pt x="586" y="3621"/>
                  </a:lnTo>
                  <a:lnTo>
                    <a:pt x="586" y="3663"/>
                  </a:lnTo>
                  <a:lnTo>
                    <a:pt x="838" y="3663"/>
                  </a:lnTo>
                  <a:lnTo>
                    <a:pt x="838" y="4186"/>
                  </a:lnTo>
                  <a:lnTo>
                    <a:pt x="3348" y="4186"/>
                  </a:lnTo>
                  <a:lnTo>
                    <a:pt x="3348" y="3621"/>
                  </a:lnTo>
                  <a:lnTo>
                    <a:pt x="3913" y="3621"/>
                  </a:lnTo>
                  <a:lnTo>
                    <a:pt x="3913" y="1110"/>
                  </a:lnTo>
                  <a:lnTo>
                    <a:pt x="3641" y="1110"/>
                  </a:lnTo>
                  <a:lnTo>
                    <a:pt x="3641" y="587"/>
                  </a:lnTo>
                  <a:lnTo>
                    <a:pt x="3348" y="587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60">
              <a:extLst>
                <a:ext uri="{FF2B5EF4-FFF2-40B4-BE49-F238E27FC236}">
                  <a16:creationId xmlns:a16="http://schemas.microsoft.com/office/drawing/2014/main" id="{68410444-077F-E9C7-24B5-125EEAA3A6BE}"/>
                </a:ext>
              </a:extLst>
            </p:cNvPr>
            <p:cNvSpPr/>
            <p:nvPr/>
          </p:nvSpPr>
          <p:spPr>
            <a:xfrm>
              <a:off x="3790718" y="2541370"/>
              <a:ext cx="70951" cy="75910"/>
            </a:xfrm>
            <a:custGeom>
              <a:avLst/>
              <a:gdLst/>
              <a:ahLst/>
              <a:cxnLst/>
              <a:rect l="l" t="t" r="r" b="b"/>
              <a:pathLst>
                <a:path w="3892" h="4164" extrusionOk="0">
                  <a:moveTo>
                    <a:pt x="544" y="0"/>
                  </a:moveTo>
                  <a:lnTo>
                    <a:pt x="544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51" y="3055"/>
                  </a:lnTo>
                  <a:lnTo>
                    <a:pt x="251" y="3578"/>
                  </a:lnTo>
                  <a:lnTo>
                    <a:pt x="544" y="3578"/>
                  </a:lnTo>
                  <a:lnTo>
                    <a:pt x="544" y="3641"/>
                  </a:lnTo>
                  <a:lnTo>
                    <a:pt x="795" y="3641"/>
                  </a:lnTo>
                  <a:lnTo>
                    <a:pt x="795" y="4164"/>
                  </a:lnTo>
                  <a:lnTo>
                    <a:pt x="3306" y="4164"/>
                  </a:lnTo>
                  <a:lnTo>
                    <a:pt x="3306" y="3578"/>
                  </a:lnTo>
                  <a:lnTo>
                    <a:pt x="3892" y="3578"/>
                  </a:lnTo>
                  <a:lnTo>
                    <a:pt x="3892" y="1067"/>
                  </a:lnTo>
                  <a:lnTo>
                    <a:pt x="3620" y="1067"/>
                  </a:lnTo>
                  <a:lnTo>
                    <a:pt x="3620" y="544"/>
                  </a:lnTo>
                  <a:lnTo>
                    <a:pt x="3306" y="544"/>
                  </a:lnTo>
                  <a:lnTo>
                    <a:pt x="3306" y="523"/>
                  </a:lnTo>
                  <a:lnTo>
                    <a:pt x="3055" y="523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0;p60">
              <a:extLst>
                <a:ext uri="{FF2B5EF4-FFF2-40B4-BE49-F238E27FC236}">
                  <a16:creationId xmlns:a16="http://schemas.microsoft.com/office/drawing/2014/main" id="{CBE2539A-7A2F-566E-5B9C-8AB6DC9DB3D0}"/>
                </a:ext>
              </a:extLst>
            </p:cNvPr>
            <p:cNvSpPr/>
            <p:nvPr/>
          </p:nvSpPr>
          <p:spPr>
            <a:xfrm>
              <a:off x="2998504" y="2244238"/>
              <a:ext cx="401680" cy="404341"/>
            </a:xfrm>
            <a:custGeom>
              <a:avLst/>
              <a:gdLst/>
              <a:ahLst/>
              <a:cxnLst/>
              <a:rect l="l" t="t" r="r" b="b"/>
              <a:pathLst>
                <a:path w="22034" h="22180" extrusionOk="0">
                  <a:moveTo>
                    <a:pt x="6968" y="1"/>
                  </a:moveTo>
                  <a:lnTo>
                    <a:pt x="6968" y="2198"/>
                  </a:lnTo>
                  <a:lnTo>
                    <a:pt x="4960" y="2198"/>
                  </a:lnTo>
                  <a:lnTo>
                    <a:pt x="4960" y="4959"/>
                  </a:lnTo>
                  <a:lnTo>
                    <a:pt x="2240" y="4959"/>
                  </a:lnTo>
                  <a:lnTo>
                    <a:pt x="2240" y="6968"/>
                  </a:lnTo>
                  <a:lnTo>
                    <a:pt x="1" y="6968"/>
                  </a:lnTo>
                  <a:lnTo>
                    <a:pt x="1" y="15066"/>
                  </a:lnTo>
                  <a:lnTo>
                    <a:pt x="2240" y="15066"/>
                  </a:lnTo>
                  <a:lnTo>
                    <a:pt x="2240" y="17053"/>
                  </a:lnTo>
                  <a:lnTo>
                    <a:pt x="4960" y="17053"/>
                  </a:lnTo>
                  <a:lnTo>
                    <a:pt x="4960" y="19815"/>
                  </a:lnTo>
                  <a:lnTo>
                    <a:pt x="6968" y="19815"/>
                  </a:lnTo>
                  <a:lnTo>
                    <a:pt x="6968" y="22180"/>
                  </a:lnTo>
                  <a:lnTo>
                    <a:pt x="15066" y="22180"/>
                  </a:lnTo>
                  <a:lnTo>
                    <a:pt x="15066" y="19815"/>
                  </a:lnTo>
                  <a:lnTo>
                    <a:pt x="17053" y="19815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33" y="15066"/>
                  </a:lnTo>
                  <a:lnTo>
                    <a:pt x="22033" y="6968"/>
                  </a:lnTo>
                  <a:lnTo>
                    <a:pt x="19815" y="6968"/>
                  </a:lnTo>
                  <a:lnTo>
                    <a:pt x="19815" y="4959"/>
                  </a:lnTo>
                  <a:lnTo>
                    <a:pt x="17053" y="4959"/>
                  </a:lnTo>
                  <a:lnTo>
                    <a:pt x="17053" y="2198"/>
                  </a:lnTo>
                  <a:lnTo>
                    <a:pt x="15066" y="2198"/>
                  </a:lnTo>
                  <a:lnTo>
                    <a:pt x="15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1;p60">
              <a:extLst>
                <a:ext uri="{FF2B5EF4-FFF2-40B4-BE49-F238E27FC236}">
                  <a16:creationId xmlns:a16="http://schemas.microsoft.com/office/drawing/2014/main" id="{134E1474-55C7-8505-3866-BF5770FD27EF}"/>
                </a:ext>
              </a:extLst>
            </p:cNvPr>
            <p:cNvSpPr/>
            <p:nvPr/>
          </p:nvSpPr>
          <p:spPr>
            <a:xfrm>
              <a:off x="3099584" y="2344552"/>
              <a:ext cx="199509" cy="200658"/>
            </a:xfrm>
            <a:custGeom>
              <a:avLst/>
              <a:gdLst/>
              <a:ahLst/>
              <a:cxnLst/>
              <a:rect l="l" t="t" r="r" b="b"/>
              <a:pathLst>
                <a:path w="10944" h="11007" extrusionOk="0">
                  <a:moveTo>
                    <a:pt x="3453" y="1"/>
                  </a:moveTo>
                  <a:lnTo>
                    <a:pt x="3453" y="1089"/>
                  </a:lnTo>
                  <a:lnTo>
                    <a:pt x="2469" y="1089"/>
                  </a:lnTo>
                  <a:lnTo>
                    <a:pt x="2469" y="2449"/>
                  </a:lnTo>
                  <a:lnTo>
                    <a:pt x="1109" y="2449"/>
                  </a:lnTo>
                  <a:lnTo>
                    <a:pt x="1109" y="3453"/>
                  </a:lnTo>
                  <a:lnTo>
                    <a:pt x="0" y="3453"/>
                  </a:lnTo>
                  <a:lnTo>
                    <a:pt x="0" y="7470"/>
                  </a:lnTo>
                  <a:lnTo>
                    <a:pt x="1109" y="7470"/>
                  </a:lnTo>
                  <a:lnTo>
                    <a:pt x="1109" y="8475"/>
                  </a:lnTo>
                  <a:lnTo>
                    <a:pt x="2469" y="8475"/>
                  </a:lnTo>
                  <a:lnTo>
                    <a:pt x="2469" y="9835"/>
                  </a:lnTo>
                  <a:lnTo>
                    <a:pt x="3453" y="9835"/>
                  </a:lnTo>
                  <a:lnTo>
                    <a:pt x="3453" y="11006"/>
                  </a:lnTo>
                  <a:lnTo>
                    <a:pt x="7491" y="11006"/>
                  </a:lnTo>
                  <a:lnTo>
                    <a:pt x="7491" y="9835"/>
                  </a:lnTo>
                  <a:lnTo>
                    <a:pt x="8475" y="9835"/>
                  </a:lnTo>
                  <a:lnTo>
                    <a:pt x="8475" y="8475"/>
                  </a:lnTo>
                  <a:lnTo>
                    <a:pt x="9835" y="8475"/>
                  </a:lnTo>
                  <a:lnTo>
                    <a:pt x="9835" y="7470"/>
                  </a:lnTo>
                  <a:lnTo>
                    <a:pt x="10944" y="7470"/>
                  </a:lnTo>
                  <a:lnTo>
                    <a:pt x="10944" y="3453"/>
                  </a:lnTo>
                  <a:lnTo>
                    <a:pt x="9835" y="3453"/>
                  </a:lnTo>
                  <a:lnTo>
                    <a:pt x="9835" y="2449"/>
                  </a:lnTo>
                  <a:lnTo>
                    <a:pt x="8475" y="2449"/>
                  </a:lnTo>
                  <a:lnTo>
                    <a:pt x="8475" y="1089"/>
                  </a:lnTo>
                  <a:lnTo>
                    <a:pt x="7491" y="1089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2;p60">
              <a:extLst>
                <a:ext uri="{FF2B5EF4-FFF2-40B4-BE49-F238E27FC236}">
                  <a16:creationId xmlns:a16="http://schemas.microsoft.com/office/drawing/2014/main" id="{9B7FCF94-2997-4FF1-29D1-AEA5A88E00B5}"/>
                </a:ext>
              </a:extLst>
            </p:cNvPr>
            <p:cNvSpPr/>
            <p:nvPr/>
          </p:nvSpPr>
          <p:spPr>
            <a:xfrm>
              <a:off x="3154508" y="2400624"/>
              <a:ext cx="89272" cy="88889"/>
            </a:xfrm>
            <a:custGeom>
              <a:avLst/>
              <a:gdLst/>
              <a:ahLst/>
              <a:cxnLst/>
              <a:rect l="l" t="t" r="r" b="b"/>
              <a:pathLst>
                <a:path w="4897" h="4876" extrusionOk="0">
                  <a:moveTo>
                    <a:pt x="1570" y="0"/>
                  </a:moveTo>
                  <a:lnTo>
                    <a:pt x="1570" y="482"/>
                  </a:lnTo>
                  <a:lnTo>
                    <a:pt x="1130" y="482"/>
                  </a:lnTo>
                  <a:lnTo>
                    <a:pt x="1130" y="1109"/>
                  </a:lnTo>
                  <a:lnTo>
                    <a:pt x="524" y="1109"/>
                  </a:lnTo>
                  <a:lnTo>
                    <a:pt x="524" y="1549"/>
                  </a:lnTo>
                  <a:lnTo>
                    <a:pt x="0" y="1549"/>
                  </a:lnTo>
                  <a:lnTo>
                    <a:pt x="0" y="3327"/>
                  </a:lnTo>
                  <a:lnTo>
                    <a:pt x="524" y="3327"/>
                  </a:lnTo>
                  <a:lnTo>
                    <a:pt x="524" y="3767"/>
                  </a:lnTo>
                  <a:lnTo>
                    <a:pt x="1130" y="3767"/>
                  </a:lnTo>
                  <a:lnTo>
                    <a:pt x="1130" y="4373"/>
                  </a:lnTo>
                  <a:lnTo>
                    <a:pt x="1570" y="4373"/>
                  </a:lnTo>
                  <a:lnTo>
                    <a:pt x="1570" y="4875"/>
                  </a:lnTo>
                  <a:lnTo>
                    <a:pt x="3369" y="4875"/>
                  </a:lnTo>
                  <a:lnTo>
                    <a:pt x="3369" y="4373"/>
                  </a:lnTo>
                  <a:lnTo>
                    <a:pt x="3829" y="4373"/>
                  </a:lnTo>
                  <a:lnTo>
                    <a:pt x="3829" y="3767"/>
                  </a:lnTo>
                  <a:lnTo>
                    <a:pt x="4415" y="3767"/>
                  </a:lnTo>
                  <a:lnTo>
                    <a:pt x="4415" y="3327"/>
                  </a:lnTo>
                  <a:lnTo>
                    <a:pt x="4897" y="3327"/>
                  </a:lnTo>
                  <a:lnTo>
                    <a:pt x="4897" y="1549"/>
                  </a:lnTo>
                  <a:lnTo>
                    <a:pt x="4415" y="1549"/>
                  </a:lnTo>
                  <a:lnTo>
                    <a:pt x="4415" y="1109"/>
                  </a:lnTo>
                  <a:lnTo>
                    <a:pt x="3829" y="1109"/>
                  </a:lnTo>
                  <a:lnTo>
                    <a:pt x="3829" y="482"/>
                  </a:lnTo>
                  <a:lnTo>
                    <a:pt x="3369" y="482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113;p62">
            <a:extLst>
              <a:ext uri="{FF2B5EF4-FFF2-40B4-BE49-F238E27FC236}">
                <a16:creationId xmlns:a16="http://schemas.microsoft.com/office/drawing/2014/main" id="{A2825B6F-E9D3-32BD-71FD-7520CB4668E2}"/>
              </a:ext>
            </a:extLst>
          </p:cNvPr>
          <p:cNvSpPr txBox="1"/>
          <p:nvPr/>
        </p:nvSpPr>
        <p:spPr>
          <a:xfrm>
            <a:off x="317012" y="651341"/>
            <a:ext cx="8517292" cy="2459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14) – 16245 Games, 14 Features</a:t>
            </a:r>
          </a:p>
        </p:txBody>
      </p:sp>
      <p:graphicFrame>
        <p:nvGraphicFramePr>
          <p:cNvPr id="24" name="표 31">
            <a:extLst>
              <a:ext uri="{FF2B5EF4-FFF2-40B4-BE49-F238E27FC236}">
                <a16:creationId xmlns:a16="http://schemas.microsoft.com/office/drawing/2014/main" id="{68218812-6D59-5F88-7BDE-93F249510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397802"/>
              </p:ext>
            </p:extLst>
          </p:nvPr>
        </p:nvGraphicFramePr>
        <p:xfrm>
          <a:off x="317011" y="901228"/>
          <a:ext cx="8509984" cy="3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07856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31905041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17581019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754418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193133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18762721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7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accent4"/>
                          </a:solidFill>
                        </a:rPr>
                        <a:t>Generation</a:t>
                      </a: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Type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Company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Multi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NA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EU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JP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Other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Global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sp>
        <p:nvSpPr>
          <p:cNvPr id="42" name="Google Shape;1161;p65">
            <a:extLst>
              <a:ext uri="{FF2B5EF4-FFF2-40B4-BE49-F238E27FC236}">
                <a16:creationId xmlns:a16="http://schemas.microsoft.com/office/drawing/2014/main" id="{D64B71BB-4FDB-44CD-CEBB-D5BC5C85CB54}"/>
              </a:ext>
            </a:extLst>
          </p:cNvPr>
          <p:cNvSpPr txBox="1">
            <a:spLocks/>
          </p:cNvSpPr>
          <p:nvPr/>
        </p:nvSpPr>
        <p:spPr>
          <a:xfrm>
            <a:off x="4572000" y="3257088"/>
            <a:ext cx="4247683" cy="763304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SzPts val="1200"/>
            </a:pP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공통적으로 거치형 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휴대용 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&gt; PC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순으로 나타남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BF4316A-C456-7D00-E842-C796012DFA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95"/>
          <a:stretch/>
        </p:blipFill>
        <p:spPr>
          <a:xfrm>
            <a:off x="1706871" y="1903287"/>
            <a:ext cx="486718" cy="258787"/>
          </a:xfrm>
          <a:prstGeom prst="rect">
            <a:avLst/>
          </a:prstGeom>
        </p:spPr>
      </p:pic>
      <p:pic>
        <p:nvPicPr>
          <p:cNvPr id="25" name="Picture 2" descr="유럽 연합 로고 중간에 Eu 문자가 있는 유럽 연합의 국기 | 프리미엄 사진">
            <a:extLst>
              <a:ext uri="{FF2B5EF4-FFF2-40B4-BE49-F238E27FC236}">
                <a16:creationId xmlns:a16="http://schemas.microsoft.com/office/drawing/2014/main" id="{B6541147-97DF-9031-BBD7-01316C61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166" y="1903287"/>
            <a:ext cx="383379" cy="26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Japan Logo PNG Transparent &amp; SVG Vector - Freebie Supply">
            <a:extLst>
              <a:ext uri="{FF2B5EF4-FFF2-40B4-BE49-F238E27FC236}">
                <a16:creationId xmlns:a16="http://schemas.microsoft.com/office/drawing/2014/main" id="{95A1272E-978F-61C5-F23C-50DB3838E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 t="20808" r="5769" b="20925"/>
          <a:stretch/>
        </p:blipFill>
        <p:spPr bwMode="auto">
          <a:xfrm>
            <a:off x="1826215" y="3137485"/>
            <a:ext cx="321583" cy="210970"/>
          </a:xfrm>
          <a:prstGeom prst="rect">
            <a:avLst/>
          </a:prstGeom>
          <a:noFill/>
          <a:ln w="127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F23374E-D56C-D0E3-9E24-878335E04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0517" y="3137485"/>
            <a:ext cx="389678" cy="207641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2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6C8BF5-3C51-DBA6-AA19-D8DC9326E4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5745" y="1672540"/>
            <a:ext cx="4268559" cy="149774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85814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11;p62">
            <a:extLst>
              <a:ext uri="{FF2B5EF4-FFF2-40B4-BE49-F238E27FC236}">
                <a16:creationId xmlns:a16="http://schemas.microsoft.com/office/drawing/2014/main" id="{60D4ABD3-31BC-828E-3575-E5372FFF3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715" y="139841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Trend Analysis - Type</a:t>
            </a:r>
            <a:endParaRPr dirty="0"/>
          </a:p>
        </p:txBody>
      </p:sp>
      <p:sp>
        <p:nvSpPr>
          <p:cNvPr id="1096" name="Google Shape;1029;p60">
            <a:extLst>
              <a:ext uri="{FF2B5EF4-FFF2-40B4-BE49-F238E27FC236}">
                <a16:creationId xmlns:a16="http://schemas.microsoft.com/office/drawing/2014/main" id="{0DFF5F07-9081-5324-A559-0936E4FAC2E4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2</a:t>
            </a:r>
          </a:p>
        </p:txBody>
      </p:sp>
      <p:grpSp>
        <p:nvGrpSpPr>
          <p:cNvPr id="2" name="Google Shape;1053;p60">
            <a:extLst>
              <a:ext uri="{FF2B5EF4-FFF2-40B4-BE49-F238E27FC236}">
                <a16:creationId xmlns:a16="http://schemas.microsoft.com/office/drawing/2014/main" id="{E6B0AC27-3EE6-A8B5-F035-D5B1DCB7E130}"/>
              </a:ext>
            </a:extLst>
          </p:cNvPr>
          <p:cNvGrpSpPr/>
          <p:nvPr/>
        </p:nvGrpSpPr>
        <p:grpSpPr>
          <a:xfrm>
            <a:off x="102308" y="43280"/>
            <a:ext cx="763531" cy="435068"/>
            <a:chOff x="2998504" y="2244238"/>
            <a:chExt cx="937193" cy="534022"/>
          </a:xfrm>
        </p:grpSpPr>
        <p:sp>
          <p:nvSpPr>
            <p:cNvPr id="3" name="Google Shape;1054;p60">
              <a:extLst>
                <a:ext uri="{FF2B5EF4-FFF2-40B4-BE49-F238E27FC236}">
                  <a16:creationId xmlns:a16="http://schemas.microsoft.com/office/drawing/2014/main" id="{A219BF4E-5EC3-99F0-3CF2-7E56BD703259}"/>
                </a:ext>
              </a:extLst>
            </p:cNvPr>
            <p:cNvSpPr/>
            <p:nvPr/>
          </p:nvSpPr>
          <p:spPr>
            <a:xfrm>
              <a:off x="3707940" y="2447910"/>
              <a:ext cx="71352" cy="75928"/>
            </a:xfrm>
            <a:custGeom>
              <a:avLst/>
              <a:gdLst/>
              <a:ahLst/>
              <a:cxnLst/>
              <a:rect l="l" t="t" r="r" b="b"/>
              <a:pathLst>
                <a:path w="3914" h="4165" extrusionOk="0">
                  <a:moveTo>
                    <a:pt x="586" y="1"/>
                  </a:moveTo>
                  <a:lnTo>
                    <a:pt x="586" y="545"/>
                  </a:lnTo>
                  <a:lnTo>
                    <a:pt x="1" y="545"/>
                  </a:lnTo>
                  <a:lnTo>
                    <a:pt x="1" y="3056"/>
                  </a:lnTo>
                  <a:lnTo>
                    <a:pt x="273" y="3056"/>
                  </a:lnTo>
                  <a:lnTo>
                    <a:pt x="273" y="3579"/>
                  </a:lnTo>
                  <a:lnTo>
                    <a:pt x="586" y="3579"/>
                  </a:lnTo>
                  <a:lnTo>
                    <a:pt x="586" y="3642"/>
                  </a:lnTo>
                  <a:lnTo>
                    <a:pt x="838" y="3642"/>
                  </a:lnTo>
                  <a:lnTo>
                    <a:pt x="838" y="4165"/>
                  </a:lnTo>
                  <a:lnTo>
                    <a:pt x="3348" y="4165"/>
                  </a:lnTo>
                  <a:lnTo>
                    <a:pt x="3348" y="3579"/>
                  </a:lnTo>
                  <a:lnTo>
                    <a:pt x="3913" y="3579"/>
                  </a:lnTo>
                  <a:lnTo>
                    <a:pt x="3913" y="1068"/>
                  </a:lnTo>
                  <a:lnTo>
                    <a:pt x="3641" y="1068"/>
                  </a:lnTo>
                  <a:lnTo>
                    <a:pt x="3641" y="545"/>
                  </a:lnTo>
                  <a:lnTo>
                    <a:pt x="3348" y="545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rgbClr val="09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55;p60">
              <a:extLst>
                <a:ext uri="{FF2B5EF4-FFF2-40B4-BE49-F238E27FC236}">
                  <a16:creationId xmlns:a16="http://schemas.microsoft.com/office/drawing/2014/main" id="{3AEAA55D-8C77-88C7-4FA2-052505FB3393}"/>
                </a:ext>
              </a:extLst>
            </p:cNvPr>
            <p:cNvSpPr/>
            <p:nvPr/>
          </p:nvSpPr>
          <p:spPr>
            <a:xfrm>
              <a:off x="3123993" y="2372023"/>
              <a:ext cx="685083" cy="276549"/>
            </a:xfrm>
            <a:custGeom>
              <a:avLst/>
              <a:gdLst/>
              <a:ahLst/>
              <a:cxnLst/>
              <a:rect l="l" t="t" r="r" b="b"/>
              <a:pathLst>
                <a:path w="37580" h="15170" extrusionOk="0">
                  <a:moveTo>
                    <a:pt x="1" y="0"/>
                  </a:moveTo>
                  <a:lnTo>
                    <a:pt x="1" y="15170"/>
                  </a:lnTo>
                  <a:lnTo>
                    <a:pt x="37579" y="15170"/>
                  </a:lnTo>
                  <a:lnTo>
                    <a:pt x="375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6;p60">
              <a:extLst>
                <a:ext uri="{FF2B5EF4-FFF2-40B4-BE49-F238E27FC236}">
                  <a16:creationId xmlns:a16="http://schemas.microsoft.com/office/drawing/2014/main" id="{B32492C9-0EEF-C1EC-9424-92DC660CA1AB}"/>
                </a:ext>
              </a:extLst>
            </p:cNvPr>
            <p:cNvSpPr/>
            <p:nvPr/>
          </p:nvSpPr>
          <p:spPr>
            <a:xfrm>
              <a:off x="3534400" y="2373919"/>
              <a:ext cx="401297" cy="404341"/>
            </a:xfrm>
            <a:custGeom>
              <a:avLst/>
              <a:gdLst/>
              <a:ahLst/>
              <a:cxnLst/>
              <a:rect l="l" t="t" r="r" b="b"/>
              <a:pathLst>
                <a:path w="22013" h="22180" extrusionOk="0">
                  <a:moveTo>
                    <a:pt x="6947" y="1"/>
                  </a:moveTo>
                  <a:lnTo>
                    <a:pt x="6947" y="2198"/>
                  </a:lnTo>
                  <a:lnTo>
                    <a:pt x="4959" y="2198"/>
                  </a:lnTo>
                  <a:lnTo>
                    <a:pt x="4959" y="4960"/>
                  </a:lnTo>
                  <a:lnTo>
                    <a:pt x="2197" y="4960"/>
                  </a:lnTo>
                  <a:lnTo>
                    <a:pt x="2197" y="6968"/>
                  </a:lnTo>
                  <a:lnTo>
                    <a:pt x="0" y="6968"/>
                  </a:lnTo>
                  <a:lnTo>
                    <a:pt x="0" y="15066"/>
                  </a:lnTo>
                  <a:lnTo>
                    <a:pt x="2197" y="15066"/>
                  </a:lnTo>
                  <a:lnTo>
                    <a:pt x="2197" y="17053"/>
                  </a:lnTo>
                  <a:lnTo>
                    <a:pt x="4959" y="17053"/>
                  </a:lnTo>
                  <a:lnTo>
                    <a:pt x="4959" y="19773"/>
                  </a:lnTo>
                  <a:lnTo>
                    <a:pt x="6947" y="19773"/>
                  </a:lnTo>
                  <a:lnTo>
                    <a:pt x="6947" y="22180"/>
                  </a:lnTo>
                  <a:lnTo>
                    <a:pt x="15065" y="22180"/>
                  </a:lnTo>
                  <a:lnTo>
                    <a:pt x="15065" y="19773"/>
                  </a:lnTo>
                  <a:lnTo>
                    <a:pt x="17053" y="19773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12" y="15066"/>
                  </a:lnTo>
                  <a:lnTo>
                    <a:pt x="22012" y="6968"/>
                  </a:lnTo>
                  <a:lnTo>
                    <a:pt x="19815" y="6968"/>
                  </a:lnTo>
                  <a:lnTo>
                    <a:pt x="19815" y="4960"/>
                  </a:lnTo>
                  <a:lnTo>
                    <a:pt x="17053" y="4960"/>
                  </a:lnTo>
                  <a:lnTo>
                    <a:pt x="17053" y="2198"/>
                  </a:lnTo>
                  <a:lnTo>
                    <a:pt x="15065" y="2198"/>
                  </a:lnTo>
                  <a:lnTo>
                    <a:pt x="150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7;p60">
              <a:extLst>
                <a:ext uri="{FF2B5EF4-FFF2-40B4-BE49-F238E27FC236}">
                  <a16:creationId xmlns:a16="http://schemas.microsoft.com/office/drawing/2014/main" id="{CCEB59EC-CC61-036F-2FFC-C7B94614655D}"/>
                </a:ext>
              </a:extLst>
            </p:cNvPr>
            <p:cNvSpPr/>
            <p:nvPr/>
          </p:nvSpPr>
          <p:spPr>
            <a:xfrm>
              <a:off x="3625946" y="2541370"/>
              <a:ext cx="71334" cy="75910"/>
            </a:xfrm>
            <a:custGeom>
              <a:avLst/>
              <a:gdLst/>
              <a:ahLst/>
              <a:cxnLst/>
              <a:rect l="l" t="t" r="r" b="b"/>
              <a:pathLst>
                <a:path w="3913" h="4164" extrusionOk="0">
                  <a:moveTo>
                    <a:pt x="586" y="0"/>
                  </a:moveTo>
                  <a:lnTo>
                    <a:pt x="586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72" y="3055"/>
                  </a:lnTo>
                  <a:lnTo>
                    <a:pt x="272" y="3578"/>
                  </a:lnTo>
                  <a:lnTo>
                    <a:pt x="586" y="3578"/>
                  </a:lnTo>
                  <a:lnTo>
                    <a:pt x="586" y="3641"/>
                  </a:lnTo>
                  <a:lnTo>
                    <a:pt x="837" y="3641"/>
                  </a:lnTo>
                  <a:lnTo>
                    <a:pt x="837" y="4164"/>
                  </a:lnTo>
                  <a:lnTo>
                    <a:pt x="3327" y="4164"/>
                  </a:lnTo>
                  <a:lnTo>
                    <a:pt x="3327" y="3578"/>
                  </a:lnTo>
                  <a:lnTo>
                    <a:pt x="3913" y="3578"/>
                  </a:lnTo>
                  <a:lnTo>
                    <a:pt x="3913" y="1067"/>
                  </a:lnTo>
                  <a:lnTo>
                    <a:pt x="3641" y="1067"/>
                  </a:lnTo>
                  <a:lnTo>
                    <a:pt x="3641" y="544"/>
                  </a:lnTo>
                  <a:lnTo>
                    <a:pt x="3327" y="544"/>
                  </a:lnTo>
                  <a:lnTo>
                    <a:pt x="3327" y="523"/>
                  </a:lnTo>
                  <a:lnTo>
                    <a:pt x="3076" y="52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58;p60">
              <a:extLst>
                <a:ext uri="{FF2B5EF4-FFF2-40B4-BE49-F238E27FC236}">
                  <a16:creationId xmlns:a16="http://schemas.microsoft.com/office/drawing/2014/main" id="{27A45D29-FD0D-ED6D-A47E-24D9E5CD592A}"/>
                </a:ext>
              </a:extLst>
            </p:cNvPr>
            <p:cNvSpPr/>
            <p:nvPr/>
          </p:nvSpPr>
          <p:spPr>
            <a:xfrm>
              <a:off x="3707940" y="2631749"/>
              <a:ext cx="71352" cy="76311"/>
            </a:xfrm>
            <a:custGeom>
              <a:avLst/>
              <a:gdLst/>
              <a:ahLst/>
              <a:cxnLst/>
              <a:rect l="l" t="t" r="r" b="b"/>
              <a:pathLst>
                <a:path w="3914" h="4186" extrusionOk="0">
                  <a:moveTo>
                    <a:pt x="586" y="1"/>
                  </a:moveTo>
                  <a:lnTo>
                    <a:pt x="586" y="587"/>
                  </a:lnTo>
                  <a:lnTo>
                    <a:pt x="1" y="587"/>
                  </a:lnTo>
                  <a:lnTo>
                    <a:pt x="1" y="3098"/>
                  </a:lnTo>
                  <a:lnTo>
                    <a:pt x="273" y="3098"/>
                  </a:lnTo>
                  <a:lnTo>
                    <a:pt x="273" y="3621"/>
                  </a:lnTo>
                  <a:lnTo>
                    <a:pt x="586" y="3621"/>
                  </a:lnTo>
                  <a:lnTo>
                    <a:pt x="586" y="3663"/>
                  </a:lnTo>
                  <a:lnTo>
                    <a:pt x="838" y="3663"/>
                  </a:lnTo>
                  <a:lnTo>
                    <a:pt x="838" y="4186"/>
                  </a:lnTo>
                  <a:lnTo>
                    <a:pt x="3348" y="4186"/>
                  </a:lnTo>
                  <a:lnTo>
                    <a:pt x="3348" y="3621"/>
                  </a:lnTo>
                  <a:lnTo>
                    <a:pt x="3913" y="3621"/>
                  </a:lnTo>
                  <a:lnTo>
                    <a:pt x="3913" y="1110"/>
                  </a:lnTo>
                  <a:lnTo>
                    <a:pt x="3641" y="1110"/>
                  </a:lnTo>
                  <a:lnTo>
                    <a:pt x="3641" y="587"/>
                  </a:lnTo>
                  <a:lnTo>
                    <a:pt x="3348" y="587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60">
              <a:extLst>
                <a:ext uri="{FF2B5EF4-FFF2-40B4-BE49-F238E27FC236}">
                  <a16:creationId xmlns:a16="http://schemas.microsoft.com/office/drawing/2014/main" id="{68410444-077F-E9C7-24B5-125EEAA3A6BE}"/>
                </a:ext>
              </a:extLst>
            </p:cNvPr>
            <p:cNvSpPr/>
            <p:nvPr/>
          </p:nvSpPr>
          <p:spPr>
            <a:xfrm>
              <a:off x="3790718" y="2541370"/>
              <a:ext cx="70951" cy="75910"/>
            </a:xfrm>
            <a:custGeom>
              <a:avLst/>
              <a:gdLst/>
              <a:ahLst/>
              <a:cxnLst/>
              <a:rect l="l" t="t" r="r" b="b"/>
              <a:pathLst>
                <a:path w="3892" h="4164" extrusionOk="0">
                  <a:moveTo>
                    <a:pt x="544" y="0"/>
                  </a:moveTo>
                  <a:lnTo>
                    <a:pt x="544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51" y="3055"/>
                  </a:lnTo>
                  <a:lnTo>
                    <a:pt x="251" y="3578"/>
                  </a:lnTo>
                  <a:lnTo>
                    <a:pt x="544" y="3578"/>
                  </a:lnTo>
                  <a:lnTo>
                    <a:pt x="544" y="3641"/>
                  </a:lnTo>
                  <a:lnTo>
                    <a:pt x="795" y="3641"/>
                  </a:lnTo>
                  <a:lnTo>
                    <a:pt x="795" y="4164"/>
                  </a:lnTo>
                  <a:lnTo>
                    <a:pt x="3306" y="4164"/>
                  </a:lnTo>
                  <a:lnTo>
                    <a:pt x="3306" y="3578"/>
                  </a:lnTo>
                  <a:lnTo>
                    <a:pt x="3892" y="3578"/>
                  </a:lnTo>
                  <a:lnTo>
                    <a:pt x="3892" y="1067"/>
                  </a:lnTo>
                  <a:lnTo>
                    <a:pt x="3620" y="1067"/>
                  </a:lnTo>
                  <a:lnTo>
                    <a:pt x="3620" y="544"/>
                  </a:lnTo>
                  <a:lnTo>
                    <a:pt x="3306" y="544"/>
                  </a:lnTo>
                  <a:lnTo>
                    <a:pt x="3306" y="523"/>
                  </a:lnTo>
                  <a:lnTo>
                    <a:pt x="3055" y="523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0;p60">
              <a:extLst>
                <a:ext uri="{FF2B5EF4-FFF2-40B4-BE49-F238E27FC236}">
                  <a16:creationId xmlns:a16="http://schemas.microsoft.com/office/drawing/2014/main" id="{CBE2539A-7A2F-566E-5B9C-8AB6DC9DB3D0}"/>
                </a:ext>
              </a:extLst>
            </p:cNvPr>
            <p:cNvSpPr/>
            <p:nvPr/>
          </p:nvSpPr>
          <p:spPr>
            <a:xfrm>
              <a:off x="2998504" y="2244238"/>
              <a:ext cx="401680" cy="404341"/>
            </a:xfrm>
            <a:custGeom>
              <a:avLst/>
              <a:gdLst/>
              <a:ahLst/>
              <a:cxnLst/>
              <a:rect l="l" t="t" r="r" b="b"/>
              <a:pathLst>
                <a:path w="22034" h="22180" extrusionOk="0">
                  <a:moveTo>
                    <a:pt x="6968" y="1"/>
                  </a:moveTo>
                  <a:lnTo>
                    <a:pt x="6968" y="2198"/>
                  </a:lnTo>
                  <a:lnTo>
                    <a:pt x="4960" y="2198"/>
                  </a:lnTo>
                  <a:lnTo>
                    <a:pt x="4960" y="4959"/>
                  </a:lnTo>
                  <a:lnTo>
                    <a:pt x="2240" y="4959"/>
                  </a:lnTo>
                  <a:lnTo>
                    <a:pt x="2240" y="6968"/>
                  </a:lnTo>
                  <a:lnTo>
                    <a:pt x="1" y="6968"/>
                  </a:lnTo>
                  <a:lnTo>
                    <a:pt x="1" y="15066"/>
                  </a:lnTo>
                  <a:lnTo>
                    <a:pt x="2240" y="15066"/>
                  </a:lnTo>
                  <a:lnTo>
                    <a:pt x="2240" y="17053"/>
                  </a:lnTo>
                  <a:lnTo>
                    <a:pt x="4960" y="17053"/>
                  </a:lnTo>
                  <a:lnTo>
                    <a:pt x="4960" y="19815"/>
                  </a:lnTo>
                  <a:lnTo>
                    <a:pt x="6968" y="19815"/>
                  </a:lnTo>
                  <a:lnTo>
                    <a:pt x="6968" y="22180"/>
                  </a:lnTo>
                  <a:lnTo>
                    <a:pt x="15066" y="22180"/>
                  </a:lnTo>
                  <a:lnTo>
                    <a:pt x="15066" y="19815"/>
                  </a:lnTo>
                  <a:lnTo>
                    <a:pt x="17053" y="19815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33" y="15066"/>
                  </a:lnTo>
                  <a:lnTo>
                    <a:pt x="22033" y="6968"/>
                  </a:lnTo>
                  <a:lnTo>
                    <a:pt x="19815" y="6968"/>
                  </a:lnTo>
                  <a:lnTo>
                    <a:pt x="19815" y="4959"/>
                  </a:lnTo>
                  <a:lnTo>
                    <a:pt x="17053" y="4959"/>
                  </a:lnTo>
                  <a:lnTo>
                    <a:pt x="17053" y="2198"/>
                  </a:lnTo>
                  <a:lnTo>
                    <a:pt x="15066" y="2198"/>
                  </a:lnTo>
                  <a:lnTo>
                    <a:pt x="15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1;p60">
              <a:extLst>
                <a:ext uri="{FF2B5EF4-FFF2-40B4-BE49-F238E27FC236}">
                  <a16:creationId xmlns:a16="http://schemas.microsoft.com/office/drawing/2014/main" id="{134E1474-55C7-8505-3866-BF5770FD27EF}"/>
                </a:ext>
              </a:extLst>
            </p:cNvPr>
            <p:cNvSpPr/>
            <p:nvPr/>
          </p:nvSpPr>
          <p:spPr>
            <a:xfrm>
              <a:off x="3099584" y="2344552"/>
              <a:ext cx="199509" cy="200658"/>
            </a:xfrm>
            <a:custGeom>
              <a:avLst/>
              <a:gdLst/>
              <a:ahLst/>
              <a:cxnLst/>
              <a:rect l="l" t="t" r="r" b="b"/>
              <a:pathLst>
                <a:path w="10944" h="11007" extrusionOk="0">
                  <a:moveTo>
                    <a:pt x="3453" y="1"/>
                  </a:moveTo>
                  <a:lnTo>
                    <a:pt x="3453" y="1089"/>
                  </a:lnTo>
                  <a:lnTo>
                    <a:pt x="2469" y="1089"/>
                  </a:lnTo>
                  <a:lnTo>
                    <a:pt x="2469" y="2449"/>
                  </a:lnTo>
                  <a:lnTo>
                    <a:pt x="1109" y="2449"/>
                  </a:lnTo>
                  <a:lnTo>
                    <a:pt x="1109" y="3453"/>
                  </a:lnTo>
                  <a:lnTo>
                    <a:pt x="0" y="3453"/>
                  </a:lnTo>
                  <a:lnTo>
                    <a:pt x="0" y="7470"/>
                  </a:lnTo>
                  <a:lnTo>
                    <a:pt x="1109" y="7470"/>
                  </a:lnTo>
                  <a:lnTo>
                    <a:pt x="1109" y="8475"/>
                  </a:lnTo>
                  <a:lnTo>
                    <a:pt x="2469" y="8475"/>
                  </a:lnTo>
                  <a:lnTo>
                    <a:pt x="2469" y="9835"/>
                  </a:lnTo>
                  <a:lnTo>
                    <a:pt x="3453" y="9835"/>
                  </a:lnTo>
                  <a:lnTo>
                    <a:pt x="3453" y="11006"/>
                  </a:lnTo>
                  <a:lnTo>
                    <a:pt x="7491" y="11006"/>
                  </a:lnTo>
                  <a:lnTo>
                    <a:pt x="7491" y="9835"/>
                  </a:lnTo>
                  <a:lnTo>
                    <a:pt x="8475" y="9835"/>
                  </a:lnTo>
                  <a:lnTo>
                    <a:pt x="8475" y="8475"/>
                  </a:lnTo>
                  <a:lnTo>
                    <a:pt x="9835" y="8475"/>
                  </a:lnTo>
                  <a:lnTo>
                    <a:pt x="9835" y="7470"/>
                  </a:lnTo>
                  <a:lnTo>
                    <a:pt x="10944" y="7470"/>
                  </a:lnTo>
                  <a:lnTo>
                    <a:pt x="10944" y="3453"/>
                  </a:lnTo>
                  <a:lnTo>
                    <a:pt x="9835" y="3453"/>
                  </a:lnTo>
                  <a:lnTo>
                    <a:pt x="9835" y="2449"/>
                  </a:lnTo>
                  <a:lnTo>
                    <a:pt x="8475" y="2449"/>
                  </a:lnTo>
                  <a:lnTo>
                    <a:pt x="8475" y="1089"/>
                  </a:lnTo>
                  <a:lnTo>
                    <a:pt x="7491" y="1089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2;p60">
              <a:extLst>
                <a:ext uri="{FF2B5EF4-FFF2-40B4-BE49-F238E27FC236}">
                  <a16:creationId xmlns:a16="http://schemas.microsoft.com/office/drawing/2014/main" id="{9B7FCF94-2997-4FF1-29D1-AEA5A88E00B5}"/>
                </a:ext>
              </a:extLst>
            </p:cNvPr>
            <p:cNvSpPr/>
            <p:nvPr/>
          </p:nvSpPr>
          <p:spPr>
            <a:xfrm>
              <a:off x="3154508" y="2400624"/>
              <a:ext cx="89272" cy="88889"/>
            </a:xfrm>
            <a:custGeom>
              <a:avLst/>
              <a:gdLst/>
              <a:ahLst/>
              <a:cxnLst/>
              <a:rect l="l" t="t" r="r" b="b"/>
              <a:pathLst>
                <a:path w="4897" h="4876" extrusionOk="0">
                  <a:moveTo>
                    <a:pt x="1570" y="0"/>
                  </a:moveTo>
                  <a:lnTo>
                    <a:pt x="1570" y="482"/>
                  </a:lnTo>
                  <a:lnTo>
                    <a:pt x="1130" y="482"/>
                  </a:lnTo>
                  <a:lnTo>
                    <a:pt x="1130" y="1109"/>
                  </a:lnTo>
                  <a:lnTo>
                    <a:pt x="524" y="1109"/>
                  </a:lnTo>
                  <a:lnTo>
                    <a:pt x="524" y="1549"/>
                  </a:lnTo>
                  <a:lnTo>
                    <a:pt x="0" y="1549"/>
                  </a:lnTo>
                  <a:lnTo>
                    <a:pt x="0" y="3327"/>
                  </a:lnTo>
                  <a:lnTo>
                    <a:pt x="524" y="3327"/>
                  </a:lnTo>
                  <a:lnTo>
                    <a:pt x="524" y="3767"/>
                  </a:lnTo>
                  <a:lnTo>
                    <a:pt x="1130" y="3767"/>
                  </a:lnTo>
                  <a:lnTo>
                    <a:pt x="1130" y="4373"/>
                  </a:lnTo>
                  <a:lnTo>
                    <a:pt x="1570" y="4373"/>
                  </a:lnTo>
                  <a:lnTo>
                    <a:pt x="1570" y="4875"/>
                  </a:lnTo>
                  <a:lnTo>
                    <a:pt x="3369" y="4875"/>
                  </a:lnTo>
                  <a:lnTo>
                    <a:pt x="3369" y="4373"/>
                  </a:lnTo>
                  <a:lnTo>
                    <a:pt x="3829" y="4373"/>
                  </a:lnTo>
                  <a:lnTo>
                    <a:pt x="3829" y="3767"/>
                  </a:lnTo>
                  <a:lnTo>
                    <a:pt x="4415" y="3767"/>
                  </a:lnTo>
                  <a:lnTo>
                    <a:pt x="4415" y="3327"/>
                  </a:lnTo>
                  <a:lnTo>
                    <a:pt x="4897" y="3327"/>
                  </a:lnTo>
                  <a:lnTo>
                    <a:pt x="4897" y="1549"/>
                  </a:lnTo>
                  <a:lnTo>
                    <a:pt x="4415" y="1549"/>
                  </a:lnTo>
                  <a:lnTo>
                    <a:pt x="4415" y="1109"/>
                  </a:lnTo>
                  <a:lnTo>
                    <a:pt x="3829" y="1109"/>
                  </a:lnTo>
                  <a:lnTo>
                    <a:pt x="3829" y="482"/>
                  </a:lnTo>
                  <a:lnTo>
                    <a:pt x="3369" y="482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113;p62">
            <a:extLst>
              <a:ext uri="{FF2B5EF4-FFF2-40B4-BE49-F238E27FC236}">
                <a16:creationId xmlns:a16="http://schemas.microsoft.com/office/drawing/2014/main" id="{A2825B6F-E9D3-32BD-71FD-7520CB4668E2}"/>
              </a:ext>
            </a:extLst>
          </p:cNvPr>
          <p:cNvSpPr txBox="1"/>
          <p:nvPr/>
        </p:nvSpPr>
        <p:spPr>
          <a:xfrm>
            <a:off x="317012" y="651341"/>
            <a:ext cx="8517292" cy="2459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14) – 16245 Games, 14 Features</a:t>
            </a:r>
          </a:p>
        </p:txBody>
      </p:sp>
      <p:graphicFrame>
        <p:nvGraphicFramePr>
          <p:cNvPr id="24" name="표 31">
            <a:extLst>
              <a:ext uri="{FF2B5EF4-FFF2-40B4-BE49-F238E27FC236}">
                <a16:creationId xmlns:a16="http://schemas.microsoft.com/office/drawing/2014/main" id="{68218812-6D59-5F88-7BDE-93F249510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56462"/>
              </p:ext>
            </p:extLst>
          </p:nvPr>
        </p:nvGraphicFramePr>
        <p:xfrm>
          <a:off x="317011" y="901228"/>
          <a:ext cx="8509984" cy="3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07856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31905041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17581019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754418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193133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18762721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7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accent4"/>
                          </a:solidFill>
                        </a:rPr>
                        <a:t>Generation</a:t>
                      </a: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Type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Company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Multi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NA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EU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JP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Other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Global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grpSp>
        <p:nvGrpSpPr>
          <p:cNvPr id="1053" name="그룹 1052">
            <a:extLst>
              <a:ext uri="{FF2B5EF4-FFF2-40B4-BE49-F238E27FC236}">
                <a16:creationId xmlns:a16="http://schemas.microsoft.com/office/drawing/2014/main" id="{F7BD29C5-CCB2-FB78-8538-4B42FE3B7B6C}"/>
              </a:ext>
            </a:extLst>
          </p:cNvPr>
          <p:cNvGrpSpPr/>
          <p:nvPr/>
        </p:nvGrpSpPr>
        <p:grpSpPr>
          <a:xfrm>
            <a:off x="302135" y="3832289"/>
            <a:ext cx="8514061" cy="659870"/>
            <a:chOff x="302135" y="3870610"/>
            <a:chExt cx="8514061" cy="659870"/>
          </a:xfrm>
        </p:grpSpPr>
        <p:grpSp>
          <p:nvGrpSpPr>
            <p:cNvPr id="1051" name="그룹 1050">
              <a:extLst>
                <a:ext uri="{FF2B5EF4-FFF2-40B4-BE49-F238E27FC236}">
                  <a16:creationId xmlns:a16="http://schemas.microsoft.com/office/drawing/2014/main" id="{1991BB54-5415-7769-02AC-A98C01E6BC0B}"/>
                </a:ext>
              </a:extLst>
            </p:cNvPr>
            <p:cNvGrpSpPr/>
            <p:nvPr/>
          </p:nvGrpSpPr>
          <p:grpSpPr>
            <a:xfrm>
              <a:off x="302135" y="3870610"/>
              <a:ext cx="8514061" cy="659870"/>
              <a:chOff x="302135" y="3870610"/>
              <a:chExt cx="8514061" cy="659870"/>
            </a:xfrm>
          </p:grpSpPr>
          <p:grpSp>
            <p:nvGrpSpPr>
              <p:cNvPr id="1024" name="그룹 1023">
                <a:extLst>
                  <a:ext uri="{FF2B5EF4-FFF2-40B4-BE49-F238E27FC236}">
                    <a16:creationId xmlns:a16="http://schemas.microsoft.com/office/drawing/2014/main" id="{88F6F53A-F685-729A-400E-A35E203E2DF9}"/>
                  </a:ext>
                </a:extLst>
              </p:cNvPr>
              <p:cNvGrpSpPr/>
              <p:nvPr/>
            </p:nvGrpSpPr>
            <p:grpSpPr>
              <a:xfrm>
                <a:off x="302135" y="3896727"/>
                <a:ext cx="8514061" cy="633753"/>
                <a:chOff x="438201" y="3896727"/>
                <a:chExt cx="8119203" cy="633753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5D2472CF-C11B-A5F0-ED81-38B02A25ECA5}"/>
                    </a:ext>
                  </a:extLst>
                </p:cNvPr>
                <p:cNvSpPr/>
                <p:nvPr/>
              </p:nvSpPr>
              <p:spPr>
                <a:xfrm>
                  <a:off x="483079" y="3896727"/>
                  <a:ext cx="8074325" cy="6337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D1F3B2B9-2780-F998-159E-D3E1DBF62C6A}"/>
                    </a:ext>
                  </a:extLst>
                </p:cNvPr>
                <p:cNvGrpSpPr/>
                <p:nvPr/>
              </p:nvGrpSpPr>
              <p:grpSpPr>
                <a:xfrm>
                  <a:off x="438201" y="3988028"/>
                  <a:ext cx="8027204" cy="499659"/>
                  <a:chOff x="438201" y="3998170"/>
                  <a:chExt cx="8027204" cy="499659"/>
                </a:xfrm>
              </p:grpSpPr>
              <p:sp>
                <p:nvSpPr>
                  <p:cNvPr id="26" name="화살표: 오른쪽 25">
                    <a:extLst>
                      <a:ext uri="{FF2B5EF4-FFF2-40B4-BE49-F238E27FC236}">
                        <a16:creationId xmlns:a16="http://schemas.microsoft.com/office/drawing/2014/main" id="{C3D89396-E559-A02C-B326-46FC54780AFC}"/>
                      </a:ext>
                    </a:extLst>
                  </p:cNvPr>
                  <p:cNvSpPr/>
                  <p:nvPr/>
                </p:nvSpPr>
                <p:spPr>
                  <a:xfrm>
                    <a:off x="671601" y="4066517"/>
                    <a:ext cx="7793804" cy="195186"/>
                  </a:xfrm>
                  <a:prstGeom prst="rightArrow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07D03511-47C5-3577-DC2F-197915777C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159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>
                    <a:extLst>
                      <a:ext uri="{FF2B5EF4-FFF2-40B4-BE49-F238E27FC236}">
                        <a16:creationId xmlns:a16="http://schemas.microsoft.com/office/drawing/2014/main" id="{76C21F8A-2892-CC53-DC76-0F45208E1C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933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연결선 28">
                    <a:extLst>
                      <a:ext uri="{FF2B5EF4-FFF2-40B4-BE49-F238E27FC236}">
                        <a16:creationId xmlns:a16="http://schemas.microsoft.com/office/drawing/2014/main" id="{B7E5D264-264F-3077-4F1B-C0DEC42962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707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직선 연결선 29">
                    <a:extLst>
                      <a:ext uri="{FF2B5EF4-FFF2-40B4-BE49-F238E27FC236}">
                        <a16:creationId xmlns:a16="http://schemas.microsoft.com/office/drawing/2014/main" id="{990224AB-05EE-2969-6275-ABC476CE05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7481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직선 연결선 30">
                    <a:extLst>
                      <a:ext uri="{FF2B5EF4-FFF2-40B4-BE49-F238E27FC236}">
                        <a16:creationId xmlns:a16="http://schemas.microsoft.com/office/drawing/2014/main" id="{FE9A54A8-C25F-7573-1676-332FE27673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255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직선 연결선 31">
                    <a:extLst>
                      <a:ext uri="{FF2B5EF4-FFF2-40B4-BE49-F238E27FC236}">
                        <a16:creationId xmlns:a16="http://schemas.microsoft.com/office/drawing/2014/main" id="{67511E73-726B-A36E-BFBD-FD552DBD91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1029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직선 연결선 33">
                    <a:extLst>
                      <a:ext uri="{FF2B5EF4-FFF2-40B4-BE49-F238E27FC236}">
                        <a16:creationId xmlns:a16="http://schemas.microsoft.com/office/drawing/2014/main" id="{4C8AEA7E-E79F-9033-8381-FEDB61C3B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7803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78DCD661-CA1F-59D5-9286-0EF8FC397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4577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D2173BF-3EA9-E09C-B0B0-316FA68C5A6A}"/>
                      </a:ext>
                    </a:extLst>
                  </p:cNvPr>
                  <p:cNvSpPr txBox="1"/>
                  <p:nvPr/>
                </p:nvSpPr>
                <p:spPr>
                  <a:xfrm>
                    <a:off x="438201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1977</a:t>
                    </a:r>
                    <a:endParaRPr lang="ko-KR" altLang="en-US" sz="1000" dirty="0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EBF3EF2-6A92-44FC-6C51-2A6BDD219824}"/>
                      </a:ext>
                    </a:extLst>
                  </p:cNvPr>
                  <p:cNvSpPr txBox="1"/>
                  <p:nvPr/>
                </p:nvSpPr>
                <p:spPr>
                  <a:xfrm>
                    <a:off x="1405339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1983</a:t>
                    </a:r>
                    <a:endParaRPr lang="ko-KR" altLang="en-US" sz="1000" dirty="0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4BBC94C-477A-D899-C2FE-2A7ED72C6A61}"/>
                      </a:ext>
                    </a:extLst>
                  </p:cNvPr>
                  <p:cNvSpPr txBox="1"/>
                  <p:nvPr/>
                </p:nvSpPr>
                <p:spPr>
                  <a:xfrm>
                    <a:off x="2372477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1988</a:t>
                    </a:r>
                    <a:endParaRPr lang="ko-KR" altLang="en-US" sz="1000" dirty="0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4D46A9C8-5345-95F5-AA50-2558FECEF279}"/>
                      </a:ext>
                    </a:extLst>
                  </p:cNvPr>
                  <p:cNvSpPr txBox="1"/>
                  <p:nvPr/>
                </p:nvSpPr>
                <p:spPr>
                  <a:xfrm>
                    <a:off x="3339615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1994</a:t>
                    </a:r>
                    <a:endParaRPr lang="ko-KR" altLang="en-US" sz="1000" dirty="0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BD4F4A6-41F2-180A-E250-5A92DA3C3247}"/>
                      </a:ext>
                    </a:extLst>
                  </p:cNvPr>
                  <p:cNvSpPr txBox="1"/>
                  <p:nvPr/>
                </p:nvSpPr>
                <p:spPr>
                  <a:xfrm>
                    <a:off x="4306753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1998</a:t>
                    </a:r>
                    <a:endParaRPr lang="ko-KR" altLang="en-US" sz="1000" dirty="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4A702A14-6793-855D-06E4-D06DCE3DD405}"/>
                      </a:ext>
                    </a:extLst>
                  </p:cNvPr>
                  <p:cNvSpPr txBox="1"/>
                  <p:nvPr/>
                </p:nvSpPr>
                <p:spPr>
                  <a:xfrm>
                    <a:off x="5273891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2005</a:t>
                    </a:r>
                    <a:endParaRPr lang="ko-KR" altLang="en-US" sz="1000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2FDDFFC-190C-A4D6-D06E-69465A39C2D9}"/>
                      </a:ext>
                    </a:extLst>
                  </p:cNvPr>
                  <p:cNvSpPr txBox="1"/>
                  <p:nvPr/>
                </p:nvSpPr>
                <p:spPr>
                  <a:xfrm>
                    <a:off x="6241029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2013</a:t>
                    </a:r>
                    <a:endParaRPr lang="ko-KR" altLang="en-US" sz="1000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607C562-B89F-5CE5-C07E-CA456588049C}"/>
                      </a:ext>
                    </a:extLst>
                  </p:cNvPr>
                  <p:cNvSpPr txBox="1"/>
                  <p:nvPr/>
                </p:nvSpPr>
                <p:spPr>
                  <a:xfrm>
                    <a:off x="7208167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2020</a:t>
                    </a:r>
                    <a:endParaRPr lang="ko-KR" altLang="en-US" sz="1000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1C35F7C2-A9C8-8395-21DA-92E4CADA7787}"/>
                      </a:ext>
                    </a:extLst>
                  </p:cNvPr>
                  <p:cNvSpPr txBox="1"/>
                  <p:nvPr/>
                </p:nvSpPr>
                <p:spPr>
                  <a:xfrm>
                    <a:off x="900592" y="4169140"/>
                    <a:ext cx="48282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2nd</a:t>
                    </a:r>
                    <a:endParaRPr lang="ko-KR" altLang="en-US" dirty="0"/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54071E10-BACA-3FA4-BD35-6CB5223F9E90}"/>
                      </a:ext>
                    </a:extLst>
                  </p:cNvPr>
                  <p:cNvSpPr txBox="1"/>
                  <p:nvPr/>
                </p:nvSpPr>
                <p:spPr>
                  <a:xfrm>
                    <a:off x="1882075" y="4162448"/>
                    <a:ext cx="44275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3rd</a:t>
                    </a:r>
                    <a:endParaRPr lang="ko-KR" altLang="en-US" dirty="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D090ACF-4D99-443C-891B-6E0E17092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849814" y="4169140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4th</a:t>
                    </a:r>
                    <a:endParaRPr lang="ko-KR" altLang="en-US" dirty="0"/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EC246A5A-0150-5516-7035-EC2F7B89FB85}"/>
                      </a:ext>
                    </a:extLst>
                  </p:cNvPr>
                  <p:cNvSpPr txBox="1"/>
                  <p:nvPr/>
                </p:nvSpPr>
                <p:spPr>
                  <a:xfrm>
                    <a:off x="3817553" y="4175832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5th</a:t>
                    </a:r>
                    <a:endParaRPr lang="ko-KR" altLang="en-US" dirty="0"/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853179E9-FA49-8F51-BA79-DDF809021EEE}"/>
                      </a:ext>
                    </a:extLst>
                  </p:cNvPr>
                  <p:cNvSpPr txBox="1"/>
                  <p:nvPr/>
                </p:nvSpPr>
                <p:spPr>
                  <a:xfrm>
                    <a:off x="4785292" y="4174904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6th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ED9891F-C5F3-ACF4-6AD6-376BA5D0CAF1}"/>
                      </a:ext>
                    </a:extLst>
                  </p:cNvPr>
                  <p:cNvSpPr txBox="1"/>
                  <p:nvPr/>
                </p:nvSpPr>
                <p:spPr>
                  <a:xfrm>
                    <a:off x="5753031" y="4173976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7th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1DC0E54E-EADE-FE18-45B8-42DE6D90B6EB}"/>
                      </a:ext>
                    </a:extLst>
                  </p:cNvPr>
                  <p:cNvSpPr txBox="1"/>
                  <p:nvPr/>
                </p:nvSpPr>
                <p:spPr>
                  <a:xfrm>
                    <a:off x="6720770" y="4165428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8th</a:t>
                    </a:r>
                    <a:endParaRPr lang="ko-KR" altLang="en-US" dirty="0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1DEA087A-4A0A-6227-2A6A-0CF9992F3180}"/>
                      </a:ext>
                    </a:extLst>
                  </p:cNvPr>
                  <p:cNvSpPr txBox="1"/>
                  <p:nvPr/>
                </p:nvSpPr>
                <p:spPr>
                  <a:xfrm>
                    <a:off x="7688509" y="4164500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9th</a:t>
                    </a:r>
                    <a:endParaRPr lang="ko-KR" altLang="en-US" dirty="0"/>
                  </a:p>
                </p:txBody>
              </p:sp>
            </p:grpSp>
          </p:grpSp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AF2FE7C5-4165-4B2D-29ED-94C957AA85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053" y="3933014"/>
                <a:ext cx="204464" cy="268571"/>
              </a:xfrm>
              <a:prstGeom prst="rect">
                <a:avLst/>
              </a:prstGeom>
            </p:spPr>
          </p:pic>
          <p:pic>
            <p:nvPicPr>
              <p:cNvPr id="58" name="Picture 26" descr="Sega logo">
                <a:extLst>
                  <a:ext uri="{FF2B5EF4-FFF2-40B4-BE49-F238E27FC236}">
                    <a16:creationId xmlns:a16="http://schemas.microsoft.com/office/drawing/2014/main" id="{4DE0CCE0-F63B-95C7-9BCA-9B90660240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4423" y="3878437"/>
                <a:ext cx="353150" cy="211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8" descr="Sony Logo">
                <a:extLst>
                  <a:ext uri="{FF2B5EF4-FFF2-40B4-BE49-F238E27FC236}">
                    <a16:creationId xmlns:a16="http://schemas.microsoft.com/office/drawing/2014/main" id="{CFF96681-7CB5-D610-4E53-F1D2FE8F87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9274" y="3896727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5" name="Picture 24">
                <a:extLst>
                  <a:ext uri="{FF2B5EF4-FFF2-40B4-BE49-F238E27FC236}">
                    <a16:creationId xmlns:a16="http://schemas.microsoft.com/office/drawing/2014/main" id="{AC5EB3D2-FC22-D2AD-8A0F-4D23385F34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7084" y="4050870"/>
                <a:ext cx="509957" cy="1698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24">
                <a:extLst>
                  <a:ext uri="{FF2B5EF4-FFF2-40B4-BE49-F238E27FC236}">
                    <a16:creationId xmlns:a16="http://schemas.microsoft.com/office/drawing/2014/main" id="{11AD84A3-2F44-B8E4-CB65-4A9703DD14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5243" y="4056374"/>
                <a:ext cx="509957" cy="1698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24">
                <a:extLst>
                  <a:ext uri="{FF2B5EF4-FFF2-40B4-BE49-F238E27FC236}">
                    <a16:creationId xmlns:a16="http://schemas.microsoft.com/office/drawing/2014/main" id="{77490B7E-8AD4-6360-6C35-5A76324938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7300" y="4044559"/>
                <a:ext cx="509957" cy="1698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26" descr="Sega logo">
                <a:extLst>
                  <a:ext uri="{FF2B5EF4-FFF2-40B4-BE49-F238E27FC236}">
                    <a16:creationId xmlns:a16="http://schemas.microsoft.com/office/drawing/2014/main" id="{CF55A230-7BA9-80EF-6752-D6C7D52AEB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2145" y="3873976"/>
                <a:ext cx="353150" cy="211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28" descr="Sony Logo">
                <a:extLst>
                  <a:ext uri="{FF2B5EF4-FFF2-40B4-BE49-F238E27FC236}">
                    <a16:creationId xmlns:a16="http://schemas.microsoft.com/office/drawing/2014/main" id="{2DCFD985-FAF2-C7CC-2281-A6EE0408A3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076" y="3893361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5" name="Picture 26" descr="Sega logo">
                <a:extLst>
                  <a:ext uri="{FF2B5EF4-FFF2-40B4-BE49-F238E27FC236}">
                    <a16:creationId xmlns:a16="http://schemas.microsoft.com/office/drawing/2014/main" id="{1BC8586D-C4B3-6869-2357-3465CCA41A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6947" y="3870610"/>
                <a:ext cx="353150" cy="211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28" descr="Sony Logo">
                <a:extLst>
                  <a:ext uri="{FF2B5EF4-FFF2-40B4-BE49-F238E27FC236}">
                    <a16:creationId xmlns:a16="http://schemas.microsoft.com/office/drawing/2014/main" id="{A6C35E0B-7559-B465-3287-C8C3F7AEFC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573" y="3907233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1" name="Picture 28" descr="Sony Logo">
                <a:extLst>
                  <a:ext uri="{FF2B5EF4-FFF2-40B4-BE49-F238E27FC236}">
                    <a16:creationId xmlns:a16="http://schemas.microsoft.com/office/drawing/2014/main" id="{8DB947E6-9EE4-4565-B1B7-AF686E49C2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376" y="3914107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그림 1041">
                <a:extLst>
                  <a:ext uri="{FF2B5EF4-FFF2-40B4-BE49-F238E27FC236}">
                    <a16:creationId xmlns:a16="http://schemas.microsoft.com/office/drawing/2014/main" id="{D3A7A611-F2D5-6741-BE07-02613CE74C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27633" y="4080305"/>
                <a:ext cx="420339" cy="134151"/>
              </a:xfrm>
              <a:prstGeom prst="rect">
                <a:avLst/>
              </a:prstGeom>
            </p:spPr>
          </p:pic>
          <p:pic>
            <p:nvPicPr>
              <p:cNvPr id="1043" name="Picture 24">
                <a:extLst>
                  <a:ext uri="{FF2B5EF4-FFF2-40B4-BE49-F238E27FC236}">
                    <a16:creationId xmlns:a16="http://schemas.microsoft.com/office/drawing/2014/main" id="{15FFDE2E-3C58-2506-8365-E7BF9FC073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6505" y="4088624"/>
                <a:ext cx="420340" cy="14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8" descr="Sony Logo">
                <a:extLst>
                  <a:ext uri="{FF2B5EF4-FFF2-40B4-BE49-F238E27FC236}">
                    <a16:creationId xmlns:a16="http://schemas.microsoft.com/office/drawing/2014/main" id="{733754B3-6123-4E36-035B-01023557A6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7797" y="3922732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5" name="그림 1044">
                <a:extLst>
                  <a:ext uri="{FF2B5EF4-FFF2-40B4-BE49-F238E27FC236}">
                    <a16:creationId xmlns:a16="http://schemas.microsoft.com/office/drawing/2014/main" id="{04EB0526-D0A4-444E-CD85-854003DF2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50450" y="4076939"/>
                <a:ext cx="420339" cy="134151"/>
              </a:xfrm>
              <a:prstGeom prst="rect">
                <a:avLst/>
              </a:prstGeom>
            </p:spPr>
          </p:pic>
          <p:pic>
            <p:nvPicPr>
              <p:cNvPr id="1046" name="Picture 24">
                <a:extLst>
                  <a:ext uri="{FF2B5EF4-FFF2-40B4-BE49-F238E27FC236}">
                    <a16:creationId xmlns:a16="http://schemas.microsoft.com/office/drawing/2014/main" id="{40A73501-6E42-D350-3665-3EC229668A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322" y="4085258"/>
                <a:ext cx="420340" cy="14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7" name="그림 1046">
                <a:extLst>
                  <a:ext uri="{FF2B5EF4-FFF2-40B4-BE49-F238E27FC236}">
                    <a16:creationId xmlns:a16="http://schemas.microsoft.com/office/drawing/2014/main" id="{6B32D68E-AA0F-8454-C016-63C7FCB338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47351" y="4073573"/>
                <a:ext cx="420339" cy="134151"/>
              </a:xfrm>
              <a:prstGeom prst="rect">
                <a:avLst/>
              </a:prstGeom>
            </p:spPr>
          </p:pic>
          <p:pic>
            <p:nvPicPr>
              <p:cNvPr id="1048" name="Picture 24">
                <a:extLst>
                  <a:ext uri="{FF2B5EF4-FFF2-40B4-BE49-F238E27FC236}">
                    <a16:creationId xmlns:a16="http://schemas.microsoft.com/office/drawing/2014/main" id="{6D696E67-6A17-74FA-7C31-C37E8DBEBF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6223" y="4081892"/>
                <a:ext cx="420340" cy="14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9" name="그림 1048">
                <a:extLst>
                  <a:ext uri="{FF2B5EF4-FFF2-40B4-BE49-F238E27FC236}">
                    <a16:creationId xmlns:a16="http://schemas.microsoft.com/office/drawing/2014/main" id="{74FB8F0F-B3CE-A991-021E-CD85E9387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18430" y="4070547"/>
                <a:ext cx="420339" cy="134151"/>
              </a:xfrm>
              <a:prstGeom prst="rect">
                <a:avLst/>
              </a:prstGeom>
            </p:spPr>
          </p:pic>
          <p:pic>
            <p:nvPicPr>
              <p:cNvPr id="1050" name="Picture 24">
                <a:extLst>
                  <a:ext uri="{FF2B5EF4-FFF2-40B4-BE49-F238E27FC236}">
                    <a16:creationId xmlns:a16="http://schemas.microsoft.com/office/drawing/2014/main" id="{96A73EFC-D1E2-423E-70EA-9861BEF341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7302" y="4078866"/>
                <a:ext cx="420340" cy="14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52" name="그림 1051">
              <a:extLst>
                <a:ext uri="{FF2B5EF4-FFF2-40B4-BE49-F238E27FC236}">
                  <a16:creationId xmlns:a16="http://schemas.microsoft.com/office/drawing/2014/main" id="{EE18E7FA-50F8-B76E-CD37-902F40601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03032" y="3981558"/>
              <a:ext cx="281412" cy="270003"/>
            </a:xfrm>
            <a:prstGeom prst="rect">
              <a:avLst/>
            </a:prstGeom>
          </p:spPr>
        </p:pic>
      </p:grpSp>
      <p:sp>
        <p:nvSpPr>
          <p:cNvPr id="18" name="Google Shape;1161;p65">
            <a:extLst>
              <a:ext uri="{FF2B5EF4-FFF2-40B4-BE49-F238E27FC236}">
                <a16:creationId xmlns:a16="http://schemas.microsoft.com/office/drawing/2014/main" id="{DD75BAE6-9ED8-41F8-F76C-7D079E39A16F}"/>
              </a:ext>
            </a:extLst>
          </p:cNvPr>
          <p:cNvSpPr txBox="1">
            <a:spLocks/>
          </p:cNvSpPr>
          <p:nvPr/>
        </p:nvSpPr>
        <p:spPr>
          <a:xfrm>
            <a:off x="6449565" y="1892516"/>
            <a:ext cx="2370117" cy="141184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Gen.4(1988~1994)</a:t>
            </a: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Portable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이 약간 더 높은 매출</a:t>
            </a: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Gen.5~7(1998~2013)</a:t>
            </a: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Traditional 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매출 비율 매우 높음</a:t>
            </a: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Gen.7(2005~2013)</a:t>
            </a: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DS, PSP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의 출시로 매출 급상승</a:t>
            </a: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65A1F10-664A-5437-BE0A-C5704B84F1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028" y="1892516"/>
            <a:ext cx="3104631" cy="13915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78275E6-A273-DA91-0F84-A7E9B9A43D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0446" y="1881389"/>
            <a:ext cx="2969881" cy="141184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7562102-6F88-2C70-9292-C5CD230856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56985" y="3620528"/>
            <a:ext cx="361401" cy="200294"/>
          </a:xfrm>
          <a:prstGeom prst="rect">
            <a:avLst/>
          </a:prstGeom>
        </p:spPr>
      </p:pic>
      <p:pic>
        <p:nvPicPr>
          <p:cNvPr id="20" name="Picture 42">
            <a:extLst>
              <a:ext uri="{FF2B5EF4-FFF2-40B4-BE49-F238E27FC236}">
                <a16:creationId xmlns:a16="http://schemas.microsoft.com/office/drawing/2014/main" id="{9C0C9B0D-AE62-06E9-25D6-BC6DFC57E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48" y="3634271"/>
            <a:ext cx="646063" cy="19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4">
            <a:extLst>
              <a:ext uri="{FF2B5EF4-FFF2-40B4-BE49-F238E27FC236}">
                <a16:creationId xmlns:a16="http://schemas.microsoft.com/office/drawing/2014/main" id="{9E737B50-0981-0E4B-422F-6AF2A2ED4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433" y="3695445"/>
            <a:ext cx="574226" cy="10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26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11;p62">
            <a:extLst>
              <a:ext uri="{FF2B5EF4-FFF2-40B4-BE49-F238E27FC236}">
                <a16:creationId xmlns:a16="http://schemas.microsoft.com/office/drawing/2014/main" id="{60D4ABD3-31BC-828E-3575-E5372FFF3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715" y="139841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Trend Analysis - Type</a:t>
            </a:r>
            <a:endParaRPr dirty="0"/>
          </a:p>
        </p:txBody>
      </p:sp>
      <p:sp>
        <p:nvSpPr>
          <p:cNvPr id="1096" name="Google Shape;1029;p60">
            <a:extLst>
              <a:ext uri="{FF2B5EF4-FFF2-40B4-BE49-F238E27FC236}">
                <a16:creationId xmlns:a16="http://schemas.microsoft.com/office/drawing/2014/main" id="{0DFF5F07-9081-5324-A559-0936E4FAC2E4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2</a:t>
            </a:r>
          </a:p>
        </p:txBody>
      </p:sp>
      <p:grpSp>
        <p:nvGrpSpPr>
          <p:cNvPr id="2" name="Google Shape;1053;p60">
            <a:extLst>
              <a:ext uri="{FF2B5EF4-FFF2-40B4-BE49-F238E27FC236}">
                <a16:creationId xmlns:a16="http://schemas.microsoft.com/office/drawing/2014/main" id="{E6B0AC27-3EE6-A8B5-F035-D5B1DCB7E130}"/>
              </a:ext>
            </a:extLst>
          </p:cNvPr>
          <p:cNvGrpSpPr/>
          <p:nvPr/>
        </p:nvGrpSpPr>
        <p:grpSpPr>
          <a:xfrm>
            <a:off x="102308" y="43280"/>
            <a:ext cx="763531" cy="435068"/>
            <a:chOff x="2998504" y="2244238"/>
            <a:chExt cx="937193" cy="534022"/>
          </a:xfrm>
        </p:grpSpPr>
        <p:sp>
          <p:nvSpPr>
            <p:cNvPr id="3" name="Google Shape;1054;p60">
              <a:extLst>
                <a:ext uri="{FF2B5EF4-FFF2-40B4-BE49-F238E27FC236}">
                  <a16:creationId xmlns:a16="http://schemas.microsoft.com/office/drawing/2014/main" id="{A219BF4E-5EC3-99F0-3CF2-7E56BD703259}"/>
                </a:ext>
              </a:extLst>
            </p:cNvPr>
            <p:cNvSpPr/>
            <p:nvPr/>
          </p:nvSpPr>
          <p:spPr>
            <a:xfrm>
              <a:off x="3707940" y="2447910"/>
              <a:ext cx="71352" cy="75928"/>
            </a:xfrm>
            <a:custGeom>
              <a:avLst/>
              <a:gdLst/>
              <a:ahLst/>
              <a:cxnLst/>
              <a:rect l="l" t="t" r="r" b="b"/>
              <a:pathLst>
                <a:path w="3914" h="4165" extrusionOk="0">
                  <a:moveTo>
                    <a:pt x="586" y="1"/>
                  </a:moveTo>
                  <a:lnTo>
                    <a:pt x="586" y="545"/>
                  </a:lnTo>
                  <a:lnTo>
                    <a:pt x="1" y="545"/>
                  </a:lnTo>
                  <a:lnTo>
                    <a:pt x="1" y="3056"/>
                  </a:lnTo>
                  <a:lnTo>
                    <a:pt x="273" y="3056"/>
                  </a:lnTo>
                  <a:lnTo>
                    <a:pt x="273" y="3579"/>
                  </a:lnTo>
                  <a:lnTo>
                    <a:pt x="586" y="3579"/>
                  </a:lnTo>
                  <a:lnTo>
                    <a:pt x="586" y="3642"/>
                  </a:lnTo>
                  <a:lnTo>
                    <a:pt x="838" y="3642"/>
                  </a:lnTo>
                  <a:lnTo>
                    <a:pt x="838" y="4165"/>
                  </a:lnTo>
                  <a:lnTo>
                    <a:pt x="3348" y="4165"/>
                  </a:lnTo>
                  <a:lnTo>
                    <a:pt x="3348" y="3579"/>
                  </a:lnTo>
                  <a:lnTo>
                    <a:pt x="3913" y="3579"/>
                  </a:lnTo>
                  <a:lnTo>
                    <a:pt x="3913" y="1068"/>
                  </a:lnTo>
                  <a:lnTo>
                    <a:pt x="3641" y="1068"/>
                  </a:lnTo>
                  <a:lnTo>
                    <a:pt x="3641" y="545"/>
                  </a:lnTo>
                  <a:lnTo>
                    <a:pt x="3348" y="545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rgbClr val="09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55;p60">
              <a:extLst>
                <a:ext uri="{FF2B5EF4-FFF2-40B4-BE49-F238E27FC236}">
                  <a16:creationId xmlns:a16="http://schemas.microsoft.com/office/drawing/2014/main" id="{3AEAA55D-8C77-88C7-4FA2-052505FB3393}"/>
                </a:ext>
              </a:extLst>
            </p:cNvPr>
            <p:cNvSpPr/>
            <p:nvPr/>
          </p:nvSpPr>
          <p:spPr>
            <a:xfrm>
              <a:off x="3123993" y="2372023"/>
              <a:ext cx="685083" cy="276549"/>
            </a:xfrm>
            <a:custGeom>
              <a:avLst/>
              <a:gdLst/>
              <a:ahLst/>
              <a:cxnLst/>
              <a:rect l="l" t="t" r="r" b="b"/>
              <a:pathLst>
                <a:path w="37580" h="15170" extrusionOk="0">
                  <a:moveTo>
                    <a:pt x="1" y="0"/>
                  </a:moveTo>
                  <a:lnTo>
                    <a:pt x="1" y="15170"/>
                  </a:lnTo>
                  <a:lnTo>
                    <a:pt x="37579" y="15170"/>
                  </a:lnTo>
                  <a:lnTo>
                    <a:pt x="375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6;p60">
              <a:extLst>
                <a:ext uri="{FF2B5EF4-FFF2-40B4-BE49-F238E27FC236}">
                  <a16:creationId xmlns:a16="http://schemas.microsoft.com/office/drawing/2014/main" id="{B32492C9-0EEF-C1EC-9424-92DC660CA1AB}"/>
                </a:ext>
              </a:extLst>
            </p:cNvPr>
            <p:cNvSpPr/>
            <p:nvPr/>
          </p:nvSpPr>
          <p:spPr>
            <a:xfrm>
              <a:off x="3534400" y="2373919"/>
              <a:ext cx="401297" cy="404341"/>
            </a:xfrm>
            <a:custGeom>
              <a:avLst/>
              <a:gdLst/>
              <a:ahLst/>
              <a:cxnLst/>
              <a:rect l="l" t="t" r="r" b="b"/>
              <a:pathLst>
                <a:path w="22013" h="22180" extrusionOk="0">
                  <a:moveTo>
                    <a:pt x="6947" y="1"/>
                  </a:moveTo>
                  <a:lnTo>
                    <a:pt x="6947" y="2198"/>
                  </a:lnTo>
                  <a:lnTo>
                    <a:pt x="4959" y="2198"/>
                  </a:lnTo>
                  <a:lnTo>
                    <a:pt x="4959" y="4960"/>
                  </a:lnTo>
                  <a:lnTo>
                    <a:pt x="2197" y="4960"/>
                  </a:lnTo>
                  <a:lnTo>
                    <a:pt x="2197" y="6968"/>
                  </a:lnTo>
                  <a:lnTo>
                    <a:pt x="0" y="6968"/>
                  </a:lnTo>
                  <a:lnTo>
                    <a:pt x="0" y="15066"/>
                  </a:lnTo>
                  <a:lnTo>
                    <a:pt x="2197" y="15066"/>
                  </a:lnTo>
                  <a:lnTo>
                    <a:pt x="2197" y="17053"/>
                  </a:lnTo>
                  <a:lnTo>
                    <a:pt x="4959" y="17053"/>
                  </a:lnTo>
                  <a:lnTo>
                    <a:pt x="4959" y="19773"/>
                  </a:lnTo>
                  <a:lnTo>
                    <a:pt x="6947" y="19773"/>
                  </a:lnTo>
                  <a:lnTo>
                    <a:pt x="6947" y="22180"/>
                  </a:lnTo>
                  <a:lnTo>
                    <a:pt x="15065" y="22180"/>
                  </a:lnTo>
                  <a:lnTo>
                    <a:pt x="15065" y="19773"/>
                  </a:lnTo>
                  <a:lnTo>
                    <a:pt x="17053" y="19773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12" y="15066"/>
                  </a:lnTo>
                  <a:lnTo>
                    <a:pt x="22012" y="6968"/>
                  </a:lnTo>
                  <a:lnTo>
                    <a:pt x="19815" y="6968"/>
                  </a:lnTo>
                  <a:lnTo>
                    <a:pt x="19815" y="4960"/>
                  </a:lnTo>
                  <a:lnTo>
                    <a:pt x="17053" y="4960"/>
                  </a:lnTo>
                  <a:lnTo>
                    <a:pt x="17053" y="2198"/>
                  </a:lnTo>
                  <a:lnTo>
                    <a:pt x="15065" y="2198"/>
                  </a:lnTo>
                  <a:lnTo>
                    <a:pt x="150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7;p60">
              <a:extLst>
                <a:ext uri="{FF2B5EF4-FFF2-40B4-BE49-F238E27FC236}">
                  <a16:creationId xmlns:a16="http://schemas.microsoft.com/office/drawing/2014/main" id="{CCEB59EC-CC61-036F-2FFC-C7B94614655D}"/>
                </a:ext>
              </a:extLst>
            </p:cNvPr>
            <p:cNvSpPr/>
            <p:nvPr/>
          </p:nvSpPr>
          <p:spPr>
            <a:xfrm>
              <a:off x="3625946" y="2541370"/>
              <a:ext cx="71334" cy="75910"/>
            </a:xfrm>
            <a:custGeom>
              <a:avLst/>
              <a:gdLst/>
              <a:ahLst/>
              <a:cxnLst/>
              <a:rect l="l" t="t" r="r" b="b"/>
              <a:pathLst>
                <a:path w="3913" h="4164" extrusionOk="0">
                  <a:moveTo>
                    <a:pt x="586" y="0"/>
                  </a:moveTo>
                  <a:lnTo>
                    <a:pt x="586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72" y="3055"/>
                  </a:lnTo>
                  <a:lnTo>
                    <a:pt x="272" y="3578"/>
                  </a:lnTo>
                  <a:lnTo>
                    <a:pt x="586" y="3578"/>
                  </a:lnTo>
                  <a:lnTo>
                    <a:pt x="586" y="3641"/>
                  </a:lnTo>
                  <a:lnTo>
                    <a:pt x="837" y="3641"/>
                  </a:lnTo>
                  <a:lnTo>
                    <a:pt x="837" y="4164"/>
                  </a:lnTo>
                  <a:lnTo>
                    <a:pt x="3327" y="4164"/>
                  </a:lnTo>
                  <a:lnTo>
                    <a:pt x="3327" y="3578"/>
                  </a:lnTo>
                  <a:lnTo>
                    <a:pt x="3913" y="3578"/>
                  </a:lnTo>
                  <a:lnTo>
                    <a:pt x="3913" y="1067"/>
                  </a:lnTo>
                  <a:lnTo>
                    <a:pt x="3641" y="1067"/>
                  </a:lnTo>
                  <a:lnTo>
                    <a:pt x="3641" y="544"/>
                  </a:lnTo>
                  <a:lnTo>
                    <a:pt x="3327" y="544"/>
                  </a:lnTo>
                  <a:lnTo>
                    <a:pt x="3327" y="523"/>
                  </a:lnTo>
                  <a:lnTo>
                    <a:pt x="3076" y="52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58;p60">
              <a:extLst>
                <a:ext uri="{FF2B5EF4-FFF2-40B4-BE49-F238E27FC236}">
                  <a16:creationId xmlns:a16="http://schemas.microsoft.com/office/drawing/2014/main" id="{27A45D29-FD0D-ED6D-A47E-24D9E5CD592A}"/>
                </a:ext>
              </a:extLst>
            </p:cNvPr>
            <p:cNvSpPr/>
            <p:nvPr/>
          </p:nvSpPr>
          <p:spPr>
            <a:xfrm>
              <a:off x="3707940" y="2631749"/>
              <a:ext cx="71352" cy="76311"/>
            </a:xfrm>
            <a:custGeom>
              <a:avLst/>
              <a:gdLst/>
              <a:ahLst/>
              <a:cxnLst/>
              <a:rect l="l" t="t" r="r" b="b"/>
              <a:pathLst>
                <a:path w="3914" h="4186" extrusionOk="0">
                  <a:moveTo>
                    <a:pt x="586" y="1"/>
                  </a:moveTo>
                  <a:lnTo>
                    <a:pt x="586" y="587"/>
                  </a:lnTo>
                  <a:lnTo>
                    <a:pt x="1" y="587"/>
                  </a:lnTo>
                  <a:lnTo>
                    <a:pt x="1" y="3098"/>
                  </a:lnTo>
                  <a:lnTo>
                    <a:pt x="273" y="3098"/>
                  </a:lnTo>
                  <a:lnTo>
                    <a:pt x="273" y="3621"/>
                  </a:lnTo>
                  <a:lnTo>
                    <a:pt x="586" y="3621"/>
                  </a:lnTo>
                  <a:lnTo>
                    <a:pt x="586" y="3663"/>
                  </a:lnTo>
                  <a:lnTo>
                    <a:pt x="838" y="3663"/>
                  </a:lnTo>
                  <a:lnTo>
                    <a:pt x="838" y="4186"/>
                  </a:lnTo>
                  <a:lnTo>
                    <a:pt x="3348" y="4186"/>
                  </a:lnTo>
                  <a:lnTo>
                    <a:pt x="3348" y="3621"/>
                  </a:lnTo>
                  <a:lnTo>
                    <a:pt x="3913" y="3621"/>
                  </a:lnTo>
                  <a:lnTo>
                    <a:pt x="3913" y="1110"/>
                  </a:lnTo>
                  <a:lnTo>
                    <a:pt x="3641" y="1110"/>
                  </a:lnTo>
                  <a:lnTo>
                    <a:pt x="3641" y="587"/>
                  </a:lnTo>
                  <a:lnTo>
                    <a:pt x="3348" y="587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60">
              <a:extLst>
                <a:ext uri="{FF2B5EF4-FFF2-40B4-BE49-F238E27FC236}">
                  <a16:creationId xmlns:a16="http://schemas.microsoft.com/office/drawing/2014/main" id="{68410444-077F-E9C7-24B5-125EEAA3A6BE}"/>
                </a:ext>
              </a:extLst>
            </p:cNvPr>
            <p:cNvSpPr/>
            <p:nvPr/>
          </p:nvSpPr>
          <p:spPr>
            <a:xfrm>
              <a:off x="3790718" y="2541370"/>
              <a:ext cx="70951" cy="75910"/>
            </a:xfrm>
            <a:custGeom>
              <a:avLst/>
              <a:gdLst/>
              <a:ahLst/>
              <a:cxnLst/>
              <a:rect l="l" t="t" r="r" b="b"/>
              <a:pathLst>
                <a:path w="3892" h="4164" extrusionOk="0">
                  <a:moveTo>
                    <a:pt x="544" y="0"/>
                  </a:moveTo>
                  <a:lnTo>
                    <a:pt x="544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51" y="3055"/>
                  </a:lnTo>
                  <a:lnTo>
                    <a:pt x="251" y="3578"/>
                  </a:lnTo>
                  <a:lnTo>
                    <a:pt x="544" y="3578"/>
                  </a:lnTo>
                  <a:lnTo>
                    <a:pt x="544" y="3641"/>
                  </a:lnTo>
                  <a:lnTo>
                    <a:pt x="795" y="3641"/>
                  </a:lnTo>
                  <a:lnTo>
                    <a:pt x="795" y="4164"/>
                  </a:lnTo>
                  <a:lnTo>
                    <a:pt x="3306" y="4164"/>
                  </a:lnTo>
                  <a:lnTo>
                    <a:pt x="3306" y="3578"/>
                  </a:lnTo>
                  <a:lnTo>
                    <a:pt x="3892" y="3578"/>
                  </a:lnTo>
                  <a:lnTo>
                    <a:pt x="3892" y="1067"/>
                  </a:lnTo>
                  <a:lnTo>
                    <a:pt x="3620" y="1067"/>
                  </a:lnTo>
                  <a:lnTo>
                    <a:pt x="3620" y="544"/>
                  </a:lnTo>
                  <a:lnTo>
                    <a:pt x="3306" y="544"/>
                  </a:lnTo>
                  <a:lnTo>
                    <a:pt x="3306" y="523"/>
                  </a:lnTo>
                  <a:lnTo>
                    <a:pt x="3055" y="523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0;p60">
              <a:extLst>
                <a:ext uri="{FF2B5EF4-FFF2-40B4-BE49-F238E27FC236}">
                  <a16:creationId xmlns:a16="http://schemas.microsoft.com/office/drawing/2014/main" id="{CBE2539A-7A2F-566E-5B9C-8AB6DC9DB3D0}"/>
                </a:ext>
              </a:extLst>
            </p:cNvPr>
            <p:cNvSpPr/>
            <p:nvPr/>
          </p:nvSpPr>
          <p:spPr>
            <a:xfrm>
              <a:off x="2998504" y="2244238"/>
              <a:ext cx="401680" cy="404341"/>
            </a:xfrm>
            <a:custGeom>
              <a:avLst/>
              <a:gdLst/>
              <a:ahLst/>
              <a:cxnLst/>
              <a:rect l="l" t="t" r="r" b="b"/>
              <a:pathLst>
                <a:path w="22034" h="22180" extrusionOk="0">
                  <a:moveTo>
                    <a:pt x="6968" y="1"/>
                  </a:moveTo>
                  <a:lnTo>
                    <a:pt x="6968" y="2198"/>
                  </a:lnTo>
                  <a:lnTo>
                    <a:pt x="4960" y="2198"/>
                  </a:lnTo>
                  <a:lnTo>
                    <a:pt x="4960" y="4959"/>
                  </a:lnTo>
                  <a:lnTo>
                    <a:pt x="2240" y="4959"/>
                  </a:lnTo>
                  <a:lnTo>
                    <a:pt x="2240" y="6968"/>
                  </a:lnTo>
                  <a:lnTo>
                    <a:pt x="1" y="6968"/>
                  </a:lnTo>
                  <a:lnTo>
                    <a:pt x="1" y="15066"/>
                  </a:lnTo>
                  <a:lnTo>
                    <a:pt x="2240" y="15066"/>
                  </a:lnTo>
                  <a:lnTo>
                    <a:pt x="2240" y="17053"/>
                  </a:lnTo>
                  <a:lnTo>
                    <a:pt x="4960" y="17053"/>
                  </a:lnTo>
                  <a:lnTo>
                    <a:pt x="4960" y="19815"/>
                  </a:lnTo>
                  <a:lnTo>
                    <a:pt x="6968" y="19815"/>
                  </a:lnTo>
                  <a:lnTo>
                    <a:pt x="6968" y="22180"/>
                  </a:lnTo>
                  <a:lnTo>
                    <a:pt x="15066" y="22180"/>
                  </a:lnTo>
                  <a:lnTo>
                    <a:pt x="15066" y="19815"/>
                  </a:lnTo>
                  <a:lnTo>
                    <a:pt x="17053" y="19815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33" y="15066"/>
                  </a:lnTo>
                  <a:lnTo>
                    <a:pt x="22033" y="6968"/>
                  </a:lnTo>
                  <a:lnTo>
                    <a:pt x="19815" y="6968"/>
                  </a:lnTo>
                  <a:lnTo>
                    <a:pt x="19815" y="4959"/>
                  </a:lnTo>
                  <a:lnTo>
                    <a:pt x="17053" y="4959"/>
                  </a:lnTo>
                  <a:lnTo>
                    <a:pt x="17053" y="2198"/>
                  </a:lnTo>
                  <a:lnTo>
                    <a:pt x="15066" y="2198"/>
                  </a:lnTo>
                  <a:lnTo>
                    <a:pt x="15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1;p60">
              <a:extLst>
                <a:ext uri="{FF2B5EF4-FFF2-40B4-BE49-F238E27FC236}">
                  <a16:creationId xmlns:a16="http://schemas.microsoft.com/office/drawing/2014/main" id="{134E1474-55C7-8505-3866-BF5770FD27EF}"/>
                </a:ext>
              </a:extLst>
            </p:cNvPr>
            <p:cNvSpPr/>
            <p:nvPr/>
          </p:nvSpPr>
          <p:spPr>
            <a:xfrm>
              <a:off x="3099584" y="2344552"/>
              <a:ext cx="199509" cy="200658"/>
            </a:xfrm>
            <a:custGeom>
              <a:avLst/>
              <a:gdLst/>
              <a:ahLst/>
              <a:cxnLst/>
              <a:rect l="l" t="t" r="r" b="b"/>
              <a:pathLst>
                <a:path w="10944" h="11007" extrusionOk="0">
                  <a:moveTo>
                    <a:pt x="3453" y="1"/>
                  </a:moveTo>
                  <a:lnTo>
                    <a:pt x="3453" y="1089"/>
                  </a:lnTo>
                  <a:lnTo>
                    <a:pt x="2469" y="1089"/>
                  </a:lnTo>
                  <a:lnTo>
                    <a:pt x="2469" y="2449"/>
                  </a:lnTo>
                  <a:lnTo>
                    <a:pt x="1109" y="2449"/>
                  </a:lnTo>
                  <a:lnTo>
                    <a:pt x="1109" y="3453"/>
                  </a:lnTo>
                  <a:lnTo>
                    <a:pt x="0" y="3453"/>
                  </a:lnTo>
                  <a:lnTo>
                    <a:pt x="0" y="7470"/>
                  </a:lnTo>
                  <a:lnTo>
                    <a:pt x="1109" y="7470"/>
                  </a:lnTo>
                  <a:lnTo>
                    <a:pt x="1109" y="8475"/>
                  </a:lnTo>
                  <a:lnTo>
                    <a:pt x="2469" y="8475"/>
                  </a:lnTo>
                  <a:lnTo>
                    <a:pt x="2469" y="9835"/>
                  </a:lnTo>
                  <a:lnTo>
                    <a:pt x="3453" y="9835"/>
                  </a:lnTo>
                  <a:lnTo>
                    <a:pt x="3453" y="11006"/>
                  </a:lnTo>
                  <a:lnTo>
                    <a:pt x="7491" y="11006"/>
                  </a:lnTo>
                  <a:lnTo>
                    <a:pt x="7491" y="9835"/>
                  </a:lnTo>
                  <a:lnTo>
                    <a:pt x="8475" y="9835"/>
                  </a:lnTo>
                  <a:lnTo>
                    <a:pt x="8475" y="8475"/>
                  </a:lnTo>
                  <a:lnTo>
                    <a:pt x="9835" y="8475"/>
                  </a:lnTo>
                  <a:lnTo>
                    <a:pt x="9835" y="7470"/>
                  </a:lnTo>
                  <a:lnTo>
                    <a:pt x="10944" y="7470"/>
                  </a:lnTo>
                  <a:lnTo>
                    <a:pt x="10944" y="3453"/>
                  </a:lnTo>
                  <a:lnTo>
                    <a:pt x="9835" y="3453"/>
                  </a:lnTo>
                  <a:lnTo>
                    <a:pt x="9835" y="2449"/>
                  </a:lnTo>
                  <a:lnTo>
                    <a:pt x="8475" y="2449"/>
                  </a:lnTo>
                  <a:lnTo>
                    <a:pt x="8475" y="1089"/>
                  </a:lnTo>
                  <a:lnTo>
                    <a:pt x="7491" y="1089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2;p60">
              <a:extLst>
                <a:ext uri="{FF2B5EF4-FFF2-40B4-BE49-F238E27FC236}">
                  <a16:creationId xmlns:a16="http://schemas.microsoft.com/office/drawing/2014/main" id="{9B7FCF94-2997-4FF1-29D1-AEA5A88E00B5}"/>
                </a:ext>
              </a:extLst>
            </p:cNvPr>
            <p:cNvSpPr/>
            <p:nvPr/>
          </p:nvSpPr>
          <p:spPr>
            <a:xfrm>
              <a:off x="3154508" y="2400624"/>
              <a:ext cx="89272" cy="88889"/>
            </a:xfrm>
            <a:custGeom>
              <a:avLst/>
              <a:gdLst/>
              <a:ahLst/>
              <a:cxnLst/>
              <a:rect l="l" t="t" r="r" b="b"/>
              <a:pathLst>
                <a:path w="4897" h="4876" extrusionOk="0">
                  <a:moveTo>
                    <a:pt x="1570" y="0"/>
                  </a:moveTo>
                  <a:lnTo>
                    <a:pt x="1570" y="482"/>
                  </a:lnTo>
                  <a:lnTo>
                    <a:pt x="1130" y="482"/>
                  </a:lnTo>
                  <a:lnTo>
                    <a:pt x="1130" y="1109"/>
                  </a:lnTo>
                  <a:lnTo>
                    <a:pt x="524" y="1109"/>
                  </a:lnTo>
                  <a:lnTo>
                    <a:pt x="524" y="1549"/>
                  </a:lnTo>
                  <a:lnTo>
                    <a:pt x="0" y="1549"/>
                  </a:lnTo>
                  <a:lnTo>
                    <a:pt x="0" y="3327"/>
                  </a:lnTo>
                  <a:lnTo>
                    <a:pt x="524" y="3327"/>
                  </a:lnTo>
                  <a:lnTo>
                    <a:pt x="524" y="3767"/>
                  </a:lnTo>
                  <a:lnTo>
                    <a:pt x="1130" y="3767"/>
                  </a:lnTo>
                  <a:lnTo>
                    <a:pt x="1130" y="4373"/>
                  </a:lnTo>
                  <a:lnTo>
                    <a:pt x="1570" y="4373"/>
                  </a:lnTo>
                  <a:lnTo>
                    <a:pt x="1570" y="4875"/>
                  </a:lnTo>
                  <a:lnTo>
                    <a:pt x="3369" y="4875"/>
                  </a:lnTo>
                  <a:lnTo>
                    <a:pt x="3369" y="4373"/>
                  </a:lnTo>
                  <a:lnTo>
                    <a:pt x="3829" y="4373"/>
                  </a:lnTo>
                  <a:lnTo>
                    <a:pt x="3829" y="3767"/>
                  </a:lnTo>
                  <a:lnTo>
                    <a:pt x="4415" y="3767"/>
                  </a:lnTo>
                  <a:lnTo>
                    <a:pt x="4415" y="3327"/>
                  </a:lnTo>
                  <a:lnTo>
                    <a:pt x="4897" y="3327"/>
                  </a:lnTo>
                  <a:lnTo>
                    <a:pt x="4897" y="1549"/>
                  </a:lnTo>
                  <a:lnTo>
                    <a:pt x="4415" y="1549"/>
                  </a:lnTo>
                  <a:lnTo>
                    <a:pt x="4415" y="1109"/>
                  </a:lnTo>
                  <a:lnTo>
                    <a:pt x="3829" y="1109"/>
                  </a:lnTo>
                  <a:lnTo>
                    <a:pt x="3829" y="482"/>
                  </a:lnTo>
                  <a:lnTo>
                    <a:pt x="3369" y="482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113;p62">
            <a:extLst>
              <a:ext uri="{FF2B5EF4-FFF2-40B4-BE49-F238E27FC236}">
                <a16:creationId xmlns:a16="http://schemas.microsoft.com/office/drawing/2014/main" id="{A2825B6F-E9D3-32BD-71FD-7520CB4668E2}"/>
              </a:ext>
            </a:extLst>
          </p:cNvPr>
          <p:cNvSpPr txBox="1"/>
          <p:nvPr/>
        </p:nvSpPr>
        <p:spPr>
          <a:xfrm>
            <a:off x="317012" y="651341"/>
            <a:ext cx="8517292" cy="2459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14) – 16245 Games, 14 Features</a:t>
            </a:r>
          </a:p>
        </p:txBody>
      </p:sp>
      <p:graphicFrame>
        <p:nvGraphicFramePr>
          <p:cNvPr id="24" name="표 31">
            <a:extLst>
              <a:ext uri="{FF2B5EF4-FFF2-40B4-BE49-F238E27FC236}">
                <a16:creationId xmlns:a16="http://schemas.microsoft.com/office/drawing/2014/main" id="{68218812-6D59-5F88-7BDE-93F249510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384222"/>
              </p:ext>
            </p:extLst>
          </p:nvPr>
        </p:nvGraphicFramePr>
        <p:xfrm>
          <a:off x="317011" y="901228"/>
          <a:ext cx="8509984" cy="3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07856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31905041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17581019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754418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193133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18762721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7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accent4"/>
                          </a:solidFill>
                        </a:rPr>
                        <a:t>Generation</a:t>
                      </a: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Type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Company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Multi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NA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EU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JP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Other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Global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sp>
        <p:nvSpPr>
          <p:cNvPr id="25" name="Google Shape;1111;p62">
            <a:extLst>
              <a:ext uri="{FF2B5EF4-FFF2-40B4-BE49-F238E27FC236}">
                <a16:creationId xmlns:a16="http://schemas.microsoft.com/office/drawing/2014/main" id="{25206BFE-BCE5-A40E-0FCA-200AB47EAFDF}"/>
              </a:ext>
            </a:extLst>
          </p:cNvPr>
          <p:cNvSpPr txBox="1">
            <a:spLocks/>
          </p:cNvSpPr>
          <p:nvPr/>
        </p:nvSpPr>
        <p:spPr>
          <a:xfrm>
            <a:off x="5654006" y="1236508"/>
            <a:ext cx="2090983" cy="79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3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algn="ctr"/>
            <a:r>
              <a:rPr lang="en-US" sz="2000" dirty="0"/>
              <a:t>TOP 100</a:t>
            </a:r>
            <a:br>
              <a:rPr lang="en-US" sz="2000" dirty="0"/>
            </a:br>
            <a:r>
              <a:rPr lang="en-US" sz="2000" dirty="0"/>
              <a:t>(Publisher)</a:t>
            </a:r>
          </a:p>
        </p:txBody>
      </p:sp>
      <p:sp>
        <p:nvSpPr>
          <p:cNvPr id="35" name="Google Shape;1111;p62">
            <a:extLst>
              <a:ext uri="{FF2B5EF4-FFF2-40B4-BE49-F238E27FC236}">
                <a16:creationId xmlns:a16="http://schemas.microsoft.com/office/drawing/2014/main" id="{0A547DEA-69A6-FC35-0B82-344D28186E87}"/>
              </a:ext>
            </a:extLst>
          </p:cNvPr>
          <p:cNvSpPr txBox="1">
            <a:spLocks/>
          </p:cNvSpPr>
          <p:nvPr/>
        </p:nvSpPr>
        <p:spPr>
          <a:xfrm>
            <a:off x="1888246" y="1236508"/>
            <a:ext cx="2131818" cy="79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3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algn="ctr"/>
            <a:r>
              <a:rPr lang="en-US" sz="2000" dirty="0"/>
              <a:t>TOP 10</a:t>
            </a:r>
            <a:br>
              <a:rPr lang="en-US" sz="2000" dirty="0"/>
            </a:br>
            <a:r>
              <a:rPr lang="en-US" sz="2000" dirty="0"/>
              <a:t>(Title)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D3141D0-11CF-4581-EB39-B898F9968727}"/>
              </a:ext>
            </a:extLst>
          </p:cNvPr>
          <p:cNvCxnSpPr>
            <a:cxnSpLocks/>
          </p:cNvCxnSpPr>
          <p:nvPr/>
        </p:nvCxnSpPr>
        <p:spPr>
          <a:xfrm flipH="1">
            <a:off x="4571997" y="1236508"/>
            <a:ext cx="3" cy="3740934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Google Shape;1118;p62">
            <a:extLst>
              <a:ext uri="{FF2B5EF4-FFF2-40B4-BE49-F238E27FC236}">
                <a16:creationId xmlns:a16="http://schemas.microsoft.com/office/drawing/2014/main" id="{DABAB0E8-675E-1673-4C83-7D5BC6D1A81F}"/>
              </a:ext>
            </a:extLst>
          </p:cNvPr>
          <p:cNvSpPr/>
          <p:nvPr/>
        </p:nvSpPr>
        <p:spPr>
          <a:xfrm>
            <a:off x="4643486" y="3544825"/>
            <a:ext cx="540195" cy="613723"/>
          </a:xfrm>
          <a:custGeom>
            <a:avLst/>
            <a:gdLst/>
            <a:ahLst/>
            <a:cxnLst/>
            <a:rect l="l" t="t" r="r" b="b"/>
            <a:pathLst>
              <a:path w="40253" h="45732" extrusionOk="0">
                <a:moveTo>
                  <a:pt x="1" y="1"/>
                </a:moveTo>
                <a:lnTo>
                  <a:pt x="1" y="2984"/>
                </a:lnTo>
                <a:lnTo>
                  <a:pt x="1" y="17740"/>
                </a:lnTo>
                <a:lnTo>
                  <a:pt x="2957" y="17740"/>
                </a:lnTo>
                <a:lnTo>
                  <a:pt x="2957" y="20723"/>
                </a:lnTo>
                <a:lnTo>
                  <a:pt x="5941" y="20723"/>
                </a:lnTo>
                <a:lnTo>
                  <a:pt x="5941" y="17740"/>
                </a:lnTo>
                <a:lnTo>
                  <a:pt x="2984" y="17740"/>
                </a:lnTo>
                <a:lnTo>
                  <a:pt x="2984" y="2984"/>
                </a:lnTo>
                <a:lnTo>
                  <a:pt x="8897" y="2984"/>
                </a:lnTo>
                <a:lnTo>
                  <a:pt x="8897" y="5561"/>
                </a:lnTo>
                <a:lnTo>
                  <a:pt x="8925" y="5561"/>
                </a:lnTo>
                <a:lnTo>
                  <a:pt x="8925" y="20723"/>
                </a:lnTo>
                <a:lnTo>
                  <a:pt x="5941" y="20723"/>
                </a:lnTo>
                <a:lnTo>
                  <a:pt x="5941" y="23653"/>
                </a:lnTo>
                <a:lnTo>
                  <a:pt x="11230" y="23653"/>
                </a:lnTo>
                <a:lnTo>
                  <a:pt x="11230" y="26636"/>
                </a:lnTo>
                <a:lnTo>
                  <a:pt x="13861" y="26636"/>
                </a:lnTo>
                <a:lnTo>
                  <a:pt x="13861" y="29620"/>
                </a:lnTo>
                <a:lnTo>
                  <a:pt x="16140" y="29620"/>
                </a:lnTo>
                <a:lnTo>
                  <a:pt x="16140" y="32169"/>
                </a:lnTo>
                <a:lnTo>
                  <a:pt x="18825" y="32169"/>
                </a:lnTo>
                <a:lnTo>
                  <a:pt x="18825" y="34828"/>
                </a:lnTo>
                <a:lnTo>
                  <a:pt x="16140" y="34828"/>
                </a:lnTo>
                <a:lnTo>
                  <a:pt x="16140" y="37350"/>
                </a:lnTo>
                <a:lnTo>
                  <a:pt x="18825" y="37350"/>
                </a:lnTo>
                <a:lnTo>
                  <a:pt x="18825" y="40605"/>
                </a:lnTo>
                <a:lnTo>
                  <a:pt x="16140" y="40605"/>
                </a:lnTo>
                <a:lnTo>
                  <a:pt x="16140" y="43182"/>
                </a:lnTo>
                <a:lnTo>
                  <a:pt x="11013" y="43182"/>
                </a:lnTo>
                <a:lnTo>
                  <a:pt x="11013" y="45731"/>
                </a:lnTo>
                <a:lnTo>
                  <a:pt x="29295" y="45731"/>
                </a:lnTo>
                <a:lnTo>
                  <a:pt x="29295" y="43182"/>
                </a:lnTo>
                <a:lnTo>
                  <a:pt x="24168" y="43182"/>
                </a:lnTo>
                <a:lnTo>
                  <a:pt x="24168" y="40605"/>
                </a:lnTo>
                <a:lnTo>
                  <a:pt x="21510" y="40605"/>
                </a:lnTo>
                <a:lnTo>
                  <a:pt x="21510" y="37350"/>
                </a:lnTo>
                <a:lnTo>
                  <a:pt x="24168" y="37350"/>
                </a:lnTo>
                <a:lnTo>
                  <a:pt x="24168" y="34828"/>
                </a:lnTo>
                <a:lnTo>
                  <a:pt x="21510" y="34828"/>
                </a:lnTo>
                <a:lnTo>
                  <a:pt x="21510" y="32169"/>
                </a:lnTo>
                <a:lnTo>
                  <a:pt x="24168" y="32169"/>
                </a:lnTo>
                <a:lnTo>
                  <a:pt x="24168" y="29620"/>
                </a:lnTo>
                <a:lnTo>
                  <a:pt x="26311" y="29620"/>
                </a:lnTo>
                <a:lnTo>
                  <a:pt x="26311" y="26636"/>
                </a:lnTo>
                <a:lnTo>
                  <a:pt x="28969" y="26636"/>
                </a:lnTo>
                <a:lnTo>
                  <a:pt x="28969" y="23653"/>
                </a:lnTo>
                <a:lnTo>
                  <a:pt x="34313" y="23653"/>
                </a:lnTo>
                <a:lnTo>
                  <a:pt x="34313" y="20723"/>
                </a:lnTo>
                <a:lnTo>
                  <a:pt x="31410" y="20723"/>
                </a:lnTo>
                <a:lnTo>
                  <a:pt x="31410" y="5561"/>
                </a:lnTo>
                <a:lnTo>
                  <a:pt x="31410" y="2984"/>
                </a:lnTo>
                <a:lnTo>
                  <a:pt x="37269" y="2984"/>
                </a:lnTo>
                <a:lnTo>
                  <a:pt x="37269" y="17740"/>
                </a:lnTo>
                <a:lnTo>
                  <a:pt x="34313" y="17740"/>
                </a:lnTo>
                <a:lnTo>
                  <a:pt x="34313" y="20723"/>
                </a:lnTo>
                <a:lnTo>
                  <a:pt x="37296" y="20723"/>
                </a:lnTo>
                <a:lnTo>
                  <a:pt x="37296" y="17740"/>
                </a:lnTo>
                <a:lnTo>
                  <a:pt x="40253" y="17740"/>
                </a:lnTo>
                <a:lnTo>
                  <a:pt x="40253" y="2984"/>
                </a:lnTo>
                <a:lnTo>
                  <a:pt x="40253" y="1"/>
                </a:lnTo>
                <a:lnTo>
                  <a:pt x="28427" y="1"/>
                </a:lnTo>
                <a:lnTo>
                  <a:pt x="28427" y="5561"/>
                </a:lnTo>
                <a:lnTo>
                  <a:pt x="11827" y="5561"/>
                </a:lnTo>
                <a:lnTo>
                  <a:pt x="1182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AutoShape 2">
            <a:extLst>
              <a:ext uri="{FF2B5EF4-FFF2-40B4-BE49-F238E27FC236}">
                <a16:creationId xmlns:a16="http://schemas.microsoft.com/office/drawing/2014/main" id="{F50F860D-BB6A-D6E7-2997-632AF1E530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42" name="Picture 2" descr="Pc 아이콘 벡터 기호와 기호 흰색 배경 Pc 로고 개념에 고립 0명에 대한 스톡 벡터 아트 및 기타 이미지 - 0명, LCD,  네트워크 서버 - iStock">
            <a:extLst>
              <a:ext uri="{FF2B5EF4-FFF2-40B4-BE49-F238E27FC236}">
                <a16:creationId xmlns:a16="http://schemas.microsoft.com/office/drawing/2014/main" id="{220BF259-C74E-9AC8-A679-F3DCE18EB6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7" t="20668" r="10294" b="19328"/>
          <a:stretch/>
        </p:blipFill>
        <p:spPr bwMode="auto">
          <a:xfrm>
            <a:off x="427270" y="3823283"/>
            <a:ext cx="674615" cy="51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7821F2-E2EB-061D-BD64-CA3C57A1E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70" y="3074844"/>
            <a:ext cx="674603" cy="406213"/>
          </a:xfrm>
          <a:prstGeom prst="rect">
            <a:avLst/>
          </a:prstGeom>
        </p:spPr>
      </p:pic>
      <p:pic>
        <p:nvPicPr>
          <p:cNvPr id="11" name="Picture 46" descr="Console, game icon - Download on Iconfinder on Iconfinder">
            <a:extLst>
              <a:ext uri="{FF2B5EF4-FFF2-40B4-BE49-F238E27FC236}">
                <a16:creationId xmlns:a16="http://schemas.microsoft.com/office/drawing/2014/main" id="{E7917321-6DCB-140E-D2ED-2A0747D1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73" y="2068656"/>
            <a:ext cx="674600" cy="674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4BFA0E4-35C8-4FFE-51BF-0A69B48724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300" y="1959785"/>
            <a:ext cx="3081070" cy="8598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C73AE0B-B34B-9A5C-B5FE-738E3D066E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7197" y="2878611"/>
            <a:ext cx="3081070" cy="82912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5A2CD60-E7B7-5356-AEFA-2C720FB2D5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7197" y="3772897"/>
            <a:ext cx="3075384" cy="77130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3A0E275-3C87-53D3-E435-34FDC258BF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4470" y="1959785"/>
            <a:ext cx="1116574" cy="115606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7B0775E-FD6D-ECDF-DC36-8F05AF628A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5126" y="1959785"/>
            <a:ext cx="1181122" cy="115606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C8D58A5-339F-D7C9-4A05-D500AF388B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2731" y="1959785"/>
            <a:ext cx="1184264" cy="1156067"/>
          </a:xfrm>
          <a:prstGeom prst="rect">
            <a:avLst/>
          </a:prstGeom>
        </p:spPr>
      </p:pic>
      <p:pic>
        <p:nvPicPr>
          <p:cNvPr id="39" name="Picture 8" descr="Nintendo logo | Logok">
            <a:extLst>
              <a:ext uri="{FF2B5EF4-FFF2-40B4-BE49-F238E27FC236}">
                <a16:creationId xmlns:a16="http://schemas.microsoft.com/office/drawing/2014/main" id="{1BADC0ED-5769-92CA-7B84-20115A573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53" y="3511751"/>
            <a:ext cx="920207" cy="68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Nintendo logo | Logok">
            <a:extLst>
              <a:ext uri="{FF2B5EF4-FFF2-40B4-BE49-F238E27FC236}">
                <a16:creationId xmlns:a16="http://schemas.microsoft.com/office/drawing/2014/main" id="{4ACAFC13-AE95-1D5F-F3E0-DFD307377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83" y="3508378"/>
            <a:ext cx="920207" cy="68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Ea Logo PNG Vectors Free Download">
            <a:extLst>
              <a:ext uri="{FF2B5EF4-FFF2-40B4-BE49-F238E27FC236}">
                <a16:creationId xmlns:a16="http://schemas.microsoft.com/office/drawing/2014/main" id="{2950BD3C-5CAC-E9E6-70DA-7A3C5709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248" y="3576956"/>
            <a:ext cx="524346" cy="5243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20C5B869-DB3B-EB3A-7DE3-12D7B6A3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100" y="3583434"/>
            <a:ext cx="909137" cy="51139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92335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748785CD-109F-F725-5ABD-9B64EFEDA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778" y="1408816"/>
            <a:ext cx="2956147" cy="295614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725EA0-A91D-AA4B-C62D-A1C8C9C14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24" y="1408816"/>
            <a:ext cx="3033960" cy="29625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Google Shape;1111;p62">
            <a:extLst>
              <a:ext uri="{FF2B5EF4-FFF2-40B4-BE49-F238E27FC236}">
                <a16:creationId xmlns:a16="http://schemas.microsoft.com/office/drawing/2014/main" id="{60D4ABD3-31BC-828E-3575-E5372FFF3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715" y="139841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Trend Analysis – Company</a:t>
            </a:r>
            <a:endParaRPr dirty="0"/>
          </a:p>
        </p:txBody>
      </p:sp>
      <p:sp>
        <p:nvSpPr>
          <p:cNvPr id="1096" name="Google Shape;1029;p60">
            <a:extLst>
              <a:ext uri="{FF2B5EF4-FFF2-40B4-BE49-F238E27FC236}">
                <a16:creationId xmlns:a16="http://schemas.microsoft.com/office/drawing/2014/main" id="{0DFF5F07-9081-5324-A559-0936E4FAC2E4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2</a:t>
            </a:r>
          </a:p>
        </p:txBody>
      </p:sp>
      <p:grpSp>
        <p:nvGrpSpPr>
          <p:cNvPr id="2" name="Google Shape;1053;p60">
            <a:extLst>
              <a:ext uri="{FF2B5EF4-FFF2-40B4-BE49-F238E27FC236}">
                <a16:creationId xmlns:a16="http://schemas.microsoft.com/office/drawing/2014/main" id="{E6B0AC27-3EE6-A8B5-F035-D5B1DCB7E130}"/>
              </a:ext>
            </a:extLst>
          </p:cNvPr>
          <p:cNvGrpSpPr/>
          <p:nvPr/>
        </p:nvGrpSpPr>
        <p:grpSpPr>
          <a:xfrm>
            <a:off x="102308" y="43280"/>
            <a:ext cx="763531" cy="435068"/>
            <a:chOff x="2998504" y="2244238"/>
            <a:chExt cx="937193" cy="534022"/>
          </a:xfrm>
        </p:grpSpPr>
        <p:sp>
          <p:nvSpPr>
            <p:cNvPr id="3" name="Google Shape;1054;p60">
              <a:extLst>
                <a:ext uri="{FF2B5EF4-FFF2-40B4-BE49-F238E27FC236}">
                  <a16:creationId xmlns:a16="http://schemas.microsoft.com/office/drawing/2014/main" id="{A219BF4E-5EC3-99F0-3CF2-7E56BD703259}"/>
                </a:ext>
              </a:extLst>
            </p:cNvPr>
            <p:cNvSpPr/>
            <p:nvPr/>
          </p:nvSpPr>
          <p:spPr>
            <a:xfrm>
              <a:off x="3707940" y="2447910"/>
              <a:ext cx="71352" cy="75928"/>
            </a:xfrm>
            <a:custGeom>
              <a:avLst/>
              <a:gdLst/>
              <a:ahLst/>
              <a:cxnLst/>
              <a:rect l="l" t="t" r="r" b="b"/>
              <a:pathLst>
                <a:path w="3914" h="4165" extrusionOk="0">
                  <a:moveTo>
                    <a:pt x="586" y="1"/>
                  </a:moveTo>
                  <a:lnTo>
                    <a:pt x="586" y="545"/>
                  </a:lnTo>
                  <a:lnTo>
                    <a:pt x="1" y="545"/>
                  </a:lnTo>
                  <a:lnTo>
                    <a:pt x="1" y="3056"/>
                  </a:lnTo>
                  <a:lnTo>
                    <a:pt x="273" y="3056"/>
                  </a:lnTo>
                  <a:lnTo>
                    <a:pt x="273" y="3579"/>
                  </a:lnTo>
                  <a:lnTo>
                    <a:pt x="586" y="3579"/>
                  </a:lnTo>
                  <a:lnTo>
                    <a:pt x="586" y="3642"/>
                  </a:lnTo>
                  <a:lnTo>
                    <a:pt x="838" y="3642"/>
                  </a:lnTo>
                  <a:lnTo>
                    <a:pt x="838" y="4165"/>
                  </a:lnTo>
                  <a:lnTo>
                    <a:pt x="3348" y="4165"/>
                  </a:lnTo>
                  <a:lnTo>
                    <a:pt x="3348" y="3579"/>
                  </a:lnTo>
                  <a:lnTo>
                    <a:pt x="3913" y="3579"/>
                  </a:lnTo>
                  <a:lnTo>
                    <a:pt x="3913" y="1068"/>
                  </a:lnTo>
                  <a:lnTo>
                    <a:pt x="3641" y="1068"/>
                  </a:lnTo>
                  <a:lnTo>
                    <a:pt x="3641" y="545"/>
                  </a:lnTo>
                  <a:lnTo>
                    <a:pt x="3348" y="545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rgbClr val="09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55;p60">
              <a:extLst>
                <a:ext uri="{FF2B5EF4-FFF2-40B4-BE49-F238E27FC236}">
                  <a16:creationId xmlns:a16="http://schemas.microsoft.com/office/drawing/2014/main" id="{3AEAA55D-8C77-88C7-4FA2-052505FB3393}"/>
                </a:ext>
              </a:extLst>
            </p:cNvPr>
            <p:cNvSpPr/>
            <p:nvPr/>
          </p:nvSpPr>
          <p:spPr>
            <a:xfrm>
              <a:off x="3123993" y="2372023"/>
              <a:ext cx="685083" cy="276549"/>
            </a:xfrm>
            <a:custGeom>
              <a:avLst/>
              <a:gdLst/>
              <a:ahLst/>
              <a:cxnLst/>
              <a:rect l="l" t="t" r="r" b="b"/>
              <a:pathLst>
                <a:path w="37580" h="15170" extrusionOk="0">
                  <a:moveTo>
                    <a:pt x="1" y="0"/>
                  </a:moveTo>
                  <a:lnTo>
                    <a:pt x="1" y="15170"/>
                  </a:lnTo>
                  <a:lnTo>
                    <a:pt x="37579" y="15170"/>
                  </a:lnTo>
                  <a:lnTo>
                    <a:pt x="375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6;p60">
              <a:extLst>
                <a:ext uri="{FF2B5EF4-FFF2-40B4-BE49-F238E27FC236}">
                  <a16:creationId xmlns:a16="http://schemas.microsoft.com/office/drawing/2014/main" id="{B32492C9-0EEF-C1EC-9424-92DC660CA1AB}"/>
                </a:ext>
              </a:extLst>
            </p:cNvPr>
            <p:cNvSpPr/>
            <p:nvPr/>
          </p:nvSpPr>
          <p:spPr>
            <a:xfrm>
              <a:off x="3534400" y="2373919"/>
              <a:ext cx="401297" cy="404341"/>
            </a:xfrm>
            <a:custGeom>
              <a:avLst/>
              <a:gdLst/>
              <a:ahLst/>
              <a:cxnLst/>
              <a:rect l="l" t="t" r="r" b="b"/>
              <a:pathLst>
                <a:path w="22013" h="22180" extrusionOk="0">
                  <a:moveTo>
                    <a:pt x="6947" y="1"/>
                  </a:moveTo>
                  <a:lnTo>
                    <a:pt x="6947" y="2198"/>
                  </a:lnTo>
                  <a:lnTo>
                    <a:pt x="4959" y="2198"/>
                  </a:lnTo>
                  <a:lnTo>
                    <a:pt x="4959" y="4960"/>
                  </a:lnTo>
                  <a:lnTo>
                    <a:pt x="2197" y="4960"/>
                  </a:lnTo>
                  <a:lnTo>
                    <a:pt x="2197" y="6968"/>
                  </a:lnTo>
                  <a:lnTo>
                    <a:pt x="0" y="6968"/>
                  </a:lnTo>
                  <a:lnTo>
                    <a:pt x="0" y="15066"/>
                  </a:lnTo>
                  <a:lnTo>
                    <a:pt x="2197" y="15066"/>
                  </a:lnTo>
                  <a:lnTo>
                    <a:pt x="2197" y="17053"/>
                  </a:lnTo>
                  <a:lnTo>
                    <a:pt x="4959" y="17053"/>
                  </a:lnTo>
                  <a:lnTo>
                    <a:pt x="4959" y="19773"/>
                  </a:lnTo>
                  <a:lnTo>
                    <a:pt x="6947" y="19773"/>
                  </a:lnTo>
                  <a:lnTo>
                    <a:pt x="6947" y="22180"/>
                  </a:lnTo>
                  <a:lnTo>
                    <a:pt x="15065" y="22180"/>
                  </a:lnTo>
                  <a:lnTo>
                    <a:pt x="15065" y="19773"/>
                  </a:lnTo>
                  <a:lnTo>
                    <a:pt x="17053" y="19773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12" y="15066"/>
                  </a:lnTo>
                  <a:lnTo>
                    <a:pt x="22012" y="6968"/>
                  </a:lnTo>
                  <a:lnTo>
                    <a:pt x="19815" y="6968"/>
                  </a:lnTo>
                  <a:lnTo>
                    <a:pt x="19815" y="4960"/>
                  </a:lnTo>
                  <a:lnTo>
                    <a:pt x="17053" y="4960"/>
                  </a:lnTo>
                  <a:lnTo>
                    <a:pt x="17053" y="2198"/>
                  </a:lnTo>
                  <a:lnTo>
                    <a:pt x="15065" y="2198"/>
                  </a:lnTo>
                  <a:lnTo>
                    <a:pt x="150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7;p60">
              <a:extLst>
                <a:ext uri="{FF2B5EF4-FFF2-40B4-BE49-F238E27FC236}">
                  <a16:creationId xmlns:a16="http://schemas.microsoft.com/office/drawing/2014/main" id="{CCEB59EC-CC61-036F-2FFC-C7B94614655D}"/>
                </a:ext>
              </a:extLst>
            </p:cNvPr>
            <p:cNvSpPr/>
            <p:nvPr/>
          </p:nvSpPr>
          <p:spPr>
            <a:xfrm>
              <a:off x="3625946" y="2541370"/>
              <a:ext cx="71334" cy="75910"/>
            </a:xfrm>
            <a:custGeom>
              <a:avLst/>
              <a:gdLst/>
              <a:ahLst/>
              <a:cxnLst/>
              <a:rect l="l" t="t" r="r" b="b"/>
              <a:pathLst>
                <a:path w="3913" h="4164" extrusionOk="0">
                  <a:moveTo>
                    <a:pt x="586" y="0"/>
                  </a:moveTo>
                  <a:lnTo>
                    <a:pt x="586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72" y="3055"/>
                  </a:lnTo>
                  <a:lnTo>
                    <a:pt x="272" y="3578"/>
                  </a:lnTo>
                  <a:lnTo>
                    <a:pt x="586" y="3578"/>
                  </a:lnTo>
                  <a:lnTo>
                    <a:pt x="586" y="3641"/>
                  </a:lnTo>
                  <a:lnTo>
                    <a:pt x="837" y="3641"/>
                  </a:lnTo>
                  <a:lnTo>
                    <a:pt x="837" y="4164"/>
                  </a:lnTo>
                  <a:lnTo>
                    <a:pt x="3327" y="4164"/>
                  </a:lnTo>
                  <a:lnTo>
                    <a:pt x="3327" y="3578"/>
                  </a:lnTo>
                  <a:lnTo>
                    <a:pt x="3913" y="3578"/>
                  </a:lnTo>
                  <a:lnTo>
                    <a:pt x="3913" y="1067"/>
                  </a:lnTo>
                  <a:lnTo>
                    <a:pt x="3641" y="1067"/>
                  </a:lnTo>
                  <a:lnTo>
                    <a:pt x="3641" y="544"/>
                  </a:lnTo>
                  <a:lnTo>
                    <a:pt x="3327" y="544"/>
                  </a:lnTo>
                  <a:lnTo>
                    <a:pt x="3327" y="523"/>
                  </a:lnTo>
                  <a:lnTo>
                    <a:pt x="3076" y="52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58;p60">
              <a:extLst>
                <a:ext uri="{FF2B5EF4-FFF2-40B4-BE49-F238E27FC236}">
                  <a16:creationId xmlns:a16="http://schemas.microsoft.com/office/drawing/2014/main" id="{27A45D29-FD0D-ED6D-A47E-24D9E5CD592A}"/>
                </a:ext>
              </a:extLst>
            </p:cNvPr>
            <p:cNvSpPr/>
            <p:nvPr/>
          </p:nvSpPr>
          <p:spPr>
            <a:xfrm>
              <a:off x="3707940" y="2631749"/>
              <a:ext cx="71352" cy="76311"/>
            </a:xfrm>
            <a:custGeom>
              <a:avLst/>
              <a:gdLst/>
              <a:ahLst/>
              <a:cxnLst/>
              <a:rect l="l" t="t" r="r" b="b"/>
              <a:pathLst>
                <a:path w="3914" h="4186" extrusionOk="0">
                  <a:moveTo>
                    <a:pt x="586" y="1"/>
                  </a:moveTo>
                  <a:lnTo>
                    <a:pt x="586" y="587"/>
                  </a:lnTo>
                  <a:lnTo>
                    <a:pt x="1" y="587"/>
                  </a:lnTo>
                  <a:lnTo>
                    <a:pt x="1" y="3098"/>
                  </a:lnTo>
                  <a:lnTo>
                    <a:pt x="273" y="3098"/>
                  </a:lnTo>
                  <a:lnTo>
                    <a:pt x="273" y="3621"/>
                  </a:lnTo>
                  <a:lnTo>
                    <a:pt x="586" y="3621"/>
                  </a:lnTo>
                  <a:lnTo>
                    <a:pt x="586" y="3663"/>
                  </a:lnTo>
                  <a:lnTo>
                    <a:pt x="838" y="3663"/>
                  </a:lnTo>
                  <a:lnTo>
                    <a:pt x="838" y="4186"/>
                  </a:lnTo>
                  <a:lnTo>
                    <a:pt x="3348" y="4186"/>
                  </a:lnTo>
                  <a:lnTo>
                    <a:pt x="3348" y="3621"/>
                  </a:lnTo>
                  <a:lnTo>
                    <a:pt x="3913" y="3621"/>
                  </a:lnTo>
                  <a:lnTo>
                    <a:pt x="3913" y="1110"/>
                  </a:lnTo>
                  <a:lnTo>
                    <a:pt x="3641" y="1110"/>
                  </a:lnTo>
                  <a:lnTo>
                    <a:pt x="3641" y="587"/>
                  </a:lnTo>
                  <a:lnTo>
                    <a:pt x="3348" y="587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60">
              <a:extLst>
                <a:ext uri="{FF2B5EF4-FFF2-40B4-BE49-F238E27FC236}">
                  <a16:creationId xmlns:a16="http://schemas.microsoft.com/office/drawing/2014/main" id="{68410444-077F-E9C7-24B5-125EEAA3A6BE}"/>
                </a:ext>
              </a:extLst>
            </p:cNvPr>
            <p:cNvSpPr/>
            <p:nvPr/>
          </p:nvSpPr>
          <p:spPr>
            <a:xfrm>
              <a:off x="3790718" y="2541370"/>
              <a:ext cx="70951" cy="75910"/>
            </a:xfrm>
            <a:custGeom>
              <a:avLst/>
              <a:gdLst/>
              <a:ahLst/>
              <a:cxnLst/>
              <a:rect l="l" t="t" r="r" b="b"/>
              <a:pathLst>
                <a:path w="3892" h="4164" extrusionOk="0">
                  <a:moveTo>
                    <a:pt x="544" y="0"/>
                  </a:moveTo>
                  <a:lnTo>
                    <a:pt x="544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51" y="3055"/>
                  </a:lnTo>
                  <a:lnTo>
                    <a:pt x="251" y="3578"/>
                  </a:lnTo>
                  <a:lnTo>
                    <a:pt x="544" y="3578"/>
                  </a:lnTo>
                  <a:lnTo>
                    <a:pt x="544" y="3641"/>
                  </a:lnTo>
                  <a:lnTo>
                    <a:pt x="795" y="3641"/>
                  </a:lnTo>
                  <a:lnTo>
                    <a:pt x="795" y="4164"/>
                  </a:lnTo>
                  <a:lnTo>
                    <a:pt x="3306" y="4164"/>
                  </a:lnTo>
                  <a:lnTo>
                    <a:pt x="3306" y="3578"/>
                  </a:lnTo>
                  <a:lnTo>
                    <a:pt x="3892" y="3578"/>
                  </a:lnTo>
                  <a:lnTo>
                    <a:pt x="3892" y="1067"/>
                  </a:lnTo>
                  <a:lnTo>
                    <a:pt x="3620" y="1067"/>
                  </a:lnTo>
                  <a:lnTo>
                    <a:pt x="3620" y="544"/>
                  </a:lnTo>
                  <a:lnTo>
                    <a:pt x="3306" y="544"/>
                  </a:lnTo>
                  <a:lnTo>
                    <a:pt x="3306" y="523"/>
                  </a:lnTo>
                  <a:lnTo>
                    <a:pt x="3055" y="523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0;p60">
              <a:extLst>
                <a:ext uri="{FF2B5EF4-FFF2-40B4-BE49-F238E27FC236}">
                  <a16:creationId xmlns:a16="http://schemas.microsoft.com/office/drawing/2014/main" id="{CBE2539A-7A2F-566E-5B9C-8AB6DC9DB3D0}"/>
                </a:ext>
              </a:extLst>
            </p:cNvPr>
            <p:cNvSpPr/>
            <p:nvPr/>
          </p:nvSpPr>
          <p:spPr>
            <a:xfrm>
              <a:off x="2998504" y="2244238"/>
              <a:ext cx="401680" cy="404341"/>
            </a:xfrm>
            <a:custGeom>
              <a:avLst/>
              <a:gdLst/>
              <a:ahLst/>
              <a:cxnLst/>
              <a:rect l="l" t="t" r="r" b="b"/>
              <a:pathLst>
                <a:path w="22034" h="22180" extrusionOk="0">
                  <a:moveTo>
                    <a:pt x="6968" y="1"/>
                  </a:moveTo>
                  <a:lnTo>
                    <a:pt x="6968" y="2198"/>
                  </a:lnTo>
                  <a:lnTo>
                    <a:pt x="4960" y="2198"/>
                  </a:lnTo>
                  <a:lnTo>
                    <a:pt x="4960" y="4959"/>
                  </a:lnTo>
                  <a:lnTo>
                    <a:pt x="2240" y="4959"/>
                  </a:lnTo>
                  <a:lnTo>
                    <a:pt x="2240" y="6968"/>
                  </a:lnTo>
                  <a:lnTo>
                    <a:pt x="1" y="6968"/>
                  </a:lnTo>
                  <a:lnTo>
                    <a:pt x="1" y="15066"/>
                  </a:lnTo>
                  <a:lnTo>
                    <a:pt x="2240" y="15066"/>
                  </a:lnTo>
                  <a:lnTo>
                    <a:pt x="2240" y="17053"/>
                  </a:lnTo>
                  <a:lnTo>
                    <a:pt x="4960" y="17053"/>
                  </a:lnTo>
                  <a:lnTo>
                    <a:pt x="4960" y="19815"/>
                  </a:lnTo>
                  <a:lnTo>
                    <a:pt x="6968" y="19815"/>
                  </a:lnTo>
                  <a:lnTo>
                    <a:pt x="6968" y="22180"/>
                  </a:lnTo>
                  <a:lnTo>
                    <a:pt x="15066" y="22180"/>
                  </a:lnTo>
                  <a:lnTo>
                    <a:pt x="15066" y="19815"/>
                  </a:lnTo>
                  <a:lnTo>
                    <a:pt x="17053" y="19815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33" y="15066"/>
                  </a:lnTo>
                  <a:lnTo>
                    <a:pt x="22033" y="6968"/>
                  </a:lnTo>
                  <a:lnTo>
                    <a:pt x="19815" y="6968"/>
                  </a:lnTo>
                  <a:lnTo>
                    <a:pt x="19815" y="4959"/>
                  </a:lnTo>
                  <a:lnTo>
                    <a:pt x="17053" y="4959"/>
                  </a:lnTo>
                  <a:lnTo>
                    <a:pt x="17053" y="2198"/>
                  </a:lnTo>
                  <a:lnTo>
                    <a:pt x="15066" y="2198"/>
                  </a:lnTo>
                  <a:lnTo>
                    <a:pt x="15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1;p60">
              <a:extLst>
                <a:ext uri="{FF2B5EF4-FFF2-40B4-BE49-F238E27FC236}">
                  <a16:creationId xmlns:a16="http://schemas.microsoft.com/office/drawing/2014/main" id="{134E1474-55C7-8505-3866-BF5770FD27EF}"/>
                </a:ext>
              </a:extLst>
            </p:cNvPr>
            <p:cNvSpPr/>
            <p:nvPr/>
          </p:nvSpPr>
          <p:spPr>
            <a:xfrm>
              <a:off x="3099584" y="2344552"/>
              <a:ext cx="199509" cy="200658"/>
            </a:xfrm>
            <a:custGeom>
              <a:avLst/>
              <a:gdLst/>
              <a:ahLst/>
              <a:cxnLst/>
              <a:rect l="l" t="t" r="r" b="b"/>
              <a:pathLst>
                <a:path w="10944" h="11007" extrusionOk="0">
                  <a:moveTo>
                    <a:pt x="3453" y="1"/>
                  </a:moveTo>
                  <a:lnTo>
                    <a:pt x="3453" y="1089"/>
                  </a:lnTo>
                  <a:lnTo>
                    <a:pt x="2469" y="1089"/>
                  </a:lnTo>
                  <a:lnTo>
                    <a:pt x="2469" y="2449"/>
                  </a:lnTo>
                  <a:lnTo>
                    <a:pt x="1109" y="2449"/>
                  </a:lnTo>
                  <a:lnTo>
                    <a:pt x="1109" y="3453"/>
                  </a:lnTo>
                  <a:lnTo>
                    <a:pt x="0" y="3453"/>
                  </a:lnTo>
                  <a:lnTo>
                    <a:pt x="0" y="7470"/>
                  </a:lnTo>
                  <a:lnTo>
                    <a:pt x="1109" y="7470"/>
                  </a:lnTo>
                  <a:lnTo>
                    <a:pt x="1109" y="8475"/>
                  </a:lnTo>
                  <a:lnTo>
                    <a:pt x="2469" y="8475"/>
                  </a:lnTo>
                  <a:lnTo>
                    <a:pt x="2469" y="9835"/>
                  </a:lnTo>
                  <a:lnTo>
                    <a:pt x="3453" y="9835"/>
                  </a:lnTo>
                  <a:lnTo>
                    <a:pt x="3453" y="11006"/>
                  </a:lnTo>
                  <a:lnTo>
                    <a:pt x="7491" y="11006"/>
                  </a:lnTo>
                  <a:lnTo>
                    <a:pt x="7491" y="9835"/>
                  </a:lnTo>
                  <a:lnTo>
                    <a:pt x="8475" y="9835"/>
                  </a:lnTo>
                  <a:lnTo>
                    <a:pt x="8475" y="8475"/>
                  </a:lnTo>
                  <a:lnTo>
                    <a:pt x="9835" y="8475"/>
                  </a:lnTo>
                  <a:lnTo>
                    <a:pt x="9835" y="7470"/>
                  </a:lnTo>
                  <a:lnTo>
                    <a:pt x="10944" y="7470"/>
                  </a:lnTo>
                  <a:lnTo>
                    <a:pt x="10944" y="3453"/>
                  </a:lnTo>
                  <a:lnTo>
                    <a:pt x="9835" y="3453"/>
                  </a:lnTo>
                  <a:lnTo>
                    <a:pt x="9835" y="2449"/>
                  </a:lnTo>
                  <a:lnTo>
                    <a:pt x="8475" y="2449"/>
                  </a:lnTo>
                  <a:lnTo>
                    <a:pt x="8475" y="1089"/>
                  </a:lnTo>
                  <a:lnTo>
                    <a:pt x="7491" y="1089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2;p60">
              <a:extLst>
                <a:ext uri="{FF2B5EF4-FFF2-40B4-BE49-F238E27FC236}">
                  <a16:creationId xmlns:a16="http://schemas.microsoft.com/office/drawing/2014/main" id="{9B7FCF94-2997-4FF1-29D1-AEA5A88E00B5}"/>
                </a:ext>
              </a:extLst>
            </p:cNvPr>
            <p:cNvSpPr/>
            <p:nvPr/>
          </p:nvSpPr>
          <p:spPr>
            <a:xfrm>
              <a:off x="3154508" y="2400624"/>
              <a:ext cx="89272" cy="88889"/>
            </a:xfrm>
            <a:custGeom>
              <a:avLst/>
              <a:gdLst/>
              <a:ahLst/>
              <a:cxnLst/>
              <a:rect l="l" t="t" r="r" b="b"/>
              <a:pathLst>
                <a:path w="4897" h="4876" extrusionOk="0">
                  <a:moveTo>
                    <a:pt x="1570" y="0"/>
                  </a:moveTo>
                  <a:lnTo>
                    <a:pt x="1570" y="482"/>
                  </a:lnTo>
                  <a:lnTo>
                    <a:pt x="1130" y="482"/>
                  </a:lnTo>
                  <a:lnTo>
                    <a:pt x="1130" y="1109"/>
                  </a:lnTo>
                  <a:lnTo>
                    <a:pt x="524" y="1109"/>
                  </a:lnTo>
                  <a:lnTo>
                    <a:pt x="524" y="1549"/>
                  </a:lnTo>
                  <a:lnTo>
                    <a:pt x="0" y="1549"/>
                  </a:lnTo>
                  <a:lnTo>
                    <a:pt x="0" y="3327"/>
                  </a:lnTo>
                  <a:lnTo>
                    <a:pt x="524" y="3327"/>
                  </a:lnTo>
                  <a:lnTo>
                    <a:pt x="524" y="3767"/>
                  </a:lnTo>
                  <a:lnTo>
                    <a:pt x="1130" y="3767"/>
                  </a:lnTo>
                  <a:lnTo>
                    <a:pt x="1130" y="4373"/>
                  </a:lnTo>
                  <a:lnTo>
                    <a:pt x="1570" y="4373"/>
                  </a:lnTo>
                  <a:lnTo>
                    <a:pt x="1570" y="4875"/>
                  </a:lnTo>
                  <a:lnTo>
                    <a:pt x="3369" y="4875"/>
                  </a:lnTo>
                  <a:lnTo>
                    <a:pt x="3369" y="4373"/>
                  </a:lnTo>
                  <a:lnTo>
                    <a:pt x="3829" y="4373"/>
                  </a:lnTo>
                  <a:lnTo>
                    <a:pt x="3829" y="3767"/>
                  </a:lnTo>
                  <a:lnTo>
                    <a:pt x="4415" y="3767"/>
                  </a:lnTo>
                  <a:lnTo>
                    <a:pt x="4415" y="3327"/>
                  </a:lnTo>
                  <a:lnTo>
                    <a:pt x="4897" y="3327"/>
                  </a:lnTo>
                  <a:lnTo>
                    <a:pt x="4897" y="1549"/>
                  </a:lnTo>
                  <a:lnTo>
                    <a:pt x="4415" y="1549"/>
                  </a:lnTo>
                  <a:lnTo>
                    <a:pt x="4415" y="1109"/>
                  </a:lnTo>
                  <a:lnTo>
                    <a:pt x="3829" y="1109"/>
                  </a:lnTo>
                  <a:lnTo>
                    <a:pt x="3829" y="482"/>
                  </a:lnTo>
                  <a:lnTo>
                    <a:pt x="3369" y="482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113;p62">
            <a:extLst>
              <a:ext uri="{FF2B5EF4-FFF2-40B4-BE49-F238E27FC236}">
                <a16:creationId xmlns:a16="http://schemas.microsoft.com/office/drawing/2014/main" id="{A2825B6F-E9D3-32BD-71FD-7520CB4668E2}"/>
              </a:ext>
            </a:extLst>
          </p:cNvPr>
          <p:cNvSpPr txBox="1"/>
          <p:nvPr/>
        </p:nvSpPr>
        <p:spPr>
          <a:xfrm>
            <a:off x="317012" y="651341"/>
            <a:ext cx="8517292" cy="2459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14) – 16245 Games, 14 Features</a:t>
            </a:r>
          </a:p>
        </p:txBody>
      </p:sp>
      <p:graphicFrame>
        <p:nvGraphicFramePr>
          <p:cNvPr id="24" name="표 31">
            <a:extLst>
              <a:ext uri="{FF2B5EF4-FFF2-40B4-BE49-F238E27FC236}">
                <a16:creationId xmlns:a16="http://schemas.microsoft.com/office/drawing/2014/main" id="{68218812-6D59-5F88-7BDE-93F249510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202230"/>
              </p:ext>
            </p:extLst>
          </p:nvPr>
        </p:nvGraphicFramePr>
        <p:xfrm>
          <a:off x="317011" y="901228"/>
          <a:ext cx="8509984" cy="3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07856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31905041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17581019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754418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193133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18762721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7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accent4"/>
                          </a:solidFill>
                        </a:rPr>
                        <a:t>Generation</a:t>
                      </a: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Type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Company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Multi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NA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EU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JP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Other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Global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sp>
        <p:nvSpPr>
          <p:cNvPr id="42" name="Google Shape;1161;p65">
            <a:extLst>
              <a:ext uri="{FF2B5EF4-FFF2-40B4-BE49-F238E27FC236}">
                <a16:creationId xmlns:a16="http://schemas.microsoft.com/office/drawing/2014/main" id="{D64B71BB-4FDB-44CD-CEBB-D5BC5C85CB54}"/>
              </a:ext>
            </a:extLst>
          </p:cNvPr>
          <p:cNvSpPr txBox="1">
            <a:spLocks/>
          </p:cNvSpPr>
          <p:nvPr/>
        </p:nvSpPr>
        <p:spPr>
          <a:xfrm>
            <a:off x="6425599" y="1408816"/>
            <a:ext cx="2401394" cy="295614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SzPts val="1200"/>
            </a:pP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TOP3 Platform 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기업</a:t>
            </a:r>
            <a:endParaRPr lang="en-US" altLang="ko-KR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endParaRPr lang="en-US" altLang="ko-KR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SONY(40.2%)</a:t>
            </a:r>
          </a:p>
          <a:p>
            <a:pPr marL="152400">
              <a:buSzPts val="1200"/>
            </a:pPr>
            <a:endParaRPr lang="en-US" altLang="ko-KR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Nintendo(39.5%)</a:t>
            </a:r>
          </a:p>
          <a:p>
            <a:pPr marL="152400">
              <a:buSzPts val="1200"/>
            </a:pPr>
            <a:endParaRPr lang="en-US" altLang="ko-KR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Microsoft(15.5%)</a:t>
            </a:r>
            <a:endParaRPr lang="ko-KR" altLang="en-US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9" name="그림 1148">
            <a:extLst>
              <a:ext uri="{FF2B5EF4-FFF2-40B4-BE49-F238E27FC236}">
                <a16:creationId xmlns:a16="http://schemas.microsoft.com/office/drawing/2014/main" id="{9FDD26E5-8147-C853-B6F3-E75A8053C6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" r="2646" b="1424"/>
          <a:stretch/>
        </p:blipFill>
        <p:spPr>
          <a:xfrm>
            <a:off x="2762349" y="1672410"/>
            <a:ext cx="424886" cy="427504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647F58-9380-B697-71D3-270CE0160B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" r="2646" b="1424"/>
          <a:stretch/>
        </p:blipFill>
        <p:spPr>
          <a:xfrm>
            <a:off x="3463027" y="1455639"/>
            <a:ext cx="453365" cy="456158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85DC572-7314-B371-3753-2E33EFD0E7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995" y="3974479"/>
            <a:ext cx="839083" cy="267793"/>
          </a:xfrm>
          <a:prstGeom prst="rect">
            <a:avLst/>
          </a:prstGeom>
        </p:spPr>
      </p:pic>
      <p:pic>
        <p:nvPicPr>
          <p:cNvPr id="22" name="Picture 24">
            <a:extLst>
              <a:ext uri="{FF2B5EF4-FFF2-40B4-BE49-F238E27FC236}">
                <a16:creationId xmlns:a16="http://schemas.microsoft.com/office/drawing/2014/main" id="{1A3CC610-ED45-1827-9976-E80E9CC79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027" y="3974479"/>
            <a:ext cx="1001804" cy="33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8" descr="Sony Logo">
            <a:extLst>
              <a:ext uri="{FF2B5EF4-FFF2-40B4-BE49-F238E27FC236}">
                <a16:creationId xmlns:a16="http://schemas.microsoft.com/office/drawing/2014/main" id="{2C8DAF12-8976-F2E2-BA15-856EE26BA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721" y="1459621"/>
            <a:ext cx="803357" cy="45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201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299B57A-E0B1-F7CF-CFC4-36432D899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98" y="1408819"/>
            <a:ext cx="3881986" cy="1598464"/>
          </a:xfrm>
          <a:prstGeom prst="rect">
            <a:avLst/>
          </a:prstGeom>
        </p:spPr>
      </p:pic>
      <p:sp>
        <p:nvSpPr>
          <p:cNvPr id="43" name="Google Shape;1111;p62">
            <a:extLst>
              <a:ext uri="{FF2B5EF4-FFF2-40B4-BE49-F238E27FC236}">
                <a16:creationId xmlns:a16="http://schemas.microsoft.com/office/drawing/2014/main" id="{60D4ABD3-31BC-828E-3575-E5372FFF3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715" y="139841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Trend Analysis - Company</a:t>
            </a:r>
            <a:endParaRPr dirty="0"/>
          </a:p>
        </p:txBody>
      </p:sp>
      <p:sp>
        <p:nvSpPr>
          <p:cNvPr id="1096" name="Google Shape;1029;p60">
            <a:extLst>
              <a:ext uri="{FF2B5EF4-FFF2-40B4-BE49-F238E27FC236}">
                <a16:creationId xmlns:a16="http://schemas.microsoft.com/office/drawing/2014/main" id="{0DFF5F07-9081-5324-A559-0936E4FAC2E4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2</a:t>
            </a:r>
          </a:p>
        </p:txBody>
      </p:sp>
      <p:grpSp>
        <p:nvGrpSpPr>
          <p:cNvPr id="2" name="Google Shape;1053;p60">
            <a:extLst>
              <a:ext uri="{FF2B5EF4-FFF2-40B4-BE49-F238E27FC236}">
                <a16:creationId xmlns:a16="http://schemas.microsoft.com/office/drawing/2014/main" id="{E6B0AC27-3EE6-A8B5-F035-D5B1DCB7E130}"/>
              </a:ext>
            </a:extLst>
          </p:cNvPr>
          <p:cNvGrpSpPr/>
          <p:nvPr/>
        </p:nvGrpSpPr>
        <p:grpSpPr>
          <a:xfrm>
            <a:off x="102308" y="43280"/>
            <a:ext cx="763531" cy="435068"/>
            <a:chOff x="2998504" y="2244238"/>
            <a:chExt cx="937193" cy="534022"/>
          </a:xfrm>
        </p:grpSpPr>
        <p:sp>
          <p:nvSpPr>
            <p:cNvPr id="3" name="Google Shape;1054;p60">
              <a:extLst>
                <a:ext uri="{FF2B5EF4-FFF2-40B4-BE49-F238E27FC236}">
                  <a16:creationId xmlns:a16="http://schemas.microsoft.com/office/drawing/2014/main" id="{A219BF4E-5EC3-99F0-3CF2-7E56BD703259}"/>
                </a:ext>
              </a:extLst>
            </p:cNvPr>
            <p:cNvSpPr/>
            <p:nvPr/>
          </p:nvSpPr>
          <p:spPr>
            <a:xfrm>
              <a:off x="3707940" y="2447910"/>
              <a:ext cx="71352" cy="75928"/>
            </a:xfrm>
            <a:custGeom>
              <a:avLst/>
              <a:gdLst/>
              <a:ahLst/>
              <a:cxnLst/>
              <a:rect l="l" t="t" r="r" b="b"/>
              <a:pathLst>
                <a:path w="3914" h="4165" extrusionOk="0">
                  <a:moveTo>
                    <a:pt x="586" y="1"/>
                  </a:moveTo>
                  <a:lnTo>
                    <a:pt x="586" y="545"/>
                  </a:lnTo>
                  <a:lnTo>
                    <a:pt x="1" y="545"/>
                  </a:lnTo>
                  <a:lnTo>
                    <a:pt x="1" y="3056"/>
                  </a:lnTo>
                  <a:lnTo>
                    <a:pt x="273" y="3056"/>
                  </a:lnTo>
                  <a:lnTo>
                    <a:pt x="273" y="3579"/>
                  </a:lnTo>
                  <a:lnTo>
                    <a:pt x="586" y="3579"/>
                  </a:lnTo>
                  <a:lnTo>
                    <a:pt x="586" y="3642"/>
                  </a:lnTo>
                  <a:lnTo>
                    <a:pt x="838" y="3642"/>
                  </a:lnTo>
                  <a:lnTo>
                    <a:pt x="838" y="4165"/>
                  </a:lnTo>
                  <a:lnTo>
                    <a:pt x="3348" y="4165"/>
                  </a:lnTo>
                  <a:lnTo>
                    <a:pt x="3348" y="3579"/>
                  </a:lnTo>
                  <a:lnTo>
                    <a:pt x="3913" y="3579"/>
                  </a:lnTo>
                  <a:lnTo>
                    <a:pt x="3913" y="1068"/>
                  </a:lnTo>
                  <a:lnTo>
                    <a:pt x="3641" y="1068"/>
                  </a:lnTo>
                  <a:lnTo>
                    <a:pt x="3641" y="545"/>
                  </a:lnTo>
                  <a:lnTo>
                    <a:pt x="3348" y="545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rgbClr val="09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55;p60">
              <a:extLst>
                <a:ext uri="{FF2B5EF4-FFF2-40B4-BE49-F238E27FC236}">
                  <a16:creationId xmlns:a16="http://schemas.microsoft.com/office/drawing/2014/main" id="{3AEAA55D-8C77-88C7-4FA2-052505FB3393}"/>
                </a:ext>
              </a:extLst>
            </p:cNvPr>
            <p:cNvSpPr/>
            <p:nvPr/>
          </p:nvSpPr>
          <p:spPr>
            <a:xfrm>
              <a:off x="3123993" y="2372023"/>
              <a:ext cx="685083" cy="276549"/>
            </a:xfrm>
            <a:custGeom>
              <a:avLst/>
              <a:gdLst/>
              <a:ahLst/>
              <a:cxnLst/>
              <a:rect l="l" t="t" r="r" b="b"/>
              <a:pathLst>
                <a:path w="37580" h="15170" extrusionOk="0">
                  <a:moveTo>
                    <a:pt x="1" y="0"/>
                  </a:moveTo>
                  <a:lnTo>
                    <a:pt x="1" y="15170"/>
                  </a:lnTo>
                  <a:lnTo>
                    <a:pt x="37579" y="15170"/>
                  </a:lnTo>
                  <a:lnTo>
                    <a:pt x="375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6;p60">
              <a:extLst>
                <a:ext uri="{FF2B5EF4-FFF2-40B4-BE49-F238E27FC236}">
                  <a16:creationId xmlns:a16="http://schemas.microsoft.com/office/drawing/2014/main" id="{B32492C9-0EEF-C1EC-9424-92DC660CA1AB}"/>
                </a:ext>
              </a:extLst>
            </p:cNvPr>
            <p:cNvSpPr/>
            <p:nvPr/>
          </p:nvSpPr>
          <p:spPr>
            <a:xfrm>
              <a:off x="3534400" y="2373919"/>
              <a:ext cx="401297" cy="404341"/>
            </a:xfrm>
            <a:custGeom>
              <a:avLst/>
              <a:gdLst/>
              <a:ahLst/>
              <a:cxnLst/>
              <a:rect l="l" t="t" r="r" b="b"/>
              <a:pathLst>
                <a:path w="22013" h="22180" extrusionOk="0">
                  <a:moveTo>
                    <a:pt x="6947" y="1"/>
                  </a:moveTo>
                  <a:lnTo>
                    <a:pt x="6947" y="2198"/>
                  </a:lnTo>
                  <a:lnTo>
                    <a:pt x="4959" y="2198"/>
                  </a:lnTo>
                  <a:lnTo>
                    <a:pt x="4959" y="4960"/>
                  </a:lnTo>
                  <a:lnTo>
                    <a:pt x="2197" y="4960"/>
                  </a:lnTo>
                  <a:lnTo>
                    <a:pt x="2197" y="6968"/>
                  </a:lnTo>
                  <a:lnTo>
                    <a:pt x="0" y="6968"/>
                  </a:lnTo>
                  <a:lnTo>
                    <a:pt x="0" y="15066"/>
                  </a:lnTo>
                  <a:lnTo>
                    <a:pt x="2197" y="15066"/>
                  </a:lnTo>
                  <a:lnTo>
                    <a:pt x="2197" y="17053"/>
                  </a:lnTo>
                  <a:lnTo>
                    <a:pt x="4959" y="17053"/>
                  </a:lnTo>
                  <a:lnTo>
                    <a:pt x="4959" y="19773"/>
                  </a:lnTo>
                  <a:lnTo>
                    <a:pt x="6947" y="19773"/>
                  </a:lnTo>
                  <a:lnTo>
                    <a:pt x="6947" y="22180"/>
                  </a:lnTo>
                  <a:lnTo>
                    <a:pt x="15065" y="22180"/>
                  </a:lnTo>
                  <a:lnTo>
                    <a:pt x="15065" y="19773"/>
                  </a:lnTo>
                  <a:lnTo>
                    <a:pt x="17053" y="19773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12" y="15066"/>
                  </a:lnTo>
                  <a:lnTo>
                    <a:pt x="22012" y="6968"/>
                  </a:lnTo>
                  <a:lnTo>
                    <a:pt x="19815" y="6968"/>
                  </a:lnTo>
                  <a:lnTo>
                    <a:pt x="19815" y="4960"/>
                  </a:lnTo>
                  <a:lnTo>
                    <a:pt x="17053" y="4960"/>
                  </a:lnTo>
                  <a:lnTo>
                    <a:pt x="17053" y="2198"/>
                  </a:lnTo>
                  <a:lnTo>
                    <a:pt x="15065" y="2198"/>
                  </a:lnTo>
                  <a:lnTo>
                    <a:pt x="150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7;p60">
              <a:extLst>
                <a:ext uri="{FF2B5EF4-FFF2-40B4-BE49-F238E27FC236}">
                  <a16:creationId xmlns:a16="http://schemas.microsoft.com/office/drawing/2014/main" id="{CCEB59EC-CC61-036F-2FFC-C7B94614655D}"/>
                </a:ext>
              </a:extLst>
            </p:cNvPr>
            <p:cNvSpPr/>
            <p:nvPr/>
          </p:nvSpPr>
          <p:spPr>
            <a:xfrm>
              <a:off x="3625946" y="2541370"/>
              <a:ext cx="71334" cy="75910"/>
            </a:xfrm>
            <a:custGeom>
              <a:avLst/>
              <a:gdLst/>
              <a:ahLst/>
              <a:cxnLst/>
              <a:rect l="l" t="t" r="r" b="b"/>
              <a:pathLst>
                <a:path w="3913" h="4164" extrusionOk="0">
                  <a:moveTo>
                    <a:pt x="586" y="0"/>
                  </a:moveTo>
                  <a:lnTo>
                    <a:pt x="586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72" y="3055"/>
                  </a:lnTo>
                  <a:lnTo>
                    <a:pt x="272" y="3578"/>
                  </a:lnTo>
                  <a:lnTo>
                    <a:pt x="586" y="3578"/>
                  </a:lnTo>
                  <a:lnTo>
                    <a:pt x="586" y="3641"/>
                  </a:lnTo>
                  <a:lnTo>
                    <a:pt x="837" y="3641"/>
                  </a:lnTo>
                  <a:lnTo>
                    <a:pt x="837" y="4164"/>
                  </a:lnTo>
                  <a:lnTo>
                    <a:pt x="3327" y="4164"/>
                  </a:lnTo>
                  <a:lnTo>
                    <a:pt x="3327" y="3578"/>
                  </a:lnTo>
                  <a:lnTo>
                    <a:pt x="3913" y="3578"/>
                  </a:lnTo>
                  <a:lnTo>
                    <a:pt x="3913" y="1067"/>
                  </a:lnTo>
                  <a:lnTo>
                    <a:pt x="3641" y="1067"/>
                  </a:lnTo>
                  <a:lnTo>
                    <a:pt x="3641" y="544"/>
                  </a:lnTo>
                  <a:lnTo>
                    <a:pt x="3327" y="544"/>
                  </a:lnTo>
                  <a:lnTo>
                    <a:pt x="3327" y="523"/>
                  </a:lnTo>
                  <a:lnTo>
                    <a:pt x="3076" y="52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58;p60">
              <a:extLst>
                <a:ext uri="{FF2B5EF4-FFF2-40B4-BE49-F238E27FC236}">
                  <a16:creationId xmlns:a16="http://schemas.microsoft.com/office/drawing/2014/main" id="{27A45D29-FD0D-ED6D-A47E-24D9E5CD592A}"/>
                </a:ext>
              </a:extLst>
            </p:cNvPr>
            <p:cNvSpPr/>
            <p:nvPr/>
          </p:nvSpPr>
          <p:spPr>
            <a:xfrm>
              <a:off x="3707940" y="2631749"/>
              <a:ext cx="71352" cy="76311"/>
            </a:xfrm>
            <a:custGeom>
              <a:avLst/>
              <a:gdLst/>
              <a:ahLst/>
              <a:cxnLst/>
              <a:rect l="l" t="t" r="r" b="b"/>
              <a:pathLst>
                <a:path w="3914" h="4186" extrusionOk="0">
                  <a:moveTo>
                    <a:pt x="586" y="1"/>
                  </a:moveTo>
                  <a:lnTo>
                    <a:pt x="586" y="587"/>
                  </a:lnTo>
                  <a:lnTo>
                    <a:pt x="1" y="587"/>
                  </a:lnTo>
                  <a:lnTo>
                    <a:pt x="1" y="3098"/>
                  </a:lnTo>
                  <a:lnTo>
                    <a:pt x="273" y="3098"/>
                  </a:lnTo>
                  <a:lnTo>
                    <a:pt x="273" y="3621"/>
                  </a:lnTo>
                  <a:lnTo>
                    <a:pt x="586" y="3621"/>
                  </a:lnTo>
                  <a:lnTo>
                    <a:pt x="586" y="3663"/>
                  </a:lnTo>
                  <a:lnTo>
                    <a:pt x="838" y="3663"/>
                  </a:lnTo>
                  <a:lnTo>
                    <a:pt x="838" y="4186"/>
                  </a:lnTo>
                  <a:lnTo>
                    <a:pt x="3348" y="4186"/>
                  </a:lnTo>
                  <a:lnTo>
                    <a:pt x="3348" y="3621"/>
                  </a:lnTo>
                  <a:lnTo>
                    <a:pt x="3913" y="3621"/>
                  </a:lnTo>
                  <a:lnTo>
                    <a:pt x="3913" y="1110"/>
                  </a:lnTo>
                  <a:lnTo>
                    <a:pt x="3641" y="1110"/>
                  </a:lnTo>
                  <a:lnTo>
                    <a:pt x="3641" y="587"/>
                  </a:lnTo>
                  <a:lnTo>
                    <a:pt x="3348" y="587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60">
              <a:extLst>
                <a:ext uri="{FF2B5EF4-FFF2-40B4-BE49-F238E27FC236}">
                  <a16:creationId xmlns:a16="http://schemas.microsoft.com/office/drawing/2014/main" id="{68410444-077F-E9C7-24B5-125EEAA3A6BE}"/>
                </a:ext>
              </a:extLst>
            </p:cNvPr>
            <p:cNvSpPr/>
            <p:nvPr/>
          </p:nvSpPr>
          <p:spPr>
            <a:xfrm>
              <a:off x="3790718" y="2541370"/>
              <a:ext cx="70951" cy="75910"/>
            </a:xfrm>
            <a:custGeom>
              <a:avLst/>
              <a:gdLst/>
              <a:ahLst/>
              <a:cxnLst/>
              <a:rect l="l" t="t" r="r" b="b"/>
              <a:pathLst>
                <a:path w="3892" h="4164" extrusionOk="0">
                  <a:moveTo>
                    <a:pt x="544" y="0"/>
                  </a:moveTo>
                  <a:lnTo>
                    <a:pt x="544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51" y="3055"/>
                  </a:lnTo>
                  <a:lnTo>
                    <a:pt x="251" y="3578"/>
                  </a:lnTo>
                  <a:lnTo>
                    <a:pt x="544" y="3578"/>
                  </a:lnTo>
                  <a:lnTo>
                    <a:pt x="544" y="3641"/>
                  </a:lnTo>
                  <a:lnTo>
                    <a:pt x="795" y="3641"/>
                  </a:lnTo>
                  <a:lnTo>
                    <a:pt x="795" y="4164"/>
                  </a:lnTo>
                  <a:lnTo>
                    <a:pt x="3306" y="4164"/>
                  </a:lnTo>
                  <a:lnTo>
                    <a:pt x="3306" y="3578"/>
                  </a:lnTo>
                  <a:lnTo>
                    <a:pt x="3892" y="3578"/>
                  </a:lnTo>
                  <a:lnTo>
                    <a:pt x="3892" y="1067"/>
                  </a:lnTo>
                  <a:lnTo>
                    <a:pt x="3620" y="1067"/>
                  </a:lnTo>
                  <a:lnTo>
                    <a:pt x="3620" y="544"/>
                  </a:lnTo>
                  <a:lnTo>
                    <a:pt x="3306" y="544"/>
                  </a:lnTo>
                  <a:lnTo>
                    <a:pt x="3306" y="523"/>
                  </a:lnTo>
                  <a:lnTo>
                    <a:pt x="3055" y="523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0;p60">
              <a:extLst>
                <a:ext uri="{FF2B5EF4-FFF2-40B4-BE49-F238E27FC236}">
                  <a16:creationId xmlns:a16="http://schemas.microsoft.com/office/drawing/2014/main" id="{CBE2539A-7A2F-566E-5B9C-8AB6DC9DB3D0}"/>
                </a:ext>
              </a:extLst>
            </p:cNvPr>
            <p:cNvSpPr/>
            <p:nvPr/>
          </p:nvSpPr>
          <p:spPr>
            <a:xfrm>
              <a:off x="2998504" y="2244238"/>
              <a:ext cx="401680" cy="404341"/>
            </a:xfrm>
            <a:custGeom>
              <a:avLst/>
              <a:gdLst/>
              <a:ahLst/>
              <a:cxnLst/>
              <a:rect l="l" t="t" r="r" b="b"/>
              <a:pathLst>
                <a:path w="22034" h="22180" extrusionOk="0">
                  <a:moveTo>
                    <a:pt x="6968" y="1"/>
                  </a:moveTo>
                  <a:lnTo>
                    <a:pt x="6968" y="2198"/>
                  </a:lnTo>
                  <a:lnTo>
                    <a:pt x="4960" y="2198"/>
                  </a:lnTo>
                  <a:lnTo>
                    <a:pt x="4960" y="4959"/>
                  </a:lnTo>
                  <a:lnTo>
                    <a:pt x="2240" y="4959"/>
                  </a:lnTo>
                  <a:lnTo>
                    <a:pt x="2240" y="6968"/>
                  </a:lnTo>
                  <a:lnTo>
                    <a:pt x="1" y="6968"/>
                  </a:lnTo>
                  <a:lnTo>
                    <a:pt x="1" y="15066"/>
                  </a:lnTo>
                  <a:lnTo>
                    <a:pt x="2240" y="15066"/>
                  </a:lnTo>
                  <a:lnTo>
                    <a:pt x="2240" y="17053"/>
                  </a:lnTo>
                  <a:lnTo>
                    <a:pt x="4960" y="17053"/>
                  </a:lnTo>
                  <a:lnTo>
                    <a:pt x="4960" y="19815"/>
                  </a:lnTo>
                  <a:lnTo>
                    <a:pt x="6968" y="19815"/>
                  </a:lnTo>
                  <a:lnTo>
                    <a:pt x="6968" y="22180"/>
                  </a:lnTo>
                  <a:lnTo>
                    <a:pt x="15066" y="22180"/>
                  </a:lnTo>
                  <a:lnTo>
                    <a:pt x="15066" y="19815"/>
                  </a:lnTo>
                  <a:lnTo>
                    <a:pt x="17053" y="19815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33" y="15066"/>
                  </a:lnTo>
                  <a:lnTo>
                    <a:pt x="22033" y="6968"/>
                  </a:lnTo>
                  <a:lnTo>
                    <a:pt x="19815" y="6968"/>
                  </a:lnTo>
                  <a:lnTo>
                    <a:pt x="19815" y="4959"/>
                  </a:lnTo>
                  <a:lnTo>
                    <a:pt x="17053" y="4959"/>
                  </a:lnTo>
                  <a:lnTo>
                    <a:pt x="17053" y="2198"/>
                  </a:lnTo>
                  <a:lnTo>
                    <a:pt x="15066" y="2198"/>
                  </a:lnTo>
                  <a:lnTo>
                    <a:pt x="15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1;p60">
              <a:extLst>
                <a:ext uri="{FF2B5EF4-FFF2-40B4-BE49-F238E27FC236}">
                  <a16:creationId xmlns:a16="http://schemas.microsoft.com/office/drawing/2014/main" id="{134E1474-55C7-8505-3866-BF5770FD27EF}"/>
                </a:ext>
              </a:extLst>
            </p:cNvPr>
            <p:cNvSpPr/>
            <p:nvPr/>
          </p:nvSpPr>
          <p:spPr>
            <a:xfrm>
              <a:off x="3099584" y="2344552"/>
              <a:ext cx="199509" cy="200658"/>
            </a:xfrm>
            <a:custGeom>
              <a:avLst/>
              <a:gdLst/>
              <a:ahLst/>
              <a:cxnLst/>
              <a:rect l="l" t="t" r="r" b="b"/>
              <a:pathLst>
                <a:path w="10944" h="11007" extrusionOk="0">
                  <a:moveTo>
                    <a:pt x="3453" y="1"/>
                  </a:moveTo>
                  <a:lnTo>
                    <a:pt x="3453" y="1089"/>
                  </a:lnTo>
                  <a:lnTo>
                    <a:pt x="2469" y="1089"/>
                  </a:lnTo>
                  <a:lnTo>
                    <a:pt x="2469" y="2449"/>
                  </a:lnTo>
                  <a:lnTo>
                    <a:pt x="1109" y="2449"/>
                  </a:lnTo>
                  <a:lnTo>
                    <a:pt x="1109" y="3453"/>
                  </a:lnTo>
                  <a:lnTo>
                    <a:pt x="0" y="3453"/>
                  </a:lnTo>
                  <a:lnTo>
                    <a:pt x="0" y="7470"/>
                  </a:lnTo>
                  <a:lnTo>
                    <a:pt x="1109" y="7470"/>
                  </a:lnTo>
                  <a:lnTo>
                    <a:pt x="1109" y="8475"/>
                  </a:lnTo>
                  <a:lnTo>
                    <a:pt x="2469" y="8475"/>
                  </a:lnTo>
                  <a:lnTo>
                    <a:pt x="2469" y="9835"/>
                  </a:lnTo>
                  <a:lnTo>
                    <a:pt x="3453" y="9835"/>
                  </a:lnTo>
                  <a:lnTo>
                    <a:pt x="3453" y="11006"/>
                  </a:lnTo>
                  <a:lnTo>
                    <a:pt x="7491" y="11006"/>
                  </a:lnTo>
                  <a:lnTo>
                    <a:pt x="7491" y="9835"/>
                  </a:lnTo>
                  <a:lnTo>
                    <a:pt x="8475" y="9835"/>
                  </a:lnTo>
                  <a:lnTo>
                    <a:pt x="8475" y="8475"/>
                  </a:lnTo>
                  <a:lnTo>
                    <a:pt x="9835" y="8475"/>
                  </a:lnTo>
                  <a:lnTo>
                    <a:pt x="9835" y="7470"/>
                  </a:lnTo>
                  <a:lnTo>
                    <a:pt x="10944" y="7470"/>
                  </a:lnTo>
                  <a:lnTo>
                    <a:pt x="10944" y="3453"/>
                  </a:lnTo>
                  <a:lnTo>
                    <a:pt x="9835" y="3453"/>
                  </a:lnTo>
                  <a:lnTo>
                    <a:pt x="9835" y="2449"/>
                  </a:lnTo>
                  <a:lnTo>
                    <a:pt x="8475" y="2449"/>
                  </a:lnTo>
                  <a:lnTo>
                    <a:pt x="8475" y="1089"/>
                  </a:lnTo>
                  <a:lnTo>
                    <a:pt x="7491" y="1089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2;p60">
              <a:extLst>
                <a:ext uri="{FF2B5EF4-FFF2-40B4-BE49-F238E27FC236}">
                  <a16:creationId xmlns:a16="http://schemas.microsoft.com/office/drawing/2014/main" id="{9B7FCF94-2997-4FF1-29D1-AEA5A88E00B5}"/>
                </a:ext>
              </a:extLst>
            </p:cNvPr>
            <p:cNvSpPr/>
            <p:nvPr/>
          </p:nvSpPr>
          <p:spPr>
            <a:xfrm>
              <a:off x="3154508" y="2400624"/>
              <a:ext cx="89272" cy="88889"/>
            </a:xfrm>
            <a:custGeom>
              <a:avLst/>
              <a:gdLst/>
              <a:ahLst/>
              <a:cxnLst/>
              <a:rect l="l" t="t" r="r" b="b"/>
              <a:pathLst>
                <a:path w="4897" h="4876" extrusionOk="0">
                  <a:moveTo>
                    <a:pt x="1570" y="0"/>
                  </a:moveTo>
                  <a:lnTo>
                    <a:pt x="1570" y="482"/>
                  </a:lnTo>
                  <a:lnTo>
                    <a:pt x="1130" y="482"/>
                  </a:lnTo>
                  <a:lnTo>
                    <a:pt x="1130" y="1109"/>
                  </a:lnTo>
                  <a:lnTo>
                    <a:pt x="524" y="1109"/>
                  </a:lnTo>
                  <a:lnTo>
                    <a:pt x="524" y="1549"/>
                  </a:lnTo>
                  <a:lnTo>
                    <a:pt x="0" y="1549"/>
                  </a:lnTo>
                  <a:lnTo>
                    <a:pt x="0" y="3327"/>
                  </a:lnTo>
                  <a:lnTo>
                    <a:pt x="524" y="3327"/>
                  </a:lnTo>
                  <a:lnTo>
                    <a:pt x="524" y="3767"/>
                  </a:lnTo>
                  <a:lnTo>
                    <a:pt x="1130" y="3767"/>
                  </a:lnTo>
                  <a:lnTo>
                    <a:pt x="1130" y="4373"/>
                  </a:lnTo>
                  <a:lnTo>
                    <a:pt x="1570" y="4373"/>
                  </a:lnTo>
                  <a:lnTo>
                    <a:pt x="1570" y="4875"/>
                  </a:lnTo>
                  <a:lnTo>
                    <a:pt x="3369" y="4875"/>
                  </a:lnTo>
                  <a:lnTo>
                    <a:pt x="3369" y="4373"/>
                  </a:lnTo>
                  <a:lnTo>
                    <a:pt x="3829" y="4373"/>
                  </a:lnTo>
                  <a:lnTo>
                    <a:pt x="3829" y="3767"/>
                  </a:lnTo>
                  <a:lnTo>
                    <a:pt x="4415" y="3767"/>
                  </a:lnTo>
                  <a:lnTo>
                    <a:pt x="4415" y="3327"/>
                  </a:lnTo>
                  <a:lnTo>
                    <a:pt x="4897" y="3327"/>
                  </a:lnTo>
                  <a:lnTo>
                    <a:pt x="4897" y="1549"/>
                  </a:lnTo>
                  <a:lnTo>
                    <a:pt x="4415" y="1549"/>
                  </a:lnTo>
                  <a:lnTo>
                    <a:pt x="4415" y="1109"/>
                  </a:lnTo>
                  <a:lnTo>
                    <a:pt x="3829" y="1109"/>
                  </a:lnTo>
                  <a:lnTo>
                    <a:pt x="3829" y="482"/>
                  </a:lnTo>
                  <a:lnTo>
                    <a:pt x="3369" y="482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113;p62">
            <a:extLst>
              <a:ext uri="{FF2B5EF4-FFF2-40B4-BE49-F238E27FC236}">
                <a16:creationId xmlns:a16="http://schemas.microsoft.com/office/drawing/2014/main" id="{A2825B6F-E9D3-32BD-71FD-7520CB4668E2}"/>
              </a:ext>
            </a:extLst>
          </p:cNvPr>
          <p:cNvSpPr txBox="1"/>
          <p:nvPr/>
        </p:nvSpPr>
        <p:spPr>
          <a:xfrm>
            <a:off x="317012" y="651341"/>
            <a:ext cx="8517292" cy="2459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14) – 16245 Games, 14 Features</a:t>
            </a:r>
          </a:p>
        </p:txBody>
      </p:sp>
      <p:graphicFrame>
        <p:nvGraphicFramePr>
          <p:cNvPr id="24" name="표 31">
            <a:extLst>
              <a:ext uri="{FF2B5EF4-FFF2-40B4-BE49-F238E27FC236}">
                <a16:creationId xmlns:a16="http://schemas.microsoft.com/office/drawing/2014/main" id="{68218812-6D59-5F88-7BDE-93F249510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329229"/>
              </p:ext>
            </p:extLst>
          </p:nvPr>
        </p:nvGraphicFramePr>
        <p:xfrm>
          <a:off x="317011" y="901228"/>
          <a:ext cx="8509984" cy="3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07856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31905041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17581019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754418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193133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18762721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7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accent4"/>
                          </a:solidFill>
                        </a:rPr>
                        <a:t>Generation</a:t>
                      </a: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Type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Company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Multi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NA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EU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JP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Other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Global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sp>
        <p:nvSpPr>
          <p:cNvPr id="42" name="Google Shape;1161;p65">
            <a:extLst>
              <a:ext uri="{FF2B5EF4-FFF2-40B4-BE49-F238E27FC236}">
                <a16:creationId xmlns:a16="http://schemas.microsoft.com/office/drawing/2014/main" id="{D64B71BB-4FDB-44CD-CEBB-D5BC5C85CB54}"/>
              </a:ext>
            </a:extLst>
          </p:cNvPr>
          <p:cNvSpPr txBox="1">
            <a:spLocks/>
          </p:cNvSpPr>
          <p:nvPr/>
        </p:nvSpPr>
        <p:spPr>
          <a:xfrm>
            <a:off x="317012" y="3179590"/>
            <a:ext cx="8502672" cy="1185375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SzPts val="1200"/>
            </a:pP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북미 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: Nintendo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가 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SONY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보다 상대적으로 높은 매출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그 뒤로 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Microsoft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가 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위</a:t>
            </a:r>
            <a:endParaRPr lang="en-US" altLang="ko-KR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유럽 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: SONY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가 높은 비율을 차지함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그 뒤로 닌텐도가 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위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, Microsoft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가 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위</a:t>
            </a:r>
            <a:endParaRPr lang="en-US" altLang="ko-KR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일본 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: Nintendo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의 압도적인 매출 비율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그 뒤로 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SONY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가 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위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나머지 모두 낮은 매출</a:t>
            </a:r>
            <a:endParaRPr lang="en-US" altLang="ko-KR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그외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: SONY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의 압도적인 매출 비율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그 뒤로 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Nintendo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가 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위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, Microsoft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가 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위</a:t>
            </a:r>
            <a:endParaRPr lang="en-US" altLang="ko-KR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BF4316A-C456-7D00-E842-C796012DFA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95"/>
          <a:stretch/>
        </p:blipFill>
        <p:spPr>
          <a:xfrm>
            <a:off x="1582856" y="1664678"/>
            <a:ext cx="486718" cy="258787"/>
          </a:xfrm>
          <a:prstGeom prst="rect">
            <a:avLst/>
          </a:prstGeom>
        </p:spPr>
      </p:pic>
      <p:pic>
        <p:nvPicPr>
          <p:cNvPr id="25" name="Picture 2" descr="유럽 연합 로고 중간에 Eu 문자가 있는 유럽 연합의 국기 | 프리미엄 사진">
            <a:extLst>
              <a:ext uri="{FF2B5EF4-FFF2-40B4-BE49-F238E27FC236}">
                <a16:creationId xmlns:a16="http://schemas.microsoft.com/office/drawing/2014/main" id="{B6541147-97DF-9031-BBD7-01316C61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839" y="1632142"/>
            <a:ext cx="383379" cy="26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Japan Logo PNG Transparent &amp; SVG Vector - Freebie Supply">
            <a:extLst>
              <a:ext uri="{FF2B5EF4-FFF2-40B4-BE49-F238E27FC236}">
                <a16:creationId xmlns:a16="http://schemas.microsoft.com/office/drawing/2014/main" id="{95A1272E-978F-61C5-F23C-50DB3838E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 t="20808" r="5769" b="20925"/>
          <a:stretch/>
        </p:blipFill>
        <p:spPr bwMode="auto">
          <a:xfrm>
            <a:off x="1665423" y="2510124"/>
            <a:ext cx="321583" cy="210970"/>
          </a:xfrm>
          <a:prstGeom prst="rect">
            <a:avLst/>
          </a:prstGeom>
          <a:noFill/>
          <a:ln w="127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F23374E-D56C-D0E3-9E24-878335E04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4540" y="2511788"/>
            <a:ext cx="389678" cy="207641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2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A31E57-90CA-8958-E6FA-140F36CB67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5955" y="1408817"/>
            <a:ext cx="4531034" cy="159846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47769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11;p62">
            <a:extLst>
              <a:ext uri="{FF2B5EF4-FFF2-40B4-BE49-F238E27FC236}">
                <a16:creationId xmlns:a16="http://schemas.microsoft.com/office/drawing/2014/main" id="{60D4ABD3-31BC-828E-3575-E5372FFF3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715" y="139841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Trend Analysis - Company</a:t>
            </a:r>
            <a:endParaRPr dirty="0"/>
          </a:p>
        </p:txBody>
      </p:sp>
      <p:sp>
        <p:nvSpPr>
          <p:cNvPr id="1096" name="Google Shape;1029;p60">
            <a:extLst>
              <a:ext uri="{FF2B5EF4-FFF2-40B4-BE49-F238E27FC236}">
                <a16:creationId xmlns:a16="http://schemas.microsoft.com/office/drawing/2014/main" id="{0DFF5F07-9081-5324-A559-0936E4FAC2E4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2</a:t>
            </a:r>
          </a:p>
        </p:txBody>
      </p:sp>
      <p:grpSp>
        <p:nvGrpSpPr>
          <p:cNvPr id="2" name="Google Shape;1053;p60">
            <a:extLst>
              <a:ext uri="{FF2B5EF4-FFF2-40B4-BE49-F238E27FC236}">
                <a16:creationId xmlns:a16="http://schemas.microsoft.com/office/drawing/2014/main" id="{E6B0AC27-3EE6-A8B5-F035-D5B1DCB7E130}"/>
              </a:ext>
            </a:extLst>
          </p:cNvPr>
          <p:cNvGrpSpPr/>
          <p:nvPr/>
        </p:nvGrpSpPr>
        <p:grpSpPr>
          <a:xfrm>
            <a:off x="102308" y="43280"/>
            <a:ext cx="763531" cy="435068"/>
            <a:chOff x="2998504" y="2244238"/>
            <a:chExt cx="937193" cy="534022"/>
          </a:xfrm>
        </p:grpSpPr>
        <p:sp>
          <p:nvSpPr>
            <p:cNvPr id="3" name="Google Shape;1054;p60">
              <a:extLst>
                <a:ext uri="{FF2B5EF4-FFF2-40B4-BE49-F238E27FC236}">
                  <a16:creationId xmlns:a16="http://schemas.microsoft.com/office/drawing/2014/main" id="{A219BF4E-5EC3-99F0-3CF2-7E56BD703259}"/>
                </a:ext>
              </a:extLst>
            </p:cNvPr>
            <p:cNvSpPr/>
            <p:nvPr/>
          </p:nvSpPr>
          <p:spPr>
            <a:xfrm>
              <a:off x="3707940" y="2447910"/>
              <a:ext cx="71352" cy="75928"/>
            </a:xfrm>
            <a:custGeom>
              <a:avLst/>
              <a:gdLst/>
              <a:ahLst/>
              <a:cxnLst/>
              <a:rect l="l" t="t" r="r" b="b"/>
              <a:pathLst>
                <a:path w="3914" h="4165" extrusionOk="0">
                  <a:moveTo>
                    <a:pt x="586" y="1"/>
                  </a:moveTo>
                  <a:lnTo>
                    <a:pt x="586" y="545"/>
                  </a:lnTo>
                  <a:lnTo>
                    <a:pt x="1" y="545"/>
                  </a:lnTo>
                  <a:lnTo>
                    <a:pt x="1" y="3056"/>
                  </a:lnTo>
                  <a:lnTo>
                    <a:pt x="273" y="3056"/>
                  </a:lnTo>
                  <a:lnTo>
                    <a:pt x="273" y="3579"/>
                  </a:lnTo>
                  <a:lnTo>
                    <a:pt x="586" y="3579"/>
                  </a:lnTo>
                  <a:lnTo>
                    <a:pt x="586" y="3642"/>
                  </a:lnTo>
                  <a:lnTo>
                    <a:pt x="838" y="3642"/>
                  </a:lnTo>
                  <a:lnTo>
                    <a:pt x="838" y="4165"/>
                  </a:lnTo>
                  <a:lnTo>
                    <a:pt x="3348" y="4165"/>
                  </a:lnTo>
                  <a:lnTo>
                    <a:pt x="3348" y="3579"/>
                  </a:lnTo>
                  <a:lnTo>
                    <a:pt x="3913" y="3579"/>
                  </a:lnTo>
                  <a:lnTo>
                    <a:pt x="3913" y="1068"/>
                  </a:lnTo>
                  <a:lnTo>
                    <a:pt x="3641" y="1068"/>
                  </a:lnTo>
                  <a:lnTo>
                    <a:pt x="3641" y="545"/>
                  </a:lnTo>
                  <a:lnTo>
                    <a:pt x="3348" y="545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rgbClr val="09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55;p60">
              <a:extLst>
                <a:ext uri="{FF2B5EF4-FFF2-40B4-BE49-F238E27FC236}">
                  <a16:creationId xmlns:a16="http://schemas.microsoft.com/office/drawing/2014/main" id="{3AEAA55D-8C77-88C7-4FA2-052505FB3393}"/>
                </a:ext>
              </a:extLst>
            </p:cNvPr>
            <p:cNvSpPr/>
            <p:nvPr/>
          </p:nvSpPr>
          <p:spPr>
            <a:xfrm>
              <a:off x="3123993" y="2372023"/>
              <a:ext cx="685083" cy="276549"/>
            </a:xfrm>
            <a:custGeom>
              <a:avLst/>
              <a:gdLst/>
              <a:ahLst/>
              <a:cxnLst/>
              <a:rect l="l" t="t" r="r" b="b"/>
              <a:pathLst>
                <a:path w="37580" h="15170" extrusionOk="0">
                  <a:moveTo>
                    <a:pt x="1" y="0"/>
                  </a:moveTo>
                  <a:lnTo>
                    <a:pt x="1" y="15170"/>
                  </a:lnTo>
                  <a:lnTo>
                    <a:pt x="37579" y="15170"/>
                  </a:lnTo>
                  <a:lnTo>
                    <a:pt x="375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6;p60">
              <a:extLst>
                <a:ext uri="{FF2B5EF4-FFF2-40B4-BE49-F238E27FC236}">
                  <a16:creationId xmlns:a16="http://schemas.microsoft.com/office/drawing/2014/main" id="{B32492C9-0EEF-C1EC-9424-92DC660CA1AB}"/>
                </a:ext>
              </a:extLst>
            </p:cNvPr>
            <p:cNvSpPr/>
            <p:nvPr/>
          </p:nvSpPr>
          <p:spPr>
            <a:xfrm>
              <a:off x="3534400" y="2373919"/>
              <a:ext cx="401297" cy="404341"/>
            </a:xfrm>
            <a:custGeom>
              <a:avLst/>
              <a:gdLst/>
              <a:ahLst/>
              <a:cxnLst/>
              <a:rect l="l" t="t" r="r" b="b"/>
              <a:pathLst>
                <a:path w="22013" h="22180" extrusionOk="0">
                  <a:moveTo>
                    <a:pt x="6947" y="1"/>
                  </a:moveTo>
                  <a:lnTo>
                    <a:pt x="6947" y="2198"/>
                  </a:lnTo>
                  <a:lnTo>
                    <a:pt x="4959" y="2198"/>
                  </a:lnTo>
                  <a:lnTo>
                    <a:pt x="4959" y="4960"/>
                  </a:lnTo>
                  <a:lnTo>
                    <a:pt x="2197" y="4960"/>
                  </a:lnTo>
                  <a:lnTo>
                    <a:pt x="2197" y="6968"/>
                  </a:lnTo>
                  <a:lnTo>
                    <a:pt x="0" y="6968"/>
                  </a:lnTo>
                  <a:lnTo>
                    <a:pt x="0" y="15066"/>
                  </a:lnTo>
                  <a:lnTo>
                    <a:pt x="2197" y="15066"/>
                  </a:lnTo>
                  <a:lnTo>
                    <a:pt x="2197" y="17053"/>
                  </a:lnTo>
                  <a:lnTo>
                    <a:pt x="4959" y="17053"/>
                  </a:lnTo>
                  <a:lnTo>
                    <a:pt x="4959" y="19773"/>
                  </a:lnTo>
                  <a:lnTo>
                    <a:pt x="6947" y="19773"/>
                  </a:lnTo>
                  <a:lnTo>
                    <a:pt x="6947" y="22180"/>
                  </a:lnTo>
                  <a:lnTo>
                    <a:pt x="15065" y="22180"/>
                  </a:lnTo>
                  <a:lnTo>
                    <a:pt x="15065" y="19773"/>
                  </a:lnTo>
                  <a:lnTo>
                    <a:pt x="17053" y="19773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12" y="15066"/>
                  </a:lnTo>
                  <a:lnTo>
                    <a:pt x="22012" y="6968"/>
                  </a:lnTo>
                  <a:lnTo>
                    <a:pt x="19815" y="6968"/>
                  </a:lnTo>
                  <a:lnTo>
                    <a:pt x="19815" y="4960"/>
                  </a:lnTo>
                  <a:lnTo>
                    <a:pt x="17053" y="4960"/>
                  </a:lnTo>
                  <a:lnTo>
                    <a:pt x="17053" y="2198"/>
                  </a:lnTo>
                  <a:lnTo>
                    <a:pt x="15065" y="2198"/>
                  </a:lnTo>
                  <a:lnTo>
                    <a:pt x="150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7;p60">
              <a:extLst>
                <a:ext uri="{FF2B5EF4-FFF2-40B4-BE49-F238E27FC236}">
                  <a16:creationId xmlns:a16="http://schemas.microsoft.com/office/drawing/2014/main" id="{CCEB59EC-CC61-036F-2FFC-C7B94614655D}"/>
                </a:ext>
              </a:extLst>
            </p:cNvPr>
            <p:cNvSpPr/>
            <p:nvPr/>
          </p:nvSpPr>
          <p:spPr>
            <a:xfrm>
              <a:off x="3625946" y="2541370"/>
              <a:ext cx="71334" cy="75910"/>
            </a:xfrm>
            <a:custGeom>
              <a:avLst/>
              <a:gdLst/>
              <a:ahLst/>
              <a:cxnLst/>
              <a:rect l="l" t="t" r="r" b="b"/>
              <a:pathLst>
                <a:path w="3913" h="4164" extrusionOk="0">
                  <a:moveTo>
                    <a:pt x="586" y="0"/>
                  </a:moveTo>
                  <a:lnTo>
                    <a:pt x="586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72" y="3055"/>
                  </a:lnTo>
                  <a:lnTo>
                    <a:pt x="272" y="3578"/>
                  </a:lnTo>
                  <a:lnTo>
                    <a:pt x="586" y="3578"/>
                  </a:lnTo>
                  <a:lnTo>
                    <a:pt x="586" y="3641"/>
                  </a:lnTo>
                  <a:lnTo>
                    <a:pt x="837" y="3641"/>
                  </a:lnTo>
                  <a:lnTo>
                    <a:pt x="837" y="4164"/>
                  </a:lnTo>
                  <a:lnTo>
                    <a:pt x="3327" y="4164"/>
                  </a:lnTo>
                  <a:lnTo>
                    <a:pt x="3327" y="3578"/>
                  </a:lnTo>
                  <a:lnTo>
                    <a:pt x="3913" y="3578"/>
                  </a:lnTo>
                  <a:lnTo>
                    <a:pt x="3913" y="1067"/>
                  </a:lnTo>
                  <a:lnTo>
                    <a:pt x="3641" y="1067"/>
                  </a:lnTo>
                  <a:lnTo>
                    <a:pt x="3641" y="544"/>
                  </a:lnTo>
                  <a:lnTo>
                    <a:pt x="3327" y="544"/>
                  </a:lnTo>
                  <a:lnTo>
                    <a:pt x="3327" y="523"/>
                  </a:lnTo>
                  <a:lnTo>
                    <a:pt x="3076" y="52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58;p60">
              <a:extLst>
                <a:ext uri="{FF2B5EF4-FFF2-40B4-BE49-F238E27FC236}">
                  <a16:creationId xmlns:a16="http://schemas.microsoft.com/office/drawing/2014/main" id="{27A45D29-FD0D-ED6D-A47E-24D9E5CD592A}"/>
                </a:ext>
              </a:extLst>
            </p:cNvPr>
            <p:cNvSpPr/>
            <p:nvPr/>
          </p:nvSpPr>
          <p:spPr>
            <a:xfrm>
              <a:off x="3707940" y="2631749"/>
              <a:ext cx="71352" cy="76311"/>
            </a:xfrm>
            <a:custGeom>
              <a:avLst/>
              <a:gdLst/>
              <a:ahLst/>
              <a:cxnLst/>
              <a:rect l="l" t="t" r="r" b="b"/>
              <a:pathLst>
                <a:path w="3914" h="4186" extrusionOk="0">
                  <a:moveTo>
                    <a:pt x="586" y="1"/>
                  </a:moveTo>
                  <a:lnTo>
                    <a:pt x="586" y="587"/>
                  </a:lnTo>
                  <a:lnTo>
                    <a:pt x="1" y="587"/>
                  </a:lnTo>
                  <a:lnTo>
                    <a:pt x="1" y="3098"/>
                  </a:lnTo>
                  <a:lnTo>
                    <a:pt x="273" y="3098"/>
                  </a:lnTo>
                  <a:lnTo>
                    <a:pt x="273" y="3621"/>
                  </a:lnTo>
                  <a:lnTo>
                    <a:pt x="586" y="3621"/>
                  </a:lnTo>
                  <a:lnTo>
                    <a:pt x="586" y="3663"/>
                  </a:lnTo>
                  <a:lnTo>
                    <a:pt x="838" y="3663"/>
                  </a:lnTo>
                  <a:lnTo>
                    <a:pt x="838" y="4186"/>
                  </a:lnTo>
                  <a:lnTo>
                    <a:pt x="3348" y="4186"/>
                  </a:lnTo>
                  <a:lnTo>
                    <a:pt x="3348" y="3621"/>
                  </a:lnTo>
                  <a:lnTo>
                    <a:pt x="3913" y="3621"/>
                  </a:lnTo>
                  <a:lnTo>
                    <a:pt x="3913" y="1110"/>
                  </a:lnTo>
                  <a:lnTo>
                    <a:pt x="3641" y="1110"/>
                  </a:lnTo>
                  <a:lnTo>
                    <a:pt x="3641" y="587"/>
                  </a:lnTo>
                  <a:lnTo>
                    <a:pt x="3348" y="587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60">
              <a:extLst>
                <a:ext uri="{FF2B5EF4-FFF2-40B4-BE49-F238E27FC236}">
                  <a16:creationId xmlns:a16="http://schemas.microsoft.com/office/drawing/2014/main" id="{68410444-077F-E9C7-24B5-125EEAA3A6BE}"/>
                </a:ext>
              </a:extLst>
            </p:cNvPr>
            <p:cNvSpPr/>
            <p:nvPr/>
          </p:nvSpPr>
          <p:spPr>
            <a:xfrm>
              <a:off x="3790718" y="2541370"/>
              <a:ext cx="70951" cy="75910"/>
            </a:xfrm>
            <a:custGeom>
              <a:avLst/>
              <a:gdLst/>
              <a:ahLst/>
              <a:cxnLst/>
              <a:rect l="l" t="t" r="r" b="b"/>
              <a:pathLst>
                <a:path w="3892" h="4164" extrusionOk="0">
                  <a:moveTo>
                    <a:pt x="544" y="0"/>
                  </a:moveTo>
                  <a:lnTo>
                    <a:pt x="544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51" y="3055"/>
                  </a:lnTo>
                  <a:lnTo>
                    <a:pt x="251" y="3578"/>
                  </a:lnTo>
                  <a:lnTo>
                    <a:pt x="544" y="3578"/>
                  </a:lnTo>
                  <a:lnTo>
                    <a:pt x="544" y="3641"/>
                  </a:lnTo>
                  <a:lnTo>
                    <a:pt x="795" y="3641"/>
                  </a:lnTo>
                  <a:lnTo>
                    <a:pt x="795" y="4164"/>
                  </a:lnTo>
                  <a:lnTo>
                    <a:pt x="3306" y="4164"/>
                  </a:lnTo>
                  <a:lnTo>
                    <a:pt x="3306" y="3578"/>
                  </a:lnTo>
                  <a:lnTo>
                    <a:pt x="3892" y="3578"/>
                  </a:lnTo>
                  <a:lnTo>
                    <a:pt x="3892" y="1067"/>
                  </a:lnTo>
                  <a:lnTo>
                    <a:pt x="3620" y="1067"/>
                  </a:lnTo>
                  <a:lnTo>
                    <a:pt x="3620" y="544"/>
                  </a:lnTo>
                  <a:lnTo>
                    <a:pt x="3306" y="544"/>
                  </a:lnTo>
                  <a:lnTo>
                    <a:pt x="3306" y="523"/>
                  </a:lnTo>
                  <a:lnTo>
                    <a:pt x="3055" y="523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0;p60">
              <a:extLst>
                <a:ext uri="{FF2B5EF4-FFF2-40B4-BE49-F238E27FC236}">
                  <a16:creationId xmlns:a16="http://schemas.microsoft.com/office/drawing/2014/main" id="{CBE2539A-7A2F-566E-5B9C-8AB6DC9DB3D0}"/>
                </a:ext>
              </a:extLst>
            </p:cNvPr>
            <p:cNvSpPr/>
            <p:nvPr/>
          </p:nvSpPr>
          <p:spPr>
            <a:xfrm>
              <a:off x="2998504" y="2244238"/>
              <a:ext cx="401680" cy="404341"/>
            </a:xfrm>
            <a:custGeom>
              <a:avLst/>
              <a:gdLst/>
              <a:ahLst/>
              <a:cxnLst/>
              <a:rect l="l" t="t" r="r" b="b"/>
              <a:pathLst>
                <a:path w="22034" h="22180" extrusionOk="0">
                  <a:moveTo>
                    <a:pt x="6968" y="1"/>
                  </a:moveTo>
                  <a:lnTo>
                    <a:pt x="6968" y="2198"/>
                  </a:lnTo>
                  <a:lnTo>
                    <a:pt x="4960" y="2198"/>
                  </a:lnTo>
                  <a:lnTo>
                    <a:pt x="4960" y="4959"/>
                  </a:lnTo>
                  <a:lnTo>
                    <a:pt x="2240" y="4959"/>
                  </a:lnTo>
                  <a:lnTo>
                    <a:pt x="2240" y="6968"/>
                  </a:lnTo>
                  <a:lnTo>
                    <a:pt x="1" y="6968"/>
                  </a:lnTo>
                  <a:lnTo>
                    <a:pt x="1" y="15066"/>
                  </a:lnTo>
                  <a:lnTo>
                    <a:pt x="2240" y="15066"/>
                  </a:lnTo>
                  <a:lnTo>
                    <a:pt x="2240" y="17053"/>
                  </a:lnTo>
                  <a:lnTo>
                    <a:pt x="4960" y="17053"/>
                  </a:lnTo>
                  <a:lnTo>
                    <a:pt x="4960" y="19815"/>
                  </a:lnTo>
                  <a:lnTo>
                    <a:pt x="6968" y="19815"/>
                  </a:lnTo>
                  <a:lnTo>
                    <a:pt x="6968" y="22180"/>
                  </a:lnTo>
                  <a:lnTo>
                    <a:pt x="15066" y="22180"/>
                  </a:lnTo>
                  <a:lnTo>
                    <a:pt x="15066" y="19815"/>
                  </a:lnTo>
                  <a:lnTo>
                    <a:pt x="17053" y="19815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33" y="15066"/>
                  </a:lnTo>
                  <a:lnTo>
                    <a:pt x="22033" y="6968"/>
                  </a:lnTo>
                  <a:lnTo>
                    <a:pt x="19815" y="6968"/>
                  </a:lnTo>
                  <a:lnTo>
                    <a:pt x="19815" y="4959"/>
                  </a:lnTo>
                  <a:lnTo>
                    <a:pt x="17053" y="4959"/>
                  </a:lnTo>
                  <a:lnTo>
                    <a:pt x="17053" y="2198"/>
                  </a:lnTo>
                  <a:lnTo>
                    <a:pt x="15066" y="2198"/>
                  </a:lnTo>
                  <a:lnTo>
                    <a:pt x="15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1;p60">
              <a:extLst>
                <a:ext uri="{FF2B5EF4-FFF2-40B4-BE49-F238E27FC236}">
                  <a16:creationId xmlns:a16="http://schemas.microsoft.com/office/drawing/2014/main" id="{134E1474-55C7-8505-3866-BF5770FD27EF}"/>
                </a:ext>
              </a:extLst>
            </p:cNvPr>
            <p:cNvSpPr/>
            <p:nvPr/>
          </p:nvSpPr>
          <p:spPr>
            <a:xfrm>
              <a:off x="3099584" y="2344552"/>
              <a:ext cx="199509" cy="200658"/>
            </a:xfrm>
            <a:custGeom>
              <a:avLst/>
              <a:gdLst/>
              <a:ahLst/>
              <a:cxnLst/>
              <a:rect l="l" t="t" r="r" b="b"/>
              <a:pathLst>
                <a:path w="10944" h="11007" extrusionOk="0">
                  <a:moveTo>
                    <a:pt x="3453" y="1"/>
                  </a:moveTo>
                  <a:lnTo>
                    <a:pt x="3453" y="1089"/>
                  </a:lnTo>
                  <a:lnTo>
                    <a:pt x="2469" y="1089"/>
                  </a:lnTo>
                  <a:lnTo>
                    <a:pt x="2469" y="2449"/>
                  </a:lnTo>
                  <a:lnTo>
                    <a:pt x="1109" y="2449"/>
                  </a:lnTo>
                  <a:lnTo>
                    <a:pt x="1109" y="3453"/>
                  </a:lnTo>
                  <a:lnTo>
                    <a:pt x="0" y="3453"/>
                  </a:lnTo>
                  <a:lnTo>
                    <a:pt x="0" y="7470"/>
                  </a:lnTo>
                  <a:lnTo>
                    <a:pt x="1109" y="7470"/>
                  </a:lnTo>
                  <a:lnTo>
                    <a:pt x="1109" y="8475"/>
                  </a:lnTo>
                  <a:lnTo>
                    <a:pt x="2469" y="8475"/>
                  </a:lnTo>
                  <a:lnTo>
                    <a:pt x="2469" y="9835"/>
                  </a:lnTo>
                  <a:lnTo>
                    <a:pt x="3453" y="9835"/>
                  </a:lnTo>
                  <a:lnTo>
                    <a:pt x="3453" y="11006"/>
                  </a:lnTo>
                  <a:lnTo>
                    <a:pt x="7491" y="11006"/>
                  </a:lnTo>
                  <a:lnTo>
                    <a:pt x="7491" y="9835"/>
                  </a:lnTo>
                  <a:lnTo>
                    <a:pt x="8475" y="9835"/>
                  </a:lnTo>
                  <a:lnTo>
                    <a:pt x="8475" y="8475"/>
                  </a:lnTo>
                  <a:lnTo>
                    <a:pt x="9835" y="8475"/>
                  </a:lnTo>
                  <a:lnTo>
                    <a:pt x="9835" y="7470"/>
                  </a:lnTo>
                  <a:lnTo>
                    <a:pt x="10944" y="7470"/>
                  </a:lnTo>
                  <a:lnTo>
                    <a:pt x="10944" y="3453"/>
                  </a:lnTo>
                  <a:lnTo>
                    <a:pt x="9835" y="3453"/>
                  </a:lnTo>
                  <a:lnTo>
                    <a:pt x="9835" y="2449"/>
                  </a:lnTo>
                  <a:lnTo>
                    <a:pt x="8475" y="2449"/>
                  </a:lnTo>
                  <a:lnTo>
                    <a:pt x="8475" y="1089"/>
                  </a:lnTo>
                  <a:lnTo>
                    <a:pt x="7491" y="1089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2;p60">
              <a:extLst>
                <a:ext uri="{FF2B5EF4-FFF2-40B4-BE49-F238E27FC236}">
                  <a16:creationId xmlns:a16="http://schemas.microsoft.com/office/drawing/2014/main" id="{9B7FCF94-2997-4FF1-29D1-AEA5A88E00B5}"/>
                </a:ext>
              </a:extLst>
            </p:cNvPr>
            <p:cNvSpPr/>
            <p:nvPr/>
          </p:nvSpPr>
          <p:spPr>
            <a:xfrm>
              <a:off x="3154508" y="2400624"/>
              <a:ext cx="89272" cy="88889"/>
            </a:xfrm>
            <a:custGeom>
              <a:avLst/>
              <a:gdLst/>
              <a:ahLst/>
              <a:cxnLst/>
              <a:rect l="l" t="t" r="r" b="b"/>
              <a:pathLst>
                <a:path w="4897" h="4876" extrusionOk="0">
                  <a:moveTo>
                    <a:pt x="1570" y="0"/>
                  </a:moveTo>
                  <a:lnTo>
                    <a:pt x="1570" y="482"/>
                  </a:lnTo>
                  <a:lnTo>
                    <a:pt x="1130" y="482"/>
                  </a:lnTo>
                  <a:lnTo>
                    <a:pt x="1130" y="1109"/>
                  </a:lnTo>
                  <a:lnTo>
                    <a:pt x="524" y="1109"/>
                  </a:lnTo>
                  <a:lnTo>
                    <a:pt x="524" y="1549"/>
                  </a:lnTo>
                  <a:lnTo>
                    <a:pt x="0" y="1549"/>
                  </a:lnTo>
                  <a:lnTo>
                    <a:pt x="0" y="3327"/>
                  </a:lnTo>
                  <a:lnTo>
                    <a:pt x="524" y="3327"/>
                  </a:lnTo>
                  <a:lnTo>
                    <a:pt x="524" y="3767"/>
                  </a:lnTo>
                  <a:lnTo>
                    <a:pt x="1130" y="3767"/>
                  </a:lnTo>
                  <a:lnTo>
                    <a:pt x="1130" y="4373"/>
                  </a:lnTo>
                  <a:lnTo>
                    <a:pt x="1570" y="4373"/>
                  </a:lnTo>
                  <a:lnTo>
                    <a:pt x="1570" y="4875"/>
                  </a:lnTo>
                  <a:lnTo>
                    <a:pt x="3369" y="4875"/>
                  </a:lnTo>
                  <a:lnTo>
                    <a:pt x="3369" y="4373"/>
                  </a:lnTo>
                  <a:lnTo>
                    <a:pt x="3829" y="4373"/>
                  </a:lnTo>
                  <a:lnTo>
                    <a:pt x="3829" y="3767"/>
                  </a:lnTo>
                  <a:lnTo>
                    <a:pt x="4415" y="3767"/>
                  </a:lnTo>
                  <a:lnTo>
                    <a:pt x="4415" y="3327"/>
                  </a:lnTo>
                  <a:lnTo>
                    <a:pt x="4897" y="3327"/>
                  </a:lnTo>
                  <a:lnTo>
                    <a:pt x="4897" y="1549"/>
                  </a:lnTo>
                  <a:lnTo>
                    <a:pt x="4415" y="1549"/>
                  </a:lnTo>
                  <a:lnTo>
                    <a:pt x="4415" y="1109"/>
                  </a:lnTo>
                  <a:lnTo>
                    <a:pt x="3829" y="1109"/>
                  </a:lnTo>
                  <a:lnTo>
                    <a:pt x="3829" y="482"/>
                  </a:lnTo>
                  <a:lnTo>
                    <a:pt x="3369" y="482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113;p62">
            <a:extLst>
              <a:ext uri="{FF2B5EF4-FFF2-40B4-BE49-F238E27FC236}">
                <a16:creationId xmlns:a16="http://schemas.microsoft.com/office/drawing/2014/main" id="{A2825B6F-E9D3-32BD-71FD-7520CB4668E2}"/>
              </a:ext>
            </a:extLst>
          </p:cNvPr>
          <p:cNvSpPr txBox="1"/>
          <p:nvPr/>
        </p:nvSpPr>
        <p:spPr>
          <a:xfrm>
            <a:off x="317012" y="651341"/>
            <a:ext cx="8517292" cy="2459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14) – 16245 Games, 14 Features</a:t>
            </a:r>
          </a:p>
        </p:txBody>
      </p:sp>
      <p:graphicFrame>
        <p:nvGraphicFramePr>
          <p:cNvPr id="24" name="표 31">
            <a:extLst>
              <a:ext uri="{FF2B5EF4-FFF2-40B4-BE49-F238E27FC236}">
                <a16:creationId xmlns:a16="http://schemas.microsoft.com/office/drawing/2014/main" id="{68218812-6D59-5F88-7BDE-93F249510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79463"/>
              </p:ext>
            </p:extLst>
          </p:nvPr>
        </p:nvGraphicFramePr>
        <p:xfrm>
          <a:off x="317011" y="901228"/>
          <a:ext cx="8509984" cy="3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07856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31905041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17581019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754418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193133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18762721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7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accent4"/>
                          </a:solidFill>
                        </a:rPr>
                        <a:t>Generation</a:t>
                      </a: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Type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Company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Multi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NA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EU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JP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Other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Global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grpSp>
        <p:nvGrpSpPr>
          <p:cNvPr id="1053" name="그룹 1052">
            <a:extLst>
              <a:ext uri="{FF2B5EF4-FFF2-40B4-BE49-F238E27FC236}">
                <a16:creationId xmlns:a16="http://schemas.microsoft.com/office/drawing/2014/main" id="{F7BD29C5-CCB2-FB78-8538-4B42FE3B7B6C}"/>
              </a:ext>
            </a:extLst>
          </p:cNvPr>
          <p:cNvGrpSpPr/>
          <p:nvPr/>
        </p:nvGrpSpPr>
        <p:grpSpPr>
          <a:xfrm>
            <a:off x="302135" y="3832289"/>
            <a:ext cx="8514061" cy="659870"/>
            <a:chOff x="302135" y="3870610"/>
            <a:chExt cx="8514061" cy="659870"/>
          </a:xfrm>
        </p:grpSpPr>
        <p:grpSp>
          <p:nvGrpSpPr>
            <p:cNvPr id="1051" name="그룹 1050">
              <a:extLst>
                <a:ext uri="{FF2B5EF4-FFF2-40B4-BE49-F238E27FC236}">
                  <a16:creationId xmlns:a16="http://schemas.microsoft.com/office/drawing/2014/main" id="{1991BB54-5415-7769-02AC-A98C01E6BC0B}"/>
                </a:ext>
              </a:extLst>
            </p:cNvPr>
            <p:cNvGrpSpPr/>
            <p:nvPr/>
          </p:nvGrpSpPr>
          <p:grpSpPr>
            <a:xfrm>
              <a:off x="302135" y="3870610"/>
              <a:ext cx="8514061" cy="659870"/>
              <a:chOff x="302135" y="3870610"/>
              <a:chExt cx="8514061" cy="659870"/>
            </a:xfrm>
          </p:grpSpPr>
          <p:grpSp>
            <p:nvGrpSpPr>
              <p:cNvPr id="1024" name="그룹 1023">
                <a:extLst>
                  <a:ext uri="{FF2B5EF4-FFF2-40B4-BE49-F238E27FC236}">
                    <a16:creationId xmlns:a16="http://schemas.microsoft.com/office/drawing/2014/main" id="{88F6F53A-F685-729A-400E-A35E203E2DF9}"/>
                  </a:ext>
                </a:extLst>
              </p:cNvPr>
              <p:cNvGrpSpPr/>
              <p:nvPr/>
            </p:nvGrpSpPr>
            <p:grpSpPr>
              <a:xfrm>
                <a:off x="302135" y="3896727"/>
                <a:ext cx="8514061" cy="633753"/>
                <a:chOff x="438201" y="3896727"/>
                <a:chExt cx="8119203" cy="633753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5D2472CF-C11B-A5F0-ED81-38B02A25ECA5}"/>
                    </a:ext>
                  </a:extLst>
                </p:cNvPr>
                <p:cNvSpPr/>
                <p:nvPr/>
              </p:nvSpPr>
              <p:spPr>
                <a:xfrm>
                  <a:off x="483079" y="3896727"/>
                  <a:ext cx="8074325" cy="6337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D1F3B2B9-2780-F998-159E-D3E1DBF62C6A}"/>
                    </a:ext>
                  </a:extLst>
                </p:cNvPr>
                <p:cNvGrpSpPr/>
                <p:nvPr/>
              </p:nvGrpSpPr>
              <p:grpSpPr>
                <a:xfrm>
                  <a:off x="438201" y="3988028"/>
                  <a:ext cx="8027204" cy="499659"/>
                  <a:chOff x="438201" y="3998170"/>
                  <a:chExt cx="8027204" cy="499659"/>
                </a:xfrm>
              </p:grpSpPr>
              <p:sp>
                <p:nvSpPr>
                  <p:cNvPr id="26" name="화살표: 오른쪽 25">
                    <a:extLst>
                      <a:ext uri="{FF2B5EF4-FFF2-40B4-BE49-F238E27FC236}">
                        <a16:creationId xmlns:a16="http://schemas.microsoft.com/office/drawing/2014/main" id="{C3D89396-E559-A02C-B326-46FC54780AFC}"/>
                      </a:ext>
                    </a:extLst>
                  </p:cNvPr>
                  <p:cNvSpPr/>
                  <p:nvPr/>
                </p:nvSpPr>
                <p:spPr>
                  <a:xfrm>
                    <a:off x="671601" y="4066517"/>
                    <a:ext cx="7793804" cy="195186"/>
                  </a:xfrm>
                  <a:prstGeom prst="rightArrow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07D03511-47C5-3577-DC2F-197915777C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159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>
                    <a:extLst>
                      <a:ext uri="{FF2B5EF4-FFF2-40B4-BE49-F238E27FC236}">
                        <a16:creationId xmlns:a16="http://schemas.microsoft.com/office/drawing/2014/main" id="{76C21F8A-2892-CC53-DC76-0F45208E1C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933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연결선 28">
                    <a:extLst>
                      <a:ext uri="{FF2B5EF4-FFF2-40B4-BE49-F238E27FC236}">
                        <a16:creationId xmlns:a16="http://schemas.microsoft.com/office/drawing/2014/main" id="{B7E5D264-264F-3077-4F1B-C0DEC42962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707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직선 연결선 29">
                    <a:extLst>
                      <a:ext uri="{FF2B5EF4-FFF2-40B4-BE49-F238E27FC236}">
                        <a16:creationId xmlns:a16="http://schemas.microsoft.com/office/drawing/2014/main" id="{990224AB-05EE-2969-6275-ABC476CE05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7481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직선 연결선 30">
                    <a:extLst>
                      <a:ext uri="{FF2B5EF4-FFF2-40B4-BE49-F238E27FC236}">
                        <a16:creationId xmlns:a16="http://schemas.microsoft.com/office/drawing/2014/main" id="{FE9A54A8-C25F-7573-1676-332FE27673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255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직선 연결선 31">
                    <a:extLst>
                      <a:ext uri="{FF2B5EF4-FFF2-40B4-BE49-F238E27FC236}">
                        <a16:creationId xmlns:a16="http://schemas.microsoft.com/office/drawing/2014/main" id="{67511E73-726B-A36E-BFBD-FD552DBD91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1029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직선 연결선 33">
                    <a:extLst>
                      <a:ext uri="{FF2B5EF4-FFF2-40B4-BE49-F238E27FC236}">
                        <a16:creationId xmlns:a16="http://schemas.microsoft.com/office/drawing/2014/main" id="{4C8AEA7E-E79F-9033-8381-FEDB61C3B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7803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78DCD661-CA1F-59D5-9286-0EF8FC397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4577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D2173BF-3EA9-E09C-B0B0-316FA68C5A6A}"/>
                      </a:ext>
                    </a:extLst>
                  </p:cNvPr>
                  <p:cNvSpPr txBox="1"/>
                  <p:nvPr/>
                </p:nvSpPr>
                <p:spPr>
                  <a:xfrm>
                    <a:off x="438201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1977</a:t>
                    </a:r>
                    <a:endParaRPr lang="ko-KR" altLang="en-US" sz="1000" dirty="0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EBF3EF2-6A92-44FC-6C51-2A6BDD219824}"/>
                      </a:ext>
                    </a:extLst>
                  </p:cNvPr>
                  <p:cNvSpPr txBox="1"/>
                  <p:nvPr/>
                </p:nvSpPr>
                <p:spPr>
                  <a:xfrm>
                    <a:off x="1405339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1983</a:t>
                    </a:r>
                    <a:endParaRPr lang="ko-KR" altLang="en-US" sz="1000" dirty="0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4BBC94C-477A-D899-C2FE-2A7ED72C6A61}"/>
                      </a:ext>
                    </a:extLst>
                  </p:cNvPr>
                  <p:cNvSpPr txBox="1"/>
                  <p:nvPr/>
                </p:nvSpPr>
                <p:spPr>
                  <a:xfrm>
                    <a:off x="2372477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1988</a:t>
                    </a:r>
                    <a:endParaRPr lang="ko-KR" altLang="en-US" sz="1000" dirty="0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4D46A9C8-5345-95F5-AA50-2558FECEF279}"/>
                      </a:ext>
                    </a:extLst>
                  </p:cNvPr>
                  <p:cNvSpPr txBox="1"/>
                  <p:nvPr/>
                </p:nvSpPr>
                <p:spPr>
                  <a:xfrm>
                    <a:off x="3339615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1994</a:t>
                    </a:r>
                    <a:endParaRPr lang="ko-KR" altLang="en-US" sz="1000" dirty="0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BD4F4A6-41F2-180A-E250-5A92DA3C3247}"/>
                      </a:ext>
                    </a:extLst>
                  </p:cNvPr>
                  <p:cNvSpPr txBox="1"/>
                  <p:nvPr/>
                </p:nvSpPr>
                <p:spPr>
                  <a:xfrm>
                    <a:off x="4306753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1998</a:t>
                    </a:r>
                    <a:endParaRPr lang="ko-KR" altLang="en-US" sz="1000" dirty="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4A702A14-6793-855D-06E4-D06DCE3DD405}"/>
                      </a:ext>
                    </a:extLst>
                  </p:cNvPr>
                  <p:cNvSpPr txBox="1"/>
                  <p:nvPr/>
                </p:nvSpPr>
                <p:spPr>
                  <a:xfrm>
                    <a:off x="5273891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2005</a:t>
                    </a:r>
                    <a:endParaRPr lang="ko-KR" altLang="en-US" sz="1000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2FDDFFC-190C-A4D6-D06E-69465A39C2D9}"/>
                      </a:ext>
                    </a:extLst>
                  </p:cNvPr>
                  <p:cNvSpPr txBox="1"/>
                  <p:nvPr/>
                </p:nvSpPr>
                <p:spPr>
                  <a:xfrm>
                    <a:off x="6241029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2013</a:t>
                    </a:r>
                    <a:endParaRPr lang="ko-KR" altLang="en-US" sz="1000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607C562-B89F-5CE5-C07E-CA456588049C}"/>
                      </a:ext>
                    </a:extLst>
                  </p:cNvPr>
                  <p:cNvSpPr txBox="1"/>
                  <p:nvPr/>
                </p:nvSpPr>
                <p:spPr>
                  <a:xfrm>
                    <a:off x="7208167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2020</a:t>
                    </a:r>
                    <a:endParaRPr lang="ko-KR" altLang="en-US" sz="1000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1C35F7C2-A9C8-8395-21DA-92E4CADA7787}"/>
                      </a:ext>
                    </a:extLst>
                  </p:cNvPr>
                  <p:cNvSpPr txBox="1"/>
                  <p:nvPr/>
                </p:nvSpPr>
                <p:spPr>
                  <a:xfrm>
                    <a:off x="900592" y="4169140"/>
                    <a:ext cx="48282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2nd</a:t>
                    </a:r>
                    <a:endParaRPr lang="ko-KR" altLang="en-US" dirty="0"/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54071E10-BACA-3FA4-BD35-6CB5223F9E90}"/>
                      </a:ext>
                    </a:extLst>
                  </p:cNvPr>
                  <p:cNvSpPr txBox="1"/>
                  <p:nvPr/>
                </p:nvSpPr>
                <p:spPr>
                  <a:xfrm>
                    <a:off x="1882075" y="4162448"/>
                    <a:ext cx="44275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3rd</a:t>
                    </a:r>
                    <a:endParaRPr lang="ko-KR" altLang="en-US" dirty="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D090ACF-4D99-443C-891B-6E0E17092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849814" y="4169140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4th</a:t>
                    </a:r>
                    <a:endParaRPr lang="ko-KR" altLang="en-US" dirty="0"/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EC246A5A-0150-5516-7035-EC2F7B89FB85}"/>
                      </a:ext>
                    </a:extLst>
                  </p:cNvPr>
                  <p:cNvSpPr txBox="1"/>
                  <p:nvPr/>
                </p:nvSpPr>
                <p:spPr>
                  <a:xfrm>
                    <a:off x="3817553" y="4175832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5th</a:t>
                    </a:r>
                    <a:endParaRPr lang="ko-KR" altLang="en-US" dirty="0"/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853179E9-FA49-8F51-BA79-DDF809021EEE}"/>
                      </a:ext>
                    </a:extLst>
                  </p:cNvPr>
                  <p:cNvSpPr txBox="1"/>
                  <p:nvPr/>
                </p:nvSpPr>
                <p:spPr>
                  <a:xfrm>
                    <a:off x="4785292" y="4174904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6th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ED9891F-C5F3-ACF4-6AD6-376BA5D0CAF1}"/>
                      </a:ext>
                    </a:extLst>
                  </p:cNvPr>
                  <p:cNvSpPr txBox="1"/>
                  <p:nvPr/>
                </p:nvSpPr>
                <p:spPr>
                  <a:xfrm>
                    <a:off x="5753031" y="4173976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7th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1DC0E54E-EADE-FE18-45B8-42DE6D90B6EB}"/>
                      </a:ext>
                    </a:extLst>
                  </p:cNvPr>
                  <p:cNvSpPr txBox="1"/>
                  <p:nvPr/>
                </p:nvSpPr>
                <p:spPr>
                  <a:xfrm>
                    <a:off x="6720770" y="4165428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8th</a:t>
                    </a:r>
                    <a:endParaRPr lang="ko-KR" altLang="en-US" dirty="0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1DEA087A-4A0A-6227-2A6A-0CF9992F3180}"/>
                      </a:ext>
                    </a:extLst>
                  </p:cNvPr>
                  <p:cNvSpPr txBox="1"/>
                  <p:nvPr/>
                </p:nvSpPr>
                <p:spPr>
                  <a:xfrm>
                    <a:off x="7688509" y="4164500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9th</a:t>
                    </a:r>
                    <a:endParaRPr lang="ko-KR" altLang="en-US" dirty="0"/>
                  </a:p>
                </p:txBody>
              </p:sp>
            </p:grpSp>
          </p:grpSp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AF2FE7C5-4165-4B2D-29ED-94C957AA85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053" y="3933014"/>
                <a:ext cx="204464" cy="268571"/>
              </a:xfrm>
              <a:prstGeom prst="rect">
                <a:avLst/>
              </a:prstGeom>
            </p:spPr>
          </p:pic>
          <p:pic>
            <p:nvPicPr>
              <p:cNvPr id="58" name="Picture 26" descr="Sega logo">
                <a:extLst>
                  <a:ext uri="{FF2B5EF4-FFF2-40B4-BE49-F238E27FC236}">
                    <a16:creationId xmlns:a16="http://schemas.microsoft.com/office/drawing/2014/main" id="{4DE0CCE0-F63B-95C7-9BCA-9B90660240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4423" y="3878437"/>
                <a:ext cx="353150" cy="211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8" descr="Sony Logo">
                <a:extLst>
                  <a:ext uri="{FF2B5EF4-FFF2-40B4-BE49-F238E27FC236}">
                    <a16:creationId xmlns:a16="http://schemas.microsoft.com/office/drawing/2014/main" id="{CFF96681-7CB5-D610-4E53-F1D2FE8F87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9274" y="3896727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5" name="Picture 24">
                <a:extLst>
                  <a:ext uri="{FF2B5EF4-FFF2-40B4-BE49-F238E27FC236}">
                    <a16:creationId xmlns:a16="http://schemas.microsoft.com/office/drawing/2014/main" id="{AC5EB3D2-FC22-D2AD-8A0F-4D23385F34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7084" y="4050870"/>
                <a:ext cx="509957" cy="1698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24">
                <a:extLst>
                  <a:ext uri="{FF2B5EF4-FFF2-40B4-BE49-F238E27FC236}">
                    <a16:creationId xmlns:a16="http://schemas.microsoft.com/office/drawing/2014/main" id="{11AD84A3-2F44-B8E4-CB65-4A9703DD14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5243" y="4056374"/>
                <a:ext cx="509957" cy="1698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24">
                <a:extLst>
                  <a:ext uri="{FF2B5EF4-FFF2-40B4-BE49-F238E27FC236}">
                    <a16:creationId xmlns:a16="http://schemas.microsoft.com/office/drawing/2014/main" id="{77490B7E-8AD4-6360-6C35-5A76324938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7300" y="4044559"/>
                <a:ext cx="509957" cy="1698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26" descr="Sega logo">
                <a:extLst>
                  <a:ext uri="{FF2B5EF4-FFF2-40B4-BE49-F238E27FC236}">
                    <a16:creationId xmlns:a16="http://schemas.microsoft.com/office/drawing/2014/main" id="{CF55A230-7BA9-80EF-6752-D6C7D52AEB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2145" y="3873976"/>
                <a:ext cx="353150" cy="211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28" descr="Sony Logo">
                <a:extLst>
                  <a:ext uri="{FF2B5EF4-FFF2-40B4-BE49-F238E27FC236}">
                    <a16:creationId xmlns:a16="http://schemas.microsoft.com/office/drawing/2014/main" id="{2DCFD985-FAF2-C7CC-2281-A6EE0408A3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076" y="3893361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5" name="Picture 26" descr="Sega logo">
                <a:extLst>
                  <a:ext uri="{FF2B5EF4-FFF2-40B4-BE49-F238E27FC236}">
                    <a16:creationId xmlns:a16="http://schemas.microsoft.com/office/drawing/2014/main" id="{1BC8586D-C4B3-6869-2357-3465CCA41A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6947" y="3870610"/>
                <a:ext cx="353150" cy="211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28" descr="Sony Logo">
                <a:extLst>
                  <a:ext uri="{FF2B5EF4-FFF2-40B4-BE49-F238E27FC236}">
                    <a16:creationId xmlns:a16="http://schemas.microsoft.com/office/drawing/2014/main" id="{A6C35E0B-7559-B465-3287-C8C3F7AEFC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573" y="3907233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1" name="Picture 28" descr="Sony Logo">
                <a:extLst>
                  <a:ext uri="{FF2B5EF4-FFF2-40B4-BE49-F238E27FC236}">
                    <a16:creationId xmlns:a16="http://schemas.microsoft.com/office/drawing/2014/main" id="{8DB947E6-9EE4-4565-B1B7-AF686E49C2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376" y="3914107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그림 1041">
                <a:extLst>
                  <a:ext uri="{FF2B5EF4-FFF2-40B4-BE49-F238E27FC236}">
                    <a16:creationId xmlns:a16="http://schemas.microsoft.com/office/drawing/2014/main" id="{D3A7A611-F2D5-6741-BE07-02613CE74C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27633" y="4080305"/>
                <a:ext cx="420339" cy="134151"/>
              </a:xfrm>
              <a:prstGeom prst="rect">
                <a:avLst/>
              </a:prstGeom>
            </p:spPr>
          </p:pic>
          <p:pic>
            <p:nvPicPr>
              <p:cNvPr id="1043" name="Picture 24">
                <a:extLst>
                  <a:ext uri="{FF2B5EF4-FFF2-40B4-BE49-F238E27FC236}">
                    <a16:creationId xmlns:a16="http://schemas.microsoft.com/office/drawing/2014/main" id="{15FFDE2E-3C58-2506-8365-E7BF9FC073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6505" y="4088624"/>
                <a:ext cx="420340" cy="14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8" descr="Sony Logo">
                <a:extLst>
                  <a:ext uri="{FF2B5EF4-FFF2-40B4-BE49-F238E27FC236}">
                    <a16:creationId xmlns:a16="http://schemas.microsoft.com/office/drawing/2014/main" id="{733754B3-6123-4E36-035B-01023557A6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7797" y="3922732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5" name="그림 1044">
                <a:extLst>
                  <a:ext uri="{FF2B5EF4-FFF2-40B4-BE49-F238E27FC236}">
                    <a16:creationId xmlns:a16="http://schemas.microsoft.com/office/drawing/2014/main" id="{04EB0526-D0A4-444E-CD85-854003DF2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50450" y="4076939"/>
                <a:ext cx="420339" cy="134151"/>
              </a:xfrm>
              <a:prstGeom prst="rect">
                <a:avLst/>
              </a:prstGeom>
            </p:spPr>
          </p:pic>
          <p:pic>
            <p:nvPicPr>
              <p:cNvPr id="1046" name="Picture 24">
                <a:extLst>
                  <a:ext uri="{FF2B5EF4-FFF2-40B4-BE49-F238E27FC236}">
                    <a16:creationId xmlns:a16="http://schemas.microsoft.com/office/drawing/2014/main" id="{40A73501-6E42-D350-3665-3EC229668A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322" y="4085258"/>
                <a:ext cx="420340" cy="14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7" name="그림 1046">
                <a:extLst>
                  <a:ext uri="{FF2B5EF4-FFF2-40B4-BE49-F238E27FC236}">
                    <a16:creationId xmlns:a16="http://schemas.microsoft.com/office/drawing/2014/main" id="{6B32D68E-AA0F-8454-C016-63C7FCB338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47351" y="4073573"/>
                <a:ext cx="420339" cy="134151"/>
              </a:xfrm>
              <a:prstGeom prst="rect">
                <a:avLst/>
              </a:prstGeom>
            </p:spPr>
          </p:pic>
          <p:pic>
            <p:nvPicPr>
              <p:cNvPr id="1048" name="Picture 24">
                <a:extLst>
                  <a:ext uri="{FF2B5EF4-FFF2-40B4-BE49-F238E27FC236}">
                    <a16:creationId xmlns:a16="http://schemas.microsoft.com/office/drawing/2014/main" id="{6D696E67-6A17-74FA-7C31-C37E8DBEBF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6223" y="4081892"/>
                <a:ext cx="420340" cy="14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9" name="그림 1048">
                <a:extLst>
                  <a:ext uri="{FF2B5EF4-FFF2-40B4-BE49-F238E27FC236}">
                    <a16:creationId xmlns:a16="http://schemas.microsoft.com/office/drawing/2014/main" id="{74FB8F0F-B3CE-A991-021E-CD85E9387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18430" y="4070547"/>
                <a:ext cx="420339" cy="134151"/>
              </a:xfrm>
              <a:prstGeom prst="rect">
                <a:avLst/>
              </a:prstGeom>
            </p:spPr>
          </p:pic>
          <p:pic>
            <p:nvPicPr>
              <p:cNvPr id="1050" name="Picture 24">
                <a:extLst>
                  <a:ext uri="{FF2B5EF4-FFF2-40B4-BE49-F238E27FC236}">
                    <a16:creationId xmlns:a16="http://schemas.microsoft.com/office/drawing/2014/main" id="{96A73EFC-D1E2-423E-70EA-9861BEF341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7302" y="4078866"/>
                <a:ext cx="420340" cy="14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52" name="그림 1051">
              <a:extLst>
                <a:ext uri="{FF2B5EF4-FFF2-40B4-BE49-F238E27FC236}">
                  <a16:creationId xmlns:a16="http://schemas.microsoft.com/office/drawing/2014/main" id="{EE18E7FA-50F8-B76E-CD37-902F40601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03032" y="3981558"/>
              <a:ext cx="281412" cy="270003"/>
            </a:xfrm>
            <a:prstGeom prst="rect">
              <a:avLst/>
            </a:prstGeom>
          </p:spPr>
        </p:pic>
      </p:grpSp>
      <p:sp>
        <p:nvSpPr>
          <p:cNvPr id="18" name="Google Shape;1161;p65">
            <a:extLst>
              <a:ext uri="{FF2B5EF4-FFF2-40B4-BE49-F238E27FC236}">
                <a16:creationId xmlns:a16="http://schemas.microsoft.com/office/drawing/2014/main" id="{DD75BAE6-9ED8-41F8-F76C-7D079E39A16F}"/>
              </a:ext>
            </a:extLst>
          </p:cNvPr>
          <p:cNvSpPr txBox="1">
            <a:spLocks/>
          </p:cNvSpPr>
          <p:nvPr/>
        </p:nvSpPr>
        <p:spPr>
          <a:xfrm>
            <a:off x="5864659" y="1348723"/>
            <a:ext cx="2969645" cy="2325114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Gen.2 (1977~1983)</a:t>
            </a: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Atari 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의 독점</a:t>
            </a: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Gen.3 (1983~1988)</a:t>
            </a: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Atari 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의 몰락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, Nintendo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의 독점</a:t>
            </a: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Gen.4 (1988~1994)</a:t>
            </a: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PC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게임 등장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, Sega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출전 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But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Nintendo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의 압승</a:t>
            </a: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Gen.5 (1994~1998)</a:t>
            </a: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SONY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의 등장과 함께 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SONY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의 압도적 승리</a:t>
            </a: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Gen.6 (1998~2005)</a:t>
            </a: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Microsoft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의 참전 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but SONY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의 여전한 압승</a:t>
            </a: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Gen.7 (2005~2013)</a:t>
            </a: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DS, Wii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의 성공으로 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Nintendo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의 높은 매출비율</a:t>
            </a: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콘솔시장의 전성기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, N S M 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삼국지시대</a:t>
            </a: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Gen.8 (2013~2020)</a:t>
            </a: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스마트폰 게임시장 성장에 따라 콘솔시장 축소</a:t>
            </a: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249671-5A69-1CD0-5E70-877929672D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319" y="1703310"/>
            <a:ext cx="3020334" cy="13085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AAE5BF1-BC7B-1527-D585-0A7BB2290B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9506" y="1348723"/>
            <a:ext cx="2409843" cy="114560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1969BCE-40BB-FF18-4C9C-1F64332022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0778" y="2561152"/>
            <a:ext cx="2408571" cy="111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06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11;p62">
            <a:extLst>
              <a:ext uri="{FF2B5EF4-FFF2-40B4-BE49-F238E27FC236}">
                <a16:creationId xmlns:a16="http://schemas.microsoft.com/office/drawing/2014/main" id="{60D4ABD3-31BC-828E-3575-E5372FFF3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715" y="139841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Trend Analysis - Company</a:t>
            </a:r>
            <a:endParaRPr dirty="0"/>
          </a:p>
        </p:txBody>
      </p:sp>
      <p:sp>
        <p:nvSpPr>
          <p:cNvPr id="1096" name="Google Shape;1029;p60">
            <a:extLst>
              <a:ext uri="{FF2B5EF4-FFF2-40B4-BE49-F238E27FC236}">
                <a16:creationId xmlns:a16="http://schemas.microsoft.com/office/drawing/2014/main" id="{0DFF5F07-9081-5324-A559-0936E4FAC2E4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2</a:t>
            </a:r>
          </a:p>
        </p:txBody>
      </p:sp>
      <p:grpSp>
        <p:nvGrpSpPr>
          <p:cNvPr id="2" name="Google Shape;1053;p60">
            <a:extLst>
              <a:ext uri="{FF2B5EF4-FFF2-40B4-BE49-F238E27FC236}">
                <a16:creationId xmlns:a16="http://schemas.microsoft.com/office/drawing/2014/main" id="{E6B0AC27-3EE6-A8B5-F035-D5B1DCB7E130}"/>
              </a:ext>
            </a:extLst>
          </p:cNvPr>
          <p:cNvGrpSpPr/>
          <p:nvPr/>
        </p:nvGrpSpPr>
        <p:grpSpPr>
          <a:xfrm>
            <a:off x="102308" y="43280"/>
            <a:ext cx="763531" cy="435068"/>
            <a:chOff x="2998504" y="2244238"/>
            <a:chExt cx="937193" cy="534022"/>
          </a:xfrm>
        </p:grpSpPr>
        <p:sp>
          <p:nvSpPr>
            <p:cNvPr id="3" name="Google Shape;1054;p60">
              <a:extLst>
                <a:ext uri="{FF2B5EF4-FFF2-40B4-BE49-F238E27FC236}">
                  <a16:creationId xmlns:a16="http://schemas.microsoft.com/office/drawing/2014/main" id="{A219BF4E-5EC3-99F0-3CF2-7E56BD703259}"/>
                </a:ext>
              </a:extLst>
            </p:cNvPr>
            <p:cNvSpPr/>
            <p:nvPr/>
          </p:nvSpPr>
          <p:spPr>
            <a:xfrm>
              <a:off x="3707940" y="2447910"/>
              <a:ext cx="71352" cy="75928"/>
            </a:xfrm>
            <a:custGeom>
              <a:avLst/>
              <a:gdLst/>
              <a:ahLst/>
              <a:cxnLst/>
              <a:rect l="l" t="t" r="r" b="b"/>
              <a:pathLst>
                <a:path w="3914" h="4165" extrusionOk="0">
                  <a:moveTo>
                    <a:pt x="586" y="1"/>
                  </a:moveTo>
                  <a:lnTo>
                    <a:pt x="586" y="545"/>
                  </a:lnTo>
                  <a:lnTo>
                    <a:pt x="1" y="545"/>
                  </a:lnTo>
                  <a:lnTo>
                    <a:pt x="1" y="3056"/>
                  </a:lnTo>
                  <a:lnTo>
                    <a:pt x="273" y="3056"/>
                  </a:lnTo>
                  <a:lnTo>
                    <a:pt x="273" y="3579"/>
                  </a:lnTo>
                  <a:lnTo>
                    <a:pt x="586" y="3579"/>
                  </a:lnTo>
                  <a:lnTo>
                    <a:pt x="586" y="3642"/>
                  </a:lnTo>
                  <a:lnTo>
                    <a:pt x="838" y="3642"/>
                  </a:lnTo>
                  <a:lnTo>
                    <a:pt x="838" y="4165"/>
                  </a:lnTo>
                  <a:lnTo>
                    <a:pt x="3348" y="4165"/>
                  </a:lnTo>
                  <a:lnTo>
                    <a:pt x="3348" y="3579"/>
                  </a:lnTo>
                  <a:lnTo>
                    <a:pt x="3913" y="3579"/>
                  </a:lnTo>
                  <a:lnTo>
                    <a:pt x="3913" y="1068"/>
                  </a:lnTo>
                  <a:lnTo>
                    <a:pt x="3641" y="1068"/>
                  </a:lnTo>
                  <a:lnTo>
                    <a:pt x="3641" y="545"/>
                  </a:lnTo>
                  <a:lnTo>
                    <a:pt x="3348" y="545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rgbClr val="09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55;p60">
              <a:extLst>
                <a:ext uri="{FF2B5EF4-FFF2-40B4-BE49-F238E27FC236}">
                  <a16:creationId xmlns:a16="http://schemas.microsoft.com/office/drawing/2014/main" id="{3AEAA55D-8C77-88C7-4FA2-052505FB3393}"/>
                </a:ext>
              </a:extLst>
            </p:cNvPr>
            <p:cNvSpPr/>
            <p:nvPr/>
          </p:nvSpPr>
          <p:spPr>
            <a:xfrm>
              <a:off x="3123993" y="2372023"/>
              <a:ext cx="685083" cy="276549"/>
            </a:xfrm>
            <a:custGeom>
              <a:avLst/>
              <a:gdLst/>
              <a:ahLst/>
              <a:cxnLst/>
              <a:rect l="l" t="t" r="r" b="b"/>
              <a:pathLst>
                <a:path w="37580" h="15170" extrusionOk="0">
                  <a:moveTo>
                    <a:pt x="1" y="0"/>
                  </a:moveTo>
                  <a:lnTo>
                    <a:pt x="1" y="15170"/>
                  </a:lnTo>
                  <a:lnTo>
                    <a:pt x="37579" y="15170"/>
                  </a:lnTo>
                  <a:lnTo>
                    <a:pt x="375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6;p60">
              <a:extLst>
                <a:ext uri="{FF2B5EF4-FFF2-40B4-BE49-F238E27FC236}">
                  <a16:creationId xmlns:a16="http://schemas.microsoft.com/office/drawing/2014/main" id="{B32492C9-0EEF-C1EC-9424-92DC660CA1AB}"/>
                </a:ext>
              </a:extLst>
            </p:cNvPr>
            <p:cNvSpPr/>
            <p:nvPr/>
          </p:nvSpPr>
          <p:spPr>
            <a:xfrm>
              <a:off x="3534400" y="2373919"/>
              <a:ext cx="401297" cy="404341"/>
            </a:xfrm>
            <a:custGeom>
              <a:avLst/>
              <a:gdLst/>
              <a:ahLst/>
              <a:cxnLst/>
              <a:rect l="l" t="t" r="r" b="b"/>
              <a:pathLst>
                <a:path w="22013" h="22180" extrusionOk="0">
                  <a:moveTo>
                    <a:pt x="6947" y="1"/>
                  </a:moveTo>
                  <a:lnTo>
                    <a:pt x="6947" y="2198"/>
                  </a:lnTo>
                  <a:lnTo>
                    <a:pt x="4959" y="2198"/>
                  </a:lnTo>
                  <a:lnTo>
                    <a:pt x="4959" y="4960"/>
                  </a:lnTo>
                  <a:lnTo>
                    <a:pt x="2197" y="4960"/>
                  </a:lnTo>
                  <a:lnTo>
                    <a:pt x="2197" y="6968"/>
                  </a:lnTo>
                  <a:lnTo>
                    <a:pt x="0" y="6968"/>
                  </a:lnTo>
                  <a:lnTo>
                    <a:pt x="0" y="15066"/>
                  </a:lnTo>
                  <a:lnTo>
                    <a:pt x="2197" y="15066"/>
                  </a:lnTo>
                  <a:lnTo>
                    <a:pt x="2197" y="17053"/>
                  </a:lnTo>
                  <a:lnTo>
                    <a:pt x="4959" y="17053"/>
                  </a:lnTo>
                  <a:lnTo>
                    <a:pt x="4959" y="19773"/>
                  </a:lnTo>
                  <a:lnTo>
                    <a:pt x="6947" y="19773"/>
                  </a:lnTo>
                  <a:lnTo>
                    <a:pt x="6947" y="22180"/>
                  </a:lnTo>
                  <a:lnTo>
                    <a:pt x="15065" y="22180"/>
                  </a:lnTo>
                  <a:lnTo>
                    <a:pt x="15065" y="19773"/>
                  </a:lnTo>
                  <a:lnTo>
                    <a:pt x="17053" y="19773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12" y="15066"/>
                  </a:lnTo>
                  <a:lnTo>
                    <a:pt x="22012" y="6968"/>
                  </a:lnTo>
                  <a:lnTo>
                    <a:pt x="19815" y="6968"/>
                  </a:lnTo>
                  <a:lnTo>
                    <a:pt x="19815" y="4960"/>
                  </a:lnTo>
                  <a:lnTo>
                    <a:pt x="17053" y="4960"/>
                  </a:lnTo>
                  <a:lnTo>
                    <a:pt x="17053" y="2198"/>
                  </a:lnTo>
                  <a:lnTo>
                    <a:pt x="15065" y="2198"/>
                  </a:lnTo>
                  <a:lnTo>
                    <a:pt x="150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7;p60">
              <a:extLst>
                <a:ext uri="{FF2B5EF4-FFF2-40B4-BE49-F238E27FC236}">
                  <a16:creationId xmlns:a16="http://schemas.microsoft.com/office/drawing/2014/main" id="{CCEB59EC-CC61-036F-2FFC-C7B94614655D}"/>
                </a:ext>
              </a:extLst>
            </p:cNvPr>
            <p:cNvSpPr/>
            <p:nvPr/>
          </p:nvSpPr>
          <p:spPr>
            <a:xfrm>
              <a:off x="3625946" y="2541370"/>
              <a:ext cx="71334" cy="75910"/>
            </a:xfrm>
            <a:custGeom>
              <a:avLst/>
              <a:gdLst/>
              <a:ahLst/>
              <a:cxnLst/>
              <a:rect l="l" t="t" r="r" b="b"/>
              <a:pathLst>
                <a:path w="3913" h="4164" extrusionOk="0">
                  <a:moveTo>
                    <a:pt x="586" y="0"/>
                  </a:moveTo>
                  <a:lnTo>
                    <a:pt x="586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72" y="3055"/>
                  </a:lnTo>
                  <a:lnTo>
                    <a:pt x="272" y="3578"/>
                  </a:lnTo>
                  <a:lnTo>
                    <a:pt x="586" y="3578"/>
                  </a:lnTo>
                  <a:lnTo>
                    <a:pt x="586" y="3641"/>
                  </a:lnTo>
                  <a:lnTo>
                    <a:pt x="837" y="3641"/>
                  </a:lnTo>
                  <a:lnTo>
                    <a:pt x="837" y="4164"/>
                  </a:lnTo>
                  <a:lnTo>
                    <a:pt x="3327" y="4164"/>
                  </a:lnTo>
                  <a:lnTo>
                    <a:pt x="3327" y="3578"/>
                  </a:lnTo>
                  <a:lnTo>
                    <a:pt x="3913" y="3578"/>
                  </a:lnTo>
                  <a:lnTo>
                    <a:pt x="3913" y="1067"/>
                  </a:lnTo>
                  <a:lnTo>
                    <a:pt x="3641" y="1067"/>
                  </a:lnTo>
                  <a:lnTo>
                    <a:pt x="3641" y="544"/>
                  </a:lnTo>
                  <a:lnTo>
                    <a:pt x="3327" y="544"/>
                  </a:lnTo>
                  <a:lnTo>
                    <a:pt x="3327" y="523"/>
                  </a:lnTo>
                  <a:lnTo>
                    <a:pt x="3076" y="52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58;p60">
              <a:extLst>
                <a:ext uri="{FF2B5EF4-FFF2-40B4-BE49-F238E27FC236}">
                  <a16:creationId xmlns:a16="http://schemas.microsoft.com/office/drawing/2014/main" id="{27A45D29-FD0D-ED6D-A47E-24D9E5CD592A}"/>
                </a:ext>
              </a:extLst>
            </p:cNvPr>
            <p:cNvSpPr/>
            <p:nvPr/>
          </p:nvSpPr>
          <p:spPr>
            <a:xfrm>
              <a:off x="3707940" y="2631749"/>
              <a:ext cx="71352" cy="76311"/>
            </a:xfrm>
            <a:custGeom>
              <a:avLst/>
              <a:gdLst/>
              <a:ahLst/>
              <a:cxnLst/>
              <a:rect l="l" t="t" r="r" b="b"/>
              <a:pathLst>
                <a:path w="3914" h="4186" extrusionOk="0">
                  <a:moveTo>
                    <a:pt x="586" y="1"/>
                  </a:moveTo>
                  <a:lnTo>
                    <a:pt x="586" y="587"/>
                  </a:lnTo>
                  <a:lnTo>
                    <a:pt x="1" y="587"/>
                  </a:lnTo>
                  <a:lnTo>
                    <a:pt x="1" y="3098"/>
                  </a:lnTo>
                  <a:lnTo>
                    <a:pt x="273" y="3098"/>
                  </a:lnTo>
                  <a:lnTo>
                    <a:pt x="273" y="3621"/>
                  </a:lnTo>
                  <a:lnTo>
                    <a:pt x="586" y="3621"/>
                  </a:lnTo>
                  <a:lnTo>
                    <a:pt x="586" y="3663"/>
                  </a:lnTo>
                  <a:lnTo>
                    <a:pt x="838" y="3663"/>
                  </a:lnTo>
                  <a:lnTo>
                    <a:pt x="838" y="4186"/>
                  </a:lnTo>
                  <a:lnTo>
                    <a:pt x="3348" y="4186"/>
                  </a:lnTo>
                  <a:lnTo>
                    <a:pt x="3348" y="3621"/>
                  </a:lnTo>
                  <a:lnTo>
                    <a:pt x="3913" y="3621"/>
                  </a:lnTo>
                  <a:lnTo>
                    <a:pt x="3913" y="1110"/>
                  </a:lnTo>
                  <a:lnTo>
                    <a:pt x="3641" y="1110"/>
                  </a:lnTo>
                  <a:lnTo>
                    <a:pt x="3641" y="587"/>
                  </a:lnTo>
                  <a:lnTo>
                    <a:pt x="3348" y="587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60">
              <a:extLst>
                <a:ext uri="{FF2B5EF4-FFF2-40B4-BE49-F238E27FC236}">
                  <a16:creationId xmlns:a16="http://schemas.microsoft.com/office/drawing/2014/main" id="{68410444-077F-E9C7-24B5-125EEAA3A6BE}"/>
                </a:ext>
              </a:extLst>
            </p:cNvPr>
            <p:cNvSpPr/>
            <p:nvPr/>
          </p:nvSpPr>
          <p:spPr>
            <a:xfrm>
              <a:off x="3790718" y="2541370"/>
              <a:ext cx="70951" cy="75910"/>
            </a:xfrm>
            <a:custGeom>
              <a:avLst/>
              <a:gdLst/>
              <a:ahLst/>
              <a:cxnLst/>
              <a:rect l="l" t="t" r="r" b="b"/>
              <a:pathLst>
                <a:path w="3892" h="4164" extrusionOk="0">
                  <a:moveTo>
                    <a:pt x="544" y="0"/>
                  </a:moveTo>
                  <a:lnTo>
                    <a:pt x="544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51" y="3055"/>
                  </a:lnTo>
                  <a:lnTo>
                    <a:pt x="251" y="3578"/>
                  </a:lnTo>
                  <a:lnTo>
                    <a:pt x="544" y="3578"/>
                  </a:lnTo>
                  <a:lnTo>
                    <a:pt x="544" y="3641"/>
                  </a:lnTo>
                  <a:lnTo>
                    <a:pt x="795" y="3641"/>
                  </a:lnTo>
                  <a:lnTo>
                    <a:pt x="795" y="4164"/>
                  </a:lnTo>
                  <a:lnTo>
                    <a:pt x="3306" y="4164"/>
                  </a:lnTo>
                  <a:lnTo>
                    <a:pt x="3306" y="3578"/>
                  </a:lnTo>
                  <a:lnTo>
                    <a:pt x="3892" y="3578"/>
                  </a:lnTo>
                  <a:lnTo>
                    <a:pt x="3892" y="1067"/>
                  </a:lnTo>
                  <a:lnTo>
                    <a:pt x="3620" y="1067"/>
                  </a:lnTo>
                  <a:lnTo>
                    <a:pt x="3620" y="544"/>
                  </a:lnTo>
                  <a:lnTo>
                    <a:pt x="3306" y="544"/>
                  </a:lnTo>
                  <a:lnTo>
                    <a:pt x="3306" y="523"/>
                  </a:lnTo>
                  <a:lnTo>
                    <a:pt x="3055" y="523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0;p60">
              <a:extLst>
                <a:ext uri="{FF2B5EF4-FFF2-40B4-BE49-F238E27FC236}">
                  <a16:creationId xmlns:a16="http://schemas.microsoft.com/office/drawing/2014/main" id="{CBE2539A-7A2F-566E-5B9C-8AB6DC9DB3D0}"/>
                </a:ext>
              </a:extLst>
            </p:cNvPr>
            <p:cNvSpPr/>
            <p:nvPr/>
          </p:nvSpPr>
          <p:spPr>
            <a:xfrm>
              <a:off x="2998504" y="2244238"/>
              <a:ext cx="401680" cy="404341"/>
            </a:xfrm>
            <a:custGeom>
              <a:avLst/>
              <a:gdLst/>
              <a:ahLst/>
              <a:cxnLst/>
              <a:rect l="l" t="t" r="r" b="b"/>
              <a:pathLst>
                <a:path w="22034" h="22180" extrusionOk="0">
                  <a:moveTo>
                    <a:pt x="6968" y="1"/>
                  </a:moveTo>
                  <a:lnTo>
                    <a:pt x="6968" y="2198"/>
                  </a:lnTo>
                  <a:lnTo>
                    <a:pt x="4960" y="2198"/>
                  </a:lnTo>
                  <a:lnTo>
                    <a:pt x="4960" y="4959"/>
                  </a:lnTo>
                  <a:lnTo>
                    <a:pt x="2240" y="4959"/>
                  </a:lnTo>
                  <a:lnTo>
                    <a:pt x="2240" y="6968"/>
                  </a:lnTo>
                  <a:lnTo>
                    <a:pt x="1" y="6968"/>
                  </a:lnTo>
                  <a:lnTo>
                    <a:pt x="1" y="15066"/>
                  </a:lnTo>
                  <a:lnTo>
                    <a:pt x="2240" y="15066"/>
                  </a:lnTo>
                  <a:lnTo>
                    <a:pt x="2240" y="17053"/>
                  </a:lnTo>
                  <a:lnTo>
                    <a:pt x="4960" y="17053"/>
                  </a:lnTo>
                  <a:lnTo>
                    <a:pt x="4960" y="19815"/>
                  </a:lnTo>
                  <a:lnTo>
                    <a:pt x="6968" y="19815"/>
                  </a:lnTo>
                  <a:lnTo>
                    <a:pt x="6968" y="22180"/>
                  </a:lnTo>
                  <a:lnTo>
                    <a:pt x="15066" y="22180"/>
                  </a:lnTo>
                  <a:lnTo>
                    <a:pt x="15066" y="19815"/>
                  </a:lnTo>
                  <a:lnTo>
                    <a:pt x="17053" y="19815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33" y="15066"/>
                  </a:lnTo>
                  <a:lnTo>
                    <a:pt x="22033" y="6968"/>
                  </a:lnTo>
                  <a:lnTo>
                    <a:pt x="19815" y="6968"/>
                  </a:lnTo>
                  <a:lnTo>
                    <a:pt x="19815" y="4959"/>
                  </a:lnTo>
                  <a:lnTo>
                    <a:pt x="17053" y="4959"/>
                  </a:lnTo>
                  <a:lnTo>
                    <a:pt x="17053" y="2198"/>
                  </a:lnTo>
                  <a:lnTo>
                    <a:pt x="15066" y="2198"/>
                  </a:lnTo>
                  <a:lnTo>
                    <a:pt x="15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1;p60">
              <a:extLst>
                <a:ext uri="{FF2B5EF4-FFF2-40B4-BE49-F238E27FC236}">
                  <a16:creationId xmlns:a16="http://schemas.microsoft.com/office/drawing/2014/main" id="{134E1474-55C7-8505-3866-BF5770FD27EF}"/>
                </a:ext>
              </a:extLst>
            </p:cNvPr>
            <p:cNvSpPr/>
            <p:nvPr/>
          </p:nvSpPr>
          <p:spPr>
            <a:xfrm>
              <a:off x="3099584" y="2344552"/>
              <a:ext cx="199509" cy="200658"/>
            </a:xfrm>
            <a:custGeom>
              <a:avLst/>
              <a:gdLst/>
              <a:ahLst/>
              <a:cxnLst/>
              <a:rect l="l" t="t" r="r" b="b"/>
              <a:pathLst>
                <a:path w="10944" h="11007" extrusionOk="0">
                  <a:moveTo>
                    <a:pt x="3453" y="1"/>
                  </a:moveTo>
                  <a:lnTo>
                    <a:pt x="3453" y="1089"/>
                  </a:lnTo>
                  <a:lnTo>
                    <a:pt x="2469" y="1089"/>
                  </a:lnTo>
                  <a:lnTo>
                    <a:pt x="2469" y="2449"/>
                  </a:lnTo>
                  <a:lnTo>
                    <a:pt x="1109" y="2449"/>
                  </a:lnTo>
                  <a:lnTo>
                    <a:pt x="1109" y="3453"/>
                  </a:lnTo>
                  <a:lnTo>
                    <a:pt x="0" y="3453"/>
                  </a:lnTo>
                  <a:lnTo>
                    <a:pt x="0" y="7470"/>
                  </a:lnTo>
                  <a:lnTo>
                    <a:pt x="1109" y="7470"/>
                  </a:lnTo>
                  <a:lnTo>
                    <a:pt x="1109" y="8475"/>
                  </a:lnTo>
                  <a:lnTo>
                    <a:pt x="2469" y="8475"/>
                  </a:lnTo>
                  <a:lnTo>
                    <a:pt x="2469" y="9835"/>
                  </a:lnTo>
                  <a:lnTo>
                    <a:pt x="3453" y="9835"/>
                  </a:lnTo>
                  <a:lnTo>
                    <a:pt x="3453" y="11006"/>
                  </a:lnTo>
                  <a:lnTo>
                    <a:pt x="7491" y="11006"/>
                  </a:lnTo>
                  <a:lnTo>
                    <a:pt x="7491" y="9835"/>
                  </a:lnTo>
                  <a:lnTo>
                    <a:pt x="8475" y="9835"/>
                  </a:lnTo>
                  <a:lnTo>
                    <a:pt x="8475" y="8475"/>
                  </a:lnTo>
                  <a:lnTo>
                    <a:pt x="9835" y="8475"/>
                  </a:lnTo>
                  <a:lnTo>
                    <a:pt x="9835" y="7470"/>
                  </a:lnTo>
                  <a:lnTo>
                    <a:pt x="10944" y="7470"/>
                  </a:lnTo>
                  <a:lnTo>
                    <a:pt x="10944" y="3453"/>
                  </a:lnTo>
                  <a:lnTo>
                    <a:pt x="9835" y="3453"/>
                  </a:lnTo>
                  <a:lnTo>
                    <a:pt x="9835" y="2449"/>
                  </a:lnTo>
                  <a:lnTo>
                    <a:pt x="8475" y="2449"/>
                  </a:lnTo>
                  <a:lnTo>
                    <a:pt x="8475" y="1089"/>
                  </a:lnTo>
                  <a:lnTo>
                    <a:pt x="7491" y="1089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2;p60">
              <a:extLst>
                <a:ext uri="{FF2B5EF4-FFF2-40B4-BE49-F238E27FC236}">
                  <a16:creationId xmlns:a16="http://schemas.microsoft.com/office/drawing/2014/main" id="{9B7FCF94-2997-4FF1-29D1-AEA5A88E00B5}"/>
                </a:ext>
              </a:extLst>
            </p:cNvPr>
            <p:cNvSpPr/>
            <p:nvPr/>
          </p:nvSpPr>
          <p:spPr>
            <a:xfrm>
              <a:off x="3154508" y="2400624"/>
              <a:ext cx="89272" cy="88889"/>
            </a:xfrm>
            <a:custGeom>
              <a:avLst/>
              <a:gdLst/>
              <a:ahLst/>
              <a:cxnLst/>
              <a:rect l="l" t="t" r="r" b="b"/>
              <a:pathLst>
                <a:path w="4897" h="4876" extrusionOk="0">
                  <a:moveTo>
                    <a:pt x="1570" y="0"/>
                  </a:moveTo>
                  <a:lnTo>
                    <a:pt x="1570" y="482"/>
                  </a:lnTo>
                  <a:lnTo>
                    <a:pt x="1130" y="482"/>
                  </a:lnTo>
                  <a:lnTo>
                    <a:pt x="1130" y="1109"/>
                  </a:lnTo>
                  <a:lnTo>
                    <a:pt x="524" y="1109"/>
                  </a:lnTo>
                  <a:lnTo>
                    <a:pt x="524" y="1549"/>
                  </a:lnTo>
                  <a:lnTo>
                    <a:pt x="0" y="1549"/>
                  </a:lnTo>
                  <a:lnTo>
                    <a:pt x="0" y="3327"/>
                  </a:lnTo>
                  <a:lnTo>
                    <a:pt x="524" y="3327"/>
                  </a:lnTo>
                  <a:lnTo>
                    <a:pt x="524" y="3767"/>
                  </a:lnTo>
                  <a:lnTo>
                    <a:pt x="1130" y="3767"/>
                  </a:lnTo>
                  <a:lnTo>
                    <a:pt x="1130" y="4373"/>
                  </a:lnTo>
                  <a:lnTo>
                    <a:pt x="1570" y="4373"/>
                  </a:lnTo>
                  <a:lnTo>
                    <a:pt x="1570" y="4875"/>
                  </a:lnTo>
                  <a:lnTo>
                    <a:pt x="3369" y="4875"/>
                  </a:lnTo>
                  <a:lnTo>
                    <a:pt x="3369" y="4373"/>
                  </a:lnTo>
                  <a:lnTo>
                    <a:pt x="3829" y="4373"/>
                  </a:lnTo>
                  <a:lnTo>
                    <a:pt x="3829" y="3767"/>
                  </a:lnTo>
                  <a:lnTo>
                    <a:pt x="4415" y="3767"/>
                  </a:lnTo>
                  <a:lnTo>
                    <a:pt x="4415" y="3327"/>
                  </a:lnTo>
                  <a:lnTo>
                    <a:pt x="4897" y="3327"/>
                  </a:lnTo>
                  <a:lnTo>
                    <a:pt x="4897" y="1549"/>
                  </a:lnTo>
                  <a:lnTo>
                    <a:pt x="4415" y="1549"/>
                  </a:lnTo>
                  <a:lnTo>
                    <a:pt x="4415" y="1109"/>
                  </a:lnTo>
                  <a:lnTo>
                    <a:pt x="3829" y="1109"/>
                  </a:lnTo>
                  <a:lnTo>
                    <a:pt x="3829" y="482"/>
                  </a:lnTo>
                  <a:lnTo>
                    <a:pt x="3369" y="482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113;p62">
            <a:extLst>
              <a:ext uri="{FF2B5EF4-FFF2-40B4-BE49-F238E27FC236}">
                <a16:creationId xmlns:a16="http://schemas.microsoft.com/office/drawing/2014/main" id="{A2825B6F-E9D3-32BD-71FD-7520CB4668E2}"/>
              </a:ext>
            </a:extLst>
          </p:cNvPr>
          <p:cNvSpPr txBox="1"/>
          <p:nvPr/>
        </p:nvSpPr>
        <p:spPr>
          <a:xfrm>
            <a:off x="317012" y="651341"/>
            <a:ext cx="8517292" cy="2459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14) – 16245 Games, 14 Features</a:t>
            </a:r>
          </a:p>
        </p:txBody>
      </p:sp>
      <p:graphicFrame>
        <p:nvGraphicFramePr>
          <p:cNvPr id="24" name="표 31">
            <a:extLst>
              <a:ext uri="{FF2B5EF4-FFF2-40B4-BE49-F238E27FC236}">
                <a16:creationId xmlns:a16="http://schemas.microsoft.com/office/drawing/2014/main" id="{68218812-6D59-5F88-7BDE-93F249510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055971"/>
              </p:ext>
            </p:extLst>
          </p:nvPr>
        </p:nvGraphicFramePr>
        <p:xfrm>
          <a:off x="317011" y="901228"/>
          <a:ext cx="8509984" cy="3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07856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31905041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17581019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754418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193133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18762721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7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accent4"/>
                          </a:solidFill>
                        </a:rPr>
                        <a:t>Generation</a:t>
                      </a: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Type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Company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Multi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NA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EU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JP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Other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Global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sp>
        <p:nvSpPr>
          <p:cNvPr id="25" name="Google Shape;1111;p62">
            <a:extLst>
              <a:ext uri="{FF2B5EF4-FFF2-40B4-BE49-F238E27FC236}">
                <a16:creationId xmlns:a16="http://schemas.microsoft.com/office/drawing/2014/main" id="{25206BFE-BCE5-A40E-0FCA-200AB47EAFDF}"/>
              </a:ext>
            </a:extLst>
          </p:cNvPr>
          <p:cNvSpPr txBox="1">
            <a:spLocks/>
          </p:cNvSpPr>
          <p:nvPr/>
        </p:nvSpPr>
        <p:spPr>
          <a:xfrm>
            <a:off x="5654006" y="1236508"/>
            <a:ext cx="2090983" cy="79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3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algn="ctr"/>
            <a:r>
              <a:rPr lang="en-US" sz="2000" dirty="0"/>
              <a:t>TOP 100</a:t>
            </a:r>
            <a:br>
              <a:rPr lang="en-US" sz="2000" dirty="0"/>
            </a:br>
            <a:r>
              <a:rPr lang="en-US" sz="2000" dirty="0"/>
              <a:t>(Publisher)</a:t>
            </a:r>
          </a:p>
        </p:txBody>
      </p:sp>
      <p:sp>
        <p:nvSpPr>
          <p:cNvPr id="35" name="Google Shape;1111;p62">
            <a:extLst>
              <a:ext uri="{FF2B5EF4-FFF2-40B4-BE49-F238E27FC236}">
                <a16:creationId xmlns:a16="http://schemas.microsoft.com/office/drawing/2014/main" id="{0A547DEA-69A6-FC35-0B82-344D28186E87}"/>
              </a:ext>
            </a:extLst>
          </p:cNvPr>
          <p:cNvSpPr txBox="1">
            <a:spLocks/>
          </p:cNvSpPr>
          <p:nvPr/>
        </p:nvSpPr>
        <p:spPr>
          <a:xfrm>
            <a:off x="1888246" y="1236508"/>
            <a:ext cx="2131818" cy="79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3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algn="ctr"/>
            <a:r>
              <a:rPr lang="en-US" sz="2000" dirty="0"/>
              <a:t>TOP 10</a:t>
            </a:r>
            <a:br>
              <a:rPr lang="en-US" sz="2000" dirty="0"/>
            </a:br>
            <a:r>
              <a:rPr lang="en-US" sz="2000" dirty="0"/>
              <a:t>(Title)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D3141D0-11CF-4581-EB39-B898F9968727}"/>
              </a:ext>
            </a:extLst>
          </p:cNvPr>
          <p:cNvCxnSpPr>
            <a:cxnSpLocks/>
          </p:cNvCxnSpPr>
          <p:nvPr/>
        </p:nvCxnSpPr>
        <p:spPr>
          <a:xfrm flipH="1">
            <a:off x="4571997" y="1236508"/>
            <a:ext cx="3" cy="3740934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Google Shape;1118;p62">
            <a:extLst>
              <a:ext uri="{FF2B5EF4-FFF2-40B4-BE49-F238E27FC236}">
                <a16:creationId xmlns:a16="http://schemas.microsoft.com/office/drawing/2014/main" id="{DABAB0E8-675E-1673-4C83-7D5BC6D1A81F}"/>
              </a:ext>
            </a:extLst>
          </p:cNvPr>
          <p:cNvSpPr/>
          <p:nvPr/>
        </p:nvSpPr>
        <p:spPr>
          <a:xfrm>
            <a:off x="4643486" y="3544825"/>
            <a:ext cx="540195" cy="613723"/>
          </a:xfrm>
          <a:custGeom>
            <a:avLst/>
            <a:gdLst/>
            <a:ahLst/>
            <a:cxnLst/>
            <a:rect l="l" t="t" r="r" b="b"/>
            <a:pathLst>
              <a:path w="40253" h="45732" extrusionOk="0">
                <a:moveTo>
                  <a:pt x="1" y="1"/>
                </a:moveTo>
                <a:lnTo>
                  <a:pt x="1" y="2984"/>
                </a:lnTo>
                <a:lnTo>
                  <a:pt x="1" y="17740"/>
                </a:lnTo>
                <a:lnTo>
                  <a:pt x="2957" y="17740"/>
                </a:lnTo>
                <a:lnTo>
                  <a:pt x="2957" y="20723"/>
                </a:lnTo>
                <a:lnTo>
                  <a:pt x="5941" y="20723"/>
                </a:lnTo>
                <a:lnTo>
                  <a:pt x="5941" y="17740"/>
                </a:lnTo>
                <a:lnTo>
                  <a:pt x="2984" y="17740"/>
                </a:lnTo>
                <a:lnTo>
                  <a:pt x="2984" y="2984"/>
                </a:lnTo>
                <a:lnTo>
                  <a:pt x="8897" y="2984"/>
                </a:lnTo>
                <a:lnTo>
                  <a:pt x="8897" y="5561"/>
                </a:lnTo>
                <a:lnTo>
                  <a:pt x="8925" y="5561"/>
                </a:lnTo>
                <a:lnTo>
                  <a:pt x="8925" y="20723"/>
                </a:lnTo>
                <a:lnTo>
                  <a:pt x="5941" y="20723"/>
                </a:lnTo>
                <a:lnTo>
                  <a:pt x="5941" y="23653"/>
                </a:lnTo>
                <a:lnTo>
                  <a:pt x="11230" y="23653"/>
                </a:lnTo>
                <a:lnTo>
                  <a:pt x="11230" y="26636"/>
                </a:lnTo>
                <a:lnTo>
                  <a:pt x="13861" y="26636"/>
                </a:lnTo>
                <a:lnTo>
                  <a:pt x="13861" y="29620"/>
                </a:lnTo>
                <a:lnTo>
                  <a:pt x="16140" y="29620"/>
                </a:lnTo>
                <a:lnTo>
                  <a:pt x="16140" y="32169"/>
                </a:lnTo>
                <a:lnTo>
                  <a:pt x="18825" y="32169"/>
                </a:lnTo>
                <a:lnTo>
                  <a:pt x="18825" y="34828"/>
                </a:lnTo>
                <a:lnTo>
                  <a:pt x="16140" y="34828"/>
                </a:lnTo>
                <a:lnTo>
                  <a:pt x="16140" y="37350"/>
                </a:lnTo>
                <a:lnTo>
                  <a:pt x="18825" y="37350"/>
                </a:lnTo>
                <a:lnTo>
                  <a:pt x="18825" y="40605"/>
                </a:lnTo>
                <a:lnTo>
                  <a:pt x="16140" y="40605"/>
                </a:lnTo>
                <a:lnTo>
                  <a:pt x="16140" y="43182"/>
                </a:lnTo>
                <a:lnTo>
                  <a:pt x="11013" y="43182"/>
                </a:lnTo>
                <a:lnTo>
                  <a:pt x="11013" y="45731"/>
                </a:lnTo>
                <a:lnTo>
                  <a:pt x="29295" y="45731"/>
                </a:lnTo>
                <a:lnTo>
                  <a:pt x="29295" y="43182"/>
                </a:lnTo>
                <a:lnTo>
                  <a:pt x="24168" y="43182"/>
                </a:lnTo>
                <a:lnTo>
                  <a:pt x="24168" y="40605"/>
                </a:lnTo>
                <a:lnTo>
                  <a:pt x="21510" y="40605"/>
                </a:lnTo>
                <a:lnTo>
                  <a:pt x="21510" y="37350"/>
                </a:lnTo>
                <a:lnTo>
                  <a:pt x="24168" y="37350"/>
                </a:lnTo>
                <a:lnTo>
                  <a:pt x="24168" y="34828"/>
                </a:lnTo>
                <a:lnTo>
                  <a:pt x="21510" y="34828"/>
                </a:lnTo>
                <a:lnTo>
                  <a:pt x="21510" y="32169"/>
                </a:lnTo>
                <a:lnTo>
                  <a:pt x="24168" y="32169"/>
                </a:lnTo>
                <a:lnTo>
                  <a:pt x="24168" y="29620"/>
                </a:lnTo>
                <a:lnTo>
                  <a:pt x="26311" y="29620"/>
                </a:lnTo>
                <a:lnTo>
                  <a:pt x="26311" y="26636"/>
                </a:lnTo>
                <a:lnTo>
                  <a:pt x="28969" y="26636"/>
                </a:lnTo>
                <a:lnTo>
                  <a:pt x="28969" y="23653"/>
                </a:lnTo>
                <a:lnTo>
                  <a:pt x="34313" y="23653"/>
                </a:lnTo>
                <a:lnTo>
                  <a:pt x="34313" y="20723"/>
                </a:lnTo>
                <a:lnTo>
                  <a:pt x="31410" y="20723"/>
                </a:lnTo>
                <a:lnTo>
                  <a:pt x="31410" y="5561"/>
                </a:lnTo>
                <a:lnTo>
                  <a:pt x="31410" y="2984"/>
                </a:lnTo>
                <a:lnTo>
                  <a:pt x="37269" y="2984"/>
                </a:lnTo>
                <a:lnTo>
                  <a:pt x="37269" y="17740"/>
                </a:lnTo>
                <a:lnTo>
                  <a:pt x="34313" y="17740"/>
                </a:lnTo>
                <a:lnTo>
                  <a:pt x="34313" y="20723"/>
                </a:lnTo>
                <a:lnTo>
                  <a:pt x="37296" y="20723"/>
                </a:lnTo>
                <a:lnTo>
                  <a:pt x="37296" y="17740"/>
                </a:lnTo>
                <a:lnTo>
                  <a:pt x="40253" y="17740"/>
                </a:lnTo>
                <a:lnTo>
                  <a:pt x="40253" y="2984"/>
                </a:lnTo>
                <a:lnTo>
                  <a:pt x="40253" y="1"/>
                </a:lnTo>
                <a:lnTo>
                  <a:pt x="28427" y="1"/>
                </a:lnTo>
                <a:lnTo>
                  <a:pt x="28427" y="5561"/>
                </a:lnTo>
                <a:lnTo>
                  <a:pt x="11827" y="5561"/>
                </a:lnTo>
                <a:lnTo>
                  <a:pt x="1182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AutoShape 2">
            <a:extLst>
              <a:ext uri="{FF2B5EF4-FFF2-40B4-BE49-F238E27FC236}">
                <a16:creationId xmlns:a16="http://schemas.microsoft.com/office/drawing/2014/main" id="{F50F860D-BB6A-D6E7-2997-632AF1E530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9" name="Picture 8" descr="Nintendo logo | Logok">
            <a:extLst>
              <a:ext uri="{FF2B5EF4-FFF2-40B4-BE49-F238E27FC236}">
                <a16:creationId xmlns:a16="http://schemas.microsoft.com/office/drawing/2014/main" id="{1BADC0ED-5769-92CA-7B84-20115A573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53" y="3511751"/>
            <a:ext cx="920207" cy="68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8" descr="Sony Logo">
            <a:extLst>
              <a:ext uri="{FF2B5EF4-FFF2-40B4-BE49-F238E27FC236}">
                <a16:creationId xmlns:a16="http://schemas.microsoft.com/office/drawing/2014/main" id="{4393A83D-6023-0356-CAC6-ECED9F6B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76" y="3040748"/>
            <a:ext cx="964423" cy="54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>
            <a:extLst>
              <a:ext uri="{FF2B5EF4-FFF2-40B4-BE49-F238E27FC236}">
                <a16:creationId xmlns:a16="http://schemas.microsoft.com/office/drawing/2014/main" id="{6DF92B2D-648F-3E81-EADC-F95FA10B5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05" y="2244233"/>
            <a:ext cx="1006365" cy="3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8E9C3C-8001-DE78-3D82-23E2959C3E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569" y="3941399"/>
            <a:ext cx="985920" cy="31465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2BFC286-2F4D-AE01-1849-546D3C6DFF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6143" y="1945964"/>
            <a:ext cx="3075384" cy="92146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0A0D461-BDFC-4719-AC8C-C3982111B8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1735" y="2895181"/>
            <a:ext cx="3084200" cy="83396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A2200A4-DFD3-D01E-BBFF-372BEA132B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6144" y="3758095"/>
            <a:ext cx="3075384" cy="79459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667E4D0-34D8-3402-779B-3B5D556CE3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6324" y="1959785"/>
            <a:ext cx="1188787" cy="115606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DF69A75-EC92-6A96-C1AE-6732E47542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8739" y="1959785"/>
            <a:ext cx="1244182" cy="115606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2909D10-7052-FFDE-E650-825089F3AB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26549" y="1959785"/>
            <a:ext cx="1184790" cy="1156067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64299E34-1940-5517-95CE-22E0DECB9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739" y="3165070"/>
            <a:ext cx="476816" cy="6866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" name="Picture 4" descr="Ea Logo PNG Vectors Free Download">
            <a:extLst>
              <a:ext uri="{FF2B5EF4-FFF2-40B4-BE49-F238E27FC236}">
                <a16:creationId xmlns:a16="http://schemas.microsoft.com/office/drawing/2014/main" id="{7029B81A-20ED-0F8F-BDF4-6A31719D3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772" y="3896375"/>
            <a:ext cx="476814" cy="47681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4" name="Picture 6">
            <a:extLst>
              <a:ext uri="{FF2B5EF4-FFF2-40B4-BE49-F238E27FC236}">
                <a16:creationId xmlns:a16="http://schemas.microsoft.com/office/drawing/2014/main" id="{7EF293EB-C8DF-BF00-9715-625C78AA6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151" y="3349039"/>
            <a:ext cx="696128" cy="39157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316" name="Picture 4" descr="Download Take-Two Interactive Logo in SVG Vector or PNG File Format - Logo .wine">
            <a:extLst>
              <a:ext uri="{FF2B5EF4-FFF2-40B4-BE49-F238E27FC236}">
                <a16:creationId xmlns:a16="http://schemas.microsoft.com/office/drawing/2014/main" id="{27E1FB73-6F0A-E271-8458-119F6CB35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47" y="3895759"/>
            <a:ext cx="726472" cy="48431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5" name="Picture 4" descr="Ea Logo PNG Vectors Free Download">
            <a:extLst>
              <a:ext uri="{FF2B5EF4-FFF2-40B4-BE49-F238E27FC236}">
                <a16:creationId xmlns:a16="http://schemas.microsoft.com/office/drawing/2014/main" id="{FCB9AE12-FAB8-F853-9541-B40EE122F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268" y="3895759"/>
            <a:ext cx="476814" cy="47681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6" name="Picture 6">
            <a:extLst>
              <a:ext uri="{FF2B5EF4-FFF2-40B4-BE49-F238E27FC236}">
                <a16:creationId xmlns:a16="http://schemas.microsoft.com/office/drawing/2014/main" id="{6C111627-E22A-6092-DB27-A56775AA7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647" y="3387001"/>
            <a:ext cx="696128" cy="39157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7" name="Picture 4" descr="Download Take-Two Interactive Logo in SVG Vector or PNG File Format - Logo .wine">
            <a:extLst>
              <a:ext uri="{FF2B5EF4-FFF2-40B4-BE49-F238E27FC236}">
                <a16:creationId xmlns:a16="http://schemas.microsoft.com/office/drawing/2014/main" id="{AF4C37F3-4746-A83A-1F53-08B2C1F47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689" y="3899774"/>
            <a:ext cx="726472" cy="48431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342B6015-F06C-5DA3-9603-DF83ED11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915" y="3480307"/>
            <a:ext cx="598362" cy="20496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11588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8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46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(Trend)</a:t>
            </a:r>
            <a:endParaRPr dirty="0"/>
          </a:p>
        </p:txBody>
      </p:sp>
      <p:sp>
        <p:nvSpPr>
          <p:cNvPr id="536" name="Google Shape;536;p48"/>
          <p:cNvSpPr txBox="1">
            <a:spLocks noGrp="1"/>
          </p:cNvSpPr>
          <p:nvPr>
            <p:ph type="subTitle" idx="1"/>
          </p:nvPr>
        </p:nvSpPr>
        <p:spPr>
          <a:xfrm>
            <a:off x="458817" y="1113663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</a:t>
            </a:r>
            <a:endParaRPr dirty="0"/>
          </a:p>
        </p:txBody>
      </p:sp>
      <p:sp>
        <p:nvSpPr>
          <p:cNvPr id="537" name="Google Shape;537;p48"/>
          <p:cNvSpPr txBox="1">
            <a:spLocks noGrp="1"/>
          </p:cNvSpPr>
          <p:nvPr>
            <p:ph type="subTitle" idx="2"/>
          </p:nvPr>
        </p:nvSpPr>
        <p:spPr>
          <a:xfrm>
            <a:off x="458817" y="1570862"/>
            <a:ext cx="1828800" cy="29439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5"/>
                </a:solidFill>
              </a:rPr>
              <a:t>☆ </a:t>
            </a:r>
            <a:r>
              <a:rPr lang="en-US" altLang="ko-KR" dirty="0">
                <a:solidFill>
                  <a:schemeClr val="accent5"/>
                </a:solidFill>
              </a:rPr>
              <a:t>Sales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5"/>
                </a:solidFill>
              </a:rPr>
              <a:t>NA &gt; EU &gt; JP &gt; Other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5"/>
                </a:solidFill>
              </a:rPr>
              <a:t>☆</a:t>
            </a:r>
            <a:r>
              <a:rPr lang="en-US" altLang="ko-KR" dirty="0">
                <a:solidFill>
                  <a:schemeClr val="accent5"/>
                </a:solidFill>
              </a:rPr>
              <a:t>2010</a:t>
            </a:r>
            <a:r>
              <a:rPr lang="ko-KR" altLang="en-US" dirty="0">
                <a:solidFill>
                  <a:schemeClr val="accent5"/>
                </a:solidFill>
              </a:rPr>
              <a:t>년 이후 감소세</a:t>
            </a:r>
            <a:endParaRPr lang="en-US" altLang="ko-KR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5"/>
                </a:solidFill>
              </a:rPr>
              <a:t>Smart-Phone?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5"/>
                </a:solidFill>
              </a:rPr>
              <a:t>☆ </a:t>
            </a:r>
            <a:r>
              <a:rPr lang="en-US" altLang="ko-KR" dirty="0">
                <a:solidFill>
                  <a:schemeClr val="accent5"/>
                </a:solidFill>
              </a:rPr>
              <a:t>Best Publisher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5"/>
                </a:solidFill>
              </a:rPr>
              <a:t>Nintendo</a:t>
            </a:r>
            <a:endParaRPr sz="1000" dirty="0">
              <a:solidFill>
                <a:schemeClr val="accent5"/>
              </a:solidFill>
            </a:endParaRPr>
          </a:p>
        </p:txBody>
      </p:sp>
      <p:sp>
        <p:nvSpPr>
          <p:cNvPr id="538" name="Google Shape;538;p48"/>
          <p:cNvSpPr txBox="1">
            <a:spLocks noGrp="1"/>
          </p:cNvSpPr>
          <p:nvPr>
            <p:ph type="subTitle" idx="3"/>
          </p:nvPr>
        </p:nvSpPr>
        <p:spPr>
          <a:xfrm>
            <a:off x="2546971" y="1113663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Genre</a:t>
            </a:r>
            <a:endParaRPr dirty="0"/>
          </a:p>
        </p:txBody>
      </p:sp>
      <p:sp>
        <p:nvSpPr>
          <p:cNvPr id="539" name="Google Shape;539;p48"/>
          <p:cNvSpPr txBox="1">
            <a:spLocks noGrp="1"/>
          </p:cNvSpPr>
          <p:nvPr>
            <p:ph type="subTitle" idx="4"/>
          </p:nvPr>
        </p:nvSpPr>
        <p:spPr>
          <a:xfrm>
            <a:off x="2546971" y="1570862"/>
            <a:ext cx="1828800" cy="29439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accent5"/>
                </a:solidFill>
              </a:rPr>
              <a:t>☆ </a:t>
            </a:r>
            <a:r>
              <a:rPr lang="en-US" altLang="ko-KR" dirty="0">
                <a:solidFill>
                  <a:schemeClr val="accent5"/>
                </a:solidFill>
              </a:rPr>
              <a:t>TOP 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accent5"/>
                </a:solidFill>
              </a:rPr>
              <a:t>Action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accent5"/>
                </a:solidFill>
              </a:rPr>
              <a:t>Sports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accent5"/>
                </a:solidFill>
              </a:rPr>
              <a:t>Shooter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accent5"/>
                </a:solidFill>
              </a:rPr>
              <a:t>Role-Playing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altLang="ko-KR" sz="1000" dirty="0">
                <a:solidFill>
                  <a:schemeClr val="accent5"/>
                </a:solidFill>
              </a:rPr>
              <a:t>Platform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accent5"/>
                </a:solidFill>
              </a:rPr>
              <a:t>☆ </a:t>
            </a:r>
            <a:r>
              <a:rPr lang="en-US" altLang="ko-KR" dirty="0">
                <a:solidFill>
                  <a:schemeClr val="accent5"/>
                </a:solidFill>
              </a:rPr>
              <a:t>Region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000" dirty="0">
                <a:solidFill>
                  <a:schemeClr val="accent5"/>
                </a:solidFill>
              </a:rPr>
              <a:t>Action &gt; Sports &gt; Shooter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000" dirty="0">
                <a:solidFill>
                  <a:schemeClr val="accent5"/>
                </a:solidFill>
              </a:rPr>
              <a:t>JP : RPG &gt; Action &gt; Sports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000" dirty="0">
                <a:solidFill>
                  <a:schemeClr val="accent5"/>
                </a:solidFill>
              </a:rPr>
              <a:t>(JP: Shooter</a:t>
            </a:r>
            <a:r>
              <a:rPr lang="ko-KR" altLang="en-US" sz="1000" dirty="0">
                <a:solidFill>
                  <a:schemeClr val="accent5"/>
                </a:solidFill>
              </a:rPr>
              <a:t>가 꼴찌</a:t>
            </a:r>
            <a:r>
              <a:rPr lang="en-US" altLang="ko-KR" sz="1000" dirty="0">
                <a:solidFill>
                  <a:schemeClr val="accent5"/>
                </a:solidFill>
              </a:rPr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00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accent5"/>
                </a:solidFill>
              </a:rPr>
              <a:t>☆ </a:t>
            </a:r>
            <a:r>
              <a:rPr lang="en-US" altLang="ko-KR" dirty="0">
                <a:solidFill>
                  <a:schemeClr val="accent5"/>
                </a:solidFill>
              </a:rPr>
              <a:t>Best Seller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000" dirty="0">
                <a:solidFill>
                  <a:schemeClr val="accent5"/>
                </a:solidFill>
              </a:rPr>
              <a:t>Action : GTA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000" dirty="0">
                <a:solidFill>
                  <a:schemeClr val="accent5"/>
                </a:solidFill>
              </a:rPr>
              <a:t>Sports : Nintendo, EA sports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000" dirty="0">
                <a:solidFill>
                  <a:schemeClr val="accent5"/>
                </a:solidFill>
              </a:rPr>
              <a:t>Shooter : Call of Duty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000" dirty="0">
                <a:solidFill>
                  <a:schemeClr val="accent5"/>
                </a:solidFill>
              </a:rPr>
              <a:t>Role-Playing : </a:t>
            </a:r>
            <a:r>
              <a:rPr lang="en-US" altLang="ko-KR" sz="1000" dirty="0" err="1">
                <a:solidFill>
                  <a:schemeClr val="accent5"/>
                </a:solidFill>
              </a:rPr>
              <a:t>Pokemon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000" dirty="0">
                <a:solidFill>
                  <a:schemeClr val="accent5"/>
                </a:solidFill>
              </a:rPr>
              <a:t>Platform : Mario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5"/>
              </a:solidFill>
            </a:endParaRPr>
          </a:p>
        </p:txBody>
      </p:sp>
      <p:sp>
        <p:nvSpPr>
          <p:cNvPr id="540" name="Google Shape;540;p48"/>
          <p:cNvSpPr txBox="1">
            <a:spLocks noGrp="1"/>
          </p:cNvSpPr>
          <p:nvPr>
            <p:ph type="subTitle" idx="5"/>
          </p:nvPr>
        </p:nvSpPr>
        <p:spPr>
          <a:xfrm>
            <a:off x="4794871" y="1113663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</a:t>
            </a:r>
            <a:endParaRPr dirty="0"/>
          </a:p>
        </p:txBody>
      </p:sp>
      <p:sp>
        <p:nvSpPr>
          <p:cNvPr id="541" name="Google Shape;541;p48"/>
          <p:cNvSpPr txBox="1">
            <a:spLocks noGrp="1"/>
          </p:cNvSpPr>
          <p:nvPr>
            <p:ph type="subTitle" idx="6"/>
          </p:nvPr>
        </p:nvSpPr>
        <p:spPr>
          <a:xfrm>
            <a:off x="4794871" y="1570862"/>
            <a:ext cx="1828800" cy="29439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5"/>
                </a:solidFill>
              </a:rPr>
              <a:t>☆ </a:t>
            </a:r>
            <a:r>
              <a:rPr lang="en-US" altLang="ko-KR" dirty="0">
                <a:solidFill>
                  <a:schemeClr val="accent5"/>
                </a:solidFill>
              </a:rPr>
              <a:t>Platform Type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accent5"/>
                </a:solidFill>
              </a:rPr>
              <a:t>거치</a:t>
            </a:r>
            <a:r>
              <a:rPr lang="en-US" altLang="ko-KR" sz="1000" dirty="0">
                <a:solidFill>
                  <a:schemeClr val="accent5"/>
                </a:solidFill>
              </a:rPr>
              <a:t>&gt;</a:t>
            </a:r>
            <a:r>
              <a:rPr lang="ko-KR" altLang="en-US" sz="1000" dirty="0">
                <a:solidFill>
                  <a:schemeClr val="accent5"/>
                </a:solidFill>
              </a:rPr>
              <a:t>휴대</a:t>
            </a:r>
            <a:r>
              <a:rPr lang="en-US" altLang="ko-KR" sz="1000" dirty="0">
                <a:solidFill>
                  <a:schemeClr val="accent5"/>
                </a:solidFill>
              </a:rPr>
              <a:t>&gt;PC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5"/>
                </a:solidFill>
              </a:rPr>
              <a:t>☆ </a:t>
            </a:r>
            <a:r>
              <a:rPr lang="en-US" altLang="ko-KR" dirty="0">
                <a:solidFill>
                  <a:schemeClr val="accent5"/>
                </a:solidFill>
              </a:rPr>
              <a:t>Region</a:t>
            </a:r>
          </a:p>
          <a:p>
            <a:r>
              <a:rPr lang="ko-KR" altLang="en-US" sz="1000" dirty="0">
                <a:solidFill>
                  <a:schemeClr val="accent5"/>
                </a:solidFill>
              </a:rPr>
              <a:t>거치</a:t>
            </a:r>
            <a:r>
              <a:rPr lang="en-US" altLang="ko-KR" sz="1000" dirty="0">
                <a:solidFill>
                  <a:schemeClr val="accent5"/>
                </a:solidFill>
              </a:rPr>
              <a:t>&gt;</a:t>
            </a:r>
            <a:r>
              <a:rPr lang="ko-KR" altLang="en-US" sz="1000" dirty="0">
                <a:solidFill>
                  <a:schemeClr val="accent5"/>
                </a:solidFill>
              </a:rPr>
              <a:t>휴대</a:t>
            </a:r>
            <a:r>
              <a:rPr lang="en-US" altLang="ko-KR" sz="1000" dirty="0">
                <a:solidFill>
                  <a:schemeClr val="accent5"/>
                </a:solidFill>
              </a:rPr>
              <a:t>&gt;PC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5"/>
                </a:solidFill>
              </a:rPr>
              <a:t>☆ </a:t>
            </a:r>
            <a:r>
              <a:rPr lang="en-US" altLang="ko-KR" dirty="0">
                <a:solidFill>
                  <a:schemeClr val="accent5"/>
                </a:solidFill>
              </a:rPr>
              <a:t>Best Publisher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accent5"/>
                </a:solidFill>
              </a:rPr>
              <a:t>거치 </a:t>
            </a:r>
            <a:r>
              <a:rPr lang="en-US" altLang="ko-KR" sz="1000" dirty="0">
                <a:solidFill>
                  <a:schemeClr val="accent5"/>
                </a:solidFill>
              </a:rPr>
              <a:t>: Nintendo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accent5"/>
                </a:solidFill>
              </a:rPr>
              <a:t>휴대 </a:t>
            </a:r>
            <a:r>
              <a:rPr lang="en-US" altLang="ko-KR" sz="1000" dirty="0">
                <a:solidFill>
                  <a:schemeClr val="accent5"/>
                </a:solidFill>
              </a:rPr>
              <a:t>: Nintendo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5"/>
                </a:solidFill>
              </a:rPr>
              <a:t>PC : EA, Activision</a:t>
            </a:r>
            <a:endParaRPr sz="1000" dirty="0">
              <a:solidFill>
                <a:schemeClr val="accent5"/>
              </a:solidFill>
            </a:endParaRPr>
          </a:p>
        </p:txBody>
      </p:sp>
      <p:sp>
        <p:nvSpPr>
          <p:cNvPr id="2" name="Google Shape;540;p48">
            <a:extLst>
              <a:ext uri="{FF2B5EF4-FFF2-40B4-BE49-F238E27FC236}">
                <a16:creationId xmlns:a16="http://schemas.microsoft.com/office/drawing/2014/main" id="{EE08ED0F-C842-EFB3-0249-1AE4F4115D16}"/>
              </a:ext>
            </a:extLst>
          </p:cNvPr>
          <p:cNvSpPr txBox="1">
            <a:spLocks/>
          </p:cNvSpPr>
          <p:nvPr/>
        </p:nvSpPr>
        <p:spPr>
          <a:xfrm>
            <a:off x="6801950" y="1113663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sso One"/>
              <a:buNone/>
              <a:defRPr sz="1400" b="1" i="0" u="none" strike="noStrike" cap="none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sso One"/>
              <a:buNone/>
              <a:defRPr sz="1400" b="1" i="0" u="none" strike="noStrike" cap="none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sso One"/>
              <a:buNone/>
              <a:defRPr sz="1400" b="1" i="0" u="none" strike="noStrike" cap="none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sso One"/>
              <a:buNone/>
              <a:defRPr sz="1400" b="1" i="0" u="none" strike="noStrike" cap="none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sso One"/>
              <a:buNone/>
              <a:defRPr sz="1400" b="1" i="0" u="none" strike="noStrike" cap="none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sso One"/>
              <a:buNone/>
              <a:defRPr sz="1400" b="1" i="0" u="none" strike="noStrike" cap="none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sso One"/>
              <a:buNone/>
              <a:defRPr sz="1400" b="1" i="0" u="none" strike="noStrike" cap="none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sso One"/>
              <a:buNone/>
              <a:defRPr sz="1400" b="1" i="0" u="none" strike="noStrike" cap="none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rPr lang="en-US" dirty="0"/>
              <a:t>Company</a:t>
            </a:r>
          </a:p>
        </p:txBody>
      </p:sp>
      <p:sp>
        <p:nvSpPr>
          <p:cNvPr id="3" name="Google Shape;541;p48">
            <a:extLst>
              <a:ext uri="{FF2B5EF4-FFF2-40B4-BE49-F238E27FC236}">
                <a16:creationId xmlns:a16="http://schemas.microsoft.com/office/drawing/2014/main" id="{42D34D85-4515-84FC-7D98-A4F58D1CE97E}"/>
              </a:ext>
            </a:extLst>
          </p:cNvPr>
          <p:cNvSpPr txBox="1">
            <a:spLocks/>
          </p:cNvSpPr>
          <p:nvPr/>
        </p:nvSpPr>
        <p:spPr>
          <a:xfrm>
            <a:off x="6801950" y="1570862"/>
            <a:ext cx="1828800" cy="29439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>
                <a:solidFill>
                  <a:schemeClr val="accent5"/>
                </a:solidFill>
              </a:rPr>
              <a:t>☆ </a:t>
            </a:r>
            <a:r>
              <a:rPr lang="en-US" altLang="ko-KR" dirty="0">
                <a:solidFill>
                  <a:schemeClr val="accent5"/>
                </a:solidFill>
              </a:rPr>
              <a:t>TOP3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SONY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Nintendo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Microsoft</a:t>
            </a:r>
          </a:p>
          <a:p>
            <a:endParaRPr lang="en-US" sz="1000" dirty="0">
              <a:solidFill>
                <a:schemeClr val="accent5"/>
              </a:solidFill>
            </a:endParaRPr>
          </a:p>
          <a:p>
            <a:r>
              <a:rPr lang="ko-KR" altLang="en-US" dirty="0">
                <a:solidFill>
                  <a:schemeClr val="accent5"/>
                </a:solidFill>
              </a:rPr>
              <a:t>☆ </a:t>
            </a:r>
            <a:r>
              <a:rPr lang="en-US" altLang="ko-KR" dirty="0">
                <a:solidFill>
                  <a:schemeClr val="accent5"/>
                </a:solidFill>
              </a:rPr>
              <a:t>Region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NA : </a:t>
            </a:r>
            <a:r>
              <a:rPr lang="ko-KR" altLang="en-US" sz="1000" dirty="0">
                <a:solidFill>
                  <a:schemeClr val="accent5"/>
                </a:solidFill>
              </a:rPr>
              <a:t>닌텐도 </a:t>
            </a:r>
            <a:r>
              <a:rPr lang="en-US" altLang="ko-KR" sz="1000" dirty="0">
                <a:solidFill>
                  <a:schemeClr val="accent5"/>
                </a:solidFill>
              </a:rPr>
              <a:t>&gt; </a:t>
            </a:r>
            <a:r>
              <a:rPr lang="ko-KR" altLang="en-US" sz="1000" dirty="0">
                <a:solidFill>
                  <a:schemeClr val="accent5"/>
                </a:solidFill>
              </a:rPr>
              <a:t>소니 </a:t>
            </a:r>
            <a:r>
              <a:rPr lang="en-US" altLang="ko-KR" sz="1000" dirty="0">
                <a:solidFill>
                  <a:schemeClr val="accent5"/>
                </a:solidFill>
              </a:rPr>
              <a:t>&gt; </a:t>
            </a:r>
            <a:r>
              <a:rPr lang="ko-KR" altLang="en-US" sz="1000" dirty="0">
                <a:solidFill>
                  <a:schemeClr val="accent5"/>
                </a:solidFill>
              </a:rPr>
              <a:t>마소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r>
              <a:rPr lang="en-US" sz="1000" dirty="0">
                <a:solidFill>
                  <a:schemeClr val="accent5"/>
                </a:solidFill>
              </a:rPr>
              <a:t>EU : </a:t>
            </a:r>
            <a:r>
              <a:rPr lang="ko-KR" altLang="en-US" sz="1000" dirty="0">
                <a:solidFill>
                  <a:schemeClr val="accent5"/>
                </a:solidFill>
              </a:rPr>
              <a:t>소니 </a:t>
            </a:r>
            <a:r>
              <a:rPr lang="en-US" altLang="ko-KR" sz="1000" dirty="0">
                <a:solidFill>
                  <a:schemeClr val="accent5"/>
                </a:solidFill>
              </a:rPr>
              <a:t>&gt; </a:t>
            </a:r>
            <a:r>
              <a:rPr lang="ko-KR" altLang="en-US" sz="1000" dirty="0">
                <a:solidFill>
                  <a:schemeClr val="accent5"/>
                </a:solidFill>
              </a:rPr>
              <a:t>닌텐도 </a:t>
            </a:r>
            <a:r>
              <a:rPr lang="en-US" altLang="ko-KR" sz="1000" dirty="0">
                <a:solidFill>
                  <a:schemeClr val="accent5"/>
                </a:solidFill>
              </a:rPr>
              <a:t>&gt; </a:t>
            </a:r>
            <a:r>
              <a:rPr lang="ko-KR" altLang="en-US" sz="1000" dirty="0">
                <a:solidFill>
                  <a:schemeClr val="accent5"/>
                </a:solidFill>
              </a:rPr>
              <a:t>마소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r>
              <a:rPr lang="en-US" sz="1000" dirty="0">
                <a:solidFill>
                  <a:schemeClr val="accent5"/>
                </a:solidFill>
              </a:rPr>
              <a:t>JP : </a:t>
            </a:r>
            <a:r>
              <a:rPr lang="ko-KR" altLang="en-US" sz="1000" dirty="0">
                <a:solidFill>
                  <a:schemeClr val="accent5"/>
                </a:solidFill>
              </a:rPr>
              <a:t>닌텐도</a:t>
            </a:r>
            <a:r>
              <a:rPr lang="en-US" altLang="ko-KR" sz="1000" dirty="0">
                <a:solidFill>
                  <a:schemeClr val="accent5"/>
                </a:solidFill>
              </a:rPr>
              <a:t> &gt; </a:t>
            </a:r>
            <a:r>
              <a:rPr lang="ko-KR" altLang="en-US" sz="1000" dirty="0">
                <a:solidFill>
                  <a:schemeClr val="accent5"/>
                </a:solidFill>
              </a:rPr>
              <a:t>소니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r>
              <a:rPr lang="en-US" sz="1000" dirty="0">
                <a:solidFill>
                  <a:schemeClr val="accent5"/>
                </a:solidFill>
              </a:rPr>
              <a:t>Other : </a:t>
            </a:r>
            <a:r>
              <a:rPr lang="ko-KR" altLang="en-US" sz="1000" dirty="0">
                <a:solidFill>
                  <a:schemeClr val="accent5"/>
                </a:solidFill>
              </a:rPr>
              <a:t>소니 </a:t>
            </a:r>
            <a:r>
              <a:rPr lang="en-US" altLang="ko-KR" sz="1000" dirty="0">
                <a:solidFill>
                  <a:schemeClr val="accent5"/>
                </a:solidFill>
              </a:rPr>
              <a:t>&gt;&gt; </a:t>
            </a:r>
            <a:r>
              <a:rPr lang="ko-KR" altLang="en-US" sz="1000" dirty="0">
                <a:solidFill>
                  <a:schemeClr val="accent5"/>
                </a:solidFill>
              </a:rPr>
              <a:t>닌텐도 </a:t>
            </a:r>
            <a:r>
              <a:rPr lang="en-US" altLang="ko-KR" sz="1000" dirty="0">
                <a:solidFill>
                  <a:schemeClr val="accent5"/>
                </a:solidFill>
              </a:rPr>
              <a:t>&gt; </a:t>
            </a:r>
            <a:r>
              <a:rPr lang="ko-KR" altLang="en-US" sz="1000" dirty="0">
                <a:solidFill>
                  <a:schemeClr val="accent5"/>
                </a:solidFill>
              </a:rPr>
              <a:t>마소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endParaRPr lang="en-US" sz="1000" dirty="0">
              <a:solidFill>
                <a:schemeClr val="accent5"/>
              </a:solidFill>
            </a:endParaRPr>
          </a:p>
          <a:p>
            <a:r>
              <a:rPr lang="ko-KR" altLang="en-US" dirty="0">
                <a:solidFill>
                  <a:schemeClr val="accent5"/>
                </a:solidFill>
              </a:rPr>
              <a:t>☆ </a:t>
            </a:r>
            <a:r>
              <a:rPr lang="en-US" altLang="ko-KR" dirty="0">
                <a:solidFill>
                  <a:schemeClr val="accent5"/>
                </a:solidFill>
              </a:rPr>
              <a:t>Best Publisher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Nintendo : Nintendo(92.8%)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SONY : SONY(25.3%)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Microsoft : Microsoft(29.5%)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S&amp;M : T2, EA, Activision</a:t>
            </a:r>
          </a:p>
        </p:txBody>
      </p:sp>
      <p:sp>
        <p:nvSpPr>
          <p:cNvPr id="4" name="Google Shape;1029;p60">
            <a:extLst>
              <a:ext uri="{FF2B5EF4-FFF2-40B4-BE49-F238E27FC236}">
                <a16:creationId xmlns:a16="http://schemas.microsoft.com/office/drawing/2014/main" id="{8CF10E3B-7495-C244-1669-7377E655BE45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2</a:t>
            </a:r>
          </a:p>
        </p:txBody>
      </p:sp>
      <p:grpSp>
        <p:nvGrpSpPr>
          <p:cNvPr id="5" name="Google Shape;1053;p60">
            <a:extLst>
              <a:ext uri="{FF2B5EF4-FFF2-40B4-BE49-F238E27FC236}">
                <a16:creationId xmlns:a16="http://schemas.microsoft.com/office/drawing/2014/main" id="{9380C235-990D-3544-97FE-CD24CDC5F94B}"/>
              </a:ext>
            </a:extLst>
          </p:cNvPr>
          <p:cNvGrpSpPr/>
          <p:nvPr/>
        </p:nvGrpSpPr>
        <p:grpSpPr>
          <a:xfrm>
            <a:off x="102308" y="43280"/>
            <a:ext cx="763531" cy="435068"/>
            <a:chOff x="2998504" y="2244238"/>
            <a:chExt cx="937193" cy="534022"/>
          </a:xfrm>
        </p:grpSpPr>
        <p:sp>
          <p:nvSpPr>
            <p:cNvPr id="6" name="Google Shape;1054;p60">
              <a:extLst>
                <a:ext uri="{FF2B5EF4-FFF2-40B4-BE49-F238E27FC236}">
                  <a16:creationId xmlns:a16="http://schemas.microsoft.com/office/drawing/2014/main" id="{05918600-17E1-2B1A-F684-4D5F8C3B9548}"/>
                </a:ext>
              </a:extLst>
            </p:cNvPr>
            <p:cNvSpPr/>
            <p:nvPr/>
          </p:nvSpPr>
          <p:spPr>
            <a:xfrm>
              <a:off x="3707940" y="2447910"/>
              <a:ext cx="71352" cy="75928"/>
            </a:xfrm>
            <a:custGeom>
              <a:avLst/>
              <a:gdLst/>
              <a:ahLst/>
              <a:cxnLst/>
              <a:rect l="l" t="t" r="r" b="b"/>
              <a:pathLst>
                <a:path w="3914" h="4165" extrusionOk="0">
                  <a:moveTo>
                    <a:pt x="586" y="1"/>
                  </a:moveTo>
                  <a:lnTo>
                    <a:pt x="586" y="545"/>
                  </a:lnTo>
                  <a:lnTo>
                    <a:pt x="1" y="545"/>
                  </a:lnTo>
                  <a:lnTo>
                    <a:pt x="1" y="3056"/>
                  </a:lnTo>
                  <a:lnTo>
                    <a:pt x="273" y="3056"/>
                  </a:lnTo>
                  <a:lnTo>
                    <a:pt x="273" y="3579"/>
                  </a:lnTo>
                  <a:lnTo>
                    <a:pt x="586" y="3579"/>
                  </a:lnTo>
                  <a:lnTo>
                    <a:pt x="586" y="3642"/>
                  </a:lnTo>
                  <a:lnTo>
                    <a:pt x="838" y="3642"/>
                  </a:lnTo>
                  <a:lnTo>
                    <a:pt x="838" y="4165"/>
                  </a:lnTo>
                  <a:lnTo>
                    <a:pt x="3348" y="4165"/>
                  </a:lnTo>
                  <a:lnTo>
                    <a:pt x="3348" y="3579"/>
                  </a:lnTo>
                  <a:lnTo>
                    <a:pt x="3913" y="3579"/>
                  </a:lnTo>
                  <a:lnTo>
                    <a:pt x="3913" y="1068"/>
                  </a:lnTo>
                  <a:lnTo>
                    <a:pt x="3641" y="1068"/>
                  </a:lnTo>
                  <a:lnTo>
                    <a:pt x="3641" y="545"/>
                  </a:lnTo>
                  <a:lnTo>
                    <a:pt x="3348" y="545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rgbClr val="09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5;p60">
              <a:extLst>
                <a:ext uri="{FF2B5EF4-FFF2-40B4-BE49-F238E27FC236}">
                  <a16:creationId xmlns:a16="http://schemas.microsoft.com/office/drawing/2014/main" id="{3EBA029B-BA20-97B1-8499-784F08255622}"/>
                </a:ext>
              </a:extLst>
            </p:cNvPr>
            <p:cNvSpPr/>
            <p:nvPr/>
          </p:nvSpPr>
          <p:spPr>
            <a:xfrm>
              <a:off x="3123993" y="2372023"/>
              <a:ext cx="685083" cy="276549"/>
            </a:xfrm>
            <a:custGeom>
              <a:avLst/>
              <a:gdLst/>
              <a:ahLst/>
              <a:cxnLst/>
              <a:rect l="l" t="t" r="r" b="b"/>
              <a:pathLst>
                <a:path w="37580" h="15170" extrusionOk="0">
                  <a:moveTo>
                    <a:pt x="1" y="0"/>
                  </a:moveTo>
                  <a:lnTo>
                    <a:pt x="1" y="15170"/>
                  </a:lnTo>
                  <a:lnTo>
                    <a:pt x="37579" y="15170"/>
                  </a:lnTo>
                  <a:lnTo>
                    <a:pt x="375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56;p60">
              <a:extLst>
                <a:ext uri="{FF2B5EF4-FFF2-40B4-BE49-F238E27FC236}">
                  <a16:creationId xmlns:a16="http://schemas.microsoft.com/office/drawing/2014/main" id="{5DA2059E-6070-6F52-8A30-55F805515CF2}"/>
                </a:ext>
              </a:extLst>
            </p:cNvPr>
            <p:cNvSpPr/>
            <p:nvPr/>
          </p:nvSpPr>
          <p:spPr>
            <a:xfrm>
              <a:off x="3534400" y="2373919"/>
              <a:ext cx="401297" cy="404341"/>
            </a:xfrm>
            <a:custGeom>
              <a:avLst/>
              <a:gdLst/>
              <a:ahLst/>
              <a:cxnLst/>
              <a:rect l="l" t="t" r="r" b="b"/>
              <a:pathLst>
                <a:path w="22013" h="22180" extrusionOk="0">
                  <a:moveTo>
                    <a:pt x="6947" y="1"/>
                  </a:moveTo>
                  <a:lnTo>
                    <a:pt x="6947" y="2198"/>
                  </a:lnTo>
                  <a:lnTo>
                    <a:pt x="4959" y="2198"/>
                  </a:lnTo>
                  <a:lnTo>
                    <a:pt x="4959" y="4960"/>
                  </a:lnTo>
                  <a:lnTo>
                    <a:pt x="2197" y="4960"/>
                  </a:lnTo>
                  <a:lnTo>
                    <a:pt x="2197" y="6968"/>
                  </a:lnTo>
                  <a:lnTo>
                    <a:pt x="0" y="6968"/>
                  </a:lnTo>
                  <a:lnTo>
                    <a:pt x="0" y="15066"/>
                  </a:lnTo>
                  <a:lnTo>
                    <a:pt x="2197" y="15066"/>
                  </a:lnTo>
                  <a:lnTo>
                    <a:pt x="2197" y="17053"/>
                  </a:lnTo>
                  <a:lnTo>
                    <a:pt x="4959" y="17053"/>
                  </a:lnTo>
                  <a:lnTo>
                    <a:pt x="4959" y="19773"/>
                  </a:lnTo>
                  <a:lnTo>
                    <a:pt x="6947" y="19773"/>
                  </a:lnTo>
                  <a:lnTo>
                    <a:pt x="6947" y="22180"/>
                  </a:lnTo>
                  <a:lnTo>
                    <a:pt x="15065" y="22180"/>
                  </a:lnTo>
                  <a:lnTo>
                    <a:pt x="15065" y="19773"/>
                  </a:lnTo>
                  <a:lnTo>
                    <a:pt x="17053" y="19773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12" y="15066"/>
                  </a:lnTo>
                  <a:lnTo>
                    <a:pt x="22012" y="6968"/>
                  </a:lnTo>
                  <a:lnTo>
                    <a:pt x="19815" y="6968"/>
                  </a:lnTo>
                  <a:lnTo>
                    <a:pt x="19815" y="4960"/>
                  </a:lnTo>
                  <a:lnTo>
                    <a:pt x="17053" y="4960"/>
                  </a:lnTo>
                  <a:lnTo>
                    <a:pt x="17053" y="2198"/>
                  </a:lnTo>
                  <a:lnTo>
                    <a:pt x="15065" y="2198"/>
                  </a:lnTo>
                  <a:lnTo>
                    <a:pt x="150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7;p60">
              <a:extLst>
                <a:ext uri="{FF2B5EF4-FFF2-40B4-BE49-F238E27FC236}">
                  <a16:creationId xmlns:a16="http://schemas.microsoft.com/office/drawing/2014/main" id="{58B465F4-C719-7392-5DB8-7C0674BE6285}"/>
                </a:ext>
              </a:extLst>
            </p:cNvPr>
            <p:cNvSpPr/>
            <p:nvPr/>
          </p:nvSpPr>
          <p:spPr>
            <a:xfrm>
              <a:off x="3625946" y="2541370"/>
              <a:ext cx="71334" cy="75910"/>
            </a:xfrm>
            <a:custGeom>
              <a:avLst/>
              <a:gdLst/>
              <a:ahLst/>
              <a:cxnLst/>
              <a:rect l="l" t="t" r="r" b="b"/>
              <a:pathLst>
                <a:path w="3913" h="4164" extrusionOk="0">
                  <a:moveTo>
                    <a:pt x="586" y="0"/>
                  </a:moveTo>
                  <a:lnTo>
                    <a:pt x="586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72" y="3055"/>
                  </a:lnTo>
                  <a:lnTo>
                    <a:pt x="272" y="3578"/>
                  </a:lnTo>
                  <a:lnTo>
                    <a:pt x="586" y="3578"/>
                  </a:lnTo>
                  <a:lnTo>
                    <a:pt x="586" y="3641"/>
                  </a:lnTo>
                  <a:lnTo>
                    <a:pt x="837" y="3641"/>
                  </a:lnTo>
                  <a:lnTo>
                    <a:pt x="837" y="4164"/>
                  </a:lnTo>
                  <a:lnTo>
                    <a:pt x="3327" y="4164"/>
                  </a:lnTo>
                  <a:lnTo>
                    <a:pt x="3327" y="3578"/>
                  </a:lnTo>
                  <a:lnTo>
                    <a:pt x="3913" y="3578"/>
                  </a:lnTo>
                  <a:lnTo>
                    <a:pt x="3913" y="1067"/>
                  </a:lnTo>
                  <a:lnTo>
                    <a:pt x="3641" y="1067"/>
                  </a:lnTo>
                  <a:lnTo>
                    <a:pt x="3641" y="544"/>
                  </a:lnTo>
                  <a:lnTo>
                    <a:pt x="3327" y="544"/>
                  </a:lnTo>
                  <a:lnTo>
                    <a:pt x="3327" y="523"/>
                  </a:lnTo>
                  <a:lnTo>
                    <a:pt x="3076" y="52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58;p60">
              <a:extLst>
                <a:ext uri="{FF2B5EF4-FFF2-40B4-BE49-F238E27FC236}">
                  <a16:creationId xmlns:a16="http://schemas.microsoft.com/office/drawing/2014/main" id="{10FEBB58-326B-1F2E-2AD6-0D87696D9FD2}"/>
                </a:ext>
              </a:extLst>
            </p:cNvPr>
            <p:cNvSpPr/>
            <p:nvPr/>
          </p:nvSpPr>
          <p:spPr>
            <a:xfrm>
              <a:off x="3707940" y="2631749"/>
              <a:ext cx="71352" cy="76311"/>
            </a:xfrm>
            <a:custGeom>
              <a:avLst/>
              <a:gdLst/>
              <a:ahLst/>
              <a:cxnLst/>
              <a:rect l="l" t="t" r="r" b="b"/>
              <a:pathLst>
                <a:path w="3914" h="4186" extrusionOk="0">
                  <a:moveTo>
                    <a:pt x="586" y="1"/>
                  </a:moveTo>
                  <a:lnTo>
                    <a:pt x="586" y="587"/>
                  </a:lnTo>
                  <a:lnTo>
                    <a:pt x="1" y="587"/>
                  </a:lnTo>
                  <a:lnTo>
                    <a:pt x="1" y="3098"/>
                  </a:lnTo>
                  <a:lnTo>
                    <a:pt x="273" y="3098"/>
                  </a:lnTo>
                  <a:lnTo>
                    <a:pt x="273" y="3621"/>
                  </a:lnTo>
                  <a:lnTo>
                    <a:pt x="586" y="3621"/>
                  </a:lnTo>
                  <a:lnTo>
                    <a:pt x="586" y="3663"/>
                  </a:lnTo>
                  <a:lnTo>
                    <a:pt x="838" y="3663"/>
                  </a:lnTo>
                  <a:lnTo>
                    <a:pt x="838" y="4186"/>
                  </a:lnTo>
                  <a:lnTo>
                    <a:pt x="3348" y="4186"/>
                  </a:lnTo>
                  <a:lnTo>
                    <a:pt x="3348" y="3621"/>
                  </a:lnTo>
                  <a:lnTo>
                    <a:pt x="3913" y="3621"/>
                  </a:lnTo>
                  <a:lnTo>
                    <a:pt x="3913" y="1110"/>
                  </a:lnTo>
                  <a:lnTo>
                    <a:pt x="3641" y="1110"/>
                  </a:lnTo>
                  <a:lnTo>
                    <a:pt x="3641" y="587"/>
                  </a:lnTo>
                  <a:lnTo>
                    <a:pt x="3348" y="587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59;p60">
              <a:extLst>
                <a:ext uri="{FF2B5EF4-FFF2-40B4-BE49-F238E27FC236}">
                  <a16:creationId xmlns:a16="http://schemas.microsoft.com/office/drawing/2014/main" id="{E68B949B-FFB7-4D0C-46F8-866AA1E9DF31}"/>
                </a:ext>
              </a:extLst>
            </p:cNvPr>
            <p:cNvSpPr/>
            <p:nvPr/>
          </p:nvSpPr>
          <p:spPr>
            <a:xfrm>
              <a:off x="3790718" y="2541370"/>
              <a:ext cx="70951" cy="75910"/>
            </a:xfrm>
            <a:custGeom>
              <a:avLst/>
              <a:gdLst/>
              <a:ahLst/>
              <a:cxnLst/>
              <a:rect l="l" t="t" r="r" b="b"/>
              <a:pathLst>
                <a:path w="3892" h="4164" extrusionOk="0">
                  <a:moveTo>
                    <a:pt x="544" y="0"/>
                  </a:moveTo>
                  <a:lnTo>
                    <a:pt x="544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51" y="3055"/>
                  </a:lnTo>
                  <a:lnTo>
                    <a:pt x="251" y="3578"/>
                  </a:lnTo>
                  <a:lnTo>
                    <a:pt x="544" y="3578"/>
                  </a:lnTo>
                  <a:lnTo>
                    <a:pt x="544" y="3641"/>
                  </a:lnTo>
                  <a:lnTo>
                    <a:pt x="795" y="3641"/>
                  </a:lnTo>
                  <a:lnTo>
                    <a:pt x="795" y="4164"/>
                  </a:lnTo>
                  <a:lnTo>
                    <a:pt x="3306" y="4164"/>
                  </a:lnTo>
                  <a:lnTo>
                    <a:pt x="3306" y="3578"/>
                  </a:lnTo>
                  <a:lnTo>
                    <a:pt x="3892" y="3578"/>
                  </a:lnTo>
                  <a:lnTo>
                    <a:pt x="3892" y="1067"/>
                  </a:lnTo>
                  <a:lnTo>
                    <a:pt x="3620" y="1067"/>
                  </a:lnTo>
                  <a:lnTo>
                    <a:pt x="3620" y="544"/>
                  </a:lnTo>
                  <a:lnTo>
                    <a:pt x="3306" y="544"/>
                  </a:lnTo>
                  <a:lnTo>
                    <a:pt x="3306" y="523"/>
                  </a:lnTo>
                  <a:lnTo>
                    <a:pt x="3055" y="523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0;p60">
              <a:extLst>
                <a:ext uri="{FF2B5EF4-FFF2-40B4-BE49-F238E27FC236}">
                  <a16:creationId xmlns:a16="http://schemas.microsoft.com/office/drawing/2014/main" id="{B9FA47DC-2957-E7B2-0D8C-D5997433DC5C}"/>
                </a:ext>
              </a:extLst>
            </p:cNvPr>
            <p:cNvSpPr/>
            <p:nvPr/>
          </p:nvSpPr>
          <p:spPr>
            <a:xfrm>
              <a:off x="2998504" y="2244238"/>
              <a:ext cx="401680" cy="404341"/>
            </a:xfrm>
            <a:custGeom>
              <a:avLst/>
              <a:gdLst/>
              <a:ahLst/>
              <a:cxnLst/>
              <a:rect l="l" t="t" r="r" b="b"/>
              <a:pathLst>
                <a:path w="22034" h="22180" extrusionOk="0">
                  <a:moveTo>
                    <a:pt x="6968" y="1"/>
                  </a:moveTo>
                  <a:lnTo>
                    <a:pt x="6968" y="2198"/>
                  </a:lnTo>
                  <a:lnTo>
                    <a:pt x="4960" y="2198"/>
                  </a:lnTo>
                  <a:lnTo>
                    <a:pt x="4960" y="4959"/>
                  </a:lnTo>
                  <a:lnTo>
                    <a:pt x="2240" y="4959"/>
                  </a:lnTo>
                  <a:lnTo>
                    <a:pt x="2240" y="6968"/>
                  </a:lnTo>
                  <a:lnTo>
                    <a:pt x="1" y="6968"/>
                  </a:lnTo>
                  <a:lnTo>
                    <a:pt x="1" y="15066"/>
                  </a:lnTo>
                  <a:lnTo>
                    <a:pt x="2240" y="15066"/>
                  </a:lnTo>
                  <a:lnTo>
                    <a:pt x="2240" y="17053"/>
                  </a:lnTo>
                  <a:lnTo>
                    <a:pt x="4960" y="17053"/>
                  </a:lnTo>
                  <a:lnTo>
                    <a:pt x="4960" y="19815"/>
                  </a:lnTo>
                  <a:lnTo>
                    <a:pt x="6968" y="19815"/>
                  </a:lnTo>
                  <a:lnTo>
                    <a:pt x="6968" y="22180"/>
                  </a:lnTo>
                  <a:lnTo>
                    <a:pt x="15066" y="22180"/>
                  </a:lnTo>
                  <a:lnTo>
                    <a:pt x="15066" y="19815"/>
                  </a:lnTo>
                  <a:lnTo>
                    <a:pt x="17053" y="19815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33" y="15066"/>
                  </a:lnTo>
                  <a:lnTo>
                    <a:pt x="22033" y="6968"/>
                  </a:lnTo>
                  <a:lnTo>
                    <a:pt x="19815" y="6968"/>
                  </a:lnTo>
                  <a:lnTo>
                    <a:pt x="19815" y="4959"/>
                  </a:lnTo>
                  <a:lnTo>
                    <a:pt x="17053" y="4959"/>
                  </a:lnTo>
                  <a:lnTo>
                    <a:pt x="17053" y="2198"/>
                  </a:lnTo>
                  <a:lnTo>
                    <a:pt x="15066" y="2198"/>
                  </a:lnTo>
                  <a:lnTo>
                    <a:pt x="15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1;p60">
              <a:extLst>
                <a:ext uri="{FF2B5EF4-FFF2-40B4-BE49-F238E27FC236}">
                  <a16:creationId xmlns:a16="http://schemas.microsoft.com/office/drawing/2014/main" id="{AC110A99-9731-6CC3-9845-351CB27A58F2}"/>
                </a:ext>
              </a:extLst>
            </p:cNvPr>
            <p:cNvSpPr/>
            <p:nvPr/>
          </p:nvSpPr>
          <p:spPr>
            <a:xfrm>
              <a:off x="3099584" y="2344552"/>
              <a:ext cx="199509" cy="200658"/>
            </a:xfrm>
            <a:custGeom>
              <a:avLst/>
              <a:gdLst/>
              <a:ahLst/>
              <a:cxnLst/>
              <a:rect l="l" t="t" r="r" b="b"/>
              <a:pathLst>
                <a:path w="10944" h="11007" extrusionOk="0">
                  <a:moveTo>
                    <a:pt x="3453" y="1"/>
                  </a:moveTo>
                  <a:lnTo>
                    <a:pt x="3453" y="1089"/>
                  </a:lnTo>
                  <a:lnTo>
                    <a:pt x="2469" y="1089"/>
                  </a:lnTo>
                  <a:lnTo>
                    <a:pt x="2469" y="2449"/>
                  </a:lnTo>
                  <a:lnTo>
                    <a:pt x="1109" y="2449"/>
                  </a:lnTo>
                  <a:lnTo>
                    <a:pt x="1109" y="3453"/>
                  </a:lnTo>
                  <a:lnTo>
                    <a:pt x="0" y="3453"/>
                  </a:lnTo>
                  <a:lnTo>
                    <a:pt x="0" y="7470"/>
                  </a:lnTo>
                  <a:lnTo>
                    <a:pt x="1109" y="7470"/>
                  </a:lnTo>
                  <a:lnTo>
                    <a:pt x="1109" y="8475"/>
                  </a:lnTo>
                  <a:lnTo>
                    <a:pt x="2469" y="8475"/>
                  </a:lnTo>
                  <a:lnTo>
                    <a:pt x="2469" y="9835"/>
                  </a:lnTo>
                  <a:lnTo>
                    <a:pt x="3453" y="9835"/>
                  </a:lnTo>
                  <a:lnTo>
                    <a:pt x="3453" y="11006"/>
                  </a:lnTo>
                  <a:lnTo>
                    <a:pt x="7491" y="11006"/>
                  </a:lnTo>
                  <a:lnTo>
                    <a:pt x="7491" y="9835"/>
                  </a:lnTo>
                  <a:lnTo>
                    <a:pt x="8475" y="9835"/>
                  </a:lnTo>
                  <a:lnTo>
                    <a:pt x="8475" y="8475"/>
                  </a:lnTo>
                  <a:lnTo>
                    <a:pt x="9835" y="8475"/>
                  </a:lnTo>
                  <a:lnTo>
                    <a:pt x="9835" y="7470"/>
                  </a:lnTo>
                  <a:lnTo>
                    <a:pt x="10944" y="7470"/>
                  </a:lnTo>
                  <a:lnTo>
                    <a:pt x="10944" y="3453"/>
                  </a:lnTo>
                  <a:lnTo>
                    <a:pt x="9835" y="3453"/>
                  </a:lnTo>
                  <a:lnTo>
                    <a:pt x="9835" y="2449"/>
                  </a:lnTo>
                  <a:lnTo>
                    <a:pt x="8475" y="2449"/>
                  </a:lnTo>
                  <a:lnTo>
                    <a:pt x="8475" y="1089"/>
                  </a:lnTo>
                  <a:lnTo>
                    <a:pt x="7491" y="1089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2;p60">
              <a:extLst>
                <a:ext uri="{FF2B5EF4-FFF2-40B4-BE49-F238E27FC236}">
                  <a16:creationId xmlns:a16="http://schemas.microsoft.com/office/drawing/2014/main" id="{09BFFBDB-81E5-40C2-C4BF-7FA386A20F18}"/>
                </a:ext>
              </a:extLst>
            </p:cNvPr>
            <p:cNvSpPr/>
            <p:nvPr/>
          </p:nvSpPr>
          <p:spPr>
            <a:xfrm>
              <a:off x="3154508" y="2400624"/>
              <a:ext cx="89272" cy="88889"/>
            </a:xfrm>
            <a:custGeom>
              <a:avLst/>
              <a:gdLst/>
              <a:ahLst/>
              <a:cxnLst/>
              <a:rect l="l" t="t" r="r" b="b"/>
              <a:pathLst>
                <a:path w="4897" h="4876" extrusionOk="0">
                  <a:moveTo>
                    <a:pt x="1570" y="0"/>
                  </a:moveTo>
                  <a:lnTo>
                    <a:pt x="1570" y="482"/>
                  </a:lnTo>
                  <a:lnTo>
                    <a:pt x="1130" y="482"/>
                  </a:lnTo>
                  <a:lnTo>
                    <a:pt x="1130" y="1109"/>
                  </a:lnTo>
                  <a:lnTo>
                    <a:pt x="524" y="1109"/>
                  </a:lnTo>
                  <a:lnTo>
                    <a:pt x="524" y="1549"/>
                  </a:lnTo>
                  <a:lnTo>
                    <a:pt x="0" y="1549"/>
                  </a:lnTo>
                  <a:lnTo>
                    <a:pt x="0" y="3327"/>
                  </a:lnTo>
                  <a:lnTo>
                    <a:pt x="524" y="3327"/>
                  </a:lnTo>
                  <a:lnTo>
                    <a:pt x="524" y="3767"/>
                  </a:lnTo>
                  <a:lnTo>
                    <a:pt x="1130" y="3767"/>
                  </a:lnTo>
                  <a:lnTo>
                    <a:pt x="1130" y="4373"/>
                  </a:lnTo>
                  <a:lnTo>
                    <a:pt x="1570" y="4373"/>
                  </a:lnTo>
                  <a:lnTo>
                    <a:pt x="1570" y="4875"/>
                  </a:lnTo>
                  <a:lnTo>
                    <a:pt x="3369" y="4875"/>
                  </a:lnTo>
                  <a:lnTo>
                    <a:pt x="3369" y="4373"/>
                  </a:lnTo>
                  <a:lnTo>
                    <a:pt x="3829" y="4373"/>
                  </a:lnTo>
                  <a:lnTo>
                    <a:pt x="3829" y="3767"/>
                  </a:lnTo>
                  <a:lnTo>
                    <a:pt x="4415" y="3767"/>
                  </a:lnTo>
                  <a:lnTo>
                    <a:pt x="4415" y="3327"/>
                  </a:lnTo>
                  <a:lnTo>
                    <a:pt x="4897" y="3327"/>
                  </a:lnTo>
                  <a:lnTo>
                    <a:pt x="4897" y="1549"/>
                  </a:lnTo>
                  <a:lnTo>
                    <a:pt x="4415" y="1549"/>
                  </a:lnTo>
                  <a:lnTo>
                    <a:pt x="4415" y="1109"/>
                  </a:lnTo>
                  <a:lnTo>
                    <a:pt x="3829" y="1109"/>
                  </a:lnTo>
                  <a:lnTo>
                    <a:pt x="3829" y="482"/>
                  </a:lnTo>
                  <a:lnTo>
                    <a:pt x="3369" y="482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1FC230-7713-6E3B-0372-2D93608E9A67}"/>
              </a:ext>
            </a:extLst>
          </p:cNvPr>
          <p:cNvSpPr/>
          <p:nvPr/>
        </p:nvSpPr>
        <p:spPr>
          <a:xfrm>
            <a:off x="513250" y="1570862"/>
            <a:ext cx="1748715" cy="100088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B33B1A-199B-66A6-2E56-ACDB53AECBF5}"/>
              </a:ext>
            </a:extLst>
          </p:cNvPr>
          <p:cNvSpPr/>
          <p:nvPr/>
        </p:nvSpPr>
        <p:spPr>
          <a:xfrm>
            <a:off x="2587013" y="2651760"/>
            <a:ext cx="1748715" cy="79219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80D58B-E6A6-3529-80DA-7682BB0D2176}"/>
              </a:ext>
            </a:extLst>
          </p:cNvPr>
          <p:cNvSpPr/>
          <p:nvPr/>
        </p:nvSpPr>
        <p:spPr>
          <a:xfrm>
            <a:off x="4874956" y="1512184"/>
            <a:ext cx="1748715" cy="56444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D7249E-728B-8392-E05D-31C1B7244933}"/>
              </a:ext>
            </a:extLst>
          </p:cNvPr>
          <p:cNvSpPr/>
          <p:nvPr/>
        </p:nvSpPr>
        <p:spPr>
          <a:xfrm>
            <a:off x="6841992" y="1512184"/>
            <a:ext cx="1748715" cy="179503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544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1"/>
          <p:cNvSpPr/>
          <p:nvPr/>
        </p:nvSpPr>
        <p:spPr>
          <a:xfrm>
            <a:off x="4338510" y="3192225"/>
            <a:ext cx="472480" cy="2467791"/>
          </a:xfrm>
          <a:custGeom>
            <a:avLst/>
            <a:gdLst/>
            <a:ahLst/>
            <a:cxnLst/>
            <a:rect l="l" t="t" r="r" b="b"/>
            <a:pathLst>
              <a:path w="8231" h="42991" extrusionOk="0">
                <a:moveTo>
                  <a:pt x="6546" y="5705"/>
                </a:moveTo>
                <a:lnTo>
                  <a:pt x="6546" y="9093"/>
                </a:lnTo>
                <a:lnTo>
                  <a:pt x="1704" y="9093"/>
                </a:lnTo>
                <a:lnTo>
                  <a:pt x="1704" y="5705"/>
                </a:lnTo>
                <a:close/>
                <a:moveTo>
                  <a:pt x="6565" y="10164"/>
                </a:moveTo>
                <a:lnTo>
                  <a:pt x="6565" y="13495"/>
                </a:lnTo>
                <a:lnTo>
                  <a:pt x="1723" y="13495"/>
                </a:lnTo>
                <a:lnTo>
                  <a:pt x="1723" y="10164"/>
                </a:lnTo>
                <a:close/>
                <a:moveTo>
                  <a:pt x="6565" y="14567"/>
                </a:moveTo>
                <a:lnTo>
                  <a:pt x="6565" y="17936"/>
                </a:lnTo>
                <a:lnTo>
                  <a:pt x="1723" y="17936"/>
                </a:lnTo>
                <a:lnTo>
                  <a:pt x="1723" y="14567"/>
                </a:lnTo>
                <a:close/>
                <a:moveTo>
                  <a:pt x="6565" y="19007"/>
                </a:moveTo>
                <a:lnTo>
                  <a:pt x="6565" y="22300"/>
                </a:lnTo>
                <a:lnTo>
                  <a:pt x="1723" y="22300"/>
                </a:lnTo>
                <a:lnTo>
                  <a:pt x="1723" y="19007"/>
                </a:lnTo>
                <a:close/>
                <a:moveTo>
                  <a:pt x="6565" y="23371"/>
                </a:moveTo>
                <a:lnTo>
                  <a:pt x="6565" y="26740"/>
                </a:lnTo>
                <a:lnTo>
                  <a:pt x="1723" y="26740"/>
                </a:lnTo>
                <a:lnTo>
                  <a:pt x="1723" y="23371"/>
                </a:lnTo>
                <a:close/>
                <a:moveTo>
                  <a:pt x="6565" y="27793"/>
                </a:moveTo>
                <a:lnTo>
                  <a:pt x="6565" y="31123"/>
                </a:lnTo>
                <a:lnTo>
                  <a:pt x="1723" y="31123"/>
                </a:lnTo>
                <a:lnTo>
                  <a:pt x="1723" y="27793"/>
                </a:lnTo>
                <a:close/>
                <a:moveTo>
                  <a:pt x="6546" y="32195"/>
                </a:moveTo>
                <a:lnTo>
                  <a:pt x="6546" y="35564"/>
                </a:lnTo>
                <a:lnTo>
                  <a:pt x="1704" y="35564"/>
                </a:lnTo>
                <a:lnTo>
                  <a:pt x="1704" y="32195"/>
                </a:lnTo>
                <a:close/>
                <a:moveTo>
                  <a:pt x="6565" y="36655"/>
                </a:moveTo>
                <a:lnTo>
                  <a:pt x="6565" y="39966"/>
                </a:lnTo>
                <a:lnTo>
                  <a:pt x="1723" y="39966"/>
                </a:lnTo>
                <a:lnTo>
                  <a:pt x="1723" y="36655"/>
                </a:lnTo>
                <a:close/>
                <a:moveTo>
                  <a:pt x="0" y="1"/>
                </a:moveTo>
                <a:lnTo>
                  <a:pt x="0" y="42991"/>
                </a:lnTo>
                <a:lnTo>
                  <a:pt x="1704" y="42991"/>
                </a:lnTo>
                <a:lnTo>
                  <a:pt x="1704" y="41038"/>
                </a:lnTo>
                <a:lnTo>
                  <a:pt x="6546" y="41038"/>
                </a:lnTo>
                <a:lnTo>
                  <a:pt x="6546" y="42991"/>
                </a:lnTo>
                <a:lnTo>
                  <a:pt x="8231" y="42991"/>
                </a:lnTo>
                <a:lnTo>
                  <a:pt x="8231" y="1"/>
                </a:lnTo>
                <a:lnTo>
                  <a:pt x="6546" y="1"/>
                </a:lnTo>
                <a:lnTo>
                  <a:pt x="6546" y="4633"/>
                </a:lnTo>
                <a:lnTo>
                  <a:pt x="1704" y="4633"/>
                </a:lnTo>
                <a:lnTo>
                  <a:pt x="17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51"/>
          <p:cNvSpPr txBox="1">
            <a:spLocks noGrp="1"/>
          </p:cNvSpPr>
          <p:nvPr>
            <p:ph type="title" idx="2"/>
          </p:nvPr>
        </p:nvSpPr>
        <p:spPr>
          <a:xfrm>
            <a:off x="718850" y="1295975"/>
            <a:ext cx="77118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Hypothesis Test</a:t>
            </a:r>
            <a:endParaRPr dirty="0"/>
          </a:p>
        </p:txBody>
      </p:sp>
      <p:sp>
        <p:nvSpPr>
          <p:cNvPr id="624" name="Google Shape;624;p51"/>
          <p:cNvSpPr txBox="1">
            <a:spLocks noGrp="1"/>
          </p:cNvSpPr>
          <p:nvPr>
            <p:ph type="title"/>
          </p:nvPr>
        </p:nvSpPr>
        <p:spPr>
          <a:xfrm>
            <a:off x="2288750" y="34633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625" name="Google Shape;625;p51"/>
          <p:cNvSpPr txBox="1">
            <a:spLocks noGrp="1"/>
          </p:cNvSpPr>
          <p:nvPr>
            <p:ph type="subTitle" idx="4294967295"/>
          </p:nvPr>
        </p:nvSpPr>
        <p:spPr>
          <a:xfrm>
            <a:off x="1828800" y="2204475"/>
            <a:ext cx="5486400" cy="6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26" name="Google Shape;626;p51"/>
          <p:cNvSpPr txBox="1">
            <a:spLocks noGrp="1"/>
          </p:cNvSpPr>
          <p:nvPr>
            <p:ph type="subTitle" idx="1"/>
          </p:nvPr>
        </p:nvSpPr>
        <p:spPr>
          <a:xfrm>
            <a:off x="1831550" y="2204475"/>
            <a:ext cx="5486400" cy="87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☆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Multi Platform Trend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☆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T-test (Multi vs. Native)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☆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T-test (Region)</a:t>
            </a:r>
          </a:p>
        </p:txBody>
      </p:sp>
    </p:spTree>
    <p:extLst>
      <p:ext uri="{BB962C8B-B14F-4D97-AF65-F5344CB8AC3E}">
        <p14:creationId xmlns:p14="http://schemas.microsoft.com/office/powerpoint/2010/main" val="4001002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11;p62">
            <a:extLst>
              <a:ext uri="{FF2B5EF4-FFF2-40B4-BE49-F238E27FC236}">
                <a16:creationId xmlns:a16="http://schemas.microsoft.com/office/drawing/2014/main" id="{60D4ABD3-31BC-828E-3575-E5372FFF3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715" y="139841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 Platform Trend</a:t>
            </a:r>
            <a:endParaRPr dirty="0"/>
          </a:p>
        </p:txBody>
      </p:sp>
      <p:sp>
        <p:nvSpPr>
          <p:cNvPr id="1096" name="Google Shape;1029;p60">
            <a:extLst>
              <a:ext uri="{FF2B5EF4-FFF2-40B4-BE49-F238E27FC236}">
                <a16:creationId xmlns:a16="http://schemas.microsoft.com/office/drawing/2014/main" id="{0DFF5F07-9081-5324-A559-0936E4FAC2E4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3</a:t>
            </a:r>
          </a:p>
        </p:txBody>
      </p:sp>
      <p:sp>
        <p:nvSpPr>
          <p:cNvPr id="23" name="Google Shape;1113;p62">
            <a:extLst>
              <a:ext uri="{FF2B5EF4-FFF2-40B4-BE49-F238E27FC236}">
                <a16:creationId xmlns:a16="http://schemas.microsoft.com/office/drawing/2014/main" id="{A2825B6F-E9D3-32BD-71FD-7520CB4668E2}"/>
              </a:ext>
            </a:extLst>
          </p:cNvPr>
          <p:cNvSpPr txBox="1"/>
          <p:nvPr/>
        </p:nvSpPr>
        <p:spPr>
          <a:xfrm>
            <a:off x="317012" y="651341"/>
            <a:ext cx="8517292" cy="2459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14) – 16245 Games, 14 Features</a:t>
            </a:r>
          </a:p>
        </p:txBody>
      </p:sp>
      <p:graphicFrame>
        <p:nvGraphicFramePr>
          <p:cNvPr id="24" name="표 31">
            <a:extLst>
              <a:ext uri="{FF2B5EF4-FFF2-40B4-BE49-F238E27FC236}">
                <a16:creationId xmlns:a16="http://schemas.microsoft.com/office/drawing/2014/main" id="{68218812-6D59-5F88-7BDE-93F249510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67367"/>
              </p:ext>
            </p:extLst>
          </p:nvPr>
        </p:nvGraphicFramePr>
        <p:xfrm>
          <a:off x="317011" y="901228"/>
          <a:ext cx="8509984" cy="3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07856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31905041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17581019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754418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193133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18762721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7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accent4"/>
                          </a:solidFill>
                        </a:rPr>
                        <a:t>Generation</a:t>
                      </a: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Type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Company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Multi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NA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EU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JP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Other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Global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sp>
        <p:nvSpPr>
          <p:cNvPr id="42" name="Google Shape;1161;p65">
            <a:extLst>
              <a:ext uri="{FF2B5EF4-FFF2-40B4-BE49-F238E27FC236}">
                <a16:creationId xmlns:a16="http://schemas.microsoft.com/office/drawing/2014/main" id="{D64B71BB-4FDB-44CD-CEBB-D5BC5C85CB54}"/>
              </a:ext>
            </a:extLst>
          </p:cNvPr>
          <p:cNvSpPr txBox="1">
            <a:spLocks/>
          </p:cNvSpPr>
          <p:nvPr/>
        </p:nvSpPr>
        <p:spPr>
          <a:xfrm>
            <a:off x="317007" y="2966075"/>
            <a:ext cx="4254993" cy="139888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SzPts val="1200"/>
            </a:pPr>
            <a:r>
              <a:rPr lang="ko-KR" alt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 </a:t>
            </a:r>
            <a:r>
              <a:rPr lang="en-US" altLang="ko-KR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Multi Platform(</a:t>
            </a:r>
            <a:r>
              <a:rPr lang="ko-KR" alt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멀티플랫폼</a:t>
            </a:r>
            <a:r>
              <a:rPr lang="en-US" altLang="ko-KR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ko-KR" alt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과 </a:t>
            </a:r>
            <a:r>
              <a:rPr lang="en-US" altLang="ko-KR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Native Platform(</a:t>
            </a:r>
            <a:r>
              <a:rPr lang="ko-KR" alt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단일플랫폼</a:t>
            </a:r>
            <a:r>
              <a:rPr lang="en-US" altLang="ko-KR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152400">
              <a:buSzPts val="1200"/>
            </a:pPr>
            <a:endParaRPr lang="en-US" altLang="ko-KR" sz="11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 총 매출액과 게임수의 비율이 거의 동일</a:t>
            </a:r>
            <a:endParaRPr lang="en-US" altLang="ko-KR" sz="11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" name="Google Shape;1063;p60">
            <a:extLst>
              <a:ext uri="{FF2B5EF4-FFF2-40B4-BE49-F238E27FC236}">
                <a16:creationId xmlns:a16="http://schemas.microsoft.com/office/drawing/2014/main" id="{733048CE-DDCF-0A05-6C33-D4F375C3B219}"/>
              </a:ext>
            </a:extLst>
          </p:cNvPr>
          <p:cNvGrpSpPr/>
          <p:nvPr/>
        </p:nvGrpSpPr>
        <p:grpSpPr>
          <a:xfrm>
            <a:off x="102308" y="101599"/>
            <a:ext cx="763566" cy="356909"/>
            <a:chOff x="5042494" y="2301275"/>
            <a:chExt cx="874146" cy="408597"/>
          </a:xfrm>
        </p:grpSpPr>
        <p:sp>
          <p:nvSpPr>
            <p:cNvPr id="11" name="Google Shape;1064;p60">
              <a:extLst>
                <a:ext uri="{FF2B5EF4-FFF2-40B4-BE49-F238E27FC236}">
                  <a16:creationId xmlns:a16="http://schemas.microsoft.com/office/drawing/2014/main" id="{CA379C38-40E7-9FC2-AD31-01365528EB41}"/>
                </a:ext>
              </a:extLst>
            </p:cNvPr>
            <p:cNvSpPr/>
            <p:nvPr/>
          </p:nvSpPr>
          <p:spPr>
            <a:xfrm>
              <a:off x="5042494" y="2344164"/>
              <a:ext cx="874146" cy="325278"/>
            </a:xfrm>
            <a:custGeom>
              <a:avLst/>
              <a:gdLst/>
              <a:ahLst/>
              <a:cxnLst/>
              <a:rect l="l" t="t" r="r" b="b"/>
              <a:pathLst>
                <a:path w="52017" h="19356" extrusionOk="0">
                  <a:moveTo>
                    <a:pt x="1" y="1"/>
                  </a:moveTo>
                  <a:lnTo>
                    <a:pt x="1" y="19355"/>
                  </a:lnTo>
                  <a:lnTo>
                    <a:pt x="52017" y="19355"/>
                  </a:lnTo>
                  <a:lnTo>
                    <a:pt x="520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5;p60">
              <a:extLst>
                <a:ext uri="{FF2B5EF4-FFF2-40B4-BE49-F238E27FC236}">
                  <a16:creationId xmlns:a16="http://schemas.microsoft.com/office/drawing/2014/main" id="{37A29AB3-A88E-F6A1-44F3-A0137A3C12AA}"/>
                </a:ext>
              </a:extLst>
            </p:cNvPr>
            <p:cNvSpPr/>
            <p:nvPr/>
          </p:nvSpPr>
          <p:spPr>
            <a:xfrm>
              <a:off x="5083635" y="2301275"/>
              <a:ext cx="792927" cy="408597"/>
            </a:xfrm>
            <a:custGeom>
              <a:avLst/>
              <a:gdLst/>
              <a:ahLst/>
              <a:cxnLst/>
              <a:rect l="l" t="t" r="r" b="b"/>
              <a:pathLst>
                <a:path w="47184" h="24314" extrusionOk="0">
                  <a:moveTo>
                    <a:pt x="1" y="0"/>
                  </a:moveTo>
                  <a:lnTo>
                    <a:pt x="1" y="24313"/>
                  </a:lnTo>
                  <a:lnTo>
                    <a:pt x="47183" y="24313"/>
                  </a:lnTo>
                  <a:lnTo>
                    <a:pt x="471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6;p60">
              <a:extLst>
                <a:ext uri="{FF2B5EF4-FFF2-40B4-BE49-F238E27FC236}">
                  <a16:creationId xmlns:a16="http://schemas.microsoft.com/office/drawing/2014/main" id="{5284F897-E31B-FA51-82E2-B6E4AEFD7A60}"/>
                </a:ext>
              </a:extLst>
            </p:cNvPr>
            <p:cNvSpPr/>
            <p:nvPr/>
          </p:nvSpPr>
          <p:spPr>
            <a:xfrm>
              <a:off x="5083635" y="2344164"/>
              <a:ext cx="792927" cy="325278"/>
            </a:xfrm>
            <a:custGeom>
              <a:avLst/>
              <a:gdLst/>
              <a:ahLst/>
              <a:cxnLst/>
              <a:rect l="l" t="t" r="r" b="b"/>
              <a:pathLst>
                <a:path w="47184" h="19356" extrusionOk="0">
                  <a:moveTo>
                    <a:pt x="1" y="1"/>
                  </a:moveTo>
                  <a:lnTo>
                    <a:pt x="1" y="19355"/>
                  </a:lnTo>
                  <a:lnTo>
                    <a:pt x="47183" y="19355"/>
                  </a:lnTo>
                  <a:lnTo>
                    <a:pt x="471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67;p60">
              <a:extLst>
                <a:ext uri="{FF2B5EF4-FFF2-40B4-BE49-F238E27FC236}">
                  <a16:creationId xmlns:a16="http://schemas.microsoft.com/office/drawing/2014/main" id="{C9CB3297-28DB-60EB-F1B5-6DD435D13541}"/>
                </a:ext>
              </a:extLst>
            </p:cNvPr>
            <p:cNvSpPr/>
            <p:nvPr/>
          </p:nvSpPr>
          <p:spPr>
            <a:xfrm>
              <a:off x="5407507" y="2498546"/>
              <a:ext cx="56969" cy="19359"/>
            </a:xfrm>
            <a:custGeom>
              <a:avLst/>
              <a:gdLst/>
              <a:ahLst/>
              <a:cxnLst/>
              <a:rect l="l" t="t" r="r" b="b"/>
              <a:pathLst>
                <a:path w="3390" h="1152" extrusionOk="0">
                  <a:moveTo>
                    <a:pt x="0" y="0"/>
                  </a:moveTo>
                  <a:lnTo>
                    <a:pt x="0" y="1151"/>
                  </a:lnTo>
                  <a:lnTo>
                    <a:pt x="3390" y="1151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68;p60">
              <a:extLst>
                <a:ext uri="{FF2B5EF4-FFF2-40B4-BE49-F238E27FC236}">
                  <a16:creationId xmlns:a16="http://schemas.microsoft.com/office/drawing/2014/main" id="{C34EF44A-4565-7D9A-7B13-4F65F10063CB}"/>
                </a:ext>
              </a:extLst>
            </p:cNvPr>
            <p:cNvSpPr/>
            <p:nvPr/>
          </p:nvSpPr>
          <p:spPr>
            <a:xfrm>
              <a:off x="5487672" y="2498193"/>
              <a:ext cx="56633" cy="19359"/>
            </a:xfrm>
            <a:custGeom>
              <a:avLst/>
              <a:gdLst/>
              <a:ahLst/>
              <a:cxnLst/>
              <a:rect l="l" t="t" r="r" b="b"/>
              <a:pathLst>
                <a:path w="3370" h="1152" extrusionOk="0">
                  <a:moveTo>
                    <a:pt x="1" y="0"/>
                  </a:moveTo>
                  <a:lnTo>
                    <a:pt x="1" y="1151"/>
                  </a:lnTo>
                  <a:lnTo>
                    <a:pt x="3370" y="1151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69;p60">
              <a:extLst>
                <a:ext uri="{FF2B5EF4-FFF2-40B4-BE49-F238E27FC236}">
                  <a16:creationId xmlns:a16="http://schemas.microsoft.com/office/drawing/2014/main" id="{30D9B38A-9E84-7C67-EE1F-CB6AF8BBA23D}"/>
                </a:ext>
              </a:extLst>
            </p:cNvPr>
            <p:cNvSpPr/>
            <p:nvPr/>
          </p:nvSpPr>
          <p:spPr>
            <a:xfrm>
              <a:off x="5136037" y="2436296"/>
              <a:ext cx="131869" cy="131533"/>
            </a:xfrm>
            <a:custGeom>
              <a:avLst/>
              <a:gdLst/>
              <a:ahLst/>
              <a:cxnLst/>
              <a:rect l="l" t="t" r="r" b="b"/>
              <a:pathLst>
                <a:path w="7847" h="7827" extrusionOk="0">
                  <a:moveTo>
                    <a:pt x="2218" y="1"/>
                  </a:moveTo>
                  <a:lnTo>
                    <a:pt x="2218" y="2198"/>
                  </a:lnTo>
                  <a:lnTo>
                    <a:pt x="0" y="2198"/>
                  </a:lnTo>
                  <a:lnTo>
                    <a:pt x="0" y="5588"/>
                  </a:lnTo>
                  <a:lnTo>
                    <a:pt x="2218" y="5588"/>
                  </a:lnTo>
                  <a:lnTo>
                    <a:pt x="2218" y="7826"/>
                  </a:lnTo>
                  <a:lnTo>
                    <a:pt x="5629" y="7826"/>
                  </a:lnTo>
                  <a:lnTo>
                    <a:pt x="5629" y="5588"/>
                  </a:lnTo>
                  <a:lnTo>
                    <a:pt x="7847" y="5588"/>
                  </a:lnTo>
                  <a:lnTo>
                    <a:pt x="7847" y="2198"/>
                  </a:lnTo>
                  <a:lnTo>
                    <a:pt x="5629" y="2198"/>
                  </a:lnTo>
                  <a:lnTo>
                    <a:pt x="56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70;p60">
              <a:extLst>
                <a:ext uri="{FF2B5EF4-FFF2-40B4-BE49-F238E27FC236}">
                  <a16:creationId xmlns:a16="http://schemas.microsoft.com/office/drawing/2014/main" id="{276B45D2-7F52-6E29-DB50-A1A5595ADB0E}"/>
                </a:ext>
              </a:extLst>
            </p:cNvPr>
            <p:cNvSpPr/>
            <p:nvPr/>
          </p:nvSpPr>
          <p:spPr>
            <a:xfrm>
              <a:off x="5664204" y="2490815"/>
              <a:ext cx="79841" cy="79471"/>
            </a:xfrm>
            <a:custGeom>
              <a:avLst/>
              <a:gdLst/>
              <a:ahLst/>
              <a:cxnLst/>
              <a:rect l="l" t="t" r="r" b="b"/>
              <a:pathLst>
                <a:path w="4751" h="4729" extrusionOk="0">
                  <a:moveTo>
                    <a:pt x="733" y="0"/>
                  </a:moveTo>
                  <a:lnTo>
                    <a:pt x="733" y="732"/>
                  </a:lnTo>
                  <a:lnTo>
                    <a:pt x="1" y="732"/>
                  </a:lnTo>
                  <a:lnTo>
                    <a:pt x="1" y="3976"/>
                  </a:lnTo>
                  <a:lnTo>
                    <a:pt x="733" y="3976"/>
                  </a:lnTo>
                  <a:lnTo>
                    <a:pt x="733" y="4729"/>
                  </a:lnTo>
                  <a:lnTo>
                    <a:pt x="4018" y="4729"/>
                  </a:lnTo>
                  <a:lnTo>
                    <a:pt x="4018" y="3976"/>
                  </a:lnTo>
                  <a:lnTo>
                    <a:pt x="4750" y="3976"/>
                  </a:lnTo>
                  <a:lnTo>
                    <a:pt x="4750" y="732"/>
                  </a:lnTo>
                  <a:lnTo>
                    <a:pt x="4018" y="732"/>
                  </a:lnTo>
                  <a:lnTo>
                    <a:pt x="4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71;p60">
              <a:extLst>
                <a:ext uri="{FF2B5EF4-FFF2-40B4-BE49-F238E27FC236}">
                  <a16:creationId xmlns:a16="http://schemas.microsoft.com/office/drawing/2014/main" id="{816554F6-99AE-E43B-CFC1-D14292975269}"/>
                </a:ext>
              </a:extLst>
            </p:cNvPr>
            <p:cNvSpPr/>
            <p:nvPr/>
          </p:nvSpPr>
          <p:spPr>
            <a:xfrm>
              <a:off x="5775680" y="2490815"/>
              <a:ext cx="79488" cy="79471"/>
            </a:xfrm>
            <a:custGeom>
              <a:avLst/>
              <a:gdLst/>
              <a:ahLst/>
              <a:cxnLst/>
              <a:rect l="l" t="t" r="r" b="b"/>
              <a:pathLst>
                <a:path w="4730" h="4729" extrusionOk="0">
                  <a:moveTo>
                    <a:pt x="733" y="0"/>
                  </a:moveTo>
                  <a:lnTo>
                    <a:pt x="733" y="732"/>
                  </a:lnTo>
                  <a:lnTo>
                    <a:pt x="0" y="732"/>
                  </a:lnTo>
                  <a:lnTo>
                    <a:pt x="0" y="3976"/>
                  </a:lnTo>
                  <a:lnTo>
                    <a:pt x="733" y="3976"/>
                  </a:lnTo>
                  <a:lnTo>
                    <a:pt x="733" y="4729"/>
                  </a:lnTo>
                  <a:lnTo>
                    <a:pt x="3997" y="4729"/>
                  </a:lnTo>
                  <a:lnTo>
                    <a:pt x="3997" y="3976"/>
                  </a:lnTo>
                  <a:lnTo>
                    <a:pt x="4729" y="3976"/>
                  </a:lnTo>
                  <a:lnTo>
                    <a:pt x="4729" y="732"/>
                  </a:lnTo>
                  <a:lnTo>
                    <a:pt x="3997" y="732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2;p60">
              <a:extLst>
                <a:ext uri="{FF2B5EF4-FFF2-40B4-BE49-F238E27FC236}">
                  <a16:creationId xmlns:a16="http://schemas.microsoft.com/office/drawing/2014/main" id="{FF8759D1-D412-095A-FA6A-AA6924C9159B}"/>
                </a:ext>
              </a:extLst>
            </p:cNvPr>
            <p:cNvSpPr/>
            <p:nvPr/>
          </p:nvSpPr>
          <p:spPr>
            <a:xfrm>
              <a:off x="5407507" y="2564661"/>
              <a:ext cx="56969" cy="19343"/>
            </a:xfrm>
            <a:custGeom>
              <a:avLst/>
              <a:gdLst/>
              <a:ahLst/>
              <a:cxnLst/>
              <a:rect l="l" t="t" r="r" b="b"/>
              <a:pathLst>
                <a:path w="3390" h="1151" extrusionOk="0">
                  <a:moveTo>
                    <a:pt x="0" y="0"/>
                  </a:moveTo>
                  <a:lnTo>
                    <a:pt x="0" y="1151"/>
                  </a:lnTo>
                  <a:lnTo>
                    <a:pt x="3390" y="1151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73;p60">
              <a:extLst>
                <a:ext uri="{FF2B5EF4-FFF2-40B4-BE49-F238E27FC236}">
                  <a16:creationId xmlns:a16="http://schemas.microsoft.com/office/drawing/2014/main" id="{798809C3-0119-BE04-57D8-2C885D0D1434}"/>
                </a:ext>
              </a:extLst>
            </p:cNvPr>
            <p:cNvSpPr/>
            <p:nvPr/>
          </p:nvSpPr>
          <p:spPr>
            <a:xfrm>
              <a:off x="5487672" y="2563955"/>
              <a:ext cx="56633" cy="19343"/>
            </a:xfrm>
            <a:custGeom>
              <a:avLst/>
              <a:gdLst/>
              <a:ahLst/>
              <a:cxnLst/>
              <a:rect l="l" t="t" r="r" b="b"/>
              <a:pathLst>
                <a:path w="3370" h="1151" extrusionOk="0">
                  <a:moveTo>
                    <a:pt x="1" y="0"/>
                  </a:moveTo>
                  <a:lnTo>
                    <a:pt x="1" y="1151"/>
                  </a:lnTo>
                  <a:lnTo>
                    <a:pt x="3370" y="1151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74;p60">
              <a:extLst>
                <a:ext uri="{FF2B5EF4-FFF2-40B4-BE49-F238E27FC236}">
                  <a16:creationId xmlns:a16="http://schemas.microsoft.com/office/drawing/2014/main" id="{17936904-D740-904B-F87F-596B148BF5CE}"/>
                </a:ext>
              </a:extLst>
            </p:cNvPr>
            <p:cNvSpPr/>
            <p:nvPr/>
          </p:nvSpPr>
          <p:spPr>
            <a:xfrm>
              <a:off x="5664204" y="2362802"/>
              <a:ext cx="79841" cy="79488"/>
            </a:xfrm>
            <a:custGeom>
              <a:avLst/>
              <a:gdLst/>
              <a:ahLst/>
              <a:cxnLst/>
              <a:rect l="l" t="t" r="r" b="b"/>
              <a:pathLst>
                <a:path w="4751" h="4730" extrusionOk="0">
                  <a:moveTo>
                    <a:pt x="733" y="1"/>
                  </a:moveTo>
                  <a:lnTo>
                    <a:pt x="733" y="733"/>
                  </a:lnTo>
                  <a:lnTo>
                    <a:pt x="1" y="733"/>
                  </a:lnTo>
                  <a:lnTo>
                    <a:pt x="1" y="3976"/>
                  </a:lnTo>
                  <a:lnTo>
                    <a:pt x="733" y="3976"/>
                  </a:lnTo>
                  <a:lnTo>
                    <a:pt x="733" y="4730"/>
                  </a:lnTo>
                  <a:lnTo>
                    <a:pt x="4018" y="4730"/>
                  </a:lnTo>
                  <a:lnTo>
                    <a:pt x="4018" y="3976"/>
                  </a:lnTo>
                  <a:lnTo>
                    <a:pt x="4750" y="3976"/>
                  </a:lnTo>
                  <a:lnTo>
                    <a:pt x="4750" y="733"/>
                  </a:lnTo>
                  <a:lnTo>
                    <a:pt x="4018" y="733"/>
                  </a:lnTo>
                  <a:lnTo>
                    <a:pt x="4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75;p60">
              <a:extLst>
                <a:ext uri="{FF2B5EF4-FFF2-40B4-BE49-F238E27FC236}">
                  <a16:creationId xmlns:a16="http://schemas.microsoft.com/office/drawing/2014/main" id="{93677FB0-E73D-E10F-FA71-F0CB658DC4EE}"/>
                </a:ext>
              </a:extLst>
            </p:cNvPr>
            <p:cNvSpPr/>
            <p:nvPr/>
          </p:nvSpPr>
          <p:spPr>
            <a:xfrm>
              <a:off x="5775680" y="2362802"/>
              <a:ext cx="79488" cy="79488"/>
            </a:xfrm>
            <a:custGeom>
              <a:avLst/>
              <a:gdLst/>
              <a:ahLst/>
              <a:cxnLst/>
              <a:rect l="l" t="t" r="r" b="b"/>
              <a:pathLst>
                <a:path w="4730" h="4730" extrusionOk="0">
                  <a:moveTo>
                    <a:pt x="733" y="1"/>
                  </a:moveTo>
                  <a:lnTo>
                    <a:pt x="733" y="733"/>
                  </a:lnTo>
                  <a:lnTo>
                    <a:pt x="0" y="733"/>
                  </a:lnTo>
                  <a:lnTo>
                    <a:pt x="0" y="3976"/>
                  </a:lnTo>
                  <a:lnTo>
                    <a:pt x="733" y="3976"/>
                  </a:lnTo>
                  <a:lnTo>
                    <a:pt x="733" y="4730"/>
                  </a:lnTo>
                  <a:lnTo>
                    <a:pt x="3997" y="4730"/>
                  </a:lnTo>
                  <a:lnTo>
                    <a:pt x="3997" y="3976"/>
                  </a:lnTo>
                  <a:lnTo>
                    <a:pt x="4729" y="3976"/>
                  </a:lnTo>
                  <a:lnTo>
                    <a:pt x="4729" y="733"/>
                  </a:lnTo>
                  <a:lnTo>
                    <a:pt x="3997" y="733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2C6925FC-ECDC-4869-0152-D6B7EAD41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150" y="1468707"/>
            <a:ext cx="2439571" cy="137741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2E5F64D-77E5-2F0F-FB0C-5E360FDF8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152" y="2972813"/>
            <a:ext cx="2439570" cy="1398888"/>
          </a:xfrm>
          <a:prstGeom prst="rect">
            <a:avLst/>
          </a:prstGeom>
        </p:spPr>
      </p:pic>
      <p:graphicFrame>
        <p:nvGraphicFramePr>
          <p:cNvPr id="39" name="Google Shape;666;p54">
            <a:extLst>
              <a:ext uri="{FF2B5EF4-FFF2-40B4-BE49-F238E27FC236}">
                <a16:creationId xmlns:a16="http://schemas.microsoft.com/office/drawing/2014/main" id="{85A142DE-4971-39B8-AE3A-F5AC4E740C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2471398"/>
              </p:ext>
            </p:extLst>
          </p:nvPr>
        </p:nvGraphicFramePr>
        <p:xfrm>
          <a:off x="317007" y="1466112"/>
          <a:ext cx="4254993" cy="1371510"/>
        </p:xfrm>
        <a:graphic>
          <a:graphicData uri="http://schemas.openxmlformats.org/drawingml/2006/table">
            <a:tbl>
              <a:tblPr>
                <a:noFill/>
                <a:tableStyleId>{D82D06D1-214A-478E-BAE9-9D4EA263E572}</a:tableStyleId>
              </a:tblPr>
              <a:tblGrid>
                <a:gridCol w="1418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8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accent4"/>
                          </a:solidFill>
                          <a:latin typeface="Russo One"/>
                          <a:ea typeface="Russo One"/>
                          <a:cs typeface="Russo One"/>
                          <a:sym typeface="Russo One"/>
                        </a:rPr>
                        <a:t>Multi Platform</a:t>
                      </a:r>
                      <a:endParaRPr sz="900" dirty="0">
                        <a:solidFill>
                          <a:schemeClr val="accent4"/>
                        </a:solidFill>
                        <a:latin typeface="Russo One"/>
                        <a:ea typeface="Russo One"/>
                        <a:cs typeface="Russo One"/>
                        <a:sym typeface="Russo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Russo One"/>
                          <a:ea typeface="Russo One"/>
                          <a:cs typeface="Russo One"/>
                          <a:sym typeface="Russo One"/>
                        </a:rPr>
                        <a:t>Native Platform</a:t>
                      </a:r>
                      <a:endParaRPr sz="900" dirty="0">
                        <a:solidFill>
                          <a:schemeClr val="accent4"/>
                        </a:solidFill>
                        <a:latin typeface="Russo One"/>
                        <a:ea typeface="Russo One"/>
                        <a:cs typeface="Russo One"/>
                        <a:sym typeface="Russo On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accent4"/>
                          </a:solidFill>
                          <a:latin typeface="Russo One"/>
                          <a:ea typeface="Russo One"/>
                          <a:cs typeface="Russo One"/>
                          <a:sym typeface="Russo One"/>
                        </a:rPr>
                        <a:t>Global_Sales</a:t>
                      </a:r>
                      <a:br>
                        <a:rPr lang="en" sz="900" b="0" dirty="0">
                          <a:solidFill>
                            <a:schemeClr val="accent4"/>
                          </a:solidFill>
                          <a:latin typeface="Russo One"/>
                          <a:ea typeface="Russo One"/>
                          <a:cs typeface="Russo One"/>
                          <a:sym typeface="Russo One"/>
                        </a:rPr>
                      </a:br>
                      <a:r>
                        <a:rPr lang="en" sz="900" b="0" dirty="0">
                          <a:solidFill>
                            <a:schemeClr val="accent4"/>
                          </a:solidFill>
                          <a:latin typeface="Russo One"/>
                          <a:ea typeface="Russo One"/>
                          <a:cs typeface="Russo One"/>
                          <a:sym typeface="Russo One"/>
                        </a:rPr>
                        <a:t>(Million)</a:t>
                      </a:r>
                      <a:endParaRPr sz="900" b="0" dirty="0">
                        <a:solidFill>
                          <a:schemeClr val="accent4"/>
                        </a:solidFill>
                        <a:latin typeface="Russo One"/>
                        <a:ea typeface="Russo One"/>
                        <a:cs typeface="Russo One"/>
                        <a:sym typeface="Russo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4584.7</a:t>
                      </a:r>
                      <a:endParaRPr sz="9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4173.95</a:t>
                      </a:r>
                      <a:endParaRPr sz="9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accent4"/>
                          </a:solidFill>
                          <a:latin typeface="Russo One"/>
                          <a:ea typeface="Russo One"/>
                          <a:cs typeface="Russo One"/>
                          <a:sym typeface="Russo One"/>
                        </a:rPr>
                        <a:t>Counts</a:t>
                      </a:r>
                      <a:endParaRPr sz="900" b="0" dirty="0">
                        <a:solidFill>
                          <a:schemeClr val="accent4"/>
                        </a:solidFill>
                        <a:latin typeface="Russo One"/>
                        <a:ea typeface="Russo One"/>
                        <a:cs typeface="Russo One"/>
                        <a:sym typeface="Russo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7651</a:t>
                      </a:r>
                      <a:endParaRPr sz="9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8594</a:t>
                      </a:r>
                      <a:endParaRPr sz="9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1492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1D1C89A9-9823-6D9B-F709-73F5EDC01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061" y="1468707"/>
            <a:ext cx="1439110" cy="139888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66BA774-5CAD-C248-AF54-54D8C3E99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8061" y="2966076"/>
            <a:ext cx="1439110" cy="139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9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 txBox="1">
            <a:spLocks noGrp="1"/>
          </p:cNvSpPr>
          <p:nvPr>
            <p:ph type="title" idx="2"/>
          </p:nvPr>
        </p:nvSpPr>
        <p:spPr>
          <a:xfrm>
            <a:off x="2286000" y="129598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2286000" y="34633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476" name="Google Shape;476;p43"/>
          <p:cNvGrpSpPr/>
          <p:nvPr/>
        </p:nvGrpSpPr>
        <p:grpSpPr>
          <a:xfrm>
            <a:off x="3450344" y="3492369"/>
            <a:ext cx="2243313" cy="466600"/>
            <a:chOff x="3449900" y="3070538"/>
            <a:chExt cx="2243313" cy="466600"/>
          </a:xfrm>
        </p:grpSpPr>
        <p:sp>
          <p:nvSpPr>
            <p:cNvPr id="477" name="Google Shape;477;p43"/>
            <p:cNvSpPr/>
            <p:nvPr/>
          </p:nvSpPr>
          <p:spPr>
            <a:xfrm>
              <a:off x="3449900" y="3070538"/>
              <a:ext cx="544575" cy="466600"/>
            </a:xfrm>
            <a:custGeom>
              <a:avLst/>
              <a:gdLst/>
              <a:ahLst/>
              <a:cxnLst/>
              <a:rect l="l" t="t" r="r" b="b"/>
              <a:pathLst>
                <a:path w="21783" h="18664" extrusionOk="0">
                  <a:moveTo>
                    <a:pt x="3120" y="1"/>
                  </a:moveTo>
                  <a:lnTo>
                    <a:pt x="3120" y="3102"/>
                  </a:lnTo>
                  <a:lnTo>
                    <a:pt x="0" y="3102"/>
                  </a:lnTo>
                  <a:lnTo>
                    <a:pt x="0" y="6222"/>
                  </a:lnTo>
                  <a:lnTo>
                    <a:pt x="0" y="9322"/>
                  </a:lnTo>
                  <a:lnTo>
                    <a:pt x="3120" y="9322"/>
                  </a:lnTo>
                  <a:lnTo>
                    <a:pt x="3120" y="12442"/>
                  </a:lnTo>
                  <a:lnTo>
                    <a:pt x="6221" y="12442"/>
                  </a:lnTo>
                  <a:lnTo>
                    <a:pt x="6221" y="15543"/>
                  </a:lnTo>
                  <a:lnTo>
                    <a:pt x="9341" y="15543"/>
                  </a:lnTo>
                  <a:lnTo>
                    <a:pt x="9341" y="18663"/>
                  </a:lnTo>
                  <a:lnTo>
                    <a:pt x="12442" y="18663"/>
                  </a:lnTo>
                  <a:lnTo>
                    <a:pt x="12442" y="15543"/>
                  </a:lnTo>
                  <a:lnTo>
                    <a:pt x="15562" y="15543"/>
                  </a:lnTo>
                  <a:lnTo>
                    <a:pt x="15562" y="12442"/>
                  </a:lnTo>
                  <a:lnTo>
                    <a:pt x="18662" y="12442"/>
                  </a:lnTo>
                  <a:lnTo>
                    <a:pt x="18662" y="9322"/>
                  </a:lnTo>
                  <a:lnTo>
                    <a:pt x="21782" y="9322"/>
                  </a:lnTo>
                  <a:lnTo>
                    <a:pt x="21782" y="6222"/>
                  </a:lnTo>
                  <a:lnTo>
                    <a:pt x="21782" y="3102"/>
                  </a:lnTo>
                  <a:lnTo>
                    <a:pt x="18662" y="3102"/>
                  </a:lnTo>
                  <a:lnTo>
                    <a:pt x="18662" y="1"/>
                  </a:lnTo>
                  <a:lnTo>
                    <a:pt x="15562" y="1"/>
                  </a:lnTo>
                  <a:lnTo>
                    <a:pt x="15562" y="3102"/>
                  </a:lnTo>
                  <a:lnTo>
                    <a:pt x="12442" y="3102"/>
                  </a:lnTo>
                  <a:lnTo>
                    <a:pt x="12442" y="6222"/>
                  </a:lnTo>
                  <a:lnTo>
                    <a:pt x="9341" y="6222"/>
                  </a:lnTo>
                  <a:lnTo>
                    <a:pt x="9341" y="3102"/>
                  </a:lnTo>
                  <a:lnTo>
                    <a:pt x="6221" y="3102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4299263" y="3070538"/>
              <a:ext cx="544575" cy="466600"/>
            </a:xfrm>
            <a:custGeom>
              <a:avLst/>
              <a:gdLst/>
              <a:ahLst/>
              <a:cxnLst/>
              <a:rect l="l" t="t" r="r" b="b"/>
              <a:pathLst>
                <a:path w="21783" h="18664" extrusionOk="0">
                  <a:moveTo>
                    <a:pt x="3120" y="1"/>
                  </a:moveTo>
                  <a:lnTo>
                    <a:pt x="3120" y="3102"/>
                  </a:lnTo>
                  <a:lnTo>
                    <a:pt x="0" y="3102"/>
                  </a:lnTo>
                  <a:lnTo>
                    <a:pt x="0" y="6222"/>
                  </a:lnTo>
                  <a:lnTo>
                    <a:pt x="0" y="9322"/>
                  </a:lnTo>
                  <a:lnTo>
                    <a:pt x="3120" y="9322"/>
                  </a:lnTo>
                  <a:lnTo>
                    <a:pt x="3120" y="12442"/>
                  </a:lnTo>
                  <a:lnTo>
                    <a:pt x="6221" y="12442"/>
                  </a:lnTo>
                  <a:lnTo>
                    <a:pt x="6221" y="15543"/>
                  </a:lnTo>
                  <a:lnTo>
                    <a:pt x="9341" y="15543"/>
                  </a:lnTo>
                  <a:lnTo>
                    <a:pt x="9341" y="18663"/>
                  </a:lnTo>
                  <a:lnTo>
                    <a:pt x="12442" y="18663"/>
                  </a:lnTo>
                  <a:lnTo>
                    <a:pt x="12442" y="15543"/>
                  </a:lnTo>
                  <a:lnTo>
                    <a:pt x="15562" y="15543"/>
                  </a:lnTo>
                  <a:lnTo>
                    <a:pt x="15562" y="12442"/>
                  </a:lnTo>
                  <a:lnTo>
                    <a:pt x="18662" y="12442"/>
                  </a:lnTo>
                  <a:lnTo>
                    <a:pt x="18662" y="9322"/>
                  </a:lnTo>
                  <a:lnTo>
                    <a:pt x="21782" y="9322"/>
                  </a:lnTo>
                  <a:lnTo>
                    <a:pt x="21782" y="6222"/>
                  </a:lnTo>
                  <a:lnTo>
                    <a:pt x="21782" y="3102"/>
                  </a:lnTo>
                  <a:lnTo>
                    <a:pt x="18662" y="3102"/>
                  </a:lnTo>
                  <a:lnTo>
                    <a:pt x="18662" y="1"/>
                  </a:lnTo>
                  <a:lnTo>
                    <a:pt x="15562" y="1"/>
                  </a:lnTo>
                  <a:lnTo>
                    <a:pt x="15562" y="3102"/>
                  </a:lnTo>
                  <a:lnTo>
                    <a:pt x="12442" y="3102"/>
                  </a:lnTo>
                  <a:lnTo>
                    <a:pt x="12442" y="6222"/>
                  </a:lnTo>
                  <a:lnTo>
                    <a:pt x="9341" y="6222"/>
                  </a:lnTo>
                  <a:lnTo>
                    <a:pt x="9341" y="3102"/>
                  </a:lnTo>
                  <a:lnTo>
                    <a:pt x="6221" y="3102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5148638" y="3070538"/>
              <a:ext cx="544575" cy="466600"/>
            </a:xfrm>
            <a:custGeom>
              <a:avLst/>
              <a:gdLst/>
              <a:ahLst/>
              <a:cxnLst/>
              <a:rect l="l" t="t" r="r" b="b"/>
              <a:pathLst>
                <a:path w="21783" h="18664" extrusionOk="0">
                  <a:moveTo>
                    <a:pt x="3120" y="1"/>
                  </a:moveTo>
                  <a:lnTo>
                    <a:pt x="3120" y="3102"/>
                  </a:lnTo>
                  <a:lnTo>
                    <a:pt x="0" y="3102"/>
                  </a:lnTo>
                  <a:lnTo>
                    <a:pt x="0" y="6222"/>
                  </a:lnTo>
                  <a:lnTo>
                    <a:pt x="0" y="9322"/>
                  </a:lnTo>
                  <a:lnTo>
                    <a:pt x="3120" y="9322"/>
                  </a:lnTo>
                  <a:lnTo>
                    <a:pt x="3120" y="12442"/>
                  </a:lnTo>
                  <a:lnTo>
                    <a:pt x="6221" y="12442"/>
                  </a:lnTo>
                  <a:lnTo>
                    <a:pt x="6221" y="15543"/>
                  </a:lnTo>
                  <a:lnTo>
                    <a:pt x="9341" y="15543"/>
                  </a:lnTo>
                  <a:lnTo>
                    <a:pt x="9341" y="18663"/>
                  </a:lnTo>
                  <a:lnTo>
                    <a:pt x="12442" y="18663"/>
                  </a:lnTo>
                  <a:lnTo>
                    <a:pt x="12442" y="15543"/>
                  </a:lnTo>
                  <a:lnTo>
                    <a:pt x="15562" y="15543"/>
                  </a:lnTo>
                  <a:lnTo>
                    <a:pt x="15562" y="12442"/>
                  </a:lnTo>
                  <a:lnTo>
                    <a:pt x="18662" y="12442"/>
                  </a:lnTo>
                  <a:lnTo>
                    <a:pt x="18662" y="9322"/>
                  </a:lnTo>
                  <a:lnTo>
                    <a:pt x="21782" y="9322"/>
                  </a:lnTo>
                  <a:lnTo>
                    <a:pt x="21782" y="6222"/>
                  </a:lnTo>
                  <a:lnTo>
                    <a:pt x="21782" y="3102"/>
                  </a:lnTo>
                  <a:lnTo>
                    <a:pt x="18662" y="3102"/>
                  </a:lnTo>
                  <a:lnTo>
                    <a:pt x="18662" y="1"/>
                  </a:lnTo>
                  <a:lnTo>
                    <a:pt x="15562" y="1"/>
                  </a:lnTo>
                  <a:lnTo>
                    <a:pt x="15562" y="3102"/>
                  </a:lnTo>
                  <a:lnTo>
                    <a:pt x="12442" y="3102"/>
                  </a:lnTo>
                  <a:lnTo>
                    <a:pt x="12442" y="6222"/>
                  </a:lnTo>
                  <a:lnTo>
                    <a:pt x="9341" y="6222"/>
                  </a:lnTo>
                  <a:lnTo>
                    <a:pt x="9341" y="3102"/>
                  </a:lnTo>
                  <a:lnTo>
                    <a:pt x="6221" y="3102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26;p51">
            <a:extLst>
              <a:ext uri="{FF2B5EF4-FFF2-40B4-BE49-F238E27FC236}">
                <a16:creationId xmlns:a16="http://schemas.microsoft.com/office/drawing/2014/main" id="{C2F54AB4-2AED-12BF-8033-0899FDDB40F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1550" y="2204474"/>
            <a:ext cx="5486400" cy="10028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☆ Console War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☆ Purposes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☆ Process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☆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DATA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Pre-Processing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639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11;p62">
            <a:extLst>
              <a:ext uri="{FF2B5EF4-FFF2-40B4-BE49-F238E27FC236}">
                <a16:creationId xmlns:a16="http://schemas.microsoft.com/office/drawing/2014/main" id="{60D4ABD3-31BC-828E-3575-E5372FFF3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715" y="139841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/>
              <a:t>Multi Platform Trend</a:t>
            </a:r>
            <a:endParaRPr dirty="0"/>
          </a:p>
        </p:txBody>
      </p:sp>
      <p:sp>
        <p:nvSpPr>
          <p:cNvPr id="23" name="Google Shape;1113;p62">
            <a:extLst>
              <a:ext uri="{FF2B5EF4-FFF2-40B4-BE49-F238E27FC236}">
                <a16:creationId xmlns:a16="http://schemas.microsoft.com/office/drawing/2014/main" id="{A2825B6F-E9D3-32BD-71FD-7520CB4668E2}"/>
              </a:ext>
            </a:extLst>
          </p:cNvPr>
          <p:cNvSpPr txBox="1"/>
          <p:nvPr/>
        </p:nvSpPr>
        <p:spPr>
          <a:xfrm>
            <a:off x="317012" y="651341"/>
            <a:ext cx="8517292" cy="2459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14) – 16245 Games, 14 Features</a:t>
            </a:r>
          </a:p>
        </p:txBody>
      </p:sp>
      <p:graphicFrame>
        <p:nvGraphicFramePr>
          <p:cNvPr id="24" name="표 31">
            <a:extLst>
              <a:ext uri="{FF2B5EF4-FFF2-40B4-BE49-F238E27FC236}">
                <a16:creationId xmlns:a16="http://schemas.microsoft.com/office/drawing/2014/main" id="{68218812-6D59-5F88-7BDE-93F249510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557741"/>
              </p:ext>
            </p:extLst>
          </p:nvPr>
        </p:nvGraphicFramePr>
        <p:xfrm>
          <a:off x="317011" y="901228"/>
          <a:ext cx="8509984" cy="3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07856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31905041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17581019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754418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193133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18762721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7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accent4"/>
                          </a:solidFill>
                        </a:rPr>
                        <a:t>Generation</a:t>
                      </a: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Type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Company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Multi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NA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EU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JP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Other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Global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grpSp>
        <p:nvGrpSpPr>
          <p:cNvPr id="1053" name="그룹 1052">
            <a:extLst>
              <a:ext uri="{FF2B5EF4-FFF2-40B4-BE49-F238E27FC236}">
                <a16:creationId xmlns:a16="http://schemas.microsoft.com/office/drawing/2014/main" id="{F7BD29C5-CCB2-FB78-8538-4B42FE3B7B6C}"/>
              </a:ext>
            </a:extLst>
          </p:cNvPr>
          <p:cNvGrpSpPr/>
          <p:nvPr/>
        </p:nvGrpSpPr>
        <p:grpSpPr>
          <a:xfrm>
            <a:off x="302135" y="3416273"/>
            <a:ext cx="8514061" cy="659870"/>
            <a:chOff x="302135" y="3870610"/>
            <a:chExt cx="8514061" cy="659870"/>
          </a:xfrm>
        </p:grpSpPr>
        <p:grpSp>
          <p:nvGrpSpPr>
            <p:cNvPr id="1051" name="그룹 1050">
              <a:extLst>
                <a:ext uri="{FF2B5EF4-FFF2-40B4-BE49-F238E27FC236}">
                  <a16:creationId xmlns:a16="http://schemas.microsoft.com/office/drawing/2014/main" id="{1991BB54-5415-7769-02AC-A98C01E6BC0B}"/>
                </a:ext>
              </a:extLst>
            </p:cNvPr>
            <p:cNvGrpSpPr/>
            <p:nvPr/>
          </p:nvGrpSpPr>
          <p:grpSpPr>
            <a:xfrm>
              <a:off x="302135" y="3870610"/>
              <a:ext cx="8514061" cy="659870"/>
              <a:chOff x="302135" y="3870610"/>
              <a:chExt cx="8514061" cy="659870"/>
            </a:xfrm>
          </p:grpSpPr>
          <p:grpSp>
            <p:nvGrpSpPr>
              <p:cNvPr id="1024" name="그룹 1023">
                <a:extLst>
                  <a:ext uri="{FF2B5EF4-FFF2-40B4-BE49-F238E27FC236}">
                    <a16:creationId xmlns:a16="http://schemas.microsoft.com/office/drawing/2014/main" id="{88F6F53A-F685-729A-400E-A35E203E2DF9}"/>
                  </a:ext>
                </a:extLst>
              </p:cNvPr>
              <p:cNvGrpSpPr/>
              <p:nvPr/>
            </p:nvGrpSpPr>
            <p:grpSpPr>
              <a:xfrm>
                <a:off x="302135" y="3896727"/>
                <a:ext cx="8514061" cy="633753"/>
                <a:chOff x="438201" y="3896727"/>
                <a:chExt cx="8119203" cy="633753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5D2472CF-C11B-A5F0-ED81-38B02A25ECA5}"/>
                    </a:ext>
                  </a:extLst>
                </p:cNvPr>
                <p:cNvSpPr/>
                <p:nvPr/>
              </p:nvSpPr>
              <p:spPr>
                <a:xfrm>
                  <a:off x="483079" y="3896727"/>
                  <a:ext cx="8074325" cy="6337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D1F3B2B9-2780-F998-159E-D3E1DBF62C6A}"/>
                    </a:ext>
                  </a:extLst>
                </p:cNvPr>
                <p:cNvGrpSpPr/>
                <p:nvPr/>
              </p:nvGrpSpPr>
              <p:grpSpPr>
                <a:xfrm>
                  <a:off x="438201" y="3988028"/>
                  <a:ext cx="8027204" cy="499659"/>
                  <a:chOff x="438201" y="3998170"/>
                  <a:chExt cx="8027204" cy="499659"/>
                </a:xfrm>
              </p:grpSpPr>
              <p:sp>
                <p:nvSpPr>
                  <p:cNvPr id="26" name="화살표: 오른쪽 25">
                    <a:extLst>
                      <a:ext uri="{FF2B5EF4-FFF2-40B4-BE49-F238E27FC236}">
                        <a16:creationId xmlns:a16="http://schemas.microsoft.com/office/drawing/2014/main" id="{C3D89396-E559-A02C-B326-46FC54780AFC}"/>
                      </a:ext>
                    </a:extLst>
                  </p:cNvPr>
                  <p:cNvSpPr/>
                  <p:nvPr/>
                </p:nvSpPr>
                <p:spPr>
                  <a:xfrm>
                    <a:off x="671601" y="4066517"/>
                    <a:ext cx="7793804" cy="195186"/>
                  </a:xfrm>
                  <a:prstGeom prst="rightArrow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07D03511-47C5-3577-DC2F-197915777C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159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>
                    <a:extLst>
                      <a:ext uri="{FF2B5EF4-FFF2-40B4-BE49-F238E27FC236}">
                        <a16:creationId xmlns:a16="http://schemas.microsoft.com/office/drawing/2014/main" id="{76C21F8A-2892-CC53-DC76-0F45208E1C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933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연결선 28">
                    <a:extLst>
                      <a:ext uri="{FF2B5EF4-FFF2-40B4-BE49-F238E27FC236}">
                        <a16:creationId xmlns:a16="http://schemas.microsoft.com/office/drawing/2014/main" id="{B7E5D264-264F-3077-4F1B-C0DEC42962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707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직선 연결선 29">
                    <a:extLst>
                      <a:ext uri="{FF2B5EF4-FFF2-40B4-BE49-F238E27FC236}">
                        <a16:creationId xmlns:a16="http://schemas.microsoft.com/office/drawing/2014/main" id="{990224AB-05EE-2969-6275-ABC476CE05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7481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직선 연결선 30">
                    <a:extLst>
                      <a:ext uri="{FF2B5EF4-FFF2-40B4-BE49-F238E27FC236}">
                        <a16:creationId xmlns:a16="http://schemas.microsoft.com/office/drawing/2014/main" id="{FE9A54A8-C25F-7573-1676-332FE27673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255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직선 연결선 31">
                    <a:extLst>
                      <a:ext uri="{FF2B5EF4-FFF2-40B4-BE49-F238E27FC236}">
                        <a16:creationId xmlns:a16="http://schemas.microsoft.com/office/drawing/2014/main" id="{67511E73-726B-A36E-BFBD-FD552DBD91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1029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직선 연결선 33">
                    <a:extLst>
                      <a:ext uri="{FF2B5EF4-FFF2-40B4-BE49-F238E27FC236}">
                        <a16:creationId xmlns:a16="http://schemas.microsoft.com/office/drawing/2014/main" id="{4C8AEA7E-E79F-9033-8381-FEDB61C3B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7803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78DCD661-CA1F-59D5-9286-0EF8FC397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45778" y="3998170"/>
                    <a:ext cx="0" cy="2855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D2173BF-3EA9-E09C-B0B0-316FA68C5A6A}"/>
                      </a:ext>
                    </a:extLst>
                  </p:cNvPr>
                  <p:cNvSpPr txBox="1"/>
                  <p:nvPr/>
                </p:nvSpPr>
                <p:spPr>
                  <a:xfrm>
                    <a:off x="438201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1977</a:t>
                    </a:r>
                    <a:endParaRPr lang="ko-KR" altLang="en-US" sz="1000" dirty="0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EBF3EF2-6A92-44FC-6C51-2A6BDD219824}"/>
                      </a:ext>
                    </a:extLst>
                  </p:cNvPr>
                  <p:cNvSpPr txBox="1"/>
                  <p:nvPr/>
                </p:nvSpPr>
                <p:spPr>
                  <a:xfrm>
                    <a:off x="1405339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1983</a:t>
                    </a:r>
                    <a:endParaRPr lang="ko-KR" altLang="en-US" sz="1000" dirty="0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4BBC94C-477A-D899-C2FE-2A7ED72C6A61}"/>
                      </a:ext>
                    </a:extLst>
                  </p:cNvPr>
                  <p:cNvSpPr txBox="1"/>
                  <p:nvPr/>
                </p:nvSpPr>
                <p:spPr>
                  <a:xfrm>
                    <a:off x="2372477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1988</a:t>
                    </a:r>
                    <a:endParaRPr lang="ko-KR" altLang="en-US" sz="1000" dirty="0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4D46A9C8-5345-95F5-AA50-2558FECEF279}"/>
                      </a:ext>
                    </a:extLst>
                  </p:cNvPr>
                  <p:cNvSpPr txBox="1"/>
                  <p:nvPr/>
                </p:nvSpPr>
                <p:spPr>
                  <a:xfrm>
                    <a:off x="3339615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1994</a:t>
                    </a:r>
                    <a:endParaRPr lang="ko-KR" altLang="en-US" sz="1000" dirty="0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BD4F4A6-41F2-180A-E250-5A92DA3C3247}"/>
                      </a:ext>
                    </a:extLst>
                  </p:cNvPr>
                  <p:cNvSpPr txBox="1"/>
                  <p:nvPr/>
                </p:nvSpPr>
                <p:spPr>
                  <a:xfrm>
                    <a:off x="4306753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1998</a:t>
                    </a:r>
                    <a:endParaRPr lang="ko-KR" altLang="en-US" sz="1000" dirty="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4A702A14-6793-855D-06E4-D06DCE3DD405}"/>
                      </a:ext>
                    </a:extLst>
                  </p:cNvPr>
                  <p:cNvSpPr txBox="1"/>
                  <p:nvPr/>
                </p:nvSpPr>
                <p:spPr>
                  <a:xfrm>
                    <a:off x="5273891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2005</a:t>
                    </a:r>
                    <a:endParaRPr lang="ko-KR" altLang="en-US" sz="1000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2FDDFFC-190C-A4D6-D06E-69465A39C2D9}"/>
                      </a:ext>
                    </a:extLst>
                  </p:cNvPr>
                  <p:cNvSpPr txBox="1"/>
                  <p:nvPr/>
                </p:nvSpPr>
                <p:spPr>
                  <a:xfrm>
                    <a:off x="6241029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2013</a:t>
                    </a:r>
                    <a:endParaRPr lang="ko-KR" altLang="en-US" sz="1000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607C562-B89F-5CE5-C07E-CA456588049C}"/>
                      </a:ext>
                    </a:extLst>
                  </p:cNvPr>
                  <p:cNvSpPr txBox="1"/>
                  <p:nvPr/>
                </p:nvSpPr>
                <p:spPr>
                  <a:xfrm>
                    <a:off x="7208167" y="4251608"/>
                    <a:ext cx="4667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2020</a:t>
                    </a:r>
                    <a:endParaRPr lang="ko-KR" altLang="en-US" sz="1000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1C35F7C2-A9C8-8395-21DA-92E4CADA7787}"/>
                      </a:ext>
                    </a:extLst>
                  </p:cNvPr>
                  <p:cNvSpPr txBox="1"/>
                  <p:nvPr/>
                </p:nvSpPr>
                <p:spPr>
                  <a:xfrm>
                    <a:off x="900592" y="4169140"/>
                    <a:ext cx="48282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2nd</a:t>
                    </a:r>
                    <a:endParaRPr lang="ko-KR" altLang="en-US" dirty="0"/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54071E10-BACA-3FA4-BD35-6CB5223F9E90}"/>
                      </a:ext>
                    </a:extLst>
                  </p:cNvPr>
                  <p:cNvSpPr txBox="1"/>
                  <p:nvPr/>
                </p:nvSpPr>
                <p:spPr>
                  <a:xfrm>
                    <a:off x="1882075" y="4162448"/>
                    <a:ext cx="44275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3rd</a:t>
                    </a:r>
                    <a:endParaRPr lang="ko-KR" altLang="en-US" dirty="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D090ACF-4D99-443C-891B-6E0E17092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849814" y="4169140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4th</a:t>
                    </a:r>
                    <a:endParaRPr lang="ko-KR" altLang="en-US" dirty="0"/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EC246A5A-0150-5516-7035-EC2F7B89FB85}"/>
                      </a:ext>
                    </a:extLst>
                  </p:cNvPr>
                  <p:cNvSpPr txBox="1"/>
                  <p:nvPr/>
                </p:nvSpPr>
                <p:spPr>
                  <a:xfrm>
                    <a:off x="3817553" y="4175832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5th</a:t>
                    </a:r>
                    <a:endParaRPr lang="ko-KR" altLang="en-US" dirty="0"/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853179E9-FA49-8F51-BA79-DDF809021EEE}"/>
                      </a:ext>
                    </a:extLst>
                  </p:cNvPr>
                  <p:cNvSpPr txBox="1"/>
                  <p:nvPr/>
                </p:nvSpPr>
                <p:spPr>
                  <a:xfrm>
                    <a:off x="4785292" y="4174904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6th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ED9891F-C5F3-ACF4-6AD6-376BA5D0CAF1}"/>
                      </a:ext>
                    </a:extLst>
                  </p:cNvPr>
                  <p:cNvSpPr txBox="1"/>
                  <p:nvPr/>
                </p:nvSpPr>
                <p:spPr>
                  <a:xfrm>
                    <a:off x="5753031" y="4173976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7th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1DC0E54E-EADE-FE18-45B8-42DE6D90B6EB}"/>
                      </a:ext>
                    </a:extLst>
                  </p:cNvPr>
                  <p:cNvSpPr txBox="1"/>
                  <p:nvPr/>
                </p:nvSpPr>
                <p:spPr>
                  <a:xfrm>
                    <a:off x="6720770" y="4165428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8th</a:t>
                    </a:r>
                    <a:endParaRPr lang="ko-KR" altLang="en-US" dirty="0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1DEA087A-4A0A-6227-2A6A-0CF9992F3180}"/>
                      </a:ext>
                    </a:extLst>
                  </p:cNvPr>
                  <p:cNvSpPr txBox="1"/>
                  <p:nvPr/>
                </p:nvSpPr>
                <p:spPr>
                  <a:xfrm>
                    <a:off x="7688509" y="4164500"/>
                    <a:ext cx="4331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9th</a:t>
                    </a:r>
                    <a:endParaRPr lang="ko-KR" altLang="en-US" dirty="0"/>
                  </a:p>
                </p:txBody>
              </p:sp>
            </p:grpSp>
          </p:grpSp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AF2FE7C5-4165-4B2D-29ED-94C957AA85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053" y="3933014"/>
                <a:ext cx="204464" cy="268571"/>
              </a:xfrm>
              <a:prstGeom prst="rect">
                <a:avLst/>
              </a:prstGeom>
            </p:spPr>
          </p:pic>
          <p:pic>
            <p:nvPicPr>
              <p:cNvPr id="58" name="Picture 26" descr="Sega logo">
                <a:extLst>
                  <a:ext uri="{FF2B5EF4-FFF2-40B4-BE49-F238E27FC236}">
                    <a16:creationId xmlns:a16="http://schemas.microsoft.com/office/drawing/2014/main" id="{4DE0CCE0-F63B-95C7-9BCA-9B90660240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4423" y="3878437"/>
                <a:ext cx="353150" cy="211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8" descr="Sony Logo">
                <a:extLst>
                  <a:ext uri="{FF2B5EF4-FFF2-40B4-BE49-F238E27FC236}">
                    <a16:creationId xmlns:a16="http://schemas.microsoft.com/office/drawing/2014/main" id="{CFF96681-7CB5-D610-4E53-F1D2FE8F87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9274" y="3896727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5" name="Picture 24">
                <a:extLst>
                  <a:ext uri="{FF2B5EF4-FFF2-40B4-BE49-F238E27FC236}">
                    <a16:creationId xmlns:a16="http://schemas.microsoft.com/office/drawing/2014/main" id="{AC5EB3D2-FC22-D2AD-8A0F-4D23385F34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7084" y="4050870"/>
                <a:ext cx="509957" cy="1698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24">
                <a:extLst>
                  <a:ext uri="{FF2B5EF4-FFF2-40B4-BE49-F238E27FC236}">
                    <a16:creationId xmlns:a16="http://schemas.microsoft.com/office/drawing/2014/main" id="{11AD84A3-2F44-B8E4-CB65-4A9703DD14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5243" y="4056374"/>
                <a:ext cx="509957" cy="1698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24">
                <a:extLst>
                  <a:ext uri="{FF2B5EF4-FFF2-40B4-BE49-F238E27FC236}">
                    <a16:creationId xmlns:a16="http://schemas.microsoft.com/office/drawing/2014/main" id="{77490B7E-8AD4-6360-6C35-5A76324938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7300" y="4044559"/>
                <a:ext cx="509957" cy="1698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26" descr="Sega logo">
                <a:extLst>
                  <a:ext uri="{FF2B5EF4-FFF2-40B4-BE49-F238E27FC236}">
                    <a16:creationId xmlns:a16="http://schemas.microsoft.com/office/drawing/2014/main" id="{CF55A230-7BA9-80EF-6752-D6C7D52AEB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2145" y="3873976"/>
                <a:ext cx="353150" cy="211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28" descr="Sony Logo">
                <a:extLst>
                  <a:ext uri="{FF2B5EF4-FFF2-40B4-BE49-F238E27FC236}">
                    <a16:creationId xmlns:a16="http://schemas.microsoft.com/office/drawing/2014/main" id="{2DCFD985-FAF2-C7CC-2281-A6EE0408A3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076" y="3893361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5" name="Picture 26" descr="Sega logo">
                <a:extLst>
                  <a:ext uri="{FF2B5EF4-FFF2-40B4-BE49-F238E27FC236}">
                    <a16:creationId xmlns:a16="http://schemas.microsoft.com/office/drawing/2014/main" id="{1BC8586D-C4B3-6869-2357-3465CCA41A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6947" y="3870610"/>
                <a:ext cx="353150" cy="211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28" descr="Sony Logo">
                <a:extLst>
                  <a:ext uri="{FF2B5EF4-FFF2-40B4-BE49-F238E27FC236}">
                    <a16:creationId xmlns:a16="http://schemas.microsoft.com/office/drawing/2014/main" id="{A6C35E0B-7559-B465-3287-C8C3F7AEFC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573" y="3907233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1" name="Picture 28" descr="Sony Logo">
                <a:extLst>
                  <a:ext uri="{FF2B5EF4-FFF2-40B4-BE49-F238E27FC236}">
                    <a16:creationId xmlns:a16="http://schemas.microsoft.com/office/drawing/2014/main" id="{8DB947E6-9EE4-4565-B1B7-AF686E49C2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376" y="3914107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그림 1041">
                <a:extLst>
                  <a:ext uri="{FF2B5EF4-FFF2-40B4-BE49-F238E27FC236}">
                    <a16:creationId xmlns:a16="http://schemas.microsoft.com/office/drawing/2014/main" id="{D3A7A611-F2D5-6741-BE07-02613CE74C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27633" y="4080305"/>
                <a:ext cx="420339" cy="134151"/>
              </a:xfrm>
              <a:prstGeom prst="rect">
                <a:avLst/>
              </a:prstGeom>
            </p:spPr>
          </p:pic>
          <p:pic>
            <p:nvPicPr>
              <p:cNvPr id="1043" name="Picture 24">
                <a:extLst>
                  <a:ext uri="{FF2B5EF4-FFF2-40B4-BE49-F238E27FC236}">
                    <a16:creationId xmlns:a16="http://schemas.microsoft.com/office/drawing/2014/main" id="{15FFDE2E-3C58-2506-8365-E7BF9FC073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6505" y="4088624"/>
                <a:ext cx="420340" cy="14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8" descr="Sony Logo">
                <a:extLst>
                  <a:ext uri="{FF2B5EF4-FFF2-40B4-BE49-F238E27FC236}">
                    <a16:creationId xmlns:a16="http://schemas.microsoft.com/office/drawing/2014/main" id="{733754B3-6123-4E36-035B-01023557A6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7797" y="3922732"/>
                <a:ext cx="314797" cy="17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5" name="그림 1044">
                <a:extLst>
                  <a:ext uri="{FF2B5EF4-FFF2-40B4-BE49-F238E27FC236}">
                    <a16:creationId xmlns:a16="http://schemas.microsoft.com/office/drawing/2014/main" id="{04EB0526-D0A4-444E-CD85-854003DF2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50450" y="4076939"/>
                <a:ext cx="420339" cy="134151"/>
              </a:xfrm>
              <a:prstGeom prst="rect">
                <a:avLst/>
              </a:prstGeom>
            </p:spPr>
          </p:pic>
          <p:pic>
            <p:nvPicPr>
              <p:cNvPr id="1046" name="Picture 24">
                <a:extLst>
                  <a:ext uri="{FF2B5EF4-FFF2-40B4-BE49-F238E27FC236}">
                    <a16:creationId xmlns:a16="http://schemas.microsoft.com/office/drawing/2014/main" id="{40A73501-6E42-D350-3665-3EC229668A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322" y="4085258"/>
                <a:ext cx="420340" cy="14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7" name="그림 1046">
                <a:extLst>
                  <a:ext uri="{FF2B5EF4-FFF2-40B4-BE49-F238E27FC236}">
                    <a16:creationId xmlns:a16="http://schemas.microsoft.com/office/drawing/2014/main" id="{6B32D68E-AA0F-8454-C016-63C7FCB338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47351" y="4073573"/>
                <a:ext cx="420339" cy="134151"/>
              </a:xfrm>
              <a:prstGeom prst="rect">
                <a:avLst/>
              </a:prstGeom>
            </p:spPr>
          </p:pic>
          <p:pic>
            <p:nvPicPr>
              <p:cNvPr id="1048" name="Picture 24">
                <a:extLst>
                  <a:ext uri="{FF2B5EF4-FFF2-40B4-BE49-F238E27FC236}">
                    <a16:creationId xmlns:a16="http://schemas.microsoft.com/office/drawing/2014/main" id="{6D696E67-6A17-74FA-7C31-C37E8DBEBF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6223" y="4081892"/>
                <a:ext cx="420340" cy="14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9" name="그림 1048">
                <a:extLst>
                  <a:ext uri="{FF2B5EF4-FFF2-40B4-BE49-F238E27FC236}">
                    <a16:creationId xmlns:a16="http://schemas.microsoft.com/office/drawing/2014/main" id="{74FB8F0F-B3CE-A991-021E-CD85E9387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18430" y="4070547"/>
                <a:ext cx="420339" cy="134151"/>
              </a:xfrm>
              <a:prstGeom prst="rect">
                <a:avLst/>
              </a:prstGeom>
            </p:spPr>
          </p:pic>
          <p:pic>
            <p:nvPicPr>
              <p:cNvPr id="1050" name="Picture 24">
                <a:extLst>
                  <a:ext uri="{FF2B5EF4-FFF2-40B4-BE49-F238E27FC236}">
                    <a16:creationId xmlns:a16="http://schemas.microsoft.com/office/drawing/2014/main" id="{96A73EFC-D1E2-423E-70EA-9861BEF341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7302" y="4078866"/>
                <a:ext cx="420340" cy="14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52" name="그림 1051">
              <a:extLst>
                <a:ext uri="{FF2B5EF4-FFF2-40B4-BE49-F238E27FC236}">
                  <a16:creationId xmlns:a16="http://schemas.microsoft.com/office/drawing/2014/main" id="{EE18E7FA-50F8-B76E-CD37-902F40601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03032" y="3981558"/>
              <a:ext cx="281412" cy="270003"/>
            </a:xfrm>
            <a:prstGeom prst="rect">
              <a:avLst/>
            </a:prstGeom>
          </p:spPr>
        </p:pic>
      </p:grpSp>
      <p:sp>
        <p:nvSpPr>
          <p:cNvPr id="18" name="Google Shape;1161;p65">
            <a:extLst>
              <a:ext uri="{FF2B5EF4-FFF2-40B4-BE49-F238E27FC236}">
                <a16:creationId xmlns:a16="http://schemas.microsoft.com/office/drawing/2014/main" id="{DD75BAE6-9ED8-41F8-F76C-7D079E39A16F}"/>
              </a:ext>
            </a:extLst>
          </p:cNvPr>
          <p:cNvSpPr txBox="1">
            <a:spLocks/>
          </p:cNvSpPr>
          <p:nvPr/>
        </p:nvSpPr>
        <p:spPr>
          <a:xfrm>
            <a:off x="5864659" y="1697072"/>
            <a:ext cx="2969645" cy="1207270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Gen.2~5(1977~1998)</a:t>
            </a: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단일 플랫폼 게임들의 총매출이 더 높게 나타남</a:t>
            </a: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Gen.6~8(1998~2020)</a:t>
            </a: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멀티 플랫폼 게임들의 총매출이 더 높게 나타남</a:t>
            </a: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5A3316-58A2-C12E-4778-B5DC9882E8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018" y="1697072"/>
            <a:ext cx="2748555" cy="11858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574635-727F-D7FA-A40E-EC8EA05944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7041" y="1701110"/>
            <a:ext cx="2608225" cy="1203232"/>
          </a:xfrm>
          <a:prstGeom prst="rect">
            <a:avLst/>
          </a:prstGeom>
        </p:spPr>
      </p:pic>
      <p:sp>
        <p:nvSpPr>
          <p:cNvPr id="16" name="Google Shape;1029;p60">
            <a:extLst>
              <a:ext uri="{FF2B5EF4-FFF2-40B4-BE49-F238E27FC236}">
                <a16:creationId xmlns:a16="http://schemas.microsoft.com/office/drawing/2014/main" id="{038B319D-65A0-33E7-7686-D63F10397DCC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3</a:t>
            </a:r>
          </a:p>
        </p:txBody>
      </p:sp>
      <p:grpSp>
        <p:nvGrpSpPr>
          <p:cNvPr id="19" name="Google Shape;1063;p60">
            <a:extLst>
              <a:ext uri="{FF2B5EF4-FFF2-40B4-BE49-F238E27FC236}">
                <a16:creationId xmlns:a16="http://schemas.microsoft.com/office/drawing/2014/main" id="{7476CF5D-0FAD-ACCE-0B30-64F3E8F18826}"/>
              </a:ext>
            </a:extLst>
          </p:cNvPr>
          <p:cNvGrpSpPr/>
          <p:nvPr/>
        </p:nvGrpSpPr>
        <p:grpSpPr>
          <a:xfrm>
            <a:off x="102308" y="101599"/>
            <a:ext cx="763566" cy="356909"/>
            <a:chOff x="5042494" y="2301275"/>
            <a:chExt cx="874146" cy="408597"/>
          </a:xfrm>
        </p:grpSpPr>
        <p:sp>
          <p:nvSpPr>
            <p:cNvPr id="20" name="Google Shape;1064;p60">
              <a:extLst>
                <a:ext uri="{FF2B5EF4-FFF2-40B4-BE49-F238E27FC236}">
                  <a16:creationId xmlns:a16="http://schemas.microsoft.com/office/drawing/2014/main" id="{8D9701D1-658D-C162-505C-88F84F764C64}"/>
                </a:ext>
              </a:extLst>
            </p:cNvPr>
            <p:cNvSpPr/>
            <p:nvPr/>
          </p:nvSpPr>
          <p:spPr>
            <a:xfrm>
              <a:off x="5042494" y="2344164"/>
              <a:ext cx="874146" cy="325278"/>
            </a:xfrm>
            <a:custGeom>
              <a:avLst/>
              <a:gdLst/>
              <a:ahLst/>
              <a:cxnLst/>
              <a:rect l="l" t="t" r="r" b="b"/>
              <a:pathLst>
                <a:path w="52017" h="19356" extrusionOk="0">
                  <a:moveTo>
                    <a:pt x="1" y="1"/>
                  </a:moveTo>
                  <a:lnTo>
                    <a:pt x="1" y="19355"/>
                  </a:lnTo>
                  <a:lnTo>
                    <a:pt x="52017" y="19355"/>
                  </a:lnTo>
                  <a:lnTo>
                    <a:pt x="520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65;p60">
              <a:extLst>
                <a:ext uri="{FF2B5EF4-FFF2-40B4-BE49-F238E27FC236}">
                  <a16:creationId xmlns:a16="http://schemas.microsoft.com/office/drawing/2014/main" id="{9067B54E-FDCC-E7C5-9D3A-930C663DAE03}"/>
                </a:ext>
              </a:extLst>
            </p:cNvPr>
            <p:cNvSpPr/>
            <p:nvPr/>
          </p:nvSpPr>
          <p:spPr>
            <a:xfrm>
              <a:off x="5083635" y="2301275"/>
              <a:ext cx="792927" cy="408597"/>
            </a:xfrm>
            <a:custGeom>
              <a:avLst/>
              <a:gdLst/>
              <a:ahLst/>
              <a:cxnLst/>
              <a:rect l="l" t="t" r="r" b="b"/>
              <a:pathLst>
                <a:path w="47184" h="24314" extrusionOk="0">
                  <a:moveTo>
                    <a:pt x="1" y="0"/>
                  </a:moveTo>
                  <a:lnTo>
                    <a:pt x="1" y="24313"/>
                  </a:lnTo>
                  <a:lnTo>
                    <a:pt x="47183" y="24313"/>
                  </a:lnTo>
                  <a:lnTo>
                    <a:pt x="471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66;p60">
              <a:extLst>
                <a:ext uri="{FF2B5EF4-FFF2-40B4-BE49-F238E27FC236}">
                  <a16:creationId xmlns:a16="http://schemas.microsoft.com/office/drawing/2014/main" id="{52B92D7A-8612-C446-2332-402B6AD3F9FC}"/>
                </a:ext>
              </a:extLst>
            </p:cNvPr>
            <p:cNvSpPr/>
            <p:nvPr/>
          </p:nvSpPr>
          <p:spPr>
            <a:xfrm>
              <a:off x="5083635" y="2344164"/>
              <a:ext cx="792927" cy="325278"/>
            </a:xfrm>
            <a:custGeom>
              <a:avLst/>
              <a:gdLst/>
              <a:ahLst/>
              <a:cxnLst/>
              <a:rect l="l" t="t" r="r" b="b"/>
              <a:pathLst>
                <a:path w="47184" h="19356" extrusionOk="0">
                  <a:moveTo>
                    <a:pt x="1" y="1"/>
                  </a:moveTo>
                  <a:lnTo>
                    <a:pt x="1" y="19355"/>
                  </a:lnTo>
                  <a:lnTo>
                    <a:pt x="47183" y="19355"/>
                  </a:lnTo>
                  <a:lnTo>
                    <a:pt x="471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67;p60">
              <a:extLst>
                <a:ext uri="{FF2B5EF4-FFF2-40B4-BE49-F238E27FC236}">
                  <a16:creationId xmlns:a16="http://schemas.microsoft.com/office/drawing/2014/main" id="{604699F5-241D-9B15-7DCA-92FA41DEA1C2}"/>
                </a:ext>
              </a:extLst>
            </p:cNvPr>
            <p:cNvSpPr/>
            <p:nvPr/>
          </p:nvSpPr>
          <p:spPr>
            <a:xfrm>
              <a:off x="5407507" y="2498546"/>
              <a:ext cx="56969" cy="19359"/>
            </a:xfrm>
            <a:custGeom>
              <a:avLst/>
              <a:gdLst/>
              <a:ahLst/>
              <a:cxnLst/>
              <a:rect l="l" t="t" r="r" b="b"/>
              <a:pathLst>
                <a:path w="3390" h="1152" extrusionOk="0">
                  <a:moveTo>
                    <a:pt x="0" y="0"/>
                  </a:moveTo>
                  <a:lnTo>
                    <a:pt x="0" y="1151"/>
                  </a:lnTo>
                  <a:lnTo>
                    <a:pt x="3390" y="1151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8;p60">
              <a:extLst>
                <a:ext uri="{FF2B5EF4-FFF2-40B4-BE49-F238E27FC236}">
                  <a16:creationId xmlns:a16="http://schemas.microsoft.com/office/drawing/2014/main" id="{8C6242C3-448D-1A93-A17D-CC45F648703C}"/>
                </a:ext>
              </a:extLst>
            </p:cNvPr>
            <p:cNvSpPr/>
            <p:nvPr/>
          </p:nvSpPr>
          <p:spPr>
            <a:xfrm>
              <a:off x="5487672" y="2498193"/>
              <a:ext cx="56633" cy="19359"/>
            </a:xfrm>
            <a:custGeom>
              <a:avLst/>
              <a:gdLst/>
              <a:ahLst/>
              <a:cxnLst/>
              <a:rect l="l" t="t" r="r" b="b"/>
              <a:pathLst>
                <a:path w="3370" h="1152" extrusionOk="0">
                  <a:moveTo>
                    <a:pt x="1" y="0"/>
                  </a:moveTo>
                  <a:lnTo>
                    <a:pt x="1" y="1151"/>
                  </a:lnTo>
                  <a:lnTo>
                    <a:pt x="3370" y="1151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69;p60">
              <a:extLst>
                <a:ext uri="{FF2B5EF4-FFF2-40B4-BE49-F238E27FC236}">
                  <a16:creationId xmlns:a16="http://schemas.microsoft.com/office/drawing/2014/main" id="{05E5DFCE-6EE3-FBA3-D98E-10034EF36241}"/>
                </a:ext>
              </a:extLst>
            </p:cNvPr>
            <p:cNvSpPr/>
            <p:nvPr/>
          </p:nvSpPr>
          <p:spPr>
            <a:xfrm>
              <a:off x="5136037" y="2436296"/>
              <a:ext cx="131869" cy="131533"/>
            </a:xfrm>
            <a:custGeom>
              <a:avLst/>
              <a:gdLst/>
              <a:ahLst/>
              <a:cxnLst/>
              <a:rect l="l" t="t" r="r" b="b"/>
              <a:pathLst>
                <a:path w="7847" h="7827" extrusionOk="0">
                  <a:moveTo>
                    <a:pt x="2218" y="1"/>
                  </a:moveTo>
                  <a:lnTo>
                    <a:pt x="2218" y="2198"/>
                  </a:lnTo>
                  <a:lnTo>
                    <a:pt x="0" y="2198"/>
                  </a:lnTo>
                  <a:lnTo>
                    <a:pt x="0" y="5588"/>
                  </a:lnTo>
                  <a:lnTo>
                    <a:pt x="2218" y="5588"/>
                  </a:lnTo>
                  <a:lnTo>
                    <a:pt x="2218" y="7826"/>
                  </a:lnTo>
                  <a:lnTo>
                    <a:pt x="5629" y="7826"/>
                  </a:lnTo>
                  <a:lnTo>
                    <a:pt x="5629" y="5588"/>
                  </a:lnTo>
                  <a:lnTo>
                    <a:pt x="7847" y="5588"/>
                  </a:lnTo>
                  <a:lnTo>
                    <a:pt x="7847" y="2198"/>
                  </a:lnTo>
                  <a:lnTo>
                    <a:pt x="5629" y="2198"/>
                  </a:lnTo>
                  <a:lnTo>
                    <a:pt x="56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0;p60">
              <a:extLst>
                <a:ext uri="{FF2B5EF4-FFF2-40B4-BE49-F238E27FC236}">
                  <a16:creationId xmlns:a16="http://schemas.microsoft.com/office/drawing/2014/main" id="{D1389C98-1AAA-66A6-5C8D-D09E8EA6068E}"/>
                </a:ext>
              </a:extLst>
            </p:cNvPr>
            <p:cNvSpPr/>
            <p:nvPr/>
          </p:nvSpPr>
          <p:spPr>
            <a:xfrm>
              <a:off x="5664204" y="2490815"/>
              <a:ext cx="79841" cy="79471"/>
            </a:xfrm>
            <a:custGeom>
              <a:avLst/>
              <a:gdLst/>
              <a:ahLst/>
              <a:cxnLst/>
              <a:rect l="l" t="t" r="r" b="b"/>
              <a:pathLst>
                <a:path w="4751" h="4729" extrusionOk="0">
                  <a:moveTo>
                    <a:pt x="733" y="0"/>
                  </a:moveTo>
                  <a:lnTo>
                    <a:pt x="733" y="732"/>
                  </a:lnTo>
                  <a:lnTo>
                    <a:pt x="1" y="732"/>
                  </a:lnTo>
                  <a:lnTo>
                    <a:pt x="1" y="3976"/>
                  </a:lnTo>
                  <a:lnTo>
                    <a:pt x="733" y="3976"/>
                  </a:lnTo>
                  <a:lnTo>
                    <a:pt x="733" y="4729"/>
                  </a:lnTo>
                  <a:lnTo>
                    <a:pt x="4018" y="4729"/>
                  </a:lnTo>
                  <a:lnTo>
                    <a:pt x="4018" y="3976"/>
                  </a:lnTo>
                  <a:lnTo>
                    <a:pt x="4750" y="3976"/>
                  </a:lnTo>
                  <a:lnTo>
                    <a:pt x="4750" y="732"/>
                  </a:lnTo>
                  <a:lnTo>
                    <a:pt x="4018" y="732"/>
                  </a:lnTo>
                  <a:lnTo>
                    <a:pt x="4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71;p60">
              <a:extLst>
                <a:ext uri="{FF2B5EF4-FFF2-40B4-BE49-F238E27FC236}">
                  <a16:creationId xmlns:a16="http://schemas.microsoft.com/office/drawing/2014/main" id="{760CCFCD-5DF2-0AAF-2747-F742254935D8}"/>
                </a:ext>
              </a:extLst>
            </p:cNvPr>
            <p:cNvSpPr/>
            <p:nvPr/>
          </p:nvSpPr>
          <p:spPr>
            <a:xfrm>
              <a:off x="5775680" y="2490815"/>
              <a:ext cx="79488" cy="79471"/>
            </a:xfrm>
            <a:custGeom>
              <a:avLst/>
              <a:gdLst/>
              <a:ahLst/>
              <a:cxnLst/>
              <a:rect l="l" t="t" r="r" b="b"/>
              <a:pathLst>
                <a:path w="4730" h="4729" extrusionOk="0">
                  <a:moveTo>
                    <a:pt x="733" y="0"/>
                  </a:moveTo>
                  <a:lnTo>
                    <a:pt x="733" y="732"/>
                  </a:lnTo>
                  <a:lnTo>
                    <a:pt x="0" y="732"/>
                  </a:lnTo>
                  <a:lnTo>
                    <a:pt x="0" y="3976"/>
                  </a:lnTo>
                  <a:lnTo>
                    <a:pt x="733" y="3976"/>
                  </a:lnTo>
                  <a:lnTo>
                    <a:pt x="733" y="4729"/>
                  </a:lnTo>
                  <a:lnTo>
                    <a:pt x="3997" y="4729"/>
                  </a:lnTo>
                  <a:lnTo>
                    <a:pt x="3997" y="3976"/>
                  </a:lnTo>
                  <a:lnTo>
                    <a:pt x="4729" y="3976"/>
                  </a:lnTo>
                  <a:lnTo>
                    <a:pt x="4729" y="732"/>
                  </a:lnTo>
                  <a:lnTo>
                    <a:pt x="3997" y="732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72;p60">
              <a:extLst>
                <a:ext uri="{FF2B5EF4-FFF2-40B4-BE49-F238E27FC236}">
                  <a16:creationId xmlns:a16="http://schemas.microsoft.com/office/drawing/2014/main" id="{F0694D55-48AB-DBD6-E447-D4CB0B64632D}"/>
                </a:ext>
              </a:extLst>
            </p:cNvPr>
            <p:cNvSpPr/>
            <p:nvPr/>
          </p:nvSpPr>
          <p:spPr>
            <a:xfrm>
              <a:off x="5407507" y="2564661"/>
              <a:ext cx="56969" cy="19343"/>
            </a:xfrm>
            <a:custGeom>
              <a:avLst/>
              <a:gdLst/>
              <a:ahLst/>
              <a:cxnLst/>
              <a:rect l="l" t="t" r="r" b="b"/>
              <a:pathLst>
                <a:path w="3390" h="1151" extrusionOk="0">
                  <a:moveTo>
                    <a:pt x="0" y="0"/>
                  </a:moveTo>
                  <a:lnTo>
                    <a:pt x="0" y="1151"/>
                  </a:lnTo>
                  <a:lnTo>
                    <a:pt x="3390" y="1151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73;p60">
              <a:extLst>
                <a:ext uri="{FF2B5EF4-FFF2-40B4-BE49-F238E27FC236}">
                  <a16:creationId xmlns:a16="http://schemas.microsoft.com/office/drawing/2014/main" id="{078111CB-D609-1888-17C3-873CB09BCCF3}"/>
                </a:ext>
              </a:extLst>
            </p:cNvPr>
            <p:cNvSpPr/>
            <p:nvPr/>
          </p:nvSpPr>
          <p:spPr>
            <a:xfrm>
              <a:off x="5487672" y="2563955"/>
              <a:ext cx="56633" cy="19343"/>
            </a:xfrm>
            <a:custGeom>
              <a:avLst/>
              <a:gdLst/>
              <a:ahLst/>
              <a:cxnLst/>
              <a:rect l="l" t="t" r="r" b="b"/>
              <a:pathLst>
                <a:path w="3370" h="1151" extrusionOk="0">
                  <a:moveTo>
                    <a:pt x="1" y="0"/>
                  </a:moveTo>
                  <a:lnTo>
                    <a:pt x="1" y="1151"/>
                  </a:lnTo>
                  <a:lnTo>
                    <a:pt x="3370" y="1151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74;p60">
              <a:extLst>
                <a:ext uri="{FF2B5EF4-FFF2-40B4-BE49-F238E27FC236}">
                  <a16:creationId xmlns:a16="http://schemas.microsoft.com/office/drawing/2014/main" id="{562CAECB-E260-E44D-EAF4-6C0C5030A0F4}"/>
                </a:ext>
              </a:extLst>
            </p:cNvPr>
            <p:cNvSpPr/>
            <p:nvPr/>
          </p:nvSpPr>
          <p:spPr>
            <a:xfrm>
              <a:off x="5664204" y="2362802"/>
              <a:ext cx="79841" cy="79488"/>
            </a:xfrm>
            <a:custGeom>
              <a:avLst/>
              <a:gdLst/>
              <a:ahLst/>
              <a:cxnLst/>
              <a:rect l="l" t="t" r="r" b="b"/>
              <a:pathLst>
                <a:path w="4751" h="4730" extrusionOk="0">
                  <a:moveTo>
                    <a:pt x="733" y="1"/>
                  </a:moveTo>
                  <a:lnTo>
                    <a:pt x="733" y="733"/>
                  </a:lnTo>
                  <a:lnTo>
                    <a:pt x="1" y="733"/>
                  </a:lnTo>
                  <a:lnTo>
                    <a:pt x="1" y="3976"/>
                  </a:lnTo>
                  <a:lnTo>
                    <a:pt x="733" y="3976"/>
                  </a:lnTo>
                  <a:lnTo>
                    <a:pt x="733" y="4730"/>
                  </a:lnTo>
                  <a:lnTo>
                    <a:pt x="4018" y="4730"/>
                  </a:lnTo>
                  <a:lnTo>
                    <a:pt x="4018" y="3976"/>
                  </a:lnTo>
                  <a:lnTo>
                    <a:pt x="4750" y="3976"/>
                  </a:lnTo>
                  <a:lnTo>
                    <a:pt x="4750" y="733"/>
                  </a:lnTo>
                  <a:lnTo>
                    <a:pt x="4018" y="733"/>
                  </a:lnTo>
                  <a:lnTo>
                    <a:pt x="4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75;p60">
              <a:extLst>
                <a:ext uri="{FF2B5EF4-FFF2-40B4-BE49-F238E27FC236}">
                  <a16:creationId xmlns:a16="http://schemas.microsoft.com/office/drawing/2014/main" id="{11A79F07-9492-58CD-3F72-4F3FAD524F97}"/>
                </a:ext>
              </a:extLst>
            </p:cNvPr>
            <p:cNvSpPr/>
            <p:nvPr/>
          </p:nvSpPr>
          <p:spPr>
            <a:xfrm>
              <a:off x="5775680" y="2362802"/>
              <a:ext cx="79488" cy="79488"/>
            </a:xfrm>
            <a:custGeom>
              <a:avLst/>
              <a:gdLst/>
              <a:ahLst/>
              <a:cxnLst/>
              <a:rect l="l" t="t" r="r" b="b"/>
              <a:pathLst>
                <a:path w="4730" h="4730" extrusionOk="0">
                  <a:moveTo>
                    <a:pt x="733" y="1"/>
                  </a:moveTo>
                  <a:lnTo>
                    <a:pt x="733" y="733"/>
                  </a:lnTo>
                  <a:lnTo>
                    <a:pt x="0" y="733"/>
                  </a:lnTo>
                  <a:lnTo>
                    <a:pt x="0" y="3976"/>
                  </a:lnTo>
                  <a:lnTo>
                    <a:pt x="733" y="3976"/>
                  </a:lnTo>
                  <a:lnTo>
                    <a:pt x="733" y="4730"/>
                  </a:lnTo>
                  <a:lnTo>
                    <a:pt x="3997" y="4730"/>
                  </a:lnTo>
                  <a:lnTo>
                    <a:pt x="3997" y="3976"/>
                  </a:lnTo>
                  <a:lnTo>
                    <a:pt x="4729" y="3976"/>
                  </a:lnTo>
                  <a:lnTo>
                    <a:pt x="4729" y="733"/>
                  </a:lnTo>
                  <a:lnTo>
                    <a:pt x="3997" y="733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912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11;p62">
            <a:extLst>
              <a:ext uri="{FF2B5EF4-FFF2-40B4-BE49-F238E27FC236}">
                <a16:creationId xmlns:a16="http://schemas.microsoft.com/office/drawing/2014/main" id="{60D4ABD3-31BC-828E-3575-E5372FFF3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715" y="139841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/>
              <a:t>Multi Platform Trend</a:t>
            </a:r>
            <a:endParaRPr dirty="0"/>
          </a:p>
        </p:txBody>
      </p:sp>
      <p:sp>
        <p:nvSpPr>
          <p:cNvPr id="23" name="Google Shape;1113;p62">
            <a:extLst>
              <a:ext uri="{FF2B5EF4-FFF2-40B4-BE49-F238E27FC236}">
                <a16:creationId xmlns:a16="http://schemas.microsoft.com/office/drawing/2014/main" id="{A2825B6F-E9D3-32BD-71FD-7520CB4668E2}"/>
              </a:ext>
            </a:extLst>
          </p:cNvPr>
          <p:cNvSpPr txBox="1"/>
          <p:nvPr/>
        </p:nvSpPr>
        <p:spPr>
          <a:xfrm>
            <a:off x="317012" y="651341"/>
            <a:ext cx="8517292" cy="2459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14) – 16245 Games, 14 Features</a:t>
            </a:r>
          </a:p>
        </p:txBody>
      </p:sp>
      <p:graphicFrame>
        <p:nvGraphicFramePr>
          <p:cNvPr id="24" name="표 31">
            <a:extLst>
              <a:ext uri="{FF2B5EF4-FFF2-40B4-BE49-F238E27FC236}">
                <a16:creationId xmlns:a16="http://schemas.microsoft.com/office/drawing/2014/main" id="{68218812-6D59-5F88-7BDE-93F249510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774476"/>
              </p:ext>
            </p:extLst>
          </p:nvPr>
        </p:nvGraphicFramePr>
        <p:xfrm>
          <a:off x="317011" y="901228"/>
          <a:ext cx="8509984" cy="3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07856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31905041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17581019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754418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193133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18762721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7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accent4"/>
                          </a:solidFill>
                        </a:rPr>
                        <a:t>Generation</a:t>
                      </a: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Type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Company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Multi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NA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EU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JP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Other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Global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sp>
        <p:nvSpPr>
          <p:cNvPr id="25" name="Google Shape;1111;p62">
            <a:extLst>
              <a:ext uri="{FF2B5EF4-FFF2-40B4-BE49-F238E27FC236}">
                <a16:creationId xmlns:a16="http://schemas.microsoft.com/office/drawing/2014/main" id="{25206BFE-BCE5-A40E-0FCA-200AB47EAFDF}"/>
              </a:ext>
            </a:extLst>
          </p:cNvPr>
          <p:cNvSpPr txBox="1">
            <a:spLocks/>
          </p:cNvSpPr>
          <p:nvPr/>
        </p:nvSpPr>
        <p:spPr>
          <a:xfrm>
            <a:off x="3811398" y="1190133"/>
            <a:ext cx="2090983" cy="79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3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algn="ctr"/>
            <a:r>
              <a:rPr lang="en-US" sz="2000" dirty="0"/>
              <a:t>TOP 100</a:t>
            </a:r>
            <a:br>
              <a:rPr lang="en-US" sz="2000" dirty="0"/>
            </a:br>
            <a:r>
              <a:rPr lang="en-US" sz="2000" dirty="0"/>
              <a:t>(Publisher)</a:t>
            </a:r>
          </a:p>
        </p:txBody>
      </p:sp>
      <p:sp>
        <p:nvSpPr>
          <p:cNvPr id="35" name="Google Shape;1111;p62">
            <a:extLst>
              <a:ext uri="{FF2B5EF4-FFF2-40B4-BE49-F238E27FC236}">
                <a16:creationId xmlns:a16="http://schemas.microsoft.com/office/drawing/2014/main" id="{0A547DEA-69A6-FC35-0B82-344D28186E87}"/>
              </a:ext>
            </a:extLst>
          </p:cNvPr>
          <p:cNvSpPr txBox="1">
            <a:spLocks/>
          </p:cNvSpPr>
          <p:nvPr/>
        </p:nvSpPr>
        <p:spPr>
          <a:xfrm>
            <a:off x="1679580" y="1236508"/>
            <a:ext cx="2131818" cy="79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3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algn="ctr"/>
            <a:r>
              <a:rPr lang="en-US" sz="2000" dirty="0"/>
              <a:t>TOP 20</a:t>
            </a:r>
            <a:br>
              <a:rPr lang="en-US" sz="2000" dirty="0"/>
            </a:br>
            <a:r>
              <a:rPr lang="en-US" sz="2000" dirty="0"/>
              <a:t>(Title)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D3141D0-11CF-4581-EB39-B898F9968727}"/>
              </a:ext>
            </a:extLst>
          </p:cNvPr>
          <p:cNvCxnSpPr>
            <a:cxnSpLocks/>
          </p:cNvCxnSpPr>
          <p:nvPr/>
        </p:nvCxnSpPr>
        <p:spPr>
          <a:xfrm flipH="1">
            <a:off x="3960779" y="1236508"/>
            <a:ext cx="3" cy="3740934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Google Shape;1118;p62">
            <a:extLst>
              <a:ext uri="{FF2B5EF4-FFF2-40B4-BE49-F238E27FC236}">
                <a16:creationId xmlns:a16="http://schemas.microsoft.com/office/drawing/2014/main" id="{DABAB0E8-675E-1673-4C83-7D5BC6D1A81F}"/>
              </a:ext>
            </a:extLst>
          </p:cNvPr>
          <p:cNvSpPr/>
          <p:nvPr/>
        </p:nvSpPr>
        <p:spPr>
          <a:xfrm>
            <a:off x="5693392" y="2265508"/>
            <a:ext cx="540195" cy="613723"/>
          </a:xfrm>
          <a:custGeom>
            <a:avLst/>
            <a:gdLst/>
            <a:ahLst/>
            <a:cxnLst/>
            <a:rect l="l" t="t" r="r" b="b"/>
            <a:pathLst>
              <a:path w="40253" h="45732" extrusionOk="0">
                <a:moveTo>
                  <a:pt x="1" y="1"/>
                </a:moveTo>
                <a:lnTo>
                  <a:pt x="1" y="2984"/>
                </a:lnTo>
                <a:lnTo>
                  <a:pt x="1" y="17740"/>
                </a:lnTo>
                <a:lnTo>
                  <a:pt x="2957" y="17740"/>
                </a:lnTo>
                <a:lnTo>
                  <a:pt x="2957" y="20723"/>
                </a:lnTo>
                <a:lnTo>
                  <a:pt x="5941" y="20723"/>
                </a:lnTo>
                <a:lnTo>
                  <a:pt x="5941" y="17740"/>
                </a:lnTo>
                <a:lnTo>
                  <a:pt x="2984" y="17740"/>
                </a:lnTo>
                <a:lnTo>
                  <a:pt x="2984" y="2984"/>
                </a:lnTo>
                <a:lnTo>
                  <a:pt x="8897" y="2984"/>
                </a:lnTo>
                <a:lnTo>
                  <a:pt x="8897" y="5561"/>
                </a:lnTo>
                <a:lnTo>
                  <a:pt x="8925" y="5561"/>
                </a:lnTo>
                <a:lnTo>
                  <a:pt x="8925" y="20723"/>
                </a:lnTo>
                <a:lnTo>
                  <a:pt x="5941" y="20723"/>
                </a:lnTo>
                <a:lnTo>
                  <a:pt x="5941" y="23653"/>
                </a:lnTo>
                <a:lnTo>
                  <a:pt x="11230" y="23653"/>
                </a:lnTo>
                <a:lnTo>
                  <a:pt x="11230" y="26636"/>
                </a:lnTo>
                <a:lnTo>
                  <a:pt x="13861" y="26636"/>
                </a:lnTo>
                <a:lnTo>
                  <a:pt x="13861" y="29620"/>
                </a:lnTo>
                <a:lnTo>
                  <a:pt x="16140" y="29620"/>
                </a:lnTo>
                <a:lnTo>
                  <a:pt x="16140" y="32169"/>
                </a:lnTo>
                <a:lnTo>
                  <a:pt x="18825" y="32169"/>
                </a:lnTo>
                <a:lnTo>
                  <a:pt x="18825" y="34828"/>
                </a:lnTo>
                <a:lnTo>
                  <a:pt x="16140" y="34828"/>
                </a:lnTo>
                <a:lnTo>
                  <a:pt x="16140" y="37350"/>
                </a:lnTo>
                <a:lnTo>
                  <a:pt x="18825" y="37350"/>
                </a:lnTo>
                <a:lnTo>
                  <a:pt x="18825" y="40605"/>
                </a:lnTo>
                <a:lnTo>
                  <a:pt x="16140" y="40605"/>
                </a:lnTo>
                <a:lnTo>
                  <a:pt x="16140" y="43182"/>
                </a:lnTo>
                <a:lnTo>
                  <a:pt x="11013" y="43182"/>
                </a:lnTo>
                <a:lnTo>
                  <a:pt x="11013" y="45731"/>
                </a:lnTo>
                <a:lnTo>
                  <a:pt x="29295" y="45731"/>
                </a:lnTo>
                <a:lnTo>
                  <a:pt x="29295" y="43182"/>
                </a:lnTo>
                <a:lnTo>
                  <a:pt x="24168" y="43182"/>
                </a:lnTo>
                <a:lnTo>
                  <a:pt x="24168" y="40605"/>
                </a:lnTo>
                <a:lnTo>
                  <a:pt x="21510" y="40605"/>
                </a:lnTo>
                <a:lnTo>
                  <a:pt x="21510" y="37350"/>
                </a:lnTo>
                <a:lnTo>
                  <a:pt x="24168" y="37350"/>
                </a:lnTo>
                <a:lnTo>
                  <a:pt x="24168" y="34828"/>
                </a:lnTo>
                <a:lnTo>
                  <a:pt x="21510" y="34828"/>
                </a:lnTo>
                <a:lnTo>
                  <a:pt x="21510" y="32169"/>
                </a:lnTo>
                <a:lnTo>
                  <a:pt x="24168" y="32169"/>
                </a:lnTo>
                <a:lnTo>
                  <a:pt x="24168" y="29620"/>
                </a:lnTo>
                <a:lnTo>
                  <a:pt x="26311" y="29620"/>
                </a:lnTo>
                <a:lnTo>
                  <a:pt x="26311" y="26636"/>
                </a:lnTo>
                <a:lnTo>
                  <a:pt x="28969" y="26636"/>
                </a:lnTo>
                <a:lnTo>
                  <a:pt x="28969" y="23653"/>
                </a:lnTo>
                <a:lnTo>
                  <a:pt x="34313" y="23653"/>
                </a:lnTo>
                <a:lnTo>
                  <a:pt x="34313" y="20723"/>
                </a:lnTo>
                <a:lnTo>
                  <a:pt x="31410" y="20723"/>
                </a:lnTo>
                <a:lnTo>
                  <a:pt x="31410" y="5561"/>
                </a:lnTo>
                <a:lnTo>
                  <a:pt x="31410" y="2984"/>
                </a:lnTo>
                <a:lnTo>
                  <a:pt x="37269" y="2984"/>
                </a:lnTo>
                <a:lnTo>
                  <a:pt x="37269" y="17740"/>
                </a:lnTo>
                <a:lnTo>
                  <a:pt x="34313" y="17740"/>
                </a:lnTo>
                <a:lnTo>
                  <a:pt x="34313" y="20723"/>
                </a:lnTo>
                <a:lnTo>
                  <a:pt x="37296" y="20723"/>
                </a:lnTo>
                <a:lnTo>
                  <a:pt x="37296" y="17740"/>
                </a:lnTo>
                <a:lnTo>
                  <a:pt x="40253" y="17740"/>
                </a:lnTo>
                <a:lnTo>
                  <a:pt x="40253" y="2984"/>
                </a:lnTo>
                <a:lnTo>
                  <a:pt x="40253" y="1"/>
                </a:lnTo>
                <a:lnTo>
                  <a:pt x="28427" y="1"/>
                </a:lnTo>
                <a:lnTo>
                  <a:pt x="28427" y="5561"/>
                </a:lnTo>
                <a:lnTo>
                  <a:pt x="11827" y="5561"/>
                </a:lnTo>
                <a:lnTo>
                  <a:pt x="1182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AutoShape 2">
            <a:extLst>
              <a:ext uri="{FF2B5EF4-FFF2-40B4-BE49-F238E27FC236}">
                <a16:creationId xmlns:a16="http://schemas.microsoft.com/office/drawing/2014/main" id="{F50F860D-BB6A-D6E7-2997-632AF1E530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9" name="Picture 8" descr="Nintendo logo | Logok">
            <a:extLst>
              <a:ext uri="{FF2B5EF4-FFF2-40B4-BE49-F238E27FC236}">
                <a16:creationId xmlns:a16="http://schemas.microsoft.com/office/drawing/2014/main" id="{1BADC0ED-5769-92CA-7B84-20115A573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571" y="2241156"/>
            <a:ext cx="920207" cy="68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64299E34-1940-5517-95CE-22E0DECB9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452" y="2229061"/>
            <a:ext cx="476816" cy="6866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" name="Picture 4" descr="Ea Logo PNG Vectors Free Download">
            <a:extLst>
              <a:ext uri="{FF2B5EF4-FFF2-40B4-BE49-F238E27FC236}">
                <a16:creationId xmlns:a16="http://schemas.microsoft.com/office/drawing/2014/main" id="{7029B81A-20ED-0F8F-BDF4-6A31719D3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343" y="3671858"/>
            <a:ext cx="476814" cy="47681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4" name="Picture 6">
            <a:extLst>
              <a:ext uri="{FF2B5EF4-FFF2-40B4-BE49-F238E27FC236}">
                <a16:creationId xmlns:a16="http://schemas.microsoft.com/office/drawing/2014/main" id="{7EF293EB-C8DF-BF00-9715-625C78AA6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571" y="3700439"/>
            <a:ext cx="696128" cy="39157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316" name="Picture 4" descr="Download Take-Two Interactive Logo in SVG Vector or PNG File Format - Logo .wine">
            <a:extLst>
              <a:ext uri="{FF2B5EF4-FFF2-40B4-BE49-F238E27FC236}">
                <a16:creationId xmlns:a16="http://schemas.microsoft.com/office/drawing/2014/main" id="{27E1FB73-6F0A-E271-8458-119F6CB35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3" r="17776"/>
          <a:stretch/>
        </p:blipFill>
        <p:spPr bwMode="auto">
          <a:xfrm>
            <a:off x="8254635" y="3671858"/>
            <a:ext cx="463210" cy="48431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342B6015-F06C-5DA3-9603-DF83ED11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523" y="2455666"/>
            <a:ext cx="726472" cy="24884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079964-EEBF-0047-42C0-76329CBCA9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5308" y="1897258"/>
            <a:ext cx="2260362" cy="13489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7BF93C0-CFC3-9711-A47C-445097D112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39757" y="1897258"/>
            <a:ext cx="1347651" cy="133554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AE1B9E6-8C6C-41D8-8973-F345C05161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15308" y="3262922"/>
            <a:ext cx="2260362" cy="132122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32DF78E-7944-5085-1116-3C140D888B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39757" y="3246243"/>
            <a:ext cx="1356415" cy="1335546"/>
          </a:xfrm>
          <a:prstGeom prst="rect">
            <a:avLst/>
          </a:prstGeom>
        </p:spPr>
      </p:pic>
      <p:sp>
        <p:nvSpPr>
          <p:cNvPr id="30" name="Google Shape;1118;p62">
            <a:extLst>
              <a:ext uri="{FF2B5EF4-FFF2-40B4-BE49-F238E27FC236}">
                <a16:creationId xmlns:a16="http://schemas.microsoft.com/office/drawing/2014/main" id="{E73B5B1A-B92A-DABE-E7C4-00B6D7F83A13}"/>
              </a:ext>
            </a:extLst>
          </p:cNvPr>
          <p:cNvSpPr/>
          <p:nvPr/>
        </p:nvSpPr>
        <p:spPr>
          <a:xfrm>
            <a:off x="5702811" y="3622620"/>
            <a:ext cx="540195" cy="613723"/>
          </a:xfrm>
          <a:custGeom>
            <a:avLst/>
            <a:gdLst/>
            <a:ahLst/>
            <a:cxnLst/>
            <a:rect l="l" t="t" r="r" b="b"/>
            <a:pathLst>
              <a:path w="40253" h="45732" extrusionOk="0">
                <a:moveTo>
                  <a:pt x="1" y="1"/>
                </a:moveTo>
                <a:lnTo>
                  <a:pt x="1" y="2984"/>
                </a:lnTo>
                <a:lnTo>
                  <a:pt x="1" y="17740"/>
                </a:lnTo>
                <a:lnTo>
                  <a:pt x="2957" y="17740"/>
                </a:lnTo>
                <a:lnTo>
                  <a:pt x="2957" y="20723"/>
                </a:lnTo>
                <a:lnTo>
                  <a:pt x="5941" y="20723"/>
                </a:lnTo>
                <a:lnTo>
                  <a:pt x="5941" y="17740"/>
                </a:lnTo>
                <a:lnTo>
                  <a:pt x="2984" y="17740"/>
                </a:lnTo>
                <a:lnTo>
                  <a:pt x="2984" y="2984"/>
                </a:lnTo>
                <a:lnTo>
                  <a:pt x="8897" y="2984"/>
                </a:lnTo>
                <a:lnTo>
                  <a:pt x="8897" y="5561"/>
                </a:lnTo>
                <a:lnTo>
                  <a:pt x="8925" y="5561"/>
                </a:lnTo>
                <a:lnTo>
                  <a:pt x="8925" y="20723"/>
                </a:lnTo>
                <a:lnTo>
                  <a:pt x="5941" y="20723"/>
                </a:lnTo>
                <a:lnTo>
                  <a:pt x="5941" y="23653"/>
                </a:lnTo>
                <a:lnTo>
                  <a:pt x="11230" y="23653"/>
                </a:lnTo>
                <a:lnTo>
                  <a:pt x="11230" y="26636"/>
                </a:lnTo>
                <a:lnTo>
                  <a:pt x="13861" y="26636"/>
                </a:lnTo>
                <a:lnTo>
                  <a:pt x="13861" y="29620"/>
                </a:lnTo>
                <a:lnTo>
                  <a:pt x="16140" y="29620"/>
                </a:lnTo>
                <a:lnTo>
                  <a:pt x="16140" y="32169"/>
                </a:lnTo>
                <a:lnTo>
                  <a:pt x="18825" y="32169"/>
                </a:lnTo>
                <a:lnTo>
                  <a:pt x="18825" y="34828"/>
                </a:lnTo>
                <a:lnTo>
                  <a:pt x="16140" y="34828"/>
                </a:lnTo>
                <a:lnTo>
                  <a:pt x="16140" y="37350"/>
                </a:lnTo>
                <a:lnTo>
                  <a:pt x="18825" y="37350"/>
                </a:lnTo>
                <a:lnTo>
                  <a:pt x="18825" y="40605"/>
                </a:lnTo>
                <a:lnTo>
                  <a:pt x="16140" y="40605"/>
                </a:lnTo>
                <a:lnTo>
                  <a:pt x="16140" y="43182"/>
                </a:lnTo>
                <a:lnTo>
                  <a:pt x="11013" y="43182"/>
                </a:lnTo>
                <a:lnTo>
                  <a:pt x="11013" y="45731"/>
                </a:lnTo>
                <a:lnTo>
                  <a:pt x="29295" y="45731"/>
                </a:lnTo>
                <a:lnTo>
                  <a:pt x="29295" y="43182"/>
                </a:lnTo>
                <a:lnTo>
                  <a:pt x="24168" y="43182"/>
                </a:lnTo>
                <a:lnTo>
                  <a:pt x="24168" y="40605"/>
                </a:lnTo>
                <a:lnTo>
                  <a:pt x="21510" y="40605"/>
                </a:lnTo>
                <a:lnTo>
                  <a:pt x="21510" y="37350"/>
                </a:lnTo>
                <a:lnTo>
                  <a:pt x="24168" y="37350"/>
                </a:lnTo>
                <a:lnTo>
                  <a:pt x="24168" y="34828"/>
                </a:lnTo>
                <a:lnTo>
                  <a:pt x="21510" y="34828"/>
                </a:lnTo>
                <a:lnTo>
                  <a:pt x="21510" y="32169"/>
                </a:lnTo>
                <a:lnTo>
                  <a:pt x="24168" y="32169"/>
                </a:lnTo>
                <a:lnTo>
                  <a:pt x="24168" y="29620"/>
                </a:lnTo>
                <a:lnTo>
                  <a:pt x="26311" y="29620"/>
                </a:lnTo>
                <a:lnTo>
                  <a:pt x="26311" y="26636"/>
                </a:lnTo>
                <a:lnTo>
                  <a:pt x="28969" y="26636"/>
                </a:lnTo>
                <a:lnTo>
                  <a:pt x="28969" y="23653"/>
                </a:lnTo>
                <a:lnTo>
                  <a:pt x="34313" y="23653"/>
                </a:lnTo>
                <a:lnTo>
                  <a:pt x="34313" y="20723"/>
                </a:lnTo>
                <a:lnTo>
                  <a:pt x="31410" y="20723"/>
                </a:lnTo>
                <a:lnTo>
                  <a:pt x="31410" y="5561"/>
                </a:lnTo>
                <a:lnTo>
                  <a:pt x="31410" y="2984"/>
                </a:lnTo>
                <a:lnTo>
                  <a:pt x="37269" y="2984"/>
                </a:lnTo>
                <a:lnTo>
                  <a:pt x="37269" y="17740"/>
                </a:lnTo>
                <a:lnTo>
                  <a:pt x="34313" y="17740"/>
                </a:lnTo>
                <a:lnTo>
                  <a:pt x="34313" y="20723"/>
                </a:lnTo>
                <a:lnTo>
                  <a:pt x="37296" y="20723"/>
                </a:lnTo>
                <a:lnTo>
                  <a:pt x="37296" y="17740"/>
                </a:lnTo>
                <a:lnTo>
                  <a:pt x="40253" y="17740"/>
                </a:lnTo>
                <a:lnTo>
                  <a:pt x="40253" y="2984"/>
                </a:lnTo>
                <a:lnTo>
                  <a:pt x="40253" y="1"/>
                </a:lnTo>
                <a:lnTo>
                  <a:pt x="28427" y="1"/>
                </a:lnTo>
                <a:lnTo>
                  <a:pt x="28427" y="5561"/>
                </a:lnTo>
                <a:lnTo>
                  <a:pt x="11827" y="5561"/>
                </a:lnTo>
                <a:lnTo>
                  <a:pt x="1182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Picture 8" descr="Nintendo logo | Logok">
            <a:extLst>
              <a:ext uri="{FF2B5EF4-FFF2-40B4-BE49-F238E27FC236}">
                <a16:creationId xmlns:a16="http://schemas.microsoft.com/office/drawing/2014/main" id="{24E2B48D-6C5E-564D-F715-4C3C29D1D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53" y="3671858"/>
            <a:ext cx="620486" cy="4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Google Shape;1029;p60">
            <a:extLst>
              <a:ext uri="{FF2B5EF4-FFF2-40B4-BE49-F238E27FC236}">
                <a16:creationId xmlns:a16="http://schemas.microsoft.com/office/drawing/2014/main" id="{4A56090E-B7DB-CF51-D08E-200890F5EE5C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3</a:t>
            </a:r>
          </a:p>
        </p:txBody>
      </p:sp>
      <p:grpSp>
        <p:nvGrpSpPr>
          <p:cNvPr id="34" name="Google Shape;1063;p60">
            <a:extLst>
              <a:ext uri="{FF2B5EF4-FFF2-40B4-BE49-F238E27FC236}">
                <a16:creationId xmlns:a16="http://schemas.microsoft.com/office/drawing/2014/main" id="{7CC3D7AF-2620-B3BC-9ECC-E882AA3497DD}"/>
              </a:ext>
            </a:extLst>
          </p:cNvPr>
          <p:cNvGrpSpPr/>
          <p:nvPr/>
        </p:nvGrpSpPr>
        <p:grpSpPr>
          <a:xfrm>
            <a:off x="102308" y="101599"/>
            <a:ext cx="763566" cy="356909"/>
            <a:chOff x="5042494" y="2301275"/>
            <a:chExt cx="874146" cy="408597"/>
          </a:xfrm>
        </p:grpSpPr>
        <p:sp>
          <p:nvSpPr>
            <p:cNvPr id="37" name="Google Shape;1064;p60">
              <a:extLst>
                <a:ext uri="{FF2B5EF4-FFF2-40B4-BE49-F238E27FC236}">
                  <a16:creationId xmlns:a16="http://schemas.microsoft.com/office/drawing/2014/main" id="{0640D390-37EE-8C17-CF21-36933CA95378}"/>
                </a:ext>
              </a:extLst>
            </p:cNvPr>
            <p:cNvSpPr/>
            <p:nvPr/>
          </p:nvSpPr>
          <p:spPr>
            <a:xfrm>
              <a:off x="5042494" y="2344164"/>
              <a:ext cx="874146" cy="325278"/>
            </a:xfrm>
            <a:custGeom>
              <a:avLst/>
              <a:gdLst/>
              <a:ahLst/>
              <a:cxnLst/>
              <a:rect l="l" t="t" r="r" b="b"/>
              <a:pathLst>
                <a:path w="52017" h="19356" extrusionOk="0">
                  <a:moveTo>
                    <a:pt x="1" y="1"/>
                  </a:moveTo>
                  <a:lnTo>
                    <a:pt x="1" y="19355"/>
                  </a:lnTo>
                  <a:lnTo>
                    <a:pt x="52017" y="19355"/>
                  </a:lnTo>
                  <a:lnTo>
                    <a:pt x="520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5;p60">
              <a:extLst>
                <a:ext uri="{FF2B5EF4-FFF2-40B4-BE49-F238E27FC236}">
                  <a16:creationId xmlns:a16="http://schemas.microsoft.com/office/drawing/2014/main" id="{648671B1-71C3-4392-18FA-1ABB71A95DEA}"/>
                </a:ext>
              </a:extLst>
            </p:cNvPr>
            <p:cNvSpPr/>
            <p:nvPr/>
          </p:nvSpPr>
          <p:spPr>
            <a:xfrm>
              <a:off x="5083635" y="2301275"/>
              <a:ext cx="792927" cy="408597"/>
            </a:xfrm>
            <a:custGeom>
              <a:avLst/>
              <a:gdLst/>
              <a:ahLst/>
              <a:cxnLst/>
              <a:rect l="l" t="t" r="r" b="b"/>
              <a:pathLst>
                <a:path w="47184" h="24314" extrusionOk="0">
                  <a:moveTo>
                    <a:pt x="1" y="0"/>
                  </a:moveTo>
                  <a:lnTo>
                    <a:pt x="1" y="24313"/>
                  </a:lnTo>
                  <a:lnTo>
                    <a:pt x="47183" y="24313"/>
                  </a:lnTo>
                  <a:lnTo>
                    <a:pt x="471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66;p60">
              <a:extLst>
                <a:ext uri="{FF2B5EF4-FFF2-40B4-BE49-F238E27FC236}">
                  <a16:creationId xmlns:a16="http://schemas.microsoft.com/office/drawing/2014/main" id="{285C9534-021D-5A2B-7B70-BD9E7D05051E}"/>
                </a:ext>
              </a:extLst>
            </p:cNvPr>
            <p:cNvSpPr/>
            <p:nvPr/>
          </p:nvSpPr>
          <p:spPr>
            <a:xfrm>
              <a:off x="5083635" y="2344164"/>
              <a:ext cx="792927" cy="325278"/>
            </a:xfrm>
            <a:custGeom>
              <a:avLst/>
              <a:gdLst/>
              <a:ahLst/>
              <a:cxnLst/>
              <a:rect l="l" t="t" r="r" b="b"/>
              <a:pathLst>
                <a:path w="47184" h="19356" extrusionOk="0">
                  <a:moveTo>
                    <a:pt x="1" y="1"/>
                  </a:moveTo>
                  <a:lnTo>
                    <a:pt x="1" y="19355"/>
                  </a:lnTo>
                  <a:lnTo>
                    <a:pt x="47183" y="19355"/>
                  </a:lnTo>
                  <a:lnTo>
                    <a:pt x="471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67;p60">
              <a:extLst>
                <a:ext uri="{FF2B5EF4-FFF2-40B4-BE49-F238E27FC236}">
                  <a16:creationId xmlns:a16="http://schemas.microsoft.com/office/drawing/2014/main" id="{93FCE998-CCB3-6B80-3AC6-E08C0DAC0C55}"/>
                </a:ext>
              </a:extLst>
            </p:cNvPr>
            <p:cNvSpPr/>
            <p:nvPr/>
          </p:nvSpPr>
          <p:spPr>
            <a:xfrm>
              <a:off x="5407507" y="2498546"/>
              <a:ext cx="56969" cy="19359"/>
            </a:xfrm>
            <a:custGeom>
              <a:avLst/>
              <a:gdLst/>
              <a:ahLst/>
              <a:cxnLst/>
              <a:rect l="l" t="t" r="r" b="b"/>
              <a:pathLst>
                <a:path w="3390" h="1152" extrusionOk="0">
                  <a:moveTo>
                    <a:pt x="0" y="0"/>
                  </a:moveTo>
                  <a:lnTo>
                    <a:pt x="0" y="1151"/>
                  </a:lnTo>
                  <a:lnTo>
                    <a:pt x="3390" y="1151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68;p60">
              <a:extLst>
                <a:ext uri="{FF2B5EF4-FFF2-40B4-BE49-F238E27FC236}">
                  <a16:creationId xmlns:a16="http://schemas.microsoft.com/office/drawing/2014/main" id="{7E7E4239-26C5-A140-564D-FD5296270DD9}"/>
                </a:ext>
              </a:extLst>
            </p:cNvPr>
            <p:cNvSpPr/>
            <p:nvPr/>
          </p:nvSpPr>
          <p:spPr>
            <a:xfrm>
              <a:off x="5487672" y="2498193"/>
              <a:ext cx="56633" cy="19359"/>
            </a:xfrm>
            <a:custGeom>
              <a:avLst/>
              <a:gdLst/>
              <a:ahLst/>
              <a:cxnLst/>
              <a:rect l="l" t="t" r="r" b="b"/>
              <a:pathLst>
                <a:path w="3370" h="1152" extrusionOk="0">
                  <a:moveTo>
                    <a:pt x="1" y="0"/>
                  </a:moveTo>
                  <a:lnTo>
                    <a:pt x="1" y="1151"/>
                  </a:lnTo>
                  <a:lnTo>
                    <a:pt x="3370" y="1151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69;p60">
              <a:extLst>
                <a:ext uri="{FF2B5EF4-FFF2-40B4-BE49-F238E27FC236}">
                  <a16:creationId xmlns:a16="http://schemas.microsoft.com/office/drawing/2014/main" id="{A045FEA1-F226-E4DF-52E3-DE38B1221F2F}"/>
                </a:ext>
              </a:extLst>
            </p:cNvPr>
            <p:cNvSpPr/>
            <p:nvPr/>
          </p:nvSpPr>
          <p:spPr>
            <a:xfrm>
              <a:off x="5136037" y="2436296"/>
              <a:ext cx="131869" cy="131533"/>
            </a:xfrm>
            <a:custGeom>
              <a:avLst/>
              <a:gdLst/>
              <a:ahLst/>
              <a:cxnLst/>
              <a:rect l="l" t="t" r="r" b="b"/>
              <a:pathLst>
                <a:path w="7847" h="7827" extrusionOk="0">
                  <a:moveTo>
                    <a:pt x="2218" y="1"/>
                  </a:moveTo>
                  <a:lnTo>
                    <a:pt x="2218" y="2198"/>
                  </a:lnTo>
                  <a:lnTo>
                    <a:pt x="0" y="2198"/>
                  </a:lnTo>
                  <a:lnTo>
                    <a:pt x="0" y="5588"/>
                  </a:lnTo>
                  <a:lnTo>
                    <a:pt x="2218" y="5588"/>
                  </a:lnTo>
                  <a:lnTo>
                    <a:pt x="2218" y="7826"/>
                  </a:lnTo>
                  <a:lnTo>
                    <a:pt x="5629" y="7826"/>
                  </a:lnTo>
                  <a:lnTo>
                    <a:pt x="5629" y="5588"/>
                  </a:lnTo>
                  <a:lnTo>
                    <a:pt x="7847" y="5588"/>
                  </a:lnTo>
                  <a:lnTo>
                    <a:pt x="7847" y="2198"/>
                  </a:lnTo>
                  <a:lnTo>
                    <a:pt x="5629" y="2198"/>
                  </a:lnTo>
                  <a:lnTo>
                    <a:pt x="56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70;p60">
              <a:extLst>
                <a:ext uri="{FF2B5EF4-FFF2-40B4-BE49-F238E27FC236}">
                  <a16:creationId xmlns:a16="http://schemas.microsoft.com/office/drawing/2014/main" id="{1E4E93C2-D306-B727-B2E3-AB54E106F66D}"/>
                </a:ext>
              </a:extLst>
            </p:cNvPr>
            <p:cNvSpPr/>
            <p:nvPr/>
          </p:nvSpPr>
          <p:spPr>
            <a:xfrm>
              <a:off x="5664204" y="2490815"/>
              <a:ext cx="79841" cy="79471"/>
            </a:xfrm>
            <a:custGeom>
              <a:avLst/>
              <a:gdLst/>
              <a:ahLst/>
              <a:cxnLst/>
              <a:rect l="l" t="t" r="r" b="b"/>
              <a:pathLst>
                <a:path w="4751" h="4729" extrusionOk="0">
                  <a:moveTo>
                    <a:pt x="733" y="0"/>
                  </a:moveTo>
                  <a:lnTo>
                    <a:pt x="733" y="732"/>
                  </a:lnTo>
                  <a:lnTo>
                    <a:pt x="1" y="732"/>
                  </a:lnTo>
                  <a:lnTo>
                    <a:pt x="1" y="3976"/>
                  </a:lnTo>
                  <a:lnTo>
                    <a:pt x="733" y="3976"/>
                  </a:lnTo>
                  <a:lnTo>
                    <a:pt x="733" y="4729"/>
                  </a:lnTo>
                  <a:lnTo>
                    <a:pt x="4018" y="4729"/>
                  </a:lnTo>
                  <a:lnTo>
                    <a:pt x="4018" y="3976"/>
                  </a:lnTo>
                  <a:lnTo>
                    <a:pt x="4750" y="3976"/>
                  </a:lnTo>
                  <a:lnTo>
                    <a:pt x="4750" y="732"/>
                  </a:lnTo>
                  <a:lnTo>
                    <a:pt x="4018" y="732"/>
                  </a:lnTo>
                  <a:lnTo>
                    <a:pt x="4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71;p60">
              <a:extLst>
                <a:ext uri="{FF2B5EF4-FFF2-40B4-BE49-F238E27FC236}">
                  <a16:creationId xmlns:a16="http://schemas.microsoft.com/office/drawing/2014/main" id="{11DC45BC-4CF2-A185-DCDF-45A095031C19}"/>
                </a:ext>
              </a:extLst>
            </p:cNvPr>
            <p:cNvSpPr/>
            <p:nvPr/>
          </p:nvSpPr>
          <p:spPr>
            <a:xfrm>
              <a:off x="5775680" y="2490815"/>
              <a:ext cx="79488" cy="79471"/>
            </a:xfrm>
            <a:custGeom>
              <a:avLst/>
              <a:gdLst/>
              <a:ahLst/>
              <a:cxnLst/>
              <a:rect l="l" t="t" r="r" b="b"/>
              <a:pathLst>
                <a:path w="4730" h="4729" extrusionOk="0">
                  <a:moveTo>
                    <a:pt x="733" y="0"/>
                  </a:moveTo>
                  <a:lnTo>
                    <a:pt x="733" y="732"/>
                  </a:lnTo>
                  <a:lnTo>
                    <a:pt x="0" y="732"/>
                  </a:lnTo>
                  <a:lnTo>
                    <a:pt x="0" y="3976"/>
                  </a:lnTo>
                  <a:lnTo>
                    <a:pt x="733" y="3976"/>
                  </a:lnTo>
                  <a:lnTo>
                    <a:pt x="733" y="4729"/>
                  </a:lnTo>
                  <a:lnTo>
                    <a:pt x="3997" y="4729"/>
                  </a:lnTo>
                  <a:lnTo>
                    <a:pt x="3997" y="3976"/>
                  </a:lnTo>
                  <a:lnTo>
                    <a:pt x="4729" y="3976"/>
                  </a:lnTo>
                  <a:lnTo>
                    <a:pt x="4729" y="732"/>
                  </a:lnTo>
                  <a:lnTo>
                    <a:pt x="3997" y="732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2;p60">
              <a:extLst>
                <a:ext uri="{FF2B5EF4-FFF2-40B4-BE49-F238E27FC236}">
                  <a16:creationId xmlns:a16="http://schemas.microsoft.com/office/drawing/2014/main" id="{2770FABF-6CF4-B6AB-7178-8C118EC60B43}"/>
                </a:ext>
              </a:extLst>
            </p:cNvPr>
            <p:cNvSpPr/>
            <p:nvPr/>
          </p:nvSpPr>
          <p:spPr>
            <a:xfrm>
              <a:off x="5407507" y="2564661"/>
              <a:ext cx="56969" cy="19343"/>
            </a:xfrm>
            <a:custGeom>
              <a:avLst/>
              <a:gdLst/>
              <a:ahLst/>
              <a:cxnLst/>
              <a:rect l="l" t="t" r="r" b="b"/>
              <a:pathLst>
                <a:path w="3390" h="1151" extrusionOk="0">
                  <a:moveTo>
                    <a:pt x="0" y="0"/>
                  </a:moveTo>
                  <a:lnTo>
                    <a:pt x="0" y="1151"/>
                  </a:lnTo>
                  <a:lnTo>
                    <a:pt x="3390" y="1151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3;p60">
              <a:extLst>
                <a:ext uri="{FF2B5EF4-FFF2-40B4-BE49-F238E27FC236}">
                  <a16:creationId xmlns:a16="http://schemas.microsoft.com/office/drawing/2014/main" id="{7924FE1F-AA08-D8B6-C054-ECA4E7870372}"/>
                </a:ext>
              </a:extLst>
            </p:cNvPr>
            <p:cNvSpPr/>
            <p:nvPr/>
          </p:nvSpPr>
          <p:spPr>
            <a:xfrm>
              <a:off x="5487672" y="2563955"/>
              <a:ext cx="56633" cy="19343"/>
            </a:xfrm>
            <a:custGeom>
              <a:avLst/>
              <a:gdLst/>
              <a:ahLst/>
              <a:cxnLst/>
              <a:rect l="l" t="t" r="r" b="b"/>
              <a:pathLst>
                <a:path w="3370" h="1151" extrusionOk="0">
                  <a:moveTo>
                    <a:pt x="1" y="0"/>
                  </a:moveTo>
                  <a:lnTo>
                    <a:pt x="1" y="1151"/>
                  </a:lnTo>
                  <a:lnTo>
                    <a:pt x="3370" y="1151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74;p60">
              <a:extLst>
                <a:ext uri="{FF2B5EF4-FFF2-40B4-BE49-F238E27FC236}">
                  <a16:creationId xmlns:a16="http://schemas.microsoft.com/office/drawing/2014/main" id="{F1C54961-5993-FFD2-5B54-BBA3172E939B}"/>
                </a:ext>
              </a:extLst>
            </p:cNvPr>
            <p:cNvSpPr/>
            <p:nvPr/>
          </p:nvSpPr>
          <p:spPr>
            <a:xfrm>
              <a:off x="5664204" y="2362802"/>
              <a:ext cx="79841" cy="79488"/>
            </a:xfrm>
            <a:custGeom>
              <a:avLst/>
              <a:gdLst/>
              <a:ahLst/>
              <a:cxnLst/>
              <a:rect l="l" t="t" r="r" b="b"/>
              <a:pathLst>
                <a:path w="4751" h="4730" extrusionOk="0">
                  <a:moveTo>
                    <a:pt x="733" y="1"/>
                  </a:moveTo>
                  <a:lnTo>
                    <a:pt x="733" y="733"/>
                  </a:lnTo>
                  <a:lnTo>
                    <a:pt x="1" y="733"/>
                  </a:lnTo>
                  <a:lnTo>
                    <a:pt x="1" y="3976"/>
                  </a:lnTo>
                  <a:lnTo>
                    <a:pt x="733" y="3976"/>
                  </a:lnTo>
                  <a:lnTo>
                    <a:pt x="733" y="4730"/>
                  </a:lnTo>
                  <a:lnTo>
                    <a:pt x="4018" y="4730"/>
                  </a:lnTo>
                  <a:lnTo>
                    <a:pt x="4018" y="3976"/>
                  </a:lnTo>
                  <a:lnTo>
                    <a:pt x="4750" y="3976"/>
                  </a:lnTo>
                  <a:lnTo>
                    <a:pt x="4750" y="733"/>
                  </a:lnTo>
                  <a:lnTo>
                    <a:pt x="4018" y="733"/>
                  </a:lnTo>
                  <a:lnTo>
                    <a:pt x="4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75;p60">
              <a:extLst>
                <a:ext uri="{FF2B5EF4-FFF2-40B4-BE49-F238E27FC236}">
                  <a16:creationId xmlns:a16="http://schemas.microsoft.com/office/drawing/2014/main" id="{353E6898-98CE-7540-6B50-3DF7DA5E0634}"/>
                </a:ext>
              </a:extLst>
            </p:cNvPr>
            <p:cNvSpPr/>
            <p:nvPr/>
          </p:nvSpPr>
          <p:spPr>
            <a:xfrm>
              <a:off x="5775680" y="2362802"/>
              <a:ext cx="79488" cy="79488"/>
            </a:xfrm>
            <a:custGeom>
              <a:avLst/>
              <a:gdLst/>
              <a:ahLst/>
              <a:cxnLst/>
              <a:rect l="l" t="t" r="r" b="b"/>
              <a:pathLst>
                <a:path w="4730" h="4730" extrusionOk="0">
                  <a:moveTo>
                    <a:pt x="733" y="1"/>
                  </a:moveTo>
                  <a:lnTo>
                    <a:pt x="733" y="733"/>
                  </a:lnTo>
                  <a:lnTo>
                    <a:pt x="0" y="733"/>
                  </a:lnTo>
                  <a:lnTo>
                    <a:pt x="0" y="3976"/>
                  </a:lnTo>
                  <a:lnTo>
                    <a:pt x="733" y="3976"/>
                  </a:lnTo>
                  <a:lnTo>
                    <a:pt x="733" y="4730"/>
                  </a:lnTo>
                  <a:lnTo>
                    <a:pt x="3997" y="4730"/>
                  </a:lnTo>
                  <a:lnTo>
                    <a:pt x="3997" y="3976"/>
                  </a:lnTo>
                  <a:lnTo>
                    <a:pt x="4729" y="3976"/>
                  </a:lnTo>
                  <a:lnTo>
                    <a:pt x="4729" y="733"/>
                  </a:lnTo>
                  <a:lnTo>
                    <a:pt x="3997" y="733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2641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11;p62">
            <a:extLst>
              <a:ext uri="{FF2B5EF4-FFF2-40B4-BE49-F238E27FC236}">
                <a16:creationId xmlns:a16="http://schemas.microsoft.com/office/drawing/2014/main" id="{60D4ABD3-31BC-828E-3575-E5372FFF3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715" y="139841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T-test (Multi vs. Native)</a:t>
            </a:r>
            <a:endParaRPr dirty="0"/>
          </a:p>
        </p:txBody>
      </p:sp>
      <p:sp>
        <p:nvSpPr>
          <p:cNvPr id="1096" name="Google Shape;1029;p60">
            <a:extLst>
              <a:ext uri="{FF2B5EF4-FFF2-40B4-BE49-F238E27FC236}">
                <a16:creationId xmlns:a16="http://schemas.microsoft.com/office/drawing/2014/main" id="{0DFF5F07-9081-5324-A559-0936E4FAC2E4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3</a:t>
            </a:r>
          </a:p>
        </p:txBody>
      </p:sp>
      <p:sp>
        <p:nvSpPr>
          <p:cNvPr id="23" name="Google Shape;1113;p62">
            <a:extLst>
              <a:ext uri="{FF2B5EF4-FFF2-40B4-BE49-F238E27FC236}">
                <a16:creationId xmlns:a16="http://schemas.microsoft.com/office/drawing/2014/main" id="{A2825B6F-E9D3-32BD-71FD-7520CB4668E2}"/>
              </a:ext>
            </a:extLst>
          </p:cNvPr>
          <p:cNvSpPr txBox="1"/>
          <p:nvPr/>
        </p:nvSpPr>
        <p:spPr>
          <a:xfrm>
            <a:off x="317012" y="651341"/>
            <a:ext cx="8517292" cy="2459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14) – 16245 Games, 14 Features</a:t>
            </a:r>
          </a:p>
        </p:txBody>
      </p:sp>
      <p:graphicFrame>
        <p:nvGraphicFramePr>
          <p:cNvPr id="24" name="표 31">
            <a:extLst>
              <a:ext uri="{FF2B5EF4-FFF2-40B4-BE49-F238E27FC236}">
                <a16:creationId xmlns:a16="http://schemas.microsoft.com/office/drawing/2014/main" id="{68218812-6D59-5F88-7BDE-93F2495107D3}"/>
              </a:ext>
            </a:extLst>
          </p:cNvPr>
          <p:cNvGraphicFramePr>
            <a:graphicFrameLocks noGrp="1"/>
          </p:cNvGraphicFramePr>
          <p:nvPr/>
        </p:nvGraphicFramePr>
        <p:xfrm>
          <a:off x="317011" y="901228"/>
          <a:ext cx="8509984" cy="3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07856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31905041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17581019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754418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193133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18762721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7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accent4"/>
                          </a:solidFill>
                        </a:rPr>
                        <a:t>Generation</a:t>
                      </a: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Type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Company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Multi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NA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EU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JP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Other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Global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sp>
        <p:nvSpPr>
          <p:cNvPr id="42" name="Google Shape;1161;p65">
            <a:extLst>
              <a:ext uri="{FF2B5EF4-FFF2-40B4-BE49-F238E27FC236}">
                <a16:creationId xmlns:a16="http://schemas.microsoft.com/office/drawing/2014/main" id="{D64B71BB-4FDB-44CD-CEBB-D5BC5C85CB54}"/>
              </a:ext>
            </a:extLst>
          </p:cNvPr>
          <p:cNvSpPr txBox="1">
            <a:spLocks/>
          </p:cNvSpPr>
          <p:nvPr/>
        </p:nvSpPr>
        <p:spPr>
          <a:xfrm>
            <a:off x="317007" y="2446020"/>
            <a:ext cx="2692893" cy="1918943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SzPts val="1200"/>
            </a:pPr>
            <a:r>
              <a:rPr lang="ko-KR" alt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 </a:t>
            </a:r>
            <a:r>
              <a:rPr lang="ko-KR" altLang="en-US" sz="11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귀무가설</a:t>
            </a:r>
            <a:r>
              <a:rPr lang="ko-KR" alt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ko-KR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: Multi </a:t>
            </a:r>
            <a:r>
              <a:rPr lang="ko-KR" alt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평균 </a:t>
            </a:r>
            <a:r>
              <a:rPr lang="en-US" altLang="ko-KR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&lt;=</a:t>
            </a:r>
            <a:r>
              <a:rPr lang="ko-KR" alt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ko-KR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Native </a:t>
            </a:r>
            <a:r>
              <a:rPr lang="ko-KR" alt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평균</a:t>
            </a:r>
            <a:endParaRPr lang="en-US" altLang="ko-KR" sz="11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 대립가설 </a:t>
            </a:r>
            <a:r>
              <a:rPr lang="en-US" altLang="ko-KR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: Multi </a:t>
            </a:r>
            <a:r>
              <a:rPr lang="ko-KR" alt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평균 </a:t>
            </a:r>
            <a:r>
              <a:rPr lang="en-US" altLang="ko-KR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&gt; Native </a:t>
            </a:r>
            <a:r>
              <a:rPr lang="ko-KR" alt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평균</a:t>
            </a:r>
            <a:endParaRPr lang="en-US" altLang="ko-KR" sz="11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endParaRPr lang="en-US" altLang="ko-KR" sz="11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 </a:t>
            </a:r>
            <a:r>
              <a:rPr lang="en-US" altLang="ko-KR" sz="11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Levene</a:t>
            </a:r>
            <a:r>
              <a:rPr lang="en-US" altLang="ko-KR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등분산검정 결과</a:t>
            </a:r>
            <a:endParaRPr lang="en-US" altLang="ko-KR" sz="11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p-value = 0.006 (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셋째자리 반올림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두 집단은 분산이 같지 않음</a:t>
            </a:r>
            <a:endParaRPr lang="en-US" altLang="ko-KR" sz="10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endParaRPr lang="en-US" altLang="ko-KR" sz="11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 </a:t>
            </a:r>
            <a:r>
              <a:rPr lang="en-US" altLang="ko-KR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One-Tailed T-test</a:t>
            </a:r>
            <a:r>
              <a:rPr lang="ko-KR" altLang="en-US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ko-KR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altLang="ko-KR" sz="11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equal_var</a:t>
            </a:r>
            <a:r>
              <a:rPr lang="en-US" altLang="ko-KR" sz="11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=False)</a:t>
            </a: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p-value = 0.000 (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셋째자리 반올림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멀티플랫폼 평균매출이 유의미하게 더 크다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grpSp>
        <p:nvGrpSpPr>
          <p:cNvPr id="4" name="Google Shape;1063;p60">
            <a:extLst>
              <a:ext uri="{FF2B5EF4-FFF2-40B4-BE49-F238E27FC236}">
                <a16:creationId xmlns:a16="http://schemas.microsoft.com/office/drawing/2014/main" id="{733048CE-DDCF-0A05-6C33-D4F375C3B219}"/>
              </a:ext>
            </a:extLst>
          </p:cNvPr>
          <p:cNvGrpSpPr/>
          <p:nvPr/>
        </p:nvGrpSpPr>
        <p:grpSpPr>
          <a:xfrm>
            <a:off x="102308" y="101599"/>
            <a:ext cx="763566" cy="356909"/>
            <a:chOff x="5042494" y="2301275"/>
            <a:chExt cx="874146" cy="408597"/>
          </a:xfrm>
        </p:grpSpPr>
        <p:sp>
          <p:nvSpPr>
            <p:cNvPr id="11" name="Google Shape;1064;p60">
              <a:extLst>
                <a:ext uri="{FF2B5EF4-FFF2-40B4-BE49-F238E27FC236}">
                  <a16:creationId xmlns:a16="http://schemas.microsoft.com/office/drawing/2014/main" id="{CA379C38-40E7-9FC2-AD31-01365528EB41}"/>
                </a:ext>
              </a:extLst>
            </p:cNvPr>
            <p:cNvSpPr/>
            <p:nvPr/>
          </p:nvSpPr>
          <p:spPr>
            <a:xfrm>
              <a:off x="5042494" y="2344164"/>
              <a:ext cx="874146" cy="325278"/>
            </a:xfrm>
            <a:custGeom>
              <a:avLst/>
              <a:gdLst/>
              <a:ahLst/>
              <a:cxnLst/>
              <a:rect l="l" t="t" r="r" b="b"/>
              <a:pathLst>
                <a:path w="52017" h="19356" extrusionOk="0">
                  <a:moveTo>
                    <a:pt x="1" y="1"/>
                  </a:moveTo>
                  <a:lnTo>
                    <a:pt x="1" y="19355"/>
                  </a:lnTo>
                  <a:lnTo>
                    <a:pt x="52017" y="19355"/>
                  </a:lnTo>
                  <a:lnTo>
                    <a:pt x="520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5;p60">
              <a:extLst>
                <a:ext uri="{FF2B5EF4-FFF2-40B4-BE49-F238E27FC236}">
                  <a16:creationId xmlns:a16="http://schemas.microsoft.com/office/drawing/2014/main" id="{37A29AB3-A88E-F6A1-44F3-A0137A3C12AA}"/>
                </a:ext>
              </a:extLst>
            </p:cNvPr>
            <p:cNvSpPr/>
            <p:nvPr/>
          </p:nvSpPr>
          <p:spPr>
            <a:xfrm>
              <a:off x="5083635" y="2301275"/>
              <a:ext cx="792927" cy="408597"/>
            </a:xfrm>
            <a:custGeom>
              <a:avLst/>
              <a:gdLst/>
              <a:ahLst/>
              <a:cxnLst/>
              <a:rect l="l" t="t" r="r" b="b"/>
              <a:pathLst>
                <a:path w="47184" h="24314" extrusionOk="0">
                  <a:moveTo>
                    <a:pt x="1" y="0"/>
                  </a:moveTo>
                  <a:lnTo>
                    <a:pt x="1" y="24313"/>
                  </a:lnTo>
                  <a:lnTo>
                    <a:pt x="47183" y="24313"/>
                  </a:lnTo>
                  <a:lnTo>
                    <a:pt x="471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6;p60">
              <a:extLst>
                <a:ext uri="{FF2B5EF4-FFF2-40B4-BE49-F238E27FC236}">
                  <a16:creationId xmlns:a16="http://schemas.microsoft.com/office/drawing/2014/main" id="{5284F897-E31B-FA51-82E2-B6E4AEFD7A60}"/>
                </a:ext>
              </a:extLst>
            </p:cNvPr>
            <p:cNvSpPr/>
            <p:nvPr/>
          </p:nvSpPr>
          <p:spPr>
            <a:xfrm>
              <a:off x="5083635" y="2344164"/>
              <a:ext cx="792927" cy="325278"/>
            </a:xfrm>
            <a:custGeom>
              <a:avLst/>
              <a:gdLst/>
              <a:ahLst/>
              <a:cxnLst/>
              <a:rect l="l" t="t" r="r" b="b"/>
              <a:pathLst>
                <a:path w="47184" h="19356" extrusionOk="0">
                  <a:moveTo>
                    <a:pt x="1" y="1"/>
                  </a:moveTo>
                  <a:lnTo>
                    <a:pt x="1" y="19355"/>
                  </a:lnTo>
                  <a:lnTo>
                    <a:pt x="47183" y="19355"/>
                  </a:lnTo>
                  <a:lnTo>
                    <a:pt x="471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67;p60">
              <a:extLst>
                <a:ext uri="{FF2B5EF4-FFF2-40B4-BE49-F238E27FC236}">
                  <a16:creationId xmlns:a16="http://schemas.microsoft.com/office/drawing/2014/main" id="{C9CB3297-28DB-60EB-F1B5-6DD435D13541}"/>
                </a:ext>
              </a:extLst>
            </p:cNvPr>
            <p:cNvSpPr/>
            <p:nvPr/>
          </p:nvSpPr>
          <p:spPr>
            <a:xfrm>
              <a:off x="5407507" y="2498546"/>
              <a:ext cx="56969" cy="19359"/>
            </a:xfrm>
            <a:custGeom>
              <a:avLst/>
              <a:gdLst/>
              <a:ahLst/>
              <a:cxnLst/>
              <a:rect l="l" t="t" r="r" b="b"/>
              <a:pathLst>
                <a:path w="3390" h="1152" extrusionOk="0">
                  <a:moveTo>
                    <a:pt x="0" y="0"/>
                  </a:moveTo>
                  <a:lnTo>
                    <a:pt x="0" y="1151"/>
                  </a:lnTo>
                  <a:lnTo>
                    <a:pt x="3390" y="1151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68;p60">
              <a:extLst>
                <a:ext uri="{FF2B5EF4-FFF2-40B4-BE49-F238E27FC236}">
                  <a16:creationId xmlns:a16="http://schemas.microsoft.com/office/drawing/2014/main" id="{C34EF44A-4565-7D9A-7B13-4F65F10063CB}"/>
                </a:ext>
              </a:extLst>
            </p:cNvPr>
            <p:cNvSpPr/>
            <p:nvPr/>
          </p:nvSpPr>
          <p:spPr>
            <a:xfrm>
              <a:off x="5487672" y="2498193"/>
              <a:ext cx="56633" cy="19359"/>
            </a:xfrm>
            <a:custGeom>
              <a:avLst/>
              <a:gdLst/>
              <a:ahLst/>
              <a:cxnLst/>
              <a:rect l="l" t="t" r="r" b="b"/>
              <a:pathLst>
                <a:path w="3370" h="1152" extrusionOk="0">
                  <a:moveTo>
                    <a:pt x="1" y="0"/>
                  </a:moveTo>
                  <a:lnTo>
                    <a:pt x="1" y="1151"/>
                  </a:lnTo>
                  <a:lnTo>
                    <a:pt x="3370" y="1151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69;p60">
              <a:extLst>
                <a:ext uri="{FF2B5EF4-FFF2-40B4-BE49-F238E27FC236}">
                  <a16:creationId xmlns:a16="http://schemas.microsoft.com/office/drawing/2014/main" id="{30D9B38A-9E84-7C67-EE1F-CB6AF8BBA23D}"/>
                </a:ext>
              </a:extLst>
            </p:cNvPr>
            <p:cNvSpPr/>
            <p:nvPr/>
          </p:nvSpPr>
          <p:spPr>
            <a:xfrm>
              <a:off x="5136037" y="2436296"/>
              <a:ext cx="131869" cy="131533"/>
            </a:xfrm>
            <a:custGeom>
              <a:avLst/>
              <a:gdLst/>
              <a:ahLst/>
              <a:cxnLst/>
              <a:rect l="l" t="t" r="r" b="b"/>
              <a:pathLst>
                <a:path w="7847" h="7827" extrusionOk="0">
                  <a:moveTo>
                    <a:pt x="2218" y="1"/>
                  </a:moveTo>
                  <a:lnTo>
                    <a:pt x="2218" y="2198"/>
                  </a:lnTo>
                  <a:lnTo>
                    <a:pt x="0" y="2198"/>
                  </a:lnTo>
                  <a:lnTo>
                    <a:pt x="0" y="5588"/>
                  </a:lnTo>
                  <a:lnTo>
                    <a:pt x="2218" y="5588"/>
                  </a:lnTo>
                  <a:lnTo>
                    <a:pt x="2218" y="7826"/>
                  </a:lnTo>
                  <a:lnTo>
                    <a:pt x="5629" y="7826"/>
                  </a:lnTo>
                  <a:lnTo>
                    <a:pt x="5629" y="5588"/>
                  </a:lnTo>
                  <a:lnTo>
                    <a:pt x="7847" y="5588"/>
                  </a:lnTo>
                  <a:lnTo>
                    <a:pt x="7847" y="2198"/>
                  </a:lnTo>
                  <a:lnTo>
                    <a:pt x="5629" y="2198"/>
                  </a:lnTo>
                  <a:lnTo>
                    <a:pt x="56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70;p60">
              <a:extLst>
                <a:ext uri="{FF2B5EF4-FFF2-40B4-BE49-F238E27FC236}">
                  <a16:creationId xmlns:a16="http://schemas.microsoft.com/office/drawing/2014/main" id="{276B45D2-7F52-6E29-DB50-A1A5595ADB0E}"/>
                </a:ext>
              </a:extLst>
            </p:cNvPr>
            <p:cNvSpPr/>
            <p:nvPr/>
          </p:nvSpPr>
          <p:spPr>
            <a:xfrm>
              <a:off x="5664204" y="2490815"/>
              <a:ext cx="79841" cy="79471"/>
            </a:xfrm>
            <a:custGeom>
              <a:avLst/>
              <a:gdLst/>
              <a:ahLst/>
              <a:cxnLst/>
              <a:rect l="l" t="t" r="r" b="b"/>
              <a:pathLst>
                <a:path w="4751" h="4729" extrusionOk="0">
                  <a:moveTo>
                    <a:pt x="733" y="0"/>
                  </a:moveTo>
                  <a:lnTo>
                    <a:pt x="733" y="732"/>
                  </a:lnTo>
                  <a:lnTo>
                    <a:pt x="1" y="732"/>
                  </a:lnTo>
                  <a:lnTo>
                    <a:pt x="1" y="3976"/>
                  </a:lnTo>
                  <a:lnTo>
                    <a:pt x="733" y="3976"/>
                  </a:lnTo>
                  <a:lnTo>
                    <a:pt x="733" y="4729"/>
                  </a:lnTo>
                  <a:lnTo>
                    <a:pt x="4018" y="4729"/>
                  </a:lnTo>
                  <a:lnTo>
                    <a:pt x="4018" y="3976"/>
                  </a:lnTo>
                  <a:lnTo>
                    <a:pt x="4750" y="3976"/>
                  </a:lnTo>
                  <a:lnTo>
                    <a:pt x="4750" y="732"/>
                  </a:lnTo>
                  <a:lnTo>
                    <a:pt x="4018" y="732"/>
                  </a:lnTo>
                  <a:lnTo>
                    <a:pt x="4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71;p60">
              <a:extLst>
                <a:ext uri="{FF2B5EF4-FFF2-40B4-BE49-F238E27FC236}">
                  <a16:creationId xmlns:a16="http://schemas.microsoft.com/office/drawing/2014/main" id="{816554F6-99AE-E43B-CFC1-D14292975269}"/>
                </a:ext>
              </a:extLst>
            </p:cNvPr>
            <p:cNvSpPr/>
            <p:nvPr/>
          </p:nvSpPr>
          <p:spPr>
            <a:xfrm>
              <a:off x="5775680" y="2490815"/>
              <a:ext cx="79488" cy="79471"/>
            </a:xfrm>
            <a:custGeom>
              <a:avLst/>
              <a:gdLst/>
              <a:ahLst/>
              <a:cxnLst/>
              <a:rect l="l" t="t" r="r" b="b"/>
              <a:pathLst>
                <a:path w="4730" h="4729" extrusionOk="0">
                  <a:moveTo>
                    <a:pt x="733" y="0"/>
                  </a:moveTo>
                  <a:lnTo>
                    <a:pt x="733" y="732"/>
                  </a:lnTo>
                  <a:lnTo>
                    <a:pt x="0" y="732"/>
                  </a:lnTo>
                  <a:lnTo>
                    <a:pt x="0" y="3976"/>
                  </a:lnTo>
                  <a:lnTo>
                    <a:pt x="733" y="3976"/>
                  </a:lnTo>
                  <a:lnTo>
                    <a:pt x="733" y="4729"/>
                  </a:lnTo>
                  <a:lnTo>
                    <a:pt x="3997" y="4729"/>
                  </a:lnTo>
                  <a:lnTo>
                    <a:pt x="3997" y="3976"/>
                  </a:lnTo>
                  <a:lnTo>
                    <a:pt x="4729" y="3976"/>
                  </a:lnTo>
                  <a:lnTo>
                    <a:pt x="4729" y="732"/>
                  </a:lnTo>
                  <a:lnTo>
                    <a:pt x="3997" y="732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2;p60">
              <a:extLst>
                <a:ext uri="{FF2B5EF4-FFF2-40B4-BE49-F238E27FC236}">
                  <a16:creationId xmlns:a16="http://schemas.microsoft.com/office/drawing/2014/main" id="{FF8759D1-D412-095A-FA6A-AA6924C9159B}"/>
                </a:ext>
              </a:extLst>
            </p:cNvPr>
            <p:cNvSpPr/>
            <p:nvPr/>
          </p:nvSpPr>
          <p:spPr>
            <a:xfrm>
              <a:off x="5407507" y="2564661"/>
              <a:ext cx="56969" cy="19343"/>
            </a:xfrm>
            <a:custGeom>
              <a:avLst/>
              <a:gdLst/>
              <a:ahLst/>
              <a:cxnLst/>
              <a:rect l="l" t="t" r="r" b="b"/>
              <a:pathLst>
                <a:path w="3390" h="1151" extrusionOk="0">
                  <a:moveTo>
                    <a:pt x="0" y="0"/>
                  </a:moveTo>
                  <a:lnTo>
                    <a:pt x="0" y="1151"/>
                  </a:lnTo>
                  <a:lnTo>
                    <a:pt x="3390" y="1151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73;p60">
              <a:extLst>
                <a:ext uri="{FF2B5EF4-FFF2-40B4-BE49-F238E27FC236}">
                  <a16:creationId xmlns:a16="http://schemas.microsoft.com/office/drawing/2014/main" id="{798809C3-0119-BE04-57D8-2C885D0D1434}"/>
                </a:ext>
              </a:extLst>
            </p:cNvPr>
            <p:cNvSpPr/>
            <p:nvPr/>
          </p:nvSpPr>
          <p:spPr>
            <a:xfrm>
              <a:off x="5487672" y="2563955"/>
              <a:ext cx="56633" cy="19343"/>
            </a:xfrm>
            <a:custGeom>
              <a:avLst/>
              <a:gdLst/>
              <a:ahLst/>
              <a:cxnLst/>
              <a:rect l="l" t="t" r="r" b="b"/>
              <a:pathLst>
                <a:path w="3370" h="1151" extrusionOk="0">
                  <a:moveTo>
                    <a:pt x="1" y="0"/>
                  </a:moveTo>
                  <a:lnTo>
                    <a:pt x="1" y="1151"/>
                  </a:lnTo>
                  <a:lnTo>
                    <a:pt x="3370" y="1151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74;p60">
              <a:extLst>
                <a:ext uri="{FF2B5EF4-FFF2-40B4-BE49-F238E27FC236}">
                  <a16:creationId xmlns:a16="http://schemas.microsoft.com/office/drawing/2014/main" id="{17936904-D740-904B-F87F-596B148BF5CE}"/>
                </a:ext>
              </a:extLst>
            </p:cNvPr>
            <p:cNvSpPr/>
            <p:nvPr/>
          </p:nvSpPr>
          <p:spPr>
            <a:xfrm>
              <a:off x="5664204" y="2362802"/>
              <a:ext cx="79841" cy="79488"/>
            </a:xfrm>
            <a:custGeom>
              <a:avLst/>
              <a:gdLst/>
              <a:ahLst/>
              <a:cxnLst/>
              <a:rect l="l" t="t" r="r" b="b"/>
              <a:pathLst>
                <a:path w="4751" h="4730" extrusionOk="0">
                  <a:moveTo>
                    <a:pt x="733" y="1"/>
                  </a:moveTo>
                  <a:lnTo>
                    <a:pt x="733" y="733"/>
                  </a:lnTo>
                  <a:lnTo>
                    <a:pt x="1" y="733"/>
                  </a:lnTo>
                  <a:lnTo>
                    <a:pt x="1" y="3976"/>
                  </a:lnTo>
                  <a:lnTo>
                    <a:pt x="733" y="3976"/>
                  </a:lnTo>
                  <a:lnTo>
                    <a:pt x="733" y="4730"/>
                  </a:lnTo>
                  <a:lnTo>
                    <a:pt x="4018" y="4730"/>
                  </a:lnTo>
                  <a:lnTo>
                    <a:pt x="4018" y="3976"/>
                  </a:lnTo>
                  <a:lnTo>
                    <a:pt x="4750" y="3976"/>
                  </a:lnTo>
                  <a:lnTo>
                    <a:pt x="4750" y="733"/>
                  </a:lnTo>
                  <a:lnTo>
                    <a:pt x="4018" y="733"/>
                  </a:lnTo>
                  <a:lnTo>
                    <a:pt x="4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75;p60">
              <a:extLst>
                <a:ext uri="{FF2B5EF4-FFF2-40B4-BE49-F238E27FC236}">
                  <a16:creationId xmlns:a16="http://schemas.microsoft.com/office/drawing/2014/main" id="{93677FB0-E73D-E10F-FA71-F0CB658DC4EE}"/>
                </a:ext>
              </a:extLst>
            </p:cNvPr>
            <p:cNvSpPr/>
            <p:nvPr/>
          </p:nvSpPr>
          <p:spPr>
            <a:xfrm>
              <a:off x="5775680" y="2362802"/>
              <a:ext cx="79488" cy="79488"/>
            </a:xfrm>
            <a:custGeom>
              <a:avLst/>
              <a:gdLst/>
              <a:ahLst/>
              <a:cxnLst/>
              <a:rect l="l" t="t" r="r" b="b"/>
              <a:pathLst>
                <a:path w="4730" h="4730" extrusionOk="0">
                  <a:moveTo>
                    <a:pt x="733" y="1"/>
                  </a:moveTo>
                  <a:lnTo>
                    <a:pt x="733" y="733"/>
                  </a:lnTo>
                  <a:lnTo>
                    <a:pt x="0" y="733"/>
                  </a:lnTo>
                  <a:lnTo>
                    <a:pt x="0" y="3976"/>
                  </a:lnTo>
                  <a:lnTo>
                    <a:pt x="733" y="3976"/>
                  </a:lnTo>
                  <a:lnTo>
                    <a:pt x="733" y="4730"/>
                  </a:lnTo>
                  <a:lnTo>
                    <a:pt x="3997" y="4730"/>
                  </a:lnTo>
                  <a:lnTo>
                    <a:pt x="3997" y="3976"/>
                  </a:lnTo>
                  <a:lnTo>
                    <a:pt x="4729" y="3976"/>
                  </a:lnTo>
                  <a:lnTo>
                    <a:pt x="4729" y="733"/>
                  </a:lnTo>
                  <a:lnTo>
                    <a:pt x="3997" y="733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9" name="Google Shape;666;p54">
            <a:extLst>
              <a:ext uri="{FF2B5EF4-FFF2-40B4-BE49-F238E27FC236}">
                <a16:creationId xmlns:a16="http://schemas.microsoft.com/office/drawing/2014/main" id="{85A142DE-4971-39B8-AE3A-F5AC4E740C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541865"/>
              </p:ext>
            </p:extLst>
          </p:nvPr>
        </p:nvGraphicFramePr>
        <p:xfrm>
          <a:off x="317007" y="1466112"/>
          <a:ext cx="2692893" cy="914340"/>
        </p:xfrm>
        <a:graphic>
          <a:graphicData uri="http://schemas.openxmlformats.org/drawingml/2006/table">
            <a:tbl>
              <a:tblPr>
                <a:noFill/>
                <a:tableStyleId>{D82D06D1-214A-478E-BAE9-9D4EA263E572}</a:tableStyleId>
              </a:tblPr>
              <a:tblGrid>
                <a:gridCol w="89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accent4"/>
                          </a:solidFill>
                          <a:latin typeface="Russo One"/>
                          <a:ea typeface="Russo One"/>
                          <a:cs typeface="Russo One"/>
                          <a:sym typeface="Russo One"/>
                        </a:rPr>
                        <a:t>Multi Platform</a:t>
                      </a:r>
                      <a:endParaRPr sz="900" dirty="0">
                        <a:solidFill>
                          <a:schemeClr val="accent4"/>
                        </a:solidFill>
                        <a:latin typeface="Russo One"/>
                        <a:ea typeface="Russo One"/>
                        <a:cs typeface="Russo One"/>
                        <a:sym typeface="Russo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Russo One"/>
                          <a:ea typeface="Russo One"/>
                          <a:cs typeface="Russo One"/>
                          <a:sym typeface="Russo One"/>
                        </a:rPr>
                        <a:t>Native Platform</a:t>
                      </a:r>
                      <a:endParaRPr sz="900" dirty="0">
                        <a:solidFill>
                          <a:schemeClr val="accent4"/>
                        </a:solidFill>
                        <a:latin typeface="Russo One"/>
                        <a:ea typeface="Russo One"/>
                        <a:cs typeface="Russo One"/>
                        <a:sym typeface="Russo On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accent4"/>
                          </a:solidFill>
                          <a:latin typeface="Russo One"/>
                          <a:ea typeface="Russo One"/>
                          <a:cs typeface="Russo One"/>
                          <a:sym typeface="Russo One"/>
                        </a:rPr>
                        <a:t>Mean</a:t>
                      </a:r>
                      <a:endParaRPr sz="900" b="0" dirty="0">
                        <a:solidFill>
                          <a:schemeClr val="accent4"/>
                        </a:solidFill>
                        <a:latin typeface="Russo One"/>
                        <a:ea typeface="Russo One"/>
                        <a:cs typeface="Russo One"/>
                        <a:sym typeface="Russo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4584.7</a:t>
                      </a:r>
                      <a:endParaRPr sz="9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4173.95</a:t>
                      </a:r>
                      <a:endParaRPr sz="9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4F87DE7-E9BE-A589-E223-3F1153A9C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564" y="1466112"/>
            <a:ext cx="5770740" cy="289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18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3913F2-F796-337C-B134-2B4AC5712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97" y="1408817"/>
            <a:ext cx="4942575" cy="2982268"/>
          </a:xfrm>
          <a:prstGeom prst="rect">
            <a:avLst/>
          </a:prstGeom>
        </p:spPr>
      </p:pic>
      <p:sp>
        <p:nvSpPr>
          <p:cNvPr id="43" name="Google Shape;1111;p62">
            <a:extLst>
              <a:ext uri="{FF2B5EF4-FFF2-40B4-BE49-F238E27FC236}">
                <a16:creationId xmlns:a16="http://schemas.microsoft.com/office/drawing/2014/main" id="{60D4ABD3-31BC-828E-3575-E5372FFF3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715" y="139841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T-test (Region)</a:t>
            </a:r>
            <a:endParaRPr dirty="0"/>
          </a:p>
        </p:txBody>
      </p:sp>
      <p:sp>
        <p:nvSpPr>
          <p:cNvPr id="23" name="Google Shape;1113;p62">
            <a:extLst>
              <a:ext uri="{FF2B5EF4-FFF2-40B4-BE49-F238E27FC236}">
                <a16:creationId xmlns:a16="http://schemas.microsoft.com/office/drawing/2014/main" id="{A2825B6F-E9D3-32BD-71FD-7520CB4668E2}"/>
              </a:ext>
            </a:extLst>
          </p:cNvPr>
          <p:cNvSpPr txBox="1"/>
          <p:nvPr/>
        </p:nvSpPr>
        <p:spPr>
          <a:xfrm>
            <a:off x="317012" y="651341"/>
            <a:ext cx="8517292" cy="2459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14) – 16245 Games, 14 Features</a:t>
            </a:r>
          </a:p>
        </p:txBody>
      </p:sp>
      <p:graphicFrame>
        <p:nvGraphicFramePr>
          <p:cNvPr id="24" name="표 31">
            <a:extLst>
              <a:ext uri="{FF2B5EF4-FFF2-40B4-BE49-F238E27FC236}">
                <a16:creationId xmlns:a16="http://schemas.microsoft.com/office/drawing/2014/main" id="{68218812-6D59-5F88-7BDE-93F249510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083357"/>
              </p:ext>
            </p:extLst>
          </p:nvPr>
        </p:nvGraphicFramePr>
        <p:xfrm>
          <a:off x="317011" y="901228"/>
          <a:ext cx="8509984" cy="3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07856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31905041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17581019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754418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193133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18762721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7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accent4"/>
                          </a:solidFill>
                        </a:rPr>
                        <a:t>Generation</a:t>
                      </a: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Type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Company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Multi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NA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EU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JP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Other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Global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sp>
        <p:nvSpPr>
          <p:cNvPr id="42" name="Google Shape;1161;p65">
            <a:extLst>
              <a:ext uri="{FF2B5EF4-FFF2-40B4-BE49-F238E27FC236}">
                <a16:creationId xmlns:a16="http://schemas.microsoft.com/office/drawing/2014/main" id="{D64B71BB-4FDB-44CD-CEBB-D5BC5C85CB54}"/>
              </a:ext>
            </a:extLst>
          </p:cNvPr>
          <p:cNvSpPr txBox="1">
            <a:spLocks/>
          </p:cNvSpPr>
          <p:nvPr/>
        </p:nvSpPr>
        <p:spPr>
          <a:xfrm>
            <a:off x="5478780" y="1408818"/>
            <a:ext cx="3340904" cy="295614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SzPts val="1200"/>
            </a:pP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북미</a:t>
            </a:r>
            <a:endParaRPr lang="en-US" altLang="ko-KR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NA </a:t>
            </a:r>
            <a:r>
              <a:rPr lang="en-US" altLang="ko-KR" sz="10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levene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등분산검정 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p-value : 0.000</a:t>
            </a: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NA T-test </a:t>
            </a:r>
            <a:r>
              <a:rPr lang="ko-KR" altLang="en-US" sz="10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단측검정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p-value : 0.000</a:t>
            </a:r>
          </a:p>
          <a:p>
            <a:pPr marL="152400">
              <a:buSzPts val="1200"/>
            </a:pP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유럽</a:t>
            </a:r>
            <a:endParaRPr lang="en-US" altLang="ko-KR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EU </a:t>
            </a:r>
            <a:r>
              <a:rPr lang="en-US" altLang="ko-KR" sz="10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levene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등분산검정 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p-value : 0.000</a:t>
            </a: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EU T-test </a:t>
            </a:r>
            <a:r>
              <a:rPr lang="ko-KR" altLang="en-US" sz="10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단측검정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p-value : 0.000</a:t>
            </a:r>
          </a:p>
          <a:p>
            <a:pPr marL="152400">
              <a:buSzPts val="1200"/>
            </a:pP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일본</a:t>
            </a:r>
            <a:endParaRPr lang="en-US" altLang="ko-KR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JP </a:t>
            </a:r>
            <a:r>
              <a:rPr lang="en-US" altLang="ko-KR" sz="10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levene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등분산검정 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p-value : 0.000</a:t>
            </a: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JP T-test </a:t>
            </a:r>
            <a:r>
              <a:rPr lang="ko-KR" altLang="en-US" sz="10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단측검정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p-value : 0.000</a:t>
            </a:r>
          </a:p>
          <a:p>
            <a:pPr marL="152400">
              <a:buSzPts val="1200"/>
            </a:pPr>
            <a:r>
              <a:rPr lang="ko-KR" alt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lang="en-US" altLang="ko-KR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그외</a:t>
            </a:r>
            <a:endParaRPr lang="en-US" altLang="ko-KR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Other </a:t>
            </a:r>
            <a:r>
              <a:rPr lang="en-US" altLang="ko-KR" sz="10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levene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등분산검정 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p-value : 0.000</a:t>
            </a:r>
          </a:p>
          <a:p>
            <a:pPr marL="152400">
              <a:buSzPts val="1200"/>
            </a:pP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Other T-test </a:t>
            </a:r>
            <a:r>
              <a:rPr lang="ko-KR" altLang="en-US" sz="10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단측검정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p-value : 0.000</a:t>
            </a:r>
          </a:p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82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☆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dirty="0">
                <a:solidFill>
                  <a:srgbClr val="FFFF82"/>
                </a:solidFill>
                <a:latin typeface="Open Sans"/>
                <a:ea typeface="Open Sans"/>
                <a:cs typeface="Open Sans"/>
                <a:sym typeface="Open Sans"/>
              </a:rPr>
              <a:t>결론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82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북미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유럽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ko-KR" altLang="en-US" sz="10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그외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지역에선 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Multi &gt; Native</a:t>
            </a:r>
          </a:p>
          <a:p>
            <a:pPr marL="152400">
              <a:buSzPts val="1200"/>
            </a:pPr>
            <a:r>
              <a:rPr lang="ko-KR" alt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일본에서만 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Native &gt; Multi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BF4316A-C456-7D00-E842-C796012DFA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95"/>
          <a:stretch/>
        </p:blipFill>
        <p:spPr>
          <a:xfrm>
            <a:off x="2277948" y="1420441"/>
            <a:ext cx="486718" cy="258787"/>
          </a:xfrm>
          <a:prstGeom prst="rect">
            <a:avLst/>
          </a:prstGeom>
        </p:spPr>
      </p:pic>
      <p:pic>
        <p:nvPicPr>
          <p:cNvPr id="25" name="Picture 2" descr="유럽 연합 로고 중간에 Eu 문자가 있는 유럽 연합의 국기 | 프리미엄 사진">
            <a:extLst>
              <a:ext uri="{FF2B5EF4-FFF2-40B4-BE49-F238E27FC236}">
                <a16:creationId xmlns:a16="http://schemas.microsoft.com/office/drawing/2014/main" id="{B6541147-97DF-9031-BBD7-01316C61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51" y="1420441"/>
            <a:ext cx="383379" cy="26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Japan Logo PNG Transparent &amp; SVG Vector - Freebie Supply">
            <a:extLst>
              <a:ext uri="{FF2B5EF4-FFF2-40B4-BE49-F238E27FC236}">
                <a16:creationId xmlns:a16="http://schemas.microsoft.com/office/drawing/2014/main" id="{95A1272E-978F-61C5-F23C-50DB3838E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 t="20808" r="5769" b="20925"/>
          <a:stretch/>
        </p:blipFill>
        <p:spPr bwMode="auto">
          <a:xfrm>
            <a:off x="2443083" y="2990184"/>
            <a:ext cx="321583" cy="210970"/>
          </a:xfrm>
          <a:prstGeom prst="rect">
            <a:avLst/>
          </a:prstGeom>
          <a:noFill/>
          <a:ln w="127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F23374E-D56C-D0E3-9E24-878335E04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8752" y="2969272"/>
            <a:ext cx="389678" cy="207641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2"/>
            </a:solidFill>
          </a:ln>
        </p:spPr>
      </p:pic>
      <p:sp>
        <p:nvSpPr>
          <p:cNvPr id="4" name="Google Shape;1029;p60">
            <a:extLst>
              <a:ext uri="{FF2B5EF4-FFF2-40B4-BE49-F238E27FC236}">
                <a16:creationId xmlns:a16="http://schemas.microsoft.com/office/drawing/2014/main" id="{EB16F10A-2579-F3BD-0EBA-372FFF4868E4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3</a:t>
            </a:r>
          </a:p>
        </p:txBody>
      </p:sp>
      <p:grpSp>
        <p:nvGrpSpPr>
          <p:cNvPr id="10" name="Google Shape;1063;p60">
            <a:extLst>
              <a:ext uri="{FF2B5EF4-FFF2-40B4-BE49-F238E27FC236}">
                <a16:creationId xmlns:a16="http://schemas.microsoft.com/office/drawing/2014/main" id="{63217A0B-A8CD-933B-445D-19CA232582DC}"/>
              </a:ext>
            </a:extLst>
          </p:cNvPr>
          <p:cNvGrpSpPr/>
          <p:nvPr/>
        </p:nvGrpSpPr>
        <p:grpSpPr>
          <a:xfrm>
            <a:off x="102308" y="101599"/>
            <a:ext cx="763566" cy="356909"/>
            <a:chOff x="5042494" y="2301275"/>
            <a:chExt cx="874146" cy="408597"/>
          </a:xfrm>
        </p:grpSpPr>
        <p:sp>
          <p:nvSpPr>
            <p:cNvPr id="12" name="Google Shape;1064;p60">
              <a:extLst>
                <a:ext uri="{FF2B5EF4-FFF2-40B4-BE49-F238E27FC236}">
                  <a16:creationId xmlns:a16="http://schemas.microsoft.com/office/drawing/2014/main" id="{29738D62-4F3B-31EF-FCDA-095683B41113}"/>
                </a:ext>
              </a:extLst>
            </p:cNvPr>
            <p:cNvSpPr/>
            <p:nvPr/>
          </p:nvSpPr>
          <p:spPr>
            <a:xfrm>
              <a:off x="5042494" y="2344164"/>
              <a:ext cx="874146" cy="325278"/>
            </a:xfrm>
            <a:custGeom>
              <a:avLst/>
              <a:gdLst/>
              <a:ahLst/>
              <a:cxnLst/>
              <a:rect l="l" t="t" r="r" b="b"/>
              <a:pathLst>
                <a:path w="52017" h="19356" extrusionOk="0">
                  <a:moveTo>
                    <a:pt x="1" y="1"/>
                  </a:moveTo>
                  <a:lnTo>
                    <a:pt x="1" y="19355"/>
                  </a:lnTo>
                  <a:lnTo>
                    <a:pt x="52017" y="19355"/>
                  </a:lnTo>
                  <a:lnTo>
                    <a:pt x="520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5;p60">
              <a:extLst>
                <a:ext uri="{FF2B5EF4-FFF2-40B4-BE49-F238E27FC236}">
                  <a16:creationId xmlns:a16="http://schemas.microsoft.com/office/drawing/2014/main" id="{59199F0F-2E21-3AC2-9F1E-43FBB4D7B80C}"/>
                </a:ext>
              </a:extLst>
            </p:cNvPr>
            <p:cNvSpPr/>
            <p:nvPr/>
          </p:nvSpPr>
          <p:spPr>
            <a:xfrm>
              <a:off x="5083635" y="2301275"/>
              <a:ext cx="792927" cy="408597"/>
            </a:xfrm>
            <a:custGeom>
              <a:avLst/>
              <a:gdLst/>
              <a:ahLst/>
              <a:cxnLst/>
              <a:rect l="l" t="t" r="r" b="b"/>
              <a:pathLst>
                <a:path w="47184" h="24314" extrusionOk="0">
                  <a:moveTo>
                    <a:pt x="1" y="0"/>
                  </a:moveTo>
                  <a:lnTo>
                    <a:pt x="1" y="24313"/>
                  </a:lnTo>
                  <a:lnTo>
                    <a:pt x="47183" y="24313"/>
                  </a:lnTo>
                  <a:lnTo>
                    <a:pt x="471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6;p60">
              <a:extLst>
                <a:ext uri="{FF2B5EF4-FFF2-40B4-BE49-F238E27FC236}">
                  <a16:creationId xmlns:a16="http://schemas.microsoft.com/office/drawing/2014/main" id="{BD932749-F245-A165-61A7-37AA13C815E9}"/>
                </a:ext>
              </a:extLst>
            </p:cNvPr>
            <p:cNvSpPr/>
            <p:nvPr/>
          </p:nvSpPr>
          <p:spPr>
            <a:xfrm>
              <a:off x="5083635" y="2344164"/>
              <a:ext cx="792927" cy="325278"/>
            </a:xfrm>
            <a:custGeom>
              <a:avLst/>
              <a:gdLst/>
              <a:ahLst/>
              <a:cxnLst/>
              <a:rect l="l" t="t" r="r" b="b"/>
              <a:pathLst>
                <a:path w="47184" h="19356" extrusionOk="0">
                  <a:moveTo>
                    <a:pt x="1" y="1"/>
                  </a:moveTo>
                  <a:lnTo>
                    <a:pt x="1" y="19355"/>
                  </a:lnTo>
                  <a:lnTo>
                    <a:pt x="47183" y="19355"/>
                  </a:lnTo>
                  <a:lnTo>
                    <a:pt x="471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67;p60">
              <a:extLst>
                <a:ext uri="{FF2B5EF4-FFF2-40B4-BE49-F238E27FC236}">
                  <a16:creationId xmlns:a16="http://schemas.microsoft.com/office/drawing/2014/main" id="{D7522E45-2EA7-F583-9639-75D3F2987BE6}"/>
                </a:ext>
              </a:extLst>
            </p:cNvPr>
            <p:cNvSpPr/>
            <p:nvPr/>
          </p:nvSpPr>
          <p:spPr>
            <a:xfrm>
              <a:off x="5407507" y="2498546"/>
              <a:ext cx="56969" cy="19359"/>
            </a:xfrm>
            <a:custGeom>
              <a:avLst/>
              <a:gdLst/>
              <a:ahLst/>
              <a:cxnLst/>
              <a:rect l="l" t="t" r="r" b="b"/>
              <a:pathLst>
                <a:path w="3390" h="1152" extrusionOk="0">
                  <a:moveTo>
                    <a:pt x="0" y="0"/>
                  </a:moveTo>
                  <a:lnTo>
                    <a:pt x="0" y="1151"/>
                  </a:lnTo>
                  <a:lnTo>
                    <a:pt x="3390" y="1151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68;p60">
              <a:extLst>
                <a:ext uri="{FF2B5EF4-FFF2-40B4-BE49-F238E27FC236}">
                  <a16:creationId xmlns:a16="http://schemas.microsoft.com/office/drawing/2014/main" id="{41B3A5D9-89E0-2E98-1AB9-6F16B85CD654}"/>
                </a:ext>
              </a:extLst>
            </p:cNvPr>
            <p:cNvSpPr/>
            <p:nvPr/>
          </p:nvSpPr>
          <p:spPr>
            <a:xfrm>
              <a:off x="5487672" y="2498193"/>
              <a:ext cx="56633" cy="19359"/>
            </a:xfrm>
            <a:custGeom>
              <a:avLst/>
              <a:gdLst/>
              <a:ahLst/>
              <a:cxnLst/>
              <a:rect l="l" t="t" r="r" b="b"/>
              <a:pathLst>
                <a:path w="3370" h="1152" extrusionOk="0">
                  <a:moveTo>
                    <a:pt x="1" y="0"/>
                  </a:moveTo>
                  <a:lnTo>
                    <a:pt x="1" y="1151"/>
                  </a:lnTo>
                  <a:lnTo>
                    <a:pt x="3370" y="1151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69;p60">
              <a:extLst>
                <a:ext uri="{FF2B5EF4-FFF2-40B4-BE49-F238E27FC236}">
                  <a16:creationId xmlns:a16="http://schemas.microsoft.com/office/drawing/2014/main" id="{C3DFD27E-64F1-D1CE-F457-9C2AC022C77B}"/>
                </a:ext>
              </a:extLst>
            </p:cNvPr>
            <p:cNvSpPr/>
            <p:nvPr/>
          </p:nvSpPr>
          <p:spPr>
            <a:xfrm>
              <a:off x="5136037" y="2436296"/>
              <a:ext cx="131869" cy="131533"/>
            </a:xfrm>
            <a:custGeom>
              <a:avLst/>
              <a:gdLst/>
              <a:ahLst/>
              <a:cxnLst/>
              <a:rect l="l" t="t" r="r" b="b"/>
              <a:pathLst>
                <a:path w="7847" h="7827" extrusionOk="0">
                  <a:moveTo>
                    <a:pt x="2218" y="1"/>
                  </a:moveTo>
                  <a:lnTo>
                    <a:pt x="2218" y="2198"/>
                  </a:lnTo>
                  <a:lnTo>
                    <a:pt x="0" y="2198"/>
                  </a:lnTo>
                  <a:lnTo>
                    <a:pt x="0" y="5588"/>
                  </a:lnTo>
                  <a:lnTo>
                    <a:pt x="2218" y="5588"/>
                  </a:lnTo>
                  <a:lnTo>
                    <a:pt x="2218" y="7826"/>
                  </a:lnTo>
                  <a:lnTo>
                    <a:pt x="5629" y="7826"/>
                  </a:lnTo>
                  <a:lnTo>
                    <a:pt x="5629" y="5588"/>
                  </a:lnTo>
                  <a:lnTo>
                    <a:pt x="7847" y="5588"/>
                  </a:lnTo>
                  <a:lnTo>
                    <a:pt x="7847" y="2198"/>
                  </a:lnTo>
                  <a:lnTo>
                    <a:pt x="5629" y="2198"/>
                  </a:lnTo>
                  <a:lnTo>
                    <a:pt x="56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70;p60">
              <a:extLst>
                <a:ext uri="{FF2B5EF4-FFF2-40B4-BE49-F238E27FC236}">
                  <a16:creationId xmlns:a16="http://schemas.microsoft.com/office/drawing/2014/main" id="{5C3FC732-8509-444D-7A4E-7F6F1284F934}"/>
                </a:ext>
              </a:extLst>
            </p:cNvPr>
            <p:cNvSpPr/>
            <p:nvPr/>
          </p:nvSpPr>
          <p:spPr>
            <a:xfrm>
              <a:off x="5664204" y="2490815"/>
              <a:ext cx="79841" cy="79471"/>
            </a:xfrm>
            <a:custGeom>
              <a:avLst/>
              <a:gdLst/>
              <a:ahLst/>
              <a:cxnLst/>
              <a:rect l="l" t="t" r="r" b="b"/>
              <a:pathLst>
                <a:path w="4751" h="4729" extrusionOk="0">
                  <a:moveTo>
                    <a:pt x="733" y="0"/>
                  </a:moveTo>
                  <a:lnTo>
                    <a:pt x="733" y="732"/>
                  </a:lnTo>
                  <a:lnTo>
                    <a:pt x="1" y="732"/>
                  </a:lnTo>
                  <a:lnTo>
                    <a:pt x="1" y="3976"/>
                  </a:lnTo>
                  <a:lnTo>
                    <a:pt x="733" y="3976"/>
                  </a:lnTo>
                  <a:lnTo>
                    <a:pt x="733" y="4729"/>
                  </a:lnTo>
                  <a:lnTo>
                    <a:pt x="4018" y="4729"/>
                  </a:lnTo>
                  <a:lnTo>
                    <a:pt x="4018" y="3976"/>
                  </a:lnTo>
                  <a:lnTo>
                    <a:pt x="4750" y="3976"/>
                  </a:lnTo>
                  <a:lnTo>
                    <a:pt x="4750" y="732"/>
                  </a:lnTo>
                  <a:lnTo>
                    <a:pt x="4018" y="732"/>
                  </a:lnTo>
                  <a:lnTo>
                    <a:pt x="4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1;p60">
              <a:extLst>
                <a:ext uri="{FF2B5EF4-FFF2-40B4-BE49-F238E27FC236}">
                  <a16:creationId xmlns:a16="http://schemas.microsoft.com/office/drawing/2014/main" id="{47D6846D-8769-FFFA-0FE1-D46B7CEB56F4}"/>
                </a:ext>
              </a:extLst>
            </p:cNvPr>
            <p:cNvSpPr/>
            <p:nvPr/>
          </p:nvSpPr>
          <p:spPr>
            <a:xfrm>
              <a:off x="5775680" y="2490815"/>
              <a:ext cx="79488" cy="79471"/>
            </a:xfrm>
            <a:custGeom>
              <a:avLst/>
              <a:gdLst/>
              <a:ahLst/>
              <a:cxnLst/>
              <a:rect l="l" t="t" r="r" b="b"/>
              <a:pathLst>
                <a:path w="4730" h="4729" extrusionOk="0">
                  <a:moveTo>
                    <a:pt x="733" y="0"/>
                  </a:moveTo>
                  <a:lnTo>
                    <a:pt x="733" y="732"/>
                  </a:lnTo>
                  <a:lnTo>
                    <a:pt x="0" y="732"/>
                  </a:lnTo>
                  <a:lnTo>
                    <a:pt x="0" y="3976"/>
                  </a:lnTo>
                  <a:lnTo>
                    <a:pt x="733" y="3976"/>
                  </a:lnTo>
                  <a:lnTo>
                    <a:pt x="733" y="4729"/>
                  </a:lnTo>
                  <a:lnTo>
                    <a:pt x="3997" y="4729"/>
                  </a:lnTo>
                  <a:lnTo>
                    <a:pt x="3997" y="3976"/>
                  </a:lnTo>
                  <a:lnTo>
                    <a:pt x="4729" y="3976"/>
                  </a:lnTo>
                  <a:lnTo>
                    <a:pt x="4729" y="732"/>
                  </a:lnTo>
                  <a:lnTo>
                    <a:pt x="3997" y="732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72;p60">
              <a:extLst>
                <a:ext uri="{FF2B5EF4-FFF2-40B4-BE49-F238E27FC236}">
                  <a16:creationId xmlns:a16="http://schemas.microsoft.com/office/drawing/2014/main" id="{C9C2CFAF-5057-98E9-4AA0-5776C2D2A45D}"/>
                </a:ext>
              </a:extLst>
            </p:cNvPr>
            <p:cNvSpPr/>
            <p:nvPr/>
          </p:nvSpPr>
          <p:spPr>
            <a:xfrm>
              <a:off x="5407507" y="2564661"/>
              <a:ext cx="56969" cy="19343"/>
            </a:xfrm>
            <a:custGeom>
              <a:avLst/>
              <a:gdLst/>
              <a:ahLst/>
              <a:cxnLst/>
              <a:rect l="l" t="t" r="r" b="b"/>
              <a:pathLst>
                <a:path w="3390" h="1151" extrusionOk="0">
                  <a:moveTo>
                    <a:pt x="0" y="0"/>
                  </a:moveTo>
                  <a:lnTo>
                    <a:pt x="0" y="1151"/>
                  </a:lnTo>
                  <a:lnTo>
                    <a:pt x="3390" y="1151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73;p60">
              <a:extLst>
                <a:ext uri="{FF2B5EF4-FFF2-40B4-BE49-F238E27FC236}">
                  <a16:creationId xmlns:a16="http://schemas.microsoft.com/office/drawing/2014/main" id="{ECA4E0BC-5692-7FB7-F29B-4EB34E61CE94}"/>
                </a:ext>
              </a:extLst>
            </p:cNvPr>
            <p:cNvSpPr/>
            <p:nvPr/>
          </p:nvSpPr>
          <p:spPr>
            <a:xfrm>
              <a:off x="5487672" y="2563955"/>
              <a:ext cx="56633" cy="19343"/>
            </a:xfrm>
            <a:custGeom>
              <a:avLst/>
              <a:gdLst/>
              <a:ahLst/>
              <a:cxnLst/>
              <a:rect l="l" t="t" r="r" b="b"/>
              <a:pathLst>
                <a:path w="3370" h="1151" extrusionOk="0">
                  <a:moveTo>
                    <a:pt x="1" y="0"/>
                  </a:moveTo>
                  <a:lnTo>
                    <a:pt x="1" y="1151"/>
                  </a:lnTo>
                  <a:lnTo>
                    <a:pt x="3370" y="1151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74;p60">
              <a:extLst>
                <a:ext uri="{FF2B5EF4-FFF2-40B4-BE49-F238E27FC236}">
                  <a16:creationId xmlns:a16="http://schemas.microsoft.com/office/drawing/2014/main" id="{2C1CC361-6180-79A4-596E-DDF76F321990}"/>
                </a:ext>
              </a:extLst>
            </p:cNvPr>
            <p:cNvSpPr/>
            <p:nvPr/>
          </p:nvSpPr>
          <p:spPr>
            <a:xfrm>
              <a:off x="5664204" y="2362802"/>
              <a:ext cx="79841" cy="79488"/>
            </a:xfrm>
            <a:custGeom>
              <a:avLst/>
              <a:gdLst/>
              <a:ahLst/>
              <a:cxnLst/>
              <a:rect l="l" t="t" r="r" b="b"/>
              <a:pathLst>
                <a:path w="4751" h="4730" extrusionOk="0">
                  <a:moveTo>
                    <a:pt x="733" y="1"/>
                  </a:moveTo>
                  <a:lnTo>
                    <a:pt x="733" y="733"/>
                  </a:lnTo>
                  <a:lnTo>
                    <a:pt x="1" y="733"/>
                  </a:lnTo>
                  <a:lnTo>
                    <a:pt x="1" y="3976"/>
                  </a:lnTo>
                  <a:lnTo>
                    <a:pt x="733" y="3976"/>
                  </a:lnTo>
                  <a:lnTo>
                    <a:pt x="733" y="4730"/>
                  </a:lnTo>
                  <a:lnTo>
                    <a:pt x="4018" y="4730"/>
                  </a:lnTo>
                  <a:lnTo>
                    <a:pt x="4018" y="3976"/>
                  </a:lnTo>
                  <a:lnTo>
                    <a:pt x="4750" y="3976"/>
                  </a:lnTo>
                  <a:lnTo>
                    <a:pt x="4750" y="733"/>
                  </a:lnTo>
                  <a:lnTo>
                    <a:pt x="4018" y="733"/>
                  </a:lnTo>
                  <a:lnTo>
                    <a:pt x="4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75;p60">
              <a:extLst>
                <a:ext uri="{FF2B5EF4-FFF2-40B4-BE49-F238E27FC236}">
                  <a16:creationId xmlns:a16="http://schemas.microsoft.com/office/drawing/2014/main" id="{791F7A61-E2F8-C845-CCCF-1FE464A3EB79}"/>
                </a:ext>
              </a:extLst>
            </p:cNvPr>
            <p:cNvSpPr/>
            <p:nvPr/>
          </p:nvSpPr>
          <p:spPr>
            <a:xfrm>
              <a:off x="5775680" y="2362802"/>
              <a:ext cx="79488" cy="79488"/>
            </a:xfrm>
            <a:custGeom>
              <a:avLst/>
              <a:gdLst/>
              <a:ahLst/>
              <a:cxnLst/>
              <a:rect l="l" t="t" r="r" b="b"/>
              <a:pathLst>
                <a:path w="4730" h="4730" extrusionOk="0">
                  <a:moveTo>
                    <a:pt x="733" y="1"/>
                  </a:moveTo>
                  <a:lnTo>
                    <a:pt x="733" y="733"/>
                  </a:lnTo>
                  <a:lnTo>
                    <a:pt x="0" y="733"/>
                  </a:lnTo>
                  <a:lnTo>
                    <a:pt x="0" y="3976"/>
                  </a:lnTo>
                  <a:lnTo>
                    <a:pt x="733" y="3976"/>
                  </a:lnTo>
                  <a:lnTo>
                    <a:pt x="733" y="4730"/>
                  </a:lnTo>
                  <a:lnTo>
                    <a:pt x="3997" y="4730"/>
                  </a:lnTo>
                  <a:lnTo>
                    <a:pt x="3997" y="3976"/>
                  </a:lnTo>
                  <a:lnTo>
                    <a:pt x="4729" y="3976"/>
                  </a:lnTo>
                  <a:lnTo>
                    <a:pt x="4729" y="733"/>
                  </a:lnTo>
                  <a:lnTo>
                    <a:pt x="3997" y="733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1263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8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46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(Multi vs. Native)</a:t>
            </a:r>
            <a:endParaRPr dirty="0"/>
          </a:p>
        </p:txBody>
      </p:sp>
      <p:sp>
        <p:nvSpPr>
          <p:cNvPr id="536" name="Google Shape;536;p48"/>
          <p:cNvSpPr txBox="1">
            <a:spLocks noGrp="1"/>
          </p:cNvSpPr>
          <p:nvPr>
            <p:ph type="subTitle" idx="1"/>
          </p:nvPr>
        </p:nvSpPr>
        <p:spPr>
          <a:xfrm>
            <a:off x="2401917" y="1517523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TREND</a:t>
            </a:r>
            <a:endParaRPr dirty="0"/>
          </a:p>
        </p:txBody>
      </p:sp>
      <p:sp>
        <p:nvSpPr>
          <p:cNvPr id="537" name="Google Shape;537;p48"/>
          <p:cNvSpPr txBox="1">
            <a:spLocks noGrp="1"/>
          </p:cNvSpPr>
          <p:nvPr>
            <p:ph type="subTitle" idx="2"/>
          </p:nvPr>
        </p:nvSpPr>
        <p:spPr>
          <a:xfrm>
            <a:off x="1487517" y="1974722"/>
            <a:ext cx="1828800" cy="20509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5"/>
                </a:solidFill>
              </a:rPr>
              <a:t>☆ </a:t>
            </a:r>
            <a:r>
              <a:rPr lang="en-US" altLang="ko-KR" sz="1400" dirty="0">
                <a:solidFill>
                  <a:schemeClr val="accent5"/>
                </a:solidFill>
              </a:rPr>
              <a:t>Multi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vs.</a:t>
            </a:r>
            <a:r>
              <a:rPr lang="ko-KR" altLang="en-US" sz="1400" dirty="0">
                <a:solidFill>
                  <a:schemeClr val="accent5"/>
                </a:solidFill>
              </a:rPr>
              <a:t> </a:t>
            </a:r>
            <a:r>
              <a:rPr lang="en-US" altLang="ko-KR" sz="1400" dirty="0">
                <a:solidFill>
                  <a:schemeClr val="accent5"/>
                </a:solidFill>
              </a:rPr>
              <a:t>Native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accent5"/>
                </a:solidFill>
              </a:rPr>
              <a:t>총 매출</a:t>
            </a:r>
            <a:r>
              <a:rPr lang="en-US" altLang="ko-KR" sz="1000" dirty="0">
                <a:solidFill>
                  <a:schemeClr val="accent5"/>
                </a:solidFill>
              </a:rPr>
              <a:t>,</a:t>
            </a:r>
            <a:r>
              <a:rPr lang="ko-KR" altLang="en-US" sz="1000" dirty="0">
                <a:solidFill>
                  <a:schemeClr val="accent5"/>
                </a:solidFill>
              </a:rPr>
              <a:t>게임 수 비슷한 비율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5"/>
                </a:solidFill>
              </a:rPr>
              <a:t>☆연도별 </a:t>
            </a:r>
            <a:r>
              <a:rPr lang="en-US" altLang="ko-KR" dirty="0">
                <a:solidFill>
                  <a:schemeClr val="accent5"/>
                </a:solidFill>
              </a:rPr>
              <a:t>Trend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Gen.2~5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(1977~1998)</a:t>
            </a:r>
          </a:p>
          <a:p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Native &gt; Multi</a:t>
            </a:r>
          </a:p>
          <a:p>
            <a:r>
              <a:rPr lang="en-US" altLang="ko-KR" sz="1000" dirty="0">
                <a:solidFill>
                  <a:schemeClr val="accent5"/>
                </a:solidFill>
              </a:rPr>
              <a:t>Gen.6~8</a:t>
            </a:r>
            <a:r>
              <a:rPr lang="en-US" altLang="ko-KR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(1998~2020)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Multi &gt; Native</a:t>
            </a:r>
          </a:p>
        </p:txBody>
      </p:sp>
      <p:sp>
        <p:nvSpPr>
          <p:cNvPr id="539" name="Google Shape;539;p48"/>
          <p:cNvSpPr txBox="1">
            <a:spLocks noGrp="1"/>
          </p:cNvSpPr>
          <p:nvPr>
            <p:ph type="subTitle" idx="4"/>
          </p:nvPr>
        </p:nvSpPr>
        <p:spPr>
          <a:xfrm>
            <a:off x="3316317" y="1974722"/>
            <a:ext cx="1828800" cy="20017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☆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Native Publisher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Nintendo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SONY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Microsoft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☆ Multi Publisher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Nintendo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Activision</a:t>
            </a:r>
          </a:p>
        </p:txBody>
      </p:sp>
      <p:sp>
        <p:nvSpPr>
          <p:cNvPr id="540" name="Google Shape;540;p48"/>
          <p:cNvSpPr txBox="1">
            <a:spLocks noGrp="1"/>
          </p:cNvSpPr>
          <p:nvPr>
            <p:ph type="subTitle" idx="5"/>
          </p:nvPr>
        </p:nvSpPr>
        <p:spPr>
          <a:xfrm>
            <a:off x="5663825" y="1517523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T-test</a:t>
            </a:r>
            <a:endParaRPr dirty="0"/>
          </a:p>
        </p:txBody>
      </p:sp>
      <p:sp>
        <p:nvSpPr>
          <p:cNvPr id="541" name="Google Shape;541;p48"/>
          <p:cNvSpPr txBox="1">
            <a:spLocks noGrp="1"/>
          </p:cNvSpPr>
          <p:nvPr>
            <p:ph type="subTitle" idx="6"/>
          </p:nvPr>
        </p:nvSpPr>
        <p:spPr>
          <a:xfrm>
            <a:off x="5663825" y="1974722"/>
            <a:ext cx="1828800" cy="20017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2D17"/>
              </a:buClr>
              <a:buSzPts val="1100"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☆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Multi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vs.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2D17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Multi &gt; Native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2D17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(p-value : 0.000)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2D17"/>
              </a:buClr>
              <a:buSzPts val="1100"/>
              <a:buFont typeface="Arial"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FFFF8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2D17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☆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NA,EU,Other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8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2D17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Multi &gt; Native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2D17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(p-value : 0.000)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2D17"/>
              </a:buClr>
              <a:buSzPts val="1100"/>
              <a:buFont typeface="Arial"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FFFF8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2D17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☆ Japan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2D17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Native &gt; Multi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2D17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(p-value : 0.000)</a:t>
            </a:r>
          </a:p>
        </p:txBody>
      </p:sp>
      <p:sp>
        <p:nvSpPr>
          <p:cNvPr id="21" name="Google Shape;1029;p60">
            <a:extLst>
              <a:ext uri="{FF2B5EF4-FFF2-40B4-BE49-F238E27FC236}">
                <a16:creationId xmlns:a16="http://schemas.microsoft.com/office/drawing/2014/main" id="{B67DA0DB-272B-8929-B376-F74FE3245A31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3</a:t>
            </a:r>
          </a:p>
        </p:txBody>
      </p:sp>
      <p:grpSp>
        <p:nvGrpSpPr>
          <p:cNvPr id="22" name="Google Shape;1063;p60">
            <a:extLst>
              <a:ext uri="{FF2B5EF4-FFF2-40B4-BE49-F238E27FC236}">
                <a16:creationId xmlns:a16="http://schemas.microsoft.com/office/drawing/2014/main" id="{3693A924-7B6D-8BA2-F88E-6328D4D1AA30}"/>
              </a:ext>
            </a:extLst>
          </p:cNvPr>
          <p:cNvGrpSpPr/>
          <p:nvPr/>
        </p:nvGrpSpPr>
        <p:grpSpPr>
          <a:xfrm>
            <a:off x="102308" y="101599"/>
            <a:ext cx="763566" cy="356909"/>
            <a:chOff x="5042494" y="2301275"/>
            <a:chExt cx="874146" cy="408597"/>
          </a:xfrm>
        </p:grpSpPr>
        <p:sp>
          <p:nvSpPr>
            <p:cNvPr id="23" name="Google Shape;1064;p60">
              <a:extLst>
                <a:ext uri="{FF2B5EF4-FFF2-40B4-BE49-F238E27FC236}">
                  <a16:creationId xmlns:a16="http://schemas.microsoft.com/office/drawing/2014/main" id="{B182C26D-5F61-EE01-8CA5-0EFD23968356}"/>
                </a:ext>
              </a:extLst>
            </p:cNvPr>
            <p:cNvSpPr/>
            <p:nvPr/>
          </p:nvSpPr>
          <p:spPr>
            <a:xfrm>
              <a:off x="5042494" y="2344164"/>
              <a:ext cx="874146" cy="325278"/>
            </a:xfrm>
            <a:custGeom>
              <a:avLst/>
              <a:gdLst/>
              <a:ahLst/>
              <a:cxnLst/>
              <a:rect l="l" t="t" r="r" b="b"/>
              <a:pathLst>
                <a:path w="52017" h="19356" extrusionOk="0">
                  <a:moveTo>
                    <a:pt x="1" y="1"/>
                  </a:moveTo>
                  <a:lnTo>
                    <a:pt x="1" y="19355"/>
                  </a:lnTo>
                  <a:lnTo>
                    <a:pt x="52017" y="19355"/>
                  </a:lnTo>
                  <a:lnTo>
                    <a:pt x="520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65;p60">
              <a:extLst>
                <a:ext uri="{FF2B5EF4-FFF2-40B4-BE49-F238E27FC236}">
                  <a16:creationId xmlns:a16="http://schemas.microsoft.com/office/drawing/2014/main" id="{EC1BF941-A010-06A4-C8F1-F24233A8B000}"/>
                </a:ext>
              </a:extLst>
            </p:cNvPr>
            <p:cNvSpPr/>
            <p:nvPr/>
          </p:nvSpPr>
          <p:spPr>
            <a:xfrm>
              <a:off x="5083635" y="2301275"/>
              <a:ext cx="792927" cy="408597"/>
            </a:xfrm>
            <a:custGeom>
              <a:avLst/>
              <a:gdLst/>
              <a:ahLst/>
              <a:cxnLst/>
              <a:rect l="l" t="t" r="r" b="b"/>
              <a:pathLst>
                <a:path w="47184" h="24314" extrusionOk="0">
                  <a:moveTo>
                    <a:pt x="1" y="0"/>
                  </a:moveTo>
                  <a:lnTo>
                    <a:pt x="1" y="24313"/>
                  </a:lnTo>
                  <a:lnTo>
                    <a:pt x="47183" y="24313"/>
                  </a:lnTo>
                  <a:lnTo>
                    <a:pt x="471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66;p60">
              <a:extLst>
                <a:ext uri="{FF2B5EF4-FFF2-40B4-BE49-F238E27FC236}">
                  <a16:creationId xmlns:a16="http://schemas.microsoft.com/office/drawing/2014/main" id="{D51C1EE1-D1B5-E9A0-B8F3-5C2537431DA8}"/>
                </a:ext>
              </a:extLst>
            </p:cNvPr>
            <p:cNvSpPr/>
            <p:nvPr/>
          </p:nvSpPr>
          <p:spPr>
            <a:xfrm>
              <a:off x="5083635" y="2344164"/>
              <a:ext cx="792927" cy="325278"/>
            </a:xfrm>
            <a:custGeom>
              <a:avLst/>
              <a:gdLst/>
              <a:ahLst/>
              <a:cxnLst/>
              <a:rect l="l" t="t" r="r" b="b"/>
              <a:pathLst>
                <a:path w="47184" h="19356" extrusionOk="0">
                  <a:moveTo>
                    <a:pt x="1" y="1"/>
                  </a:moveTo>
                  <a:lnTo>
                    <a:pt x="1" y="19355"/>
                  </a:lnTo>
                  <a:lnTo>
                    <a:pt x="47183" y="19355"/>
                  </a:lnTo>
                  <a:lnTo>
                    <a:pt x="471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67;p60">
              <a:extLst>
                <a:ext uri="{FF2B5EF4-FFF2-40B4-BE49-F238E27FC236}">
                  <a16:creationId xmlns:a16="http://schemas.microsoft.com/office/drawing/2014/main" id="{3C3EB77B-C32B-1491-857E-D79C077CE610}"/>
                </a:ext>
              </a:extLst>
            </p:cNvPr>
            <p:cNvSpPr/>
            <p:nvPr/>
          </p:nvSpPr>
          <p:spPr>
            <a:xfrm>
              <a:off x="5407507" y="2498546"/>
              <a:ext cx="56969" cy="19359"/>
            </a:xfrm>
            <a:custGeom>
              <a:avLst/>
              <a:gdLst/>
              <a:ahLst/>
              <a:cxnLst/>
              <a:rect l="l" t="t" r="r" b="b"/>
              <a:pathLst>
                <a:path w="3390" h="1152" extrusionOk="0">
                  <a:moveTo>
                    <a:pt x="0" y="0"/>
                  </a:moveTo>
                  <a:lnTo>
                    <a:pt x="0" y="1151"/>
                  </a:lnTo>
                  <a:lnTo>
                    <a:pt x="3390" y="1151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68;p60">
              <a:extLst>
                <a:ext uri="{FF2B5EF4-FFF2-40B4-BE49-F238E27FC236}">
                  <a16:creationId xmlns:a16="http://schemas.microsoft.com/office/drawing/2014/main" id="{667B7D01-F547-77DD-8BEF-DC4F92B7EBDB}"/>
                </a:ext>
              </a:extLst>
            </p:cNvPr>
            <p:cNvSpPr/>
            <p:nvPr/>
          </p:nvSpPr>
          <p:spPr>
            <a:xfrm>
              <a:off x="5487672" y="2498193"/>
              <a:ext cx="56633" cy="19359"/>
            </a:xfrm>
            <a:custGeom>
              <a:avLst/>
              <a:gdLst/>
              <a:ahLst/>
              <a:cxnLst/>
              <a:rect l="l" t="t" r="r" b="b"/>
              <a:pathLst>
                <a:path w="3370" h="1152" extrusionOk="0">
                  <a:moveTo>
                    <a:pt x="1" y="0"/>
                  </a:moveTo>
                  <a:lnTo>
                    <a:pt x="1" y="1151"/>
                  </a:lnTo>
                  <a:lnTo>
                    <a:pt x="3370" y="1151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69;p60">
              <a:extLst>
                <a:ext uri="{FF2B5EF4-FFF2-40B4-BE49-F238E27FC236}">
                  <a16:creationId xmlns:a16="http://schemas.microsoft.com/office/drawing/2014/main" id="{A7CC6312-36BA-1701-0527-89AA64DF4C6D}"/>
                </a:ext>
              </a:extLst>
            </p:cNvPr>
            <p:cNvSpPr/>
            <p:nvPr/>
          </p:nvSpPr>
          <p:spPr>
            <a:xfrm>
              <a:off x="5136037" y="2436296"/>
              <a:ext cx="131869" cy="131533"/>
            </a:xfrm>
            <a:custGeom>
              <a:avLst/>
              <a:gdLst/>
              <a:ahLst/>
              <a:cxnLst/>
              <a:rect l="l" t="t" r="r" b="b"/>
              <a:pathLst>
                <a:path w="7847" h="7827" extrusionOk="0">
                  <a:moveTo>
                    <a:pt x="2218" y="1"/>
                  </a:moveTo>
                  <a:lnTo>
                    <a:pt x="2218" y="2198"/>
                  </a:lnTo>
                  <a:lnTo>
                    <a:pt x="0" y="2198"/>
                  </a:lnTo>
                  <a:lnTo>
                    <a:pt x="0" y="5588"/>
                  </a:lnTo>
                  <a:lnTo>
                    <a:pt x="2218" y="5588"/>
                  </a:lnTo>
                  <a:lnTo>
                    <a:pt x="2218" y="7826"/>
                  </a:lnTo>
                  <a:lnTo>
                    <a:pt x="5629" y="7826"/>
                  </a:lnTo>
                  <a:lnTo>
                    <a:pt x="5629" y="5588"/>
                  </a:lnTo>
                  <a:lnTo>
                    <a:pt x="7847" y="5588"/>
                  </a:lnTo>
                  <a:lnTo>
                    <a:pt x="7847" y="2198"/>
                  </a:lnTo>
                  <a:lnTo>
                    <a:pt x="5629" y="2198"/>
                  </a:lnTo>
                  <a:lnTo>
                    <a:pt x="56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0;p60">
              <a:extLst>
                <a:ext uri="{FF2B5EF4-FFF2-40B4-BE49-F238E27FC236}">
                  <a16:creationId xmlns:a16="http://schemas.microsoft.com/office/drawing/2014/main" id="{965A30DA-51D3-539A-ADE4-9F8B6A8BC085}"/>
                </a:ext>
              </a:extLst>
            </p:cNvPr>
            <p:cNvSpPr/>
            <p:nvPr/>
          </p:nvSpPr>
          <p:spPr>
            <a:xfrm>
              <a:off x="5664204" y="2490815"/>
              <a:ext cx="79841" cy="79471"/>
            </a:xfrm>
            <a:custGeom>
              <a:avLst/>
              <a:gdLst/>
              <a:ahLst/>
              <a:cxnLst/>
              <a:rect l="l" t="t" r="r" b="b"/>
              <a:pathLst>
                <a:path w="4751" h="4729" extrusionOk="0">
                  <a:moveTo>
                    <a:pt x="733" y="0"/>
                  </a:moveTo>
                  <a:lnTo>
                    <a:pt x="733" y="732"/>
                  </a:lnTo>
                  <a:lnTo>
                    <a:pt x="1" y="732"/>
                  </a:lnTo>
                  <a:lnTo>
                    <a:pt x="1" y="3976"/>
                  </a:lnTo>
                  <a:lnTo>
                    <a:pt x="733" y="3976"/>
                  </a:lnTo>
                  <a:lnTo>
                    <a:pt x="733" y="4729"/>
                  </a:lnTo>
                  <a:lnTo>
                    <a:pt x="4018" y="4729"/>
                  </a:lnTo>
                  <a:lnTo>
                    <a:pt x="4018" y="3976"/>
                  </a:lnTo>
                  <a:lnTo>
                    <a:pt x="4750" y="3976"/>
                  </a:lnTo>
                  <a:lnTo>
                    <a:pt x="4750" y="732"/>
                  </a:lnTo>
                  <a:lnTo>
                    <a:pt x="4018" y="732"/>
                  </a:lnTo>
                  <a:lnTo>
                    <a:pt x="4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71;p60">
              <a:extLst>
                <a:ext uri="{FF2B5EF4-FFF2-40B4-BE49-F238E27FC236}">
                  <a16:creationId xmlns:a16="http://schemas.microsoft.com/office/drawing/2014/main" id="{EA196F71-6F52-356E-59C0-04D9BDC85316}"/>
                </a:ext>
              </a:extLst>
            </p:cNvPr>
            <p:cNvSpPr/>
            <p:nvPr/>
          </p:nvSpPr>
          <p:spPr>
            <a:xfrm>
              <a:off x="5775680" y="2490815"/>
              <a:ext cx="79488" cy="79471"/>
            </a:xfrm>
            <a:custGeom>
              <a:avLst/>
              <a:gdLst/>
              <a:ahLst/>
              <a:cxnLst/>
              <a:rect l="l" t="t" r="r" b="b"/>
              <a:pathLst>
                <a:path w="4730" h="4729" extrusionOk="0">
                  <a:moveTo>
                    <a:pt x="733" y="0"/>
                  </a:moveTo>
                  <a:lnTo>
                    <a:pt x="733" y="732"/>
                  </a:lnTo>
                  <a:lnTo>
                    <a:pt x="0" y="732"/>
                  </a:lnTo>
                  <a:lnTo>
                    <a:pt x="0" y="3976"/>
                  </a:lnTo>
                  <a:lnTo>
                    <a:pt x="733" y="3976"/>
                  </a:lnTo>
                  <a:lnTo>
                    <a:pt x="733" y="4729"/>
                  </a:lnTo>
                  <a:lnTo>
                    <a:pt x="3997" y="4729"/>
                  </a:lnTo>
                  <a:lnTo>
                    <a:pt x="3997" y="3976"/>
                  </a:lnTo>
                  <a:lnTo>
                    <a:pt x="4729" y="3976"/>
                  </a:lnTo>
                  <a:lnTo>
                    <a:pt x="4729" y="732"/>
                  </a:lnTo>
                  <a:lnTo>
                    <a:pt x="3997" y="732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72;p60">
              <a:extLst>
                <a:ext uri="{FF2B5EF4-FFF2-40B4-BE49-F238E27FC236}">
                  <a16:creationId xmlns:a16="http://schemas.microsoft.com/office/drawing/2014/main" id="{8F3A1BC7-BDD6-7310-924B-ECFE416ACB2E}"/>
                </a:ext>
              </a:extLst>
            </p:cNvPr>
            <p:cNvSpPr/>
            <p:nvPr/>
          </p:nvSpPr>
          <p:spPr>
            <a:xfrm>
              <a:off x="5407507" y="2564661"/>
              <a:ext cx="56969" cy="19343"/>
            </a:xfrm>
            <a:custGeom>
              <a:avLst/>
              <a:gdLst/>
              <a:ahLst/>
              <a:cxnLst/>
              <a:rect l="l" t="t" r="r" b="b"/>
              <a:pathLst>
                <a:path w="3390" h="1151" extrusionOk="0">
                  <a:moveTo>
                    <a:pt x="0" y="0"/>
                  </a:moveTo>
                  <a:lnTo>
                    <a:pt x="0" y="1151"/>
                  </a:lnTo>
                  <a:lnTo>
                    <a:pt x="3390" y="1151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73;p60">
              <a:extLst>
                <a:ext uri="{FF2B5EF4-FFF2-40B4-BE49-F238E27FC236}">
                  <a16:creationId xmlns:a16="http://schemas.microsoft.com/office/drawing/2014/main" id="{FAADD19D-F376-D02A-B3A0-A003CE814889}"/>
                </a:ext>
              </a:extLst>
            </p:cNvPr>
            <p:cNvSpPr/>
            <p:nvPr/>
          </p:nvSpPr>
          <p:spPr>
            <a:xfrm>
              <a:off x="5487672" y="2563955"/>
              <a:ext cx="56633" cy="19343"/>
            </a:xfrm>
            <a:custGeom>
              <a:avLst/>
              <a:gdLst/>
              <a:ahLst/>
              <a:cxnLst/>
              <a:rect l="l" t="t" r="r" b="b"/>
              <a:pathLst>
                <a:path w="3370" h="1151" extrusionOk="0">
                  <a:moveTo>
                    <a:pt x="1" y="0"/>
                  </a:moveTo>
                  <a:lnTo>
                    <a:pt x="1" y="1151"/>
                  </a:lnTo>
                  <a:lnTo>
                    <a:pt x="3370" y="1151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74;p60">
              <a:extLst>
                <a:ext uri="{FF2B5EF4-FFF2-40B4-BE49-F238E27FC236}">
                  <a16:creationId xmlns:a16="http://schemas.microsoft.com/office/drawing/2014/main" id="{AD0DE42F-8957-2263-0D8A-061B744A6CFC}"/>
                </a:ext>
              </a:extLst>
            </p:cNvPr>
            <p:cNvSpPr/>
            <p:nvPr/>
          </p:nvSpPr>
          <p:spPr>
            <a:xfrm>
              <a:off x="5664204" y="2362802"/>
              <a:ext cx="79841" cy="79488"/>
            </a:xfrm>
            <a:custGeom>
              <a:avLst/>
              <a:gdLst/>
              <a:ahLst/>
              <a:cxnLst/>
              <a:rect l="l" t="t" r="r" b="b"/>
              <a:pathLst>
                <a:path w="4751" h="4730" extrusionOk="0">
                  <a:moveTo>
                    <a:pt x="733" y="1"/>
                  </a:moveTo>
                  <a:lnTo>
                    <a:pt x="733" y="733"/>
                  </a:lnTo>
                  <a:lnTo>
                    <a:pt x="1" y="733"/>
                  </a:lnTo>
                  <a:lnTo>
                    <a:pt x="1" y="3976"/>
                  </a:lnTo>
                  <a:lnTo>
                    <a:pt x="733" y="3976"/>
                  </a:lnTo>
                  <a:lnTo>
                    <a:pt x="733" y="4730"/>
                  </a:lnTo>
                  <a:lnTo>
                    <a:pt x="4018" y="4730"/>
                  </a:lnTo>
                  <a:lnTo>
                    <a:pt x="4018" y="3976"/>
                  </a:lnTo>
                  <a:lnTo>
                    <a:pt x="4750" y="3976"/>
                  </a:lnTo>
                  <a:lnTo>
                    <a:pt x="4750" y="733"/>
                  </a:lnTo>
                  <a:lnTo>
                    <a:pt x="4018" y="733"/>
                  </a:lnTo>
                  <a:lnTo>
                    <a:pt x="4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75;p60">
              <a:extLst>
                <a:ext uri="{FF2B5EF4-FFF2-40B4-BE49-F238E27FC236}">
                  <a16:creationId xmlns:a16="http://schemas.microsoft.com/office/drawing/2014/main" id="{A90A3EA2-449A-13DA-5ED9-1CE7C75586D2}"/>
                </a:ext>
              </a:extLst>
            </p:cNvPr>
            <p:cNvSpPr/>
            <p:nvPr/>
          </p:nvSpPr>
          <p:spPr>
            <a:xfrm>
              <a:off x="5775680" y="2362802"/>
              <a:ext cx="79488" cy="79488"/>
            </a:xfrm>
            <a:custGeom>
              <a:avLst/>
              <a:gdLst/>
              <a:ahLst/>
              <a:cxnLst/>
              <a:rect l="l" t="t" r="r" b="b"/>
              <a:pathLst>
                <a:path w="4730" h="4730" extrusionOk="0">
                  <a:moveTo>
                    <a:pt x="733" y="1"/>
                  </a:moveTo>
                  <a:lnTo>
                    <a:pt x="733" y="733"/>
                  </a:lnTo>
                  <a:lnTo>
                    <a:pt x="0" y="733"/>
                  </a:lnTo>
                  <a:lnTo>
                    <a:pt x="0" y="3976"/>
                  </a:lnTo>
                  <a:lnTo>
                    <a:pt x="733" y="3976"/>
                  </a:lnTo>
                  <a:lnTo>
                    <a:pt x="733" y="4730"/>
                  </a:lnTo>
                  <a:lnTo>
                    <a:pt x="3997" y="4730"/>
                  </a:lnTo>
                  <a:lnTo>
                    <a:pt x="3997" y="3976"/>
                  </a:lnTo>
                  <a:lnTo>
                    <a:pt x="4729" y="3976"/>
                  </a:lnTo>
                  <a:lnTo>
                    <a:pt x="4729" y="733"/>
                  </a:lnTo>
                  <a:lnTo>
                    <a:pt x="3997" y="733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8DF569-8BCE-7B1A-F63E-9490A9786526}"/>
              </a:ext>
            </a:extLst>
          </p:cNvPr>
          <p:cNvSpPr/>
          <p:nvPr/>
        </p:nvSpPr>
        <p:spPr>
          <a:xfrm>
            <a:off x="5703867" y="1974721"/>
            <a:ext cx="1748715" cy="200177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64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 txBox="1">
            <a:spLocks noGrp="1"/>
          </p:cNvSpPr>
          <p:nvPr>
            <p:ph type="title" idx="2"/>
          </p:nvPr>
        </p:nvSpPr>
        <p:spPr>
          <a:xfrm>
            <a:off x="2286000" y="129598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2286000" y="34633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476" name="Google Shape;476;p43"/>
          <p:cNvGrpSpPr/>
          <p:nvPr/>
        </p:nvGrpSpPr>
        <p:grpSpPr>
          <a:xfrm>
            <a:off x="3450344" y="3492369"/>
            <a:ext cx="2243313" cy="466600"/>
            <a:chOff x="3449900" y="3070538"/>
            <a:chExt cx="2243313" cy="466600"/>
          </a:xfrm>
        </p:grpSpPr>
        <p:sp>
          <p:nvSpPr>
            <p:cNvPr id="477" name="Google Shape;477;p43"/>
            <p:cNvSpPr/>
            <p:nvPr/>
          </p:nvSpPr>
          <p:spPr>
            <a:xfrm>
              <a:off x="3449900" y="3070538"/>
              <a:ext cx="544575" cy="466600"/>
            </a:xfrm>
            <a:custGeom>
              <a:avLst/>
              <a:gdLst/>
              <a:ahLst/>
              <a:cxnLst/>
              <a:rect l="l" t="t" r="r" b="b"/>
              <a:pathLst>
                <a:path w="21783" h="18664" extrusionOk="0">
                  <a:moveTo>
                    <a:pt x="3120" y="1"/>
                  </a:moveTo>
                  <a:lnTo>
                    <a:pt x="3120" y="3102"/>
                  </a:lnTo>
                  <a:lnTo>
                    <a:pt x="0" y="3102"/>
                  </a:lnTo>
                  <a:lnTo>
                    <a:pt x="0" y="6222"/>
                  </a:lnTo>
                  <a:lnTo>
                    <a:pt x="0" y="9322"/>
                  </a:lnTo>
                  <a:lnTo>
                    <a:pt x="3120" y="9322"/>
                  </a:lnTo>
                  <a:lnTo>
                    <a:pt x="3120" y="12442"/>
                  </a:lnTo>
                  <a:lnTo>
                    <a:pt x="6221" y="12442"/>
                  </a:lnTo>
                  <a:lnTo>
                    <a:pt x="6221" y="15543"/>
                  </a:lnTo>
                  <a:lnTo>
                    <a:pt x="9341" y="15543"/>
                  </a:lnTo>
                  <a:lnTo>
                    <a:pt x="9341" y="18663"/>
                  </a:lnTo>
                  <a:lnTo>
                    <a:pt x="12442" y="18663"/>
                  </a:lnTo>
                  <a:lnTo>
                    <a:pt x="12442" y="15543"/>
                  </a:lnTo>
                  <a:lnTo>
                    <a:pt x="15562" y="15543"/>
                  </a:lnTo>
                  <a:lnTo>
                    <a:pt x="15562" y="12442"/>
                  </a:lnTo>
                  <a:lnTo>
                    <a:pt x="18662" y="12442"/>
                  </a:lnTo>
                  <a:lnTo>
                    <a:pt x="18662" y="9322"/>
                  </a:lnTo>
                  <a:lnTo>
                    <a:pt x="21782" y="9322"/>
                  </a:lnTo>
                  <a:lnTo>
                    <a:pt x="21782" y="6222"/>
                  </a:lnTo>
                  <a:lnTo>
                    <a:pt x="21782" y="3102"/>
                  </a:lnTo>
                  <a:lnTo>
                    <a:pt x="18662" y="3102"/>
                  </a:lnTo>
                  <a:lnTo>
                    <a:pt x="18662" y="1"/>
                  </a:lnTo>
                  <a:lnTo>
                    <a:pt x="15562" y="1"/>
                  </a:lnTo>
                  <a:lnTo>
                    <a:pt x="15562" y="3102"/>
                  </a:lnTo>
                  <a:lnTo>
                    <a:pt x="12442" y="3102"/>
                  </a:lnTo>
                  <a:lnTo>
                    <a:pt x="12442" y="6222"/>
                  </a:lnTo>
                  <a:lnTo>
                    <a:pt x="9341" y="6222"/>
                  </a:lnTo>
                  <a:lnTo>
                    <a:pt x="9341" y="3102"/>
                  </a:lnTo>
                  <a:lnTo>
                    <a:pt x="6221" y="3102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4299263" y="3070538"/>
              <a:ext cx="544575" cy="466600"/>
            </a:xfrm>
            <a:custGeom>
              <a:avLst/>
              <a:gdLst/>
              <a:ahLst/>
              <a:cxnLst/>
              <a:rect l="l" t="t" r="r" b="b"/>
              <a:pathLst>
                <a:path w="21783" h="18664" extrusionOk="0">
                  <a:moveTo>
                    <a:pt x="3120" y="1"/>
                  </a:moveTo>
                  <a:lnTo>
                    <a:pt x="3120" y="3102"/>
                  </a:lnTo>
                  <a:lnTo>
                    <a:pt x="0" y="3102"/>
                  </a:lnTo>
                  <a:lnTo>
                    <a:pt x="0" y="6222"/>
                  </a:lnTo>
                  <a:lnTo>
                    <a:pt x="0" y="9322"/>
                  </a:lnTo>
                  <a:lnTo>
                    <a:pt x="3120" y="9322"/>
                  </a:lnTo>
                  <a:lnTo>
                    <a:pt x="3120" y="12442"/>
                  </a:lnTo>
                  <a:lnTo>
                    <a:pt x="6221" y="12442"/>
                  </a:lnTo>
                  <a:lnTo>
                    <a:pt x="6221" y="15543"/>
                  </a:lnTo>
                  <a:lnTo>
                    <a:pt x="9341" y="15543"/>
                  </a:lnTo>
                  <a:lnTo>
                    <a:pt x="9341" y="18663"/>
                  </a:lnTo>
                  <a:lnTo>
                    <a:pt x="12442" y="18663"/>
                  </a:lnTo>
                  <a:lnTo>
                    <a:pt x="12442" y="15543"/>
                  </a:lnTo>
                  <a:lnTo>
                    <a:pt x="15562" y="15543"/>
                  </a:lnTo>
                  <a:lnTo>
                    <a:pt x="15562" y="12442"/>
                  </a:lnTo>
                  <a:lnTo>
                    <a:pt x="18662" y="12442"/>
                  </a:lnTo>
                  <a:lnTo>
                    <a:pt x="18662" y="9322"/>
                  </a:lnTo>
                  <a:lnTo>
                    <a:pt x="21782" y="9322"/>
                  </a:lnTo>
                  <a:lnTo>
                    <a:pt x="21782" y="6222"/>
                  </a:lnTo>
                  <a:lnTo>
                    <a:pt x="21782" y="3102"/>
                  </a:lnTo>
                  <a:lnTo>
                    <a:pt x="18662" y="3102"/>
                  </a:lnTo>
                  <a:lnTo>
                    <a:pt x="18662" y="1"/>
                  </a:lnTo>
                  <a:lnTo>
                    <a:pt x="15562" y="1"/>
                  </a:lnTo>
                  <a:lnTo>
                    <a:pt x="15562" y="3102"/>
                  </a:lnTo>
                  <a:lnTo>
                    <a:pt x="12442" y="3102"/>
                  </a:lnTo>
                  <a:lnTo>
                    <a:pt x="12442" y="6222"/>
                  </a:lnTo>
                  <a:lnTo>
                    <a:pt x="9341" y="6222"/>
                  </a:lnTo>
                  <a:lnTo>
                    <a:pt x="9341" y="3102"/>
                  </a:lnTo>
                  <a:lnTo>
                    <a:pt x="6221" y="3102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5148638" y="3070538"/>
              <a:ext cx="544575" cy="466600"/>
            </a:xfrm>
            <a:custGeom>
              <a:avLst/>
              <a:gdLst/>
              <a:ahLst/>
              <a:cxnLst/>
              <a:rect l="l" t="t" r="r" b="b"/>
              <a:pathLst>
                <a:path w="21783" h="18664" extrusionOk="0">
                  <a:moveTo>
                    <a:pt x="3120" y="1"/>
                  </a:moveTo>
                  <a:lnTo>
                    <a:pt x="3120" y="3102"/>
                  </a:lnTo>
                  <a:lnTo>
                    <a:pt x="0" y="3102"/>
                  </a:lnTo>
                  <a:lnTo>
                    <a:pt x="0" y="6222"/>
                  </a:lnTo>
                  <a:lnTo>
                    <a:pt x="0" y="9322"/>
                  </a:lnTo>
                  <a:lnTo>
                    <a:pt x="3120" y="9322"/>
                  </a:lnTo>
                  <a:lnTo>
                    <a:pt x="3120" y="12442"/>
                  </a:lnTo>
                  <a:lnTo>
                    <a:pt x="6221" y="12442"/>
                  </a:lnTo>
                  <a:lnTo>
                    <a:pt x="6221" y="15543"/>
                  </a:lnTo>
                  <a:lnTo>
                    <a:pt x="9341" y="15543"/>
                  </a:lnTo>
                  <a:lnTo>
                    <a:pt x="9341" y="18663"/>
                  </a:lnTo>
                  <a:lnTo>
                    <a:pt x="12442" y="18663"/>
                  </a:lnTo>
                  <a:lnTo>
                    <a:pt x="12442" y="15543"/>
                  </a:lnTo>
                  <a:lnTo>
                    <a:pt x="15562" y="15543"/>
                  </a:lnTo>
                  <a:lnTo>
                    <a:pt x="15562" y="12442"/>
                  </a:lnTo>
                  <a:lnTo>
                    <a:pt x="18662" y="12442"/>
                  </a:lnTo>
                  <a:lnTo>
                    <a:pt x="18662" y="9322"/>
                  </a:lnTo>
                  <a:lnTo>
                    <a:pt x="21782" y="9322"/>
                  </a:lnTo>
                  <a:lnTo>
                    <a:pt x="21782" y="6222"/>
                  </a:lnTo>
                  <a:lnTo>
                    <a:pt x="21782" y="3102"/>
                  </a:lnTo>
                  <a:lnTo>
                    <a:pt x="18662" y="3102"/>
                  </a:lnTo>
                  <a:lnTo>
                    <a:pt x="18662" y="1"/>
                  </a:lnTo>
                  <a:lnTo>
                    <a:pt x="15562" y="1"/>
                  </a:lnTo>
                  <a:lnTo>
                    <a:pt x="15562" y="3102"/>
                  </a:lnTo>
                  <a:lnTo>
                    <a:pt x="12442" y="3102"/>
                  </a:lnTo>
                  <a:lnTo>
                    <a:pt x="12442" y="6222"/>
                  </a:lnTo>
                  <a:lnTo>
                    <a:pt x="9341" y="6222"/>
                  </a:lnTo>
                  <a:lnTo>
                    <a:pt x="9341" y="3102"/>
                  </a:lnTo>
                  <a:lnTo>
                    <a:pt x="6221" y="3102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26;p51">
            <a:extLst>
              <a:ext uri="{FF2B5EF4-FFF2-40B4-BE49-F238E27FC236}">
                <a16:creationId xmlns:a16="http://schemas.microsoft.com/office/drawing/2014/main" id="{C2F54AB4-2AED-12BF-8033-0899FDDB40F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1550" y="2204474"/>
            <a:ext cx="5486400" cy="10028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☆ Summary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☆ Conclusion</a:t>
            </a:r>
          </a:p>
        </p:txBody>
      </p:sp>
    </p:spTree>
    <p:extLst>
      <p:ext uri="{BB962C8B-B14F-4D97-AF65-F5344CB8AC3E}">
        <p14:creationId xmlns:p14="http://schemas.microsoft.com/office/powerpoint/2010/main" val="2367336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8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46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536" name="Google Shape;536;p48"/>
          <p:cNvSpPr txBox="1">
            <a:spLocks noGrp="1"/>
          </p:cNvSpPr>
          <p:nvPr>
            <p:ph type="subTitle" idx="1"/>
          </p:nvPr>
        </p:nvSpPr>
        <p:spPr>
          <a:xfrm>
            <a:off x="1371600" y="1207008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Console War</a:t>
            </a:r>
            <a:endParaRPr dirty="0"/>
          </a:p>
        </p:txBody>
      </p:sp>
      <p:sp>
        <p:nvSpPr>
          <p:cNvPr id="537" name="Google Shape;537;p48"/>
          <p:cNvSpPr txBox="1">
            <a:spLocks noGrp="1"/>
          </p:cNvSpPr>
          <p:nvPr>
            <p:ph type="subTitle" idx="2"/>
          </p:nvPr>
        </p:nvSpPr>
        <p:spPr>
          <a:xfrm>
            <a:off x="1371600" y="2431856"/>
            <a:ext cx="1828800" cy="2865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5"/>
                </a:solidFill>
              </a:rPr>
              <a:t>현재 </a:t>
            </a:r>
            <a:r>
              <a:rPr lang="en-US" altLang="ko-KR" dirty="0">
                <a:solidFill>
                  <a:schemeClr val="accent5"/>
                </a:solidFill>
              </a:rPr>
              <a:t>Platform 3</a:t>
            </a:r>
            <a:r>
              <a:rPr lang="ko-KR" altLang="en-US" dirty="0">
                <a:solidFill>
                  <a:schemeClr val="accent5"/>
                </a:solidFill>
              </a:rPr>
              <a:t>대장</a:t>
            </a:r>
            <a:endParaRPr lang="en-US" altLang="ko-KR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</a:endParaRPr>
          </a:p>
        </p:txBody>
      </p:sp>
      <p:sp>
        <p:nvSpPr>
          <p:cNvPr id="538" name="Google Shape;538;p48"/>
          <p:cNvSpPr txBox="1">
            <a:spLocks noGrp="1"/>
          </p:cNvSpPr>
          <p:nvPr>
            <p:ph type="subTitle" idx="3"/>
          </p:nvPr>
        </p:nvSpPr>
        <p:spPr>
          <a:xfrm>
            <a:off x="3695700" y="1207008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Trend</a:t>
            </a:r>
            <a:endParaRPr dirty="0"/>
          </a:p>
        </p:txBody>
      </p:sp>
      <p:sp>
        <p:nvSpPr>
          <p:cNvPr id="539" name="Google Shape;539;p48"/>
          <p:cNvSpPr txBox="1">
            <a:spLocks noGrp="1"/>
          </p:cNvSpPr>
          <p:nvPr>
            <p:ph type="subTitle" idx="4"/>
          </p:nvPr>
        </p:nvSpPr>
        <p:spPr>
          <a:xfrm>
            <a:off x="3695700" y="2388870"/>
            <a:ext cx="1828800" cy="18750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chemeClr val="accent5"/>
                </a:solidFill>
              </a:rPr>
              <a:t>☆ </a:t>
            </a:r>
            <a:r>
              <a:rPr lang="en-US" sz="1200" dirty="0">
                <a:solidFill>
                  <a:schemeClr val="accent5"/>
                </a:solidFill>
              </a:rPr>
              <a:t>2010</a:t>
            </a:r>
            <a:r>
              <a:rPr lang="ko-KR" altLang="en-US" sz="1200" dirty="0">
                <a:solidFill>
                  <a:schemeClr val="accent5"/>
                </a:solidFill>
              </a:rPr>
              <a:t>년 이후 감소세</a:t>
            </a:r>
            <a:endParaRPr lang="en-US" altLang="ko-KR" sz="120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dirty="0">
                <a:solidFill>
                  <a:schemeClr val="accent5"/>
                </a:solidFill>
              </a:rPr>
              <a:t>(</a:t>
            </a:r>
            <a:r>
              <a:rPr lang="ko-KR" altLang="en-US" sz="1200" dirty="0">
                <a:solidFill>
                  <a:schemeClr val="accent5"/>
                </a:solidFill>
              </a:rPr>
              <a:t>스마트폰 영향</a:t>
            </a:r>
            <a:r>
              <a:rPr lang="en-US" altLang="ko-KR" sz="1200" dirty="0">
                <a:solidFill>
                  <a:schemeClr val="accent5"/>
                </a:solidFill>
              </a:rPr>
              <a:t>?)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chemeClr val="accent5"/>
                </a:solidFill>
              </a:rPr>
              <a:t>☆ </a:t>
            </a:r>
            <a:r>
              <a:rPr lang="en-US" altLang="ko-KR" sz="1200" dirty="0">
                <a:solidFill>
                  <a:schemeClr val="accent5"/>
                </a:solidFill>
              </a:rPr>
              <a:t>Action, Sports </a:t>
            </a:r>
            <a:r>
              <a:rPr lang="ko-KR" altLang="en-US" sz="1200" dirty="0">
                <a:solidFill>
                  <a:schemeClr val="accent5"/>
                </a:solidFill>
              </a:rPr>
              <a:t>강세</a:t>
            </a:r>
            <a:endParaRPr lang="en-US" altLang="ko-KR" sz="120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accent5"/>
                </a:solidFill>
              </a:rPr>
              <a:t>(</a:t>
            </a:r>
            <a:r>
              <a:rPr lang="ko-KR" altLang="en-US" sz="1200" dirty="0">
                <a:solidFill>
                  <a:schemeClr val="accent5"/>
                </a:solidFill>
              </a:rPr>
              <a:t>일본은 </a:t>
            </a:r>
            <a:r>
              <a:rPr lang="en-US" altLang="ko-KR" sz="1200" dirty="0">
                <a:solidFill>
                  <a:schemeClr val="accent5"/>
                </a:solidFill>
              </a:rPr>
              <a:t>Role-Playing)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chemeClr val="accent5"/>
                </a:solidFill>
              </a:rPr>
              <a:t>☆</a:t>
            </a:r>
            <a:r>
              <a:rPr lang="en-US" altLang="ko-KR" sz="1200" dirty="0">
                <a:solidFill>
                  <a:schemeClr val="accent5"/>
                </a:solidFill>
              </a:rPr>
              <a:t> </a:t>
            </a:r>
            <a:r>
              <a:rPr lang="ko-KR" altLang="en-US" sz="1200" dirty="0">
                <a:solidFill>
                  <a:schemeClr val="accent5"/>
                </a:solidFill>
              </a:rPr>
              <a:t>거치 </a:t>
            </a:r>
            <a:r>
              <a:rPr lang="en-US" altLang="ko-KR" sz="1200" dirty="0">
                <a:solidFill>
                  <a:schemeClr val="accent5"/>
                </a:solidFill>
              </a:rPr>
              <a:t>&gt; </a:t>
            </a:r>
            <a:r>
              <a:rPr lang="ko-KR" altLang="en-US" sz="1200" dirty="0">
                <a:solidFill>
                  <a:schemeClr val="accent5"/>
                </a:solidFill>
              </a:rPr>
              <a:t>휴대 </a:t>
            </a:r>
            <a:r>
              <a:rPr lang="en-US" altLang="ko-KR" sz="1200" dirty="0">
                <a:solidFill>
                  <a:schemeClr val="accent5"/>
                </a:solidFill>
              </a:rPr>
              <a:t>&gt; PC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20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chemeClr val="accent5"/>
                </a:solidFill>
              </a:rPr>
              <a:t>☆ 기업 매출</a:t>
            </a:r>
            <a:endParaRPr lang="en-US" sz="120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accent5"/>
                </a:solidFill>
              </a:rPr>
              <a:t>&gt;</a:t>
            </a:r>
          </a:p>
        </p:txBody>
      </p:sp>
      <p:sp>
        <p:nvSpPr>
          <p:cNvPr id="540" name="Google Shape;540;p48"/>
          <p:cNvSpPr txBox="1">
            <a:spLocks noGrp="1"/>
          </p:cNvSpPr>
          <p:nvPr>
            <p:ph type="subTitle" idx="5"/>
          </p:nvPr>
        </p:nvSpPr>
        <p:spPr>
          <a:xfrm>
            <a:off x="5943600" y="1207008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Hypothesis</a:t>
            </a:r>
            <a:endParaRPr dirty="0"/>
          </a:p>
        </p:txBody>
      </p:sp>
      <p:sp>
        <p:nvSpPr>
          <p:cNvPr id="541" name="Google Shape;541;p48"/>
          <p:cNvSpPr txBox="1">
            <a:spLocks noGrp="1"/>
          </p:cNvSpPr>
          <p:nvPr>
            <p:ph type="subTitle" idx="6"/>
          </p:nvPr>
        </p:nvSpPr>
        <p:spPr>
          <a:xfrm>
            <a:off x="5943600" y="2388870"/>
            <a:ext cx="1828800" cy="1840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accent5"/>
                </a:solidFill>
              </a:rPr>
              <a:t>☆ 멀티플랫폼</a:t>
            </a:r>
            <a:endParaRPr lang="en-US" altLang="ko-KR" sz="140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5"/>
                </a:solidFill>
              </a:rPr>
              <a:t>1977~1998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5"/>
                </a:solidFill>
              </a:rPr>
              <a:t>Native &gt; Multi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5"/>
                </a:solidFill>
              </a:rPr>
              <a:t>1998~2020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5"/>
                </a:solidFill>
              </a:rPr>
              <a:t>Multi &gt; Native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accent5"/>
                </a:solidFill>
              </a:rPr>
              <a:t>☆</a:t>
            </a:r>
            <a:r>
              <a:rPr lang="en-US" altLang="ko-KR" sz="1400" dirty="0">
                <a:solidFill>
                  <a:schemeClr val="accent5"/>
                </a:solidFill>
              </a:rPr>
              <a:t> </a:t>
            </a:r>
            <a:r>
              <a:rPr lang="ko-KR" altLang="en-US" dirty="0">
                <a:solidFill>
                  <a:schemeClr val="accent5"/>
                </a:solidFill>
              </a:rPr>
              <a:t>일본</a:t>
            </a:r>
            <a:endParaRPr lang="en-US" altLang="ko-KR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5"/>
                </a:solidFill>
              </a:rPr>
              <a:t>Native &gt; Multi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accent5"/>
                </a:solidFill>
              </a:rPr>
              <a:t>☆</a:t>
            </a:r>
            <a:r>
              <a:rPr lang="en-US" altLang="ko-KR" sz="1400" dirty="0">
                <a:solidFill>
                  <a:schemeClr val="accent5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Global</a:t>
            </a:r>
            <a:endParaRPr lang="en-US" altLang="ko-KR" sz="140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5"/>
                </a:solidFill>
              </a:rPr>
              <a:t>Multi &gt; Native</a:t>
            </a:r>
            <a:endParaRPr sz="1100" dirty="0">
              <a:solidFill>
                <a:schemeClr val="accent5"/>
              </a:solidFill>
            </a:endParaRPr>
          </a:p>
        </p:txBody>
      </p:sp>
      <p:pic>
        <p:nvPicPr>
          <p:cNvPr id="2" name="Picture 28" descr="Sony Logo">
            <a:extLst>
              <a:ext uri="{FF2B5EF4-FFF2-40B4-BE49-F238E27FC236}">
                <a16:creationId xmlns:a16="http://schemas.microsoft.com/office/drawing/2014/main" id="{A1B6C8FD-650C-CF18-F235-A813F05305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2" b="19304"/>
          <a:stretch/>
        </p:blipFill>
        <p:spPr bwMode="auto">
          <a:xfrm>
            <a:off x="1825896" y="3093279"/>
            <a:ext cx="920207" cy="34512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47A255-5E78-8ADB-8360-AF4A6A18E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895" y="3438407"/>
            <a:ext cx="920207" cy="293684"/>
          </a:xfrm>
          <a:prstGeom prst="rect">
            <a:avLst/>
          </a:prstGeom>
        </p:spPr>
      </p:pic>
      <p:pic>
        <p:nvPicPr>
          <p:cNvPr id="5" name="Picture 8" descr="Nintendo logo | Logok">
            <a:extLst>
              <a:ext uri="{FF2B5EF4-FFF2-40B4-BE49-F238E27FC236}">
                <a16:creationId xmlns:a16="http://schemas.microsoft.com/office/drawing/2014/main" id="{EE034E67-8DB4-7835-B9D5-108A0A053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9" b="24311"/>
          <a:stretch/>
        </p:blipFill>
        <p:spPr bwMode="auto">
          <a:xfrm>
            <a:off x="1825896" y="2722722"/>
            <a:ext cx="920207" cy="36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oogle Shape;929;p57">
            <a:extLst>
              <a:ext uri="{FF2B5EF4-FFF2-40B4-BE49-F238E27FC236}">
                <a16:creationId xmlns:a16="http://schemas.microsoft.com/office/drawing/2014/main" id="{791BC11F-ED33-3AEF-6792-D9ABF03C91DA}"/>
              </a:ext>
            </a:extLst>
          </p:cNvPr>
          <p:cNvGrpSpPr/>
          <p:nvPr/>
        </p:nvGrpSpPr>
        <p:grpSpPr>
          <a:xfrm>
            <a:off x="1802317" y="1638962"/>
            <a:ext cx="967361" cy="623160"/>
            <a:chOff x="3524008" y="2904200"/>
            <a:chExt cx="1548082" cy="997252"/>
          </a:xfrm>
        </p:grpSpPr>
        <p:sp>
          <p:nvSpPr>
            <p:cNvPr id="7" name="Google Shape;930;p57">
              <a:extLst>
                <a:ext uri="{FF2B5EF4-FFF2-40B4-BE49-F238E27FC236}">
                  <a16:creationId xmlns:a16="http://schemas.microsoft.com/office/drawing/2014/main" id="{27861438-F1AA-CB04-B557-3659718C6931}"/>
                </a:ext>
              </a:extLst>
            </p:cNvPr>
            <p:cNvSpPr/>
            <p:nvPr/>
          </p:nvSpPr>
          <p:spPr>
            <a:xfrm>
              <a:off x="4435442" y="2956143"/>
              <a:ext cx="70670" cy="70670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69" y="1"/>
                  </a:moveTo>
                  <a:lnTo>
                    <a:pt x="2628" y="1"/>
                  </a:lnTo>
                  <a:cubicBezTo>
                    <a:pt x="3174" y="1"/>
                    <a:pt x="3191" y="35"/>
                    <a:pt x="3209" y="564"/>
                  </a:cubicBezTo>
                  <a:cubicBezTo>
                    <a:pt x="3209" y="1451"/>
                    <a:pt x="3209" y="2321"/>
                    <a:pt x="3209" y="3208"/>
                  </a:cubicBezTo>
                  <a:cubicBezTo>
                    <a:pt x="2321" y="3208"/>
                    <a:pt x="1434" y="3191"/>
                    <a:pt x="547" y="3191"/>
                  </a:cubicBezTo>
                  <a:cubicBezTo>
                    <a:pt x="137" y="3191"/>
                    <a:pt x="1" y="3055"/>
                    <a:pt x="18" y="2662"/>
                  </a:cubicBezTo>
                  <a:cubicBezTo>
                    <a:pt x="52" y="1775"/>
                    <a:pt x="52" y="888"/>
                    <a:pt x="6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31;p57">
              <a:extLst>
                <a:ext uri="{FF2B5EF4-FFF2-40B4-BE49-F238E27FC236}">
                  <a16:creationId xmlns:a16="http://schemas.microsoft.com/office/drawing/2014/main" id="{F9C3554C-C43F-53E3-2F04-84509A2B449B}"/>
                </a:ext>
              </a:extLst>
            </p:cNvPr>
            <p:cNvSpPr/>
            <p:nvPr/>
          </p:nvSpPr>
          <p:spPr>
            <a:xfrm>
              <a:off x="4505716" y="3026417"/>
              <a:ext cx="68028" cy="68028"/>
            </a:xfrm>
            <a:custGeom>
              <a:avLst/>
              <a:gdLst/>
              <a:ahLst/>
              <a:cxnLst/>
              <a:rect l="l" t="t" r="r" b="b"/>
              <a:pathLst>
                <a:path w="3089" h="3089" extrusionOk="0">
                  <a:moveTo>
                    <a:pt x="0" y="17"/>
                  </a:moveTo>
                  <a:cubicBezTo>
                    <a:pt x="854" y="17"/>
                    <a:pt x="1724" y="17"/>
                    <a:pt x="2577" y="0"/>
                  </a:cubicBezTo>
                  <a:cubicBezTo>
                    <a:pt x="2935" y="0"/>
                    <a:pt x="3089" y="137"/>
                    <a:pt x="3089" y="495"/>
                  </a:cubicBezTo>
                  <a:cubicBezTo>
                    <a:pt x="3072" y="1348"/>
                    <a:pt x="3072" y="2218"/>
                    <a:pt x="3054" y="3071"/>
                  </a:cubicBezTo>
                  <a:cubicBezTo>
                    <a:pt x="2201" y="3071"/>
                    <a:pt x="1348" y="3071"/>
                    <a:pt x="478" y="3088"/>
                  </a:cubicBezTo>
                  <a:cubicBezTo>
                    <a:pt x="120" y="3088"/>
                    <a:pt x="0" y="2952"/>
                    <a:pt x="0" y="2594"/>
                  </a:cubicBezTo>
                  <a:cubicBezTo>
                    <a:pt x="18" y="1741"/>
                    <a:pt x="0" y="870"/>
                    <a:pt x="0" y="17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2;p57">
              <a:extLst>
                <a:ext uri="{FF2B5EF4-FFF2-40B4-BE49-F238E27FC236}">
                  <a16:creationId xmlns:a16="http://schemas.microsoft.com/office/drawing/2014/main" id="{E5C86D28-252B-637A-1B22-570A1EC1C360}"/>
                </a:ext>
              </a:extLst>
            </p:cNvPr>
            <p:cNvSpPr/>
            <p:nvPr/>
          </p:nvSpPr>
          <p:spPr>
            <a:xfrm>
              <a:off x="3568902" y="2906469"/>
              <a:ext cx="1449257" cy="945007"/>
            </a:xfrm>
            <a:custGeom>
              <a:avLst/>
              <a:gdLst/>
              <a:ahLst/>
              <a:cxnLst/>
              <a:rect l="l" t="t" r="r" b="b"/>
              <a:pathLst>
                <a:path w="65808" h="42911" extrusionOk="0">
                  <a:moveTo>
                    <a:pt x="47978" y="42671"/>
                  </a:moveTo>
                  <a:cubicBezTo>
                    <a:pt x="47381" y="42620"/>
                    <a:pt x="46801" y="42620"/>
                    <a:pt x="46220" y="42637"/>
                  </a:cubicBezTo>
                  <a:cubicBezTo>
                    <a:pt x="45470" y="42620"/>
                    <a:pt x="45504" y="42705"/>
                    <a:pt x="45504" y="41955"/>
                  </a:cubicBezTo>
                  <a:lnTo>
                    <a:pt x="45504" y="37638"/>
                  </a:lnTo>
                  <a:cubicBezTo>
                    <a:pt x="45845" y="37246"/>
                    <a:pt x="46306" y="37399"/>
                    <a:pt x="46715" y="37382"/>
                  </a:cubicBezTo>
                  <a:cubicBezTo>
                    <a:pt x="47705" y="37365"/>
                    <a:pt x="47705" y="37382"/>
                    <a:pt x="47722" y="36359"/>
                  </a:cubicBezTo>
                  <a:lnTo>
                    <a:pt x="47722" y="33560"/>
                  </a:lnTo>
                  <a:cubicBezTo>
                    <a:pt x="47722" y="33100"/>
                    <a:pt x="47534" y="32861"/>
                    <a:pt x="47073" y="32895"/>
                  </a:cubicBezTo>
                  <a:cubicBezTo>
                    <a:pt x="46749" y="32895"/>
                    <a:pt x="46425" y="32895"/>
                    <a:pt x="46101" y="32878"/>
                  </a:cubicBezTo>
                  <a:cubicBezTo>
                    <a:pt x="45555" y="32827"/>
                    <a:pt x="45333" y="32622"/>
                    <a:pt x="45299" y="32076"/>
                  </a:cubicBezTo>
                  <a:cubicBezTo>
                    <a:pt x="45265" y="31667"/>
                    <a:pt x="45299" y="31257"/>
                    <a:pt x="45282" y="30865"/>
                  </a:cubicBezTo>
                  <a:cubicBezTo>
                    <a:pt x="45299" y="30558"/>
                    <a:pt x="45043" y="30302"/>
                    <a:pt x="44753" y="30336"/>
                  </a:cubicBezTo>
                  <a:cubicBezTo>
                    <a:pt x="44378" y="30336"/>
                    <a:pt x="44019" y="30336"/>
                    <a:pt x="43644" y="30319"/>
                  </a:cubicBezTo>
                  <a:cubicBezTo>
                    <a:pt x="42962" y="30285"/>
                    <a:pt x="42740" y="30080"/>
                    <a:pt x="42723" y="29380"/>
                  </a:cubicBezTo>
                  <a:cubicBezTo>
                    <a:pt x="42706" y="28323"/>
                    <a:pt x="42723" y="27231"/>
                    <a:pt x="42723" y="26156"/>
                  </a:cubicBezTo>
                  <a:cubicBezTo>
                    <a:pt x="42723" y="25405"/>
                    <a:pt x="42672" y="25337"/>
                    <a:pt x="41870" y="25337"/>
                  </a:cubicBezTo>
                  <a:lnTo>
                    <a:pt x="24092" y="25337"/>
                  </a:lnTo>
                  <a:cubicBezTo>
                    <a:pt x="23290" y="25337"/>
                    <a:pt x="23239" y="25388"/>
                    <a:pt x="23239" y="26207"/>
                  </a:cubicBezTo>
                  <a:lnTo>
                    <a:pt x="23239" y="29261"/>
                  </a:lnTo>
                  <a:cubicBezTo>
                    <a:pt x="23239" y="30097"/>
                    <a:pt x="23034" y="30319"/>
                    <a:pt x="22198" y="30319"/>
                  </a:cubicBezTo>
                  <a:cubicBezTo>
                    <a:pt x="20543" y="30353"/>
                    <a:pt x="20713" y="30165"/>
                    <a:pt x="20679" y="31837"/>
                  </a:cubicBezTo>
                  <a:cubicBezTo>
                    <a:pt x="20679" y="32656"/>
                    <a:pt x="20475" y="32878"/>
                    <a:pt x="19622" y="32878"/>
                  </a:cubicBezTo>
                  <a:cubicBezTo>
                    <a:pt x="18171" y="32895"/>
                    <a:pt x="18240" y="32759"/>
                    <a:pt x="18240" y="34277"/>
                  </a:cubicBezTo>
                  <a:lnTo>
                    <a:pt x="18240" y="36103"/>
                  </a:lnTo>
                  <a:cubicBezTo>
                    <a:pt x="18240" y="37468"/>
                    <a:pt x="18188" y="37382"/>
                    <a:pt x="19485" y="37382"/>
                  </a:cubicBezTo>
                  <a:cubicBezTo>
                    <a:pt x="19826" y="37382"/>
                    <a:pt x="20202" y="37314"/>
                    <a:pt x="20458" y="37638"/>
                  </a:cubicBezTo>
                  <a:lnTo>
                    <a:pt x="20458" y="42057"/>
                  </a:lnTo>
                  <a:cubicBezTo>
                    <a:pt x="20458" y="42637"/>
                    <a:pt x="20458" y="42637"/>
                    <a:pt x="19843" y="42637"/>
                  </a:cubicBezTo>
                  <a:lnTo>
                    <a:pt x="17967" y="42671"/>
                  </a:lnTo>
                  <a:cubicBezTo>
                    <a:pt x="17762" y="42842"/>
                    <a:pt x="17506" y="42910"/>
                    <a:pt x="17233" y="42876"/>
                  </a:cubicBezTo>
                  <a:lnTo>
                    <a:pt x="11210" y="42876"/>
                  </a:lnTo>
                  <a:cubicBezTo>
                    <a:pt x="10937" y="42910"/>
                    <a:pt x="10647" y="42825"/>
                    <a:pt x="10425" y="42637"/>
                  </a:cubicBezTo>
                  <a:lnTo>
                    <a:pt x="10425" y="42637"/>
                  </a:lnTo>
                  <a:cubicBezTo>
                    <a:pt x="10050" y="42228"/>
                    <a:pt x="10221" y="41716"/>
                    <a:pt x="10186" y="41255"/>
                  </a:cubicBezTo>
                  <a:cubicBezTo>
                    <a:pt x="10169" y="40470"/>
                    <a:pt x="10152" y="40470"/>
                    <a:pt x="9368" y="40436"/>
                  </a:cubicBezTo>
                  <a:cubicBezTo>
                    <a:pt x="8856" y="40402"/>
                    <a:pt x="8310" y="40590"/>
                    <a:pt x="7883" y="40197"/>
                  </a:cubicBezTo>
                  <a:lnTo>
                    <a:pt x="7883" y="40197"/>
                  </a:lnTo>
                  <a:cubicBezTo>
                    <a:pt x="7627" y="39959"/>
                    <a:pt x="7627" y="39651"/>
                    <a:pt x="7627" y="39344"/>
                  </a:cubicBezTo>
                  <a:lnTo>
                    <a:pt x="7627" y="36427"/>
                  </a:lnTo>
                  <a:cubicBezTo>
                    <a:pt x="7627" y="35437"/>
                    <a:pt x="7627" y="35437"/>
                    <a:pt x="6655" y="35420"/>
                  </a:cubicBezTo>
                  <a:cubicBezTo>
                    <a:pt x="6211" y="35420"/>
                    <a:pt x="5750" y="35505"/>
                    <a:pt x="5375" y="35164"/>
                  </a:cubicBezTo>
                  <a:lnTo>
                    <a:pt x="2935" y="35113"/>
                  </a:lnTo>
                  <a:cubicBezTo>
                    <a:pt x="3191" y="34687"/>
                    <a:pt x="3618" y="34823"/>
                    <a:pt x="3976" y="34806"/>
                  </a:cubicBezTo>
                  <a:cubicBezTo>
                    <a:pt x="5187" y="34789"/>
                    <a:pt x="5187" y="34789"/>
                    <a:pt x="5187" y="33595"/>
                  </a:cubicBezTo>
                  <a:lnTo>
                    <a:pt x="5187" y="30967"/>
                  </a:lnTo>
                  <a:cubicBezTo>
                    <a:pt x="5187" y="30523"/>
                    <a:pt x="4983" y="30302"/>
                    <a:pt x="4522" y="30302"/>
                  </a:cubicBezTo>
                  <a:lnTo>
                    <a:pt x="3550" y="30302"/>
                  </a:lnTo>
                  <a:cubicBezTo>
                    <a:pt x="2901" y="30285"/>
                    <a:pt x="2645" y="30029"/>
                    <a:pt x="2645" y="29363"/>
                  </a:cubicBezTo>
                  <a:cubicBezTo>
                    <a:pt x="2628" y="28237"/>
                    <a:pt x="2645" y="27128"/>
                    <a:pt x="2645" y="26019"/>
                  </a:cubicBezTo>
                  <a:cubicBezTo>
                    <a:pt x="2645" y="25371"/>
                    <a:pt x="2577" y="25303"/>
                    <a:pt x="1946" y="25320"/>
                  </a:cubicBezTo>
                  <a:cubicBezTo>
                    <a:pt x="1" y="25354"/>
                    <a:pt x="274" y="25166"/>
                    <a:pt x="257" y="23614"/>
                  </a:cubicBezTo>
                  <a:lnTo>
                    <a:pt x="257" y="8326"/>
                  </a:lnTo>
                  <a:cubicBezTo>
                    <a:pt x="257" y="7985"/>
                    <a:pt x="188" y="7593"/>
                    <a:pt x="615" y="7371"/>
                  </a:cubicBezTo>
                  <a:cubicBezTo>
                    <a:pt x="1076" y="7269"/>
                    <a:pt x="1570" y="7234"/>
                    <a:pt x="2048" y="7269"/>
                  </a:cubicBezTo>
                  <a:cubicBezTo>
                    <a:pt x="2458" y="7269"/>
                    <a:pt x="2645" y="7098"/>
                    <a:pt x="2628" y="6688"/>
                  </a:cubicBezTo>
                  <a:lnTo>
                    <a:pt x="2628" y="5716"/>
                  </a:lnTo>
                  <a:cubicBezTo>
                    <a:pt x="2662" y="5085"/>
                    <a:pt x="2884" y="4863"/>
                    <a:pt x="3532" y="4829"/>
                  </a:cubicBezTo>
                  <a:cubicBezTo>
                    <a:pt x="3874" y="4812"/>
                    <a:pt x="4232" y="4812"/>
                    <a:pt x="4573" y="4829"/>
                  </a:cubicBezTo>
                  <a:cubicBezTo>
                    <a:pt x="5000" y="4846"/>
                    <a:pt x="5205" y="4641"/>
                    <a:pt x="5187" y="4215"/>
                  </a:cubicBezTo>
                  <a:lnTo>
                    <a:pt x="5187" y="3242"/>
                  </a:lnTo>
                  <a:cubicBezTo>
                    <a:pt x="5153" y="2952"/>
                    <a:pt x="5256" y="2679"/>
                    <a:pt x="5460" y="2474"/>
                  </a:cubicBezTo>
                  <a:cubicBezTo>
                    <a:pt x="5614" y="2338"/>
                    <a:pt x="5819" y="2270"/>
                    <a:pt x="6023" y="2270"/>
                  </a:cubicBezTo>
                  <a:cubicBezTo>
                    <a:pt x="8293" y="2270"/>
                    <a:pt x="10579" y="2235"/>
                    <a:pt x="12865" y="2304"/>
                  </a:cubicBezTo>
                  <a:cubicBezTo>
                    <a:pt x="13223" y="2270"/>
                    <a:pt x="13599" y="2270"/>
                    <a:pt x="13957" y="2270"/>
                  </a:cubicBezTo>
                  <a:lnTo>
                    <a:pt x="51492" y="2270"/>
                  </a:lnTo>
                  <a:cubicBezTo>
                    <a:pt x="52704" y="2270"/>
                    <a:pt x="52704" y="2270"/>
                    <a:pt x="52721" y="1075"/>
                  </a:cubicBezTo>
                  <a:cubicBezTo>
                    <a:pt x="52721" y="717"/>
                    <a:pt x="52618" y="325"/>
                    <a:pt x="52926" y="34"/>
                  </a:cubicBezTo>
                  <a:lnTo>
                    <a:pt x="53045" y="0"/>
                  </a:lnTo>
                  <a:cubicBezTo>
                    <a:pt x="53352" y="205"/>
                    <a:pt x="53301" y="512"/>
                    <a:pt x="53335" y="819"/>
                  </a:cubicBezTo>
                  <a:cubicBezTo>
                    <a:pt x="53369" y="1246"/>
                    <a:pt x="53216" y="1707"/>
                    <a:pt x="53472" y="2116"/>
                  </a:cubicBezTo>
                  <a:cubicBezTo>
                    <a:pt x="53762" y="2304"/>
                    <a:pt x="54086" y="2372"/>
                    <a:pt x="54410" y="2338"/>
                  </a:cubicBezTo>
                  <a:lnTo>
                    <a:pt x="59767" y="2338"/>
                  </a:lnTo>
                  <a:cubicBezTo>
                    <a:pt x="60569" y="2338"/>
                    <a:pt x="60740" y="2508"/>
                    <a:pt x="60774" y="3276"/>
                  </a:cubicBezTo>
                  <a:cubicBezTo>
                    <a:pt x="60825" y="4795"/>
                    <a:pt x="60825" y="4795"/>
                    <a:pt x="62309" y="4829"/>
                  </a:cubicBezTo>
                  <a:cubicBezTo>
                    <a:pt x="63094" y="4846"/>
                    <a:pt x="63316" y="5051"/>
                    <a:pt x="63333" y="5852"/>
                  </a:cubicBezTo>
                  <a:cubicBezTo>
                    <a:pt x="63350" y="7405"/>
                    <a:pt x="63197" y="7252"/>
                    <a:pt x="64749" y="7269"/>
                  </a:cubicBezTo>
                  <a:cubicBezTo>
                    <a:pt x="65022" y="7234"/>
                    <a:pt x="65312" y="7320"/>
                    <a:pt x="65534" y="7507"/>
                  </a:cubicBezTo>
                  <a:lnTo>
                    <a:pt x="65534" y="7507"/>
                  </a:lnTo>
                  <a:cubicBezTo>
                    <a:pt x="65722" y="7729"/>
                    <a:pt x="65807" y="8019"/>
                    <a:pt x="65773" y="8292"/>
                  </a:cubicBezTo>
                  <a:lnTo>
                    <a:pt x="65773" y="26906"/>
                  </a:lnTo>
                  <a:cubicBezTo>
                    <a:pt x="65807" y="27162"/>
                    <a:pt x="65739" y="27401"/>
                    <a:pt x="65602" y="27606"/>
                  </a:cubicBezTo>
                  <a:lnTo>
                    <a:pt x="65568" y="27623"/>
                  </a:lnTo>
                  <a:cubicBezTo>
                    <a:pt x="65142" y="28015"/>
                    <a:pt x="64613" y="27845"/>
                    <a:pt x="64118" y="27862"/>
                  </a:cubicBezTo>
                  <a:cubicBezTo>
                    <a:pt x="63333" y="27896"/>
                    <a:pt x="63333" y="27879"/>
                    <a:pt x="63333" y="28647"/>
                  </a:cubicBezTo>
                  <a:cubicBezTo>
                    <a:pt x="63333" y="30302"/>
                    <a:pt x="63333" y="30302"/>
                    <a:pt x="61678" y="30319"/>
                  </a:cubicBezTo>
                  <a:cubicBezTo>
                    <a:pt x="60825" y="30319"/>
                    <a:pt x="60791" y="30353"/>
                    <a:pt x="60774" y="31206"/>
                  </a:cubicBezTo>
                  <a:lnTo>
                    <a:pt x="60774" y="34106"/>
                  </a:lnTo>
                  <a:cubicBezTo>
                    <a:pt x="60774" y="34738"/>
                    <a:pt x="60859" y="34789"/>
                    <a:pt x="61490" y="34806"/>
                  </a:cubicBezTo>
                  <a:lnTo>
                    <a:pt x="62412" y="34806"/>
                  </a:lnTo>
                  <a:cubicBezTo>
                    <a:pt x="62651" y="34823"/>
                    <a:pt x="62890" y="34840"/>
                    <a:pt x="63026" y="35096"/>
                  </a:cubicBezTo>
                  <a:cubicBezTo>
                    <a:pt x="62207" y="35198"/>
                    <a:pt x="61388" y="35096"/>
                    <a:pt x="60569" y="35164"/>
                  </a:cubicBezTo>
                  <a:cubicBezTo>
                    <a:pt x="60160" y="35557"/>
                    <a:pt x="59648" y="35403"/>
                    <a:pt x="59187" y="35420"/>
                  </a:cubicBezTo>
                  <a:cubicBezTo>
                    <a:pt x="58402" y="35454"/>
                    <a:pt x="58351" y="35471"/>
                    <a:pt x="58351" y="36239"/>
                  </a:cubicBezTo>
                  <a:lnTo>
                    <a:pt x="58351" y="39344"/>
                  </a:lnTo>
                  <a:cubicBezTo>
                    <a:pt x="58351" y="39651"/>
                    <a:pt x="58351" y="39941"/>
                    <a:pt x="58095" y="40180"/>
                  </a:cubicBezTo>
                  <a:lnTo>
                    <a:pt x="58095" y="40180"/>
                  </a:lnTo>
                  <a:cubicBezTo>
                    <a:pt x="57686" y="40573"/>
                    <a:pt x="57191" y="40419"/>
                    <a:pt x="56713" y="40419"/>
                  </a:cubicBezTo>
                  <a:cubicBezTo>
                    <a:pt x="55775" y="40453"/>
                    <a:pt x="55792" y="40419"/>
                    <a:pt x="55775" y="41375"/>
                  </a:cubicBezTo>
                  <a:cubicBezTo>
                    <a:pt x="55775" y="41801"/>
                    <a:pt x="55894" y="42262"/>
                    <a:pt x="55536" y="42637"/>
                  </a:cubicBezTo>
                  <a:lnTo>
                    <a:pt x="55536" y="42637"/>
                  </a:lnTo>
                  <a:cubicBezTo>
                    <a:pt x="55314" y="42825"/>
                    <a:pt x="55024" y="42910"/>
                    <a:pt x="54751" y="42876"/>
                  </a:cubicBezTo>
                  <a:lnTo>
                    <a:pt x="48711" y="42876"/>
                  </a:lnTo>
                  <a:cubicBezTo>
                    <a:pt x="48455" y="42910"/>
                    <a:pt x="48182" y="42842"/>
                    <a:pt x="47978" y="42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933;p57">
              <a:extLst>
                <a:ext uri="{FF2B5EF4-FFF2-40B4-BE49-F238E27FC236}">
                  <a16:creationId xmlns:a16="http://schemas.microsoft.com/office/drawing/2014/main" id="{374B4B5A-CFDD-AD94-A2EE-34AAC5C5A2D9}"/>
                </a:ext>
              </a:extLst>
            </p:cNvPr>
            <p:cNvSpPr/>
            <p:nvPr/>
          </p:nvSpPr>
          <p:spPr>
            <a:xfrm>
              <a:off x="3968513" y="3458797"/>
              <a:ext cx="660939" cy="276955"/>
            </a:xfrm>
            <a:custGeom>
              <a:avLst/>
              <a:gdLst/>
              <a:ahLst/>
              <a:cxnLst/>
              <a:rect l="l" t="t" r="r" b="b"/>
              <a:pathLst>
                <a:path w="30012" h="12576" extrusionOk="0">
                  <a:moveTo>
                    <a:pt x="2474" y="12558"/>
                  </a:moveTo>
                  <a:lnTo>
                    <a:pt x="461" y="12558"/>
                  </a:lnTo>
                  <a:cubicBezTo>
                    <a:pt x="35" y="12558"/>
                    <a:pt x="1" y="12524"/>
                    <a:pt x="1" y="12115"/>
                  </a:cubicBezTo>
                  <a:cubicBezTo>
                    <a:pt x="1" y="10750"/>
                    <a:pt x="1" y="9385"/>
                    <a:pt x="1" y="8020"/>
                  </a:cubicBezTo>
                  <a:cubicBezTo>
                    <a:pt x="1" y="7576"/>
                    <a:pt x="35" y="7559"/>
                    <a:pt x="512" y="7559"/>
                  </a:cubicBezTo>
                  <a:cubicBezTo>
                    <a:pt x="990" y="7542"/>
                    <a:pt x="1519" y="7542"/>
                    <a:pt x="2031" y="7559"/>
                  </a:cubicBezTo>
                  <a:cubicBezTo>
                    <a:pt x="2338" y="7559"/>
                    <a:pt x="2457" y="7440"/>
                    <a:pt x="2457" y="7133"/>
                  </a:cubicBezTo>
                  <a:cubicBezTo>
                    <a:pt x="2440" y="6587"/>
                    <a:pt x="2457" y="6024"/>
                    <a:pt x="2457" y="5478"/>
                  </a:cubicBezTo>
                  <a:cubicBezTo>
                    <a:pt x="2457" y="5051"/>
                    <a:pt x="2492" y="5034"/>
                    <a:pt x="2901" y="5034"/>
                  </a:cubicBezTo>
                  <a:cubicBezTo>
                    <a:pt x="3413" y="5017"/>
                    <a:pt x="3925" y="5034"/>
                    <a:pt x="4437" y="5034"/>
                  </a:cubicBezTo>
                  <a:cubicBezTo>
                    <a:pt x="4983" y="5034"/>
                    <a:pt x="5000" y="5017"/>
                    <a:pt x="5000" y="4437"/>
                  </a:cubicBezTo>
                  <a:lnTo>
                    <a:pt x="5000" y="598"/>
                  </a:lnTo>
                  <a:cubicBezTo>
                    <a:pt x="5000" y="18"/>
                    <a:pt x="5000" y="1"/>
                    <a:pt x="5563" y="1"/>
                  </a:cubicBezTo>
                  <a:lnTo>
                    <a:pt x="24433" y="1"/>
                  </a:lnTo>
                  <a:cubicBezTo>
                    <a:pt x="24996" y="1"/>
                    <a:pt x="24996" y="1"/>
                    <a:pt x="24996" y="598"/>
                  </a:cubicBezTo>
                  <a:lnTo>
                    <a:pt x="24996" y="4437"/>
                  </a:lnTo>
                  <a:cubicBezTo>
                    <a:pt x="24996" y="5017"/>
                    <a:pt x="24996" y="5017"/>
                    <a:pt x="25576" y="5017"/>
                  </a:cubicBezTo>
                  <a:lnTo>
                    <a:pt x="27145" y="5017"/>
                  </a:lnTo>
                  <a:cubicBezTo>
                    <a:pt x="27384" y="4983"/>
                    <a:pt x="27606" y="5188"/>
                    <a:pt x="27555" y="5426"/>
                  </a:cubicBezTo>
                  <a:lnTo>
                    <a:pt x="27555" y="7133"/>
                  </a:lnTo>
                  <a:cubicBezTo>
                    <a:pt x="27555" y="7440"/>
                    <a:pt x="27657" y="7559"/>
                    <a:pt x="27981" y="7559"/>
                  </a:cubicBezTo>
                  <a:cubicBezTo>
                    <a:pt x="28476" y="7542"/>
                    <a:pt x="28988" y="7559"/>
                    <a:pt x="29500" y="7559"/>
                  </a:cubicBezTo>
                  <a:cubicBezTo>
                    <a:pt x="29978" y="7559"/>
                    <a:pt x="29995" y="7576"/>
                    <a:pt x="29995" y="8020"/>
                  </a:cubicBezTo>
                  <a:cubicBezTo>
                    <a:pt x="30012" y="9385"/>
                    <a:pt x="30012" y="10750"/>
                    <a:pt x="29995" y="12115"/>
                  </a:cubicBezTo>
                  <a:cubicBezTo>
                    <a:pt x="29995" y="12541"/>
                    <a:pt x="29961" y="12558"/>
                    <a:pt x="29534" y="12558"/>
                  </a:cubicBezTo>
                  <a:cubicBezTo>
                    <a:pt x="28869" y="12575"/>
                    <a:pt x="28203" y="12558"/>
                    <a:pt x="27538" y="12575"/>
                  </a:cubicBezTo>
                  <a:lnTo>
                    <a:pt x="27555" y="12575"/>
                  </a:lnTo>
                  <a:cubicBezTo>
                    <a:pt x="27180" y="12166"/>
                    <a:pt x="27333" y="11654"/>
                    <a:pt x="27316" y="11193"/>
                  </a:cubicBezTo>
                  <a:cubicBezTo>
                    <a:pt x="27282" y="10408"/>
                    <a:pt x="27265" y="10391"/>
                    <a:pt x="26497" y="10357"/>
                  </a:cubicBezTo>
                  <a:cubicBezTo>
                    <a:pt x="25985" y="10340"/>
                    <a:pt x="25439" y="10528"/>
                    <a:pt x="24996" y="10118"/>
                  </a:cubicBezTo>
                  <a:lnTo>
                    <a:pt x="24996" y="10118"/>
                  </a:lnTo>
                  <a:cubicBezTo>
                    <a:pt x="24620" y="9726"/>
                    <a:pt x="24757" y="9231"/>
                    <a:pt x="24757" y="8788"/>
                  </a:cubicBezTo>
                  <a:cubicBezTo>
                    <a:pt x="24723" y="7815"/>
                    <a:pt x="24757" y="7815"/>
                    <a:pt x="23750" y="7798"/>
                  </a:cubicBezTo>
                  <a:lnTo>
                    <a:pt x="23204" y="7798"/>
                  </a:lnTo>
                  <a:cubicBezTo>
                    <a:pt x="22590" y="7764"/>
                    <a:pt x="22334" y="7525"/>
                    <a:pt x="22317" y="6894"/>
                  </a:cubicBezTo>
                  <a:cubicBezTo>
                    <a:pt x="22283" y="5768"/>
                    <a:pt x="22317" y="4659"/>
                    <a:pt x="22300" y="3533"/>
                  </a:cubicBezTo>
                  <a:cubicBezTo>
                    <a:pt x="22300" y="2884"/>
                    <a:pt x="22232" y="2850"/>
                    <a:pt x="21566" y="2799"/>
                  </a:cubicBezTo>
                  <a:cubicBezTo>
                    <a:pt x="21020" y="2782"/>
                    <a:pt x="20457" y="2970"/>
                    <a:pt x="19980" y="2577"/>
                  </a:cubicBezTo>
                  <a:cubicBezTo>
                    <a:pt x="18410" y="2577"/>
                    <a:pt x="16857" y="2560"/>
                    <a:pt x="15305" y="2560"/>
                  </a:cubicBezTo>
                  <a:cubicBezTo>
                    <a:pt x="13530" y="2560"/>
                    <a:pt x="11773" y="2560"/>
                    <a:pt x="10016" y="2560"/>
                  </a:cubicBezTo>
                  <a:cubicBezTo>
                    <a:pt x="9589" y="2952"/>
                    <a:pt x="9043" y="2782"/>
                    <a:pt x="8548" y="2799"/>
                  </a:cubicBezTo>
                  <a:cubicBezTo>
                    <a:pt x="7746" y="2833"/>
                    <a:pt x="7695" y="2850"/>
                    <a:pt x="7695" y="3669"/>
                  </a:cubicBezTo>
                  <a:lnTo>
                    <a:pt x="7695" y="6706"/>
                  </a:lnTo>
                  <a:cubicBezTo>
                    <a:pt x="7695" y="7013"/>
                    <a:pt x="7695" y="7320"/>
                    <a:pt x="7456" y="7559"/>
                  </a:cubicBezTo>
                  <a:lnTo>
                    <a:pt x="7456" y="7559"/>
                  </a:lnTo>
                  <a:cubicBezTo>
                    <a:pt x="7047" y="7952"/>
                    <a:pt x="6552" y="7781"/>
                    <a:pt x="6074" y="7798"/>
                  </a:cubicBezTo>
                  <a:cubicBezTo>
                    <a:pt x="5290" y="7832"/>
                    <a:pt x="5290" y="7849"/>
                    <a:pt x="5255" y="8617"/>
                  </a:cubicBezTo>
                  <a:cubicBezTo>
                    <a:pt x="5221" y="9129"/>
                    <a:pt x="5426" y="9675"/>
                    <a:pt x="5000" y="10118"/>
                  </a:cubicBezTo>
                  <a:lnTo>
                    <a:pt x="5000" y="10118"/>
                  </a:lnTo>
                  <a:cubicBezTo>
                    <a:pt x="4607" y="10528"/>
                    <a:pt x="4095" y="10357"/>
                    <a:pt x="3635" y="10374"/>
                  </a:cubicBezTo>
                  <a:cubicBezTo>
                    <a:pt x="2696" y="10391"/>
                    <a:pt x="2713" y="10374"/>
                    <a:pt x="2696" y="11313"/>
                  </a:cubicBezTo>
                  <a:cubicBezTo>
                    <a:pt x="2696" y="11739"/>
                    <a:pt x="2799" y="12217"/>
                    <a:pt x="2440" y="125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4;p57">
              <a:extLst>
                <a:ext uri="{FF2B5EF4-FFF2-40B4-BE49-F238E27FC236}">
                  <a16:creationId xmlns:a16="http://schemas.microsoft.com/office/drawing/2014/main" id="{27B228B1-B2BC-FC6E-F52D-E49B707B841A}"/>
                </a:ext>
              </a:extLst>
            </p:cNvPr>
            <p:cNvSpPr/>
            <p:nvPr/>
          </p:nvSpPr>
          <p:spPr>
            <a:xfrm>
              <a:off x="3524008" y="3069921"/>
              <a:ext cx="107492" cy="500880"/>
            </a:xfrm>
            <a:custGeom>
              <a:avLst/>
              <a:gdLst/>
              <a:ahLst/>
              <a:cxnLst/>
              <a:rect l="l" t="t" r="r" b="b"/>
              <a:pathLst>
                <a:path w="4881" h="22744" extrusionOk="0">
                  <a:moveTo>
                    <a:pt x="4727" y="22675"/>
                  </a:moveTo>
                  <a:cubicBezTo>
                    <a:pt x="4130" y="22743"/>
                    <a:pt x="3550" y="22675"/>
                    <a:pt x="2952" y="22709"/>
                  </a:cubicBezTo>
                  <a:cubicBezTo>
                    <a:pt x="2662" y="22726"/>
                    <a:pt x="2560" y="22590"/>
                    <a:pt x="2577" y="22317"/>
                  </a:cubicBezTo>
                  <a:cubicBezTo>
                    <a:pt x="2577" y="21737"/>
                    <a:pt x="2577" y="21174"/>
                    <a:pt x="2577" y="20610"/>
                  </a:cubicBezTo>
                  <a:cubicBezTo>
                    <a:pt x="2577" y="20286"/>
                    <a:pt x="2475" y="20184"/>
                    <a:pt x="2151" y="20184"/>
                  </a:cubicBezTo>
                  <a:cubicBezTo>
                    <a:pt x="1587" y="20201"/>
                    <a:pt x="1042" y="20184"/>
                    <a:pt x="496" y="20184"/>
                  </a:cubicBezTo>
                  <a:cubicBezTo>
                    <a:pt x="69" y="20184"/>
                    <a:pt x="69" y="20167"/>
                    <a:pt x="52" y="19723"/>
                  </a:cubicBezTo>
                  <a:lnTo>
                    <a:pt x="52" y="19484"/>
                  </a:lnTo>
                  <a:lnTo>
                    <a:pt x="52" y="768"/>
                  </a:lnTo>
                  <a:cubicBezTo>
                    <a:pt x="52" y="0"/>
                    <a:pt x="1" y="103"/>
                    <a:pt x="751" y="103"/>
                  </a:cubicBezTo>
                  <a:lnTo>
                    <a:pt x="2509" y="103"/>
                  </a:lnTo>
                  <a:cubicBezTo>
                    <a:pt x="2577" y="273"/>
                    <a:pt x="2611" y="461"/>
                    <a:pt x="2577" y="631"/>
                  </a:cubicBezTo>
                  <a:lnTo>
                    <a:pt x="2577" y="17301"/>
                  </a:lnTo>
                  <a:cubicBezTo>
                    <a:pt x="2577" y="17727"/>
                    <a:pt x="2696" y="17898"/>
                    <a:pt x="3106" y="17881"/>
                  </a:cubicBezTo>
                  <a:lnTo>
                    <a:pt x="3464" y="17881"/>
                  </a:lnTo>
                  <a:cubicBezTo>
                    <a:pt x="4744" y="17881"/>
                    <a:pt x="4829" y="17983"/>
                    <a:pt x="4829" y="19280"/>
                  </a:cubicBezTo>
                  <a:lnTo>
                    <a:pt x="4829" y="22078"/>
                  </a:lnTo>
                  <a:cubicBezTo>
                    <a:pt x="4880" y="22283"/>
                    <a:pt x="4846" y="22504"/>
                    <a:pt x="4727" y="226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5;p57">
              <a:extLst>
                <a:ext uri="{FF2B5EF4-FFF2-40B4-BE49-F238E27FC236}">
                  <a16:creationId xmlns:a16="http://schemas.microsoft.com/office/drawing/2014/main" id="{34F004B7-5804-6966-5981-C6BA4FBC353D}"/>
                </a:ext>
              </a:extLst>
            </p:cNvPr>
            <p:cNvSpPr/>
            <p:nvPr/>
          </p:nvSpPr>
          <p:spPr>
            <a:xfrm>
              <a:off x="5015316" y="3072167"/>
              <a:ext cx="56774" cy="442256"/>
            </a:xfrm>
            <a:custGeom>
              <a:avLst/>
              <a:gdLst/>
              <a:ahLst/>
              <a:cxnLst/>
              <a:rect l="l" t="t" r="r" b="b"/>
              <a:pathLst>
                <a:path w="2578" h="20082" extrusionOk="0">
                  <a:moveTo>
                    <a:pt x="86" y="20082"/>
                  </a:moveTo>
                  <a:cubicBezTo>
                    <a:pt x="18" y="19826"/>
                    <a:pt x="1" y="19570"/>
                    <a:pt x="35" y="19297"/>
                  </a:cubicBezTo>
                  <a:lnTo>
                    <a:pt x="35" y="905"/>
                  </a:lnTo>
                  <a:cubicBezTo>
                    <a:pt x="35" y="598"/>
                    <a:pt x="35" y="308"/>
                    <a:pt x="18" y="1"/>
                  </a:cubicBezTo>
                  <a:lnTo>
                    <a:pt x="2082" y="1"/>
                  </a:lnTo>
                  <a:cubicBezTo>
                    <a:pt x="2577" y="1"/>
                    <a:pt x="2577" y="1"/>
                    <a:pt x="2577" y="495"/>
                  </a:cubicBezTo>
                  <a:lnTo>
                    <a:pt x="2577" y="7439"/>
                  </a:lnTo>
                  <a:lnTo>
                    <a:pt x="2577" y="19297"/>
                  </a:lnTo>
                  <a:lnTo>
                    <a:pt x="2577" y="19604"/>
                  </a:lnTo>
                  <a:cubicBezTo>
                    <a:pt x="2560" y="20065"/>
                    <a:pt x="2560" y="20065"/>
                    <a:pt x="2100" y="20065"/>
                  </a:cubicBezTo>
                  <a:cubicBezTo>
                    <a:pt x="1434" y="20082"/>
                    <a:pt x="752" y="20082"/>
                    <a:pt x="86" y="200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6;p57">
              <a:extLst>
                <a:ext uri="{FF2B5EF4-FFF2-40B4-BE49-F238E27FC236}">
                  <a16:creationId xmlns:a16="http://schemas.microsoft.com/office/drawing/2014/main" id="{B4F66E23-9E50-6237-2C92-F1ABB201A3D8}"/>
                </a:ext>
              </a:extLst>
            </p:cNvPr>
            <p:cNvSpPr/>
            <p:nvPr/>
          </p:nvSpPr>
          <p:spPr>
            <a:xfrm>
              <a:off x="3573977" y="3018806"/>
              <a:ext cx="118019" cy="661336"/>
            </a:xfrm>
            <a:custGeom>
              <a:avLst/>
              <a:gdLst/>
              <a:ahLst/>
              <a:cxnLst/>
              <a:rect l="l" t="t" r="r" b="b"/>
              <a:pathLst>
                <a:path w="5359" h="30030" extrusionOk="0">
                  <a:moveTo>
                    <a:pt x="2458" y="24996"/>
                  </a:moveTo>
                  <a:cubicBezTo>
                    <a:pt x="2355" y="24638"/>
                    <a:pt x="2321" y="24279"/>
                    <a:pt x="2321" y="23904"/>
                  </a:cubicBezTo>
                  <a:lnTo>
                    <a:pt x="2321" y="20986"/>
                  </a:lnTo>
                  <a:cubicBezTo>
                    <a:pt x="2321" y="20509"/>
                    <a:pt x="2287" y="20475"/>
                    <a:pt x="1809" y="20475"/>
                  </a:cubicBezTo>
                  <a:lnTo>
                    <a:pt x="837" y="20475"/>
                  </a:lnTo>
                  <a:cubicBezTo>
                    <a:pt x="598" y="20475"/>
                    <a:pt x="376" y="20423"/>
                    <a:pt x="189" y="20304"/>
                  </a:cubicBezTo>
                  <a:cubicBezTo>
                    <a:pt x="52" y="20236"/>
                    <a:pt x="1" y="20065"/>
                    <a:pt x="86" y="19929"/>
                  </a:cubicBezTo>
                  <a:cubicBezTo>
                    <a:pt x="325" y="19656"/>
                    <a:pt x="257" y="19314"/>
                    <a:pt x="257" y="19007"/>
                  </a:cubicBezTo>
                  <a:lnTo>
                    <a:pt x="257" y="2441"/>
                  </a:lnTo>
                  <a:cubicBezTo>
                    <a:pt x="342" y="1826"/>
                    <a:pt x="274" y="1195"/>
                    <a:pt x="291" y="581"/>
                  </a:cubicBezTo>
                  <a:cubicBezTo>
                    <a:pt x="291" y="376"/>
                    <a:pt x="223" y="171"/>
                    <a:pt x="376" y="1"/>
                  </a:cubicBezTo>
                  <a:cubicBezTo>
                    <a:pt x="1246" y="530"/>
                    <a:pt x="1366" y="1741"/>
                    <a:pt x="615" y="2424"/>
                  </a:cubicBezTo>
                  <a:cubicBezTo>
                    <a:pt x="462" y="2441"/>
                    <a:pt x="359" y="2560"/>
                    <a:pt x="359" y="2714"/>
                  </a:cubicBezTo>
                  <a:lnTo>
                    <a:pt x="359" y="3191"/>
                  </a:lnTo>
                  <a:lnTo>
                    <a:pt x="359" y="19212"/>
                  </a:lnTo>
                  <a:cubicBezTo>
                    <a:pt x="359" y="20031"/>
                    <a:pt x="325" y="19980"/>
                    <a:pt x="1110" y="19980"/>
                  </a:cubicBezTo>
                  <a:lnTo>
                    <a:pt x="2321" y="19980"/>
                  </a:lnTo>
                  <a:cubicBezTo>
                    <a:pt x="2799" y="19980"/>
                    <a:pt x="2816" y="19980"/>
                    <a:pt x="2816" y="20458"/>
                  </a:cubicBezTo>
                  <a:lnTo>
                    <a:pt x="2816" y="24109"/>
                  </a:lnTo>
                  <a:cubicBezTo>
                    <a:pt x="2816" y="25064"/>
                    <a:pt x="2714" y="24996"/>
                    <a:pt x="3686" y="24996"/>
                  </a:cubicBezTo>
                  <a:lnTo>
                    <a:pt x="4898" y="24996"/>
                  </a:lnTo>
                  <a:cubicBezTo>
                    <a:pt x="5188" y="24996"/>
                    <a:pt x="5358" y="25081"/>
                    <a:pt x="5358" y="25422"/>
                  </a:cubicBezTo>
                  <a:cubicBezTo>
                    <a:pt x="5358" y="26822"/>
                    <a:pt x="5358" y="28221"/>
                    <a:pt x="5358" y="29620"/>
                  </a:cubicBezTo>
                  <a:cubicBezTo>
                    <a:pt x="5358" y="29927"/>
                    <a:pt x="5205" y="29995"/>
                    <a:pt x="4932" y="29995"/>
                  </a:cubicBezTo>
                  <a:cubicBezTo>
                    <a:pt x="4249" y="29995"/>
                    <a:pt x="3550" y="30012"/>
                    <a:pt x="2867" y="30029"/>
                  </a:cubicBezTo>
                  <a:cubicBezTo>
                    <a:pt x="2731" y="29807"/>
                    <a:pt x="2782" y="29603"/>
                    <a:pt x="2782" y="29381"/>
                  </a:cubicBezTo>
                  <a:lnTo>
                    <a:pt x="2782" y="25508"/>
                  </a:lnTo>
                  <a:cubicBezTo>
                    <a:pt x="2799" y="25235"/>
                    <a:pt x="2782" y="25013"/>
                    <a:pt x="2458" y="249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7;p57">
              <a:extLst>
                <a:ext uri="{FF2B5EF4-FFF2-40B4-BE49-F238E27FC236}">
                  <a16:creationId xmlns:a16="http://schemas.microsoft.com/office/drawing/2014/main" id="{FD92DB56-734E-D977-0A5A-4D5282E3BDD7}"/>
                </a:ext>
              </a:extLst>
            </p:cNvPr>
            <p:cNvSpPr/>
            <p:nvPr/>
          </p:nvSpPr>
          <p:spPr>
            <a:xfrm>
              <a:off x="3801317" y="3845449"/>
              <a:ext cx="166842" cy="55629"/>
            </a:xfrm>
            <a:custGeom>
              <a:avLst/>
              <a:gdLst/>
              <a:ahLst/>
              <a:cxnLst/>
              <a:rect l="l" t="t" r="r" b="b"/>
              <a:pathLst>
                <a:path w="7576" h="2526" extrusionOk="0">
                  <a:moveTo>
                    <a:pt x="34" y="0"/>
                  </a:moveTo>
                  <a:lnTo>
                    <a:pt x="6978" y="0"/>
                  </a:lnTo>
                  <a:cubicBezTo>
                    <a:pt x="7183" y="0"/>
                    <a:pt x="7388" y="17"/>
                    <a:pt x="7575" y="34"/>
                  </a:cubicBezTo>
                  <a:lnTo>
                    <a:pt x="7575" y="2099"/>
                  </a:lnTo>
                  <a:cubicBezTo>
                    <a:pt x="7575" y="2525"/>
                    <a:pt x="7575" y="2525"/>
                    <a:pt x="7132" y="2525"/>
                  </a:cubicBezTo>
                  <a:lnTo>
                    <a:pt x="427" y="2525"/>
                  </a:lnTo>
                  <a:cubicBezTo>
                    <a:pt x="120" y="2525"/>
                    <a:pt x="0" y="2423"/>
                    <a:pt x="0" y="2099"/>
                  </a:cubicBezTo>
                  <a:cubicBezTo>
                    <a:pt x="34" y="1416"/>
                    <a:pt x="34" y="700"/>
                    <a:pt x="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8;p57">
              <a:extLst>
                <a:ext uri="{FF2B5EF4-FFF2-40B4-BE49-F238E27FC236}">
                  <a16:creationId xmlns:a16="http://schemas.microsoft.com/office/drawing/2014/main" id="{803A420A-7A68-C251-CD61-9340607221A7}"/>
                </a:ext>
              </a:extLst>
            </p:cNvPr>
            <p:cNvSpPr/>
            <p:nvPr/>
          </p:nvSpPr>
          <p:spPr>
            <a:xfrm>
              <a:off x="4629061" y="3845449"/>
              <a:ext cx="166468" cy="56003"/>
            </a:xfrm>
            <a:custGeom>
              <a:avLst/>
              <a:gdLst/>
              <a:ahLst/>
              <a:cxnLst/>
              <a:rect l="l" t="t" r="r" b="b"/>
              <a:pathLst>
                <a:path w="7559" h="2543" extrusionOk="0">
                  <a:moveTo>
                    <a:pt x="18" y="34"/>
                  </a:moveTo>
                  <a:cubicBezTo>
                    <a:pt x="257" y="17"/>
                    <a:pt x="495" y="0"/>
                    <a:pt x="734" y="0"/>
                  </a:cubicBezTo>
                  <a:lnTo>
                    <a:pt x="7559" y="0"/>
                  </a:lnTo>
                  <a:lnTo>
                    <a:pt x="7559" y="2065"/>
                  </a:lnTo>
                  <a:cubicBezTo>
                    <a:pt x="7559" y="2525"/>
                    <a:pt x="7559" y="2542"/>
                    <a:pt x="7081" y="2542"/>
                  </a:cubicBezTo>
                  <a:lnTo>
                    <a:pt x="2389" y="2542"/>
                  </a:lnTo>
                  <a:lnTo>
                    <a:pt x="513" y="2542"/>
                  </a:lnTo>
                  <a:cubicBezTo>
                    <a:pt x="1" y="2542"/>
                    <a:pt x="1" y="2542"/>
                    <a:pt x="1" y="2048"/>
                  </a:cubicBezTo>
                  <a:cubicBezTo>
                    <a:pt x="1" y="1382"/>
                    <a:pt x="18" y="700"/>
                    <a:pt x="18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9;p57">
              <a:extLst>
                <a:ext uri="{FF2B5EF4-FFF2-40B4-BE49-F238E27FC236}">
                  <a16:creationId xmlns:a16="http://schemas.microsoft.com/office/drawing/2014/main" id="{B2EF7141-3577-EA8A-8659-59B406FE4915}"/>
                </a:ext>
              </a:extLst>
            </p:cNvPr>
            <p:cNvSpPr/>
            <p:nvPr/>
          </p:nvSpPr>
          <p:spPr>
            <a:xfrm>
              <a:off x="4408504" y="3514800"/>
              <a:ext cx="110861" cy="166842"/>
            </a:xfrm>
            <a:custGeom>
              <a:avLst/>
              <a:gdLst/>
              <a:ahLst/>
              <a:cxnLst/>
              <a:rect l="l" t="t" r="r" b="b"/>
              <a:pathLst>
                <a:path w="5034" h="7576" extrusionOk="0">
                  <a:moveTo>
                    <a:pt x="1" y="34"/>
                  </a:moveTo>
                  <a:cubicBezTo>
                    <a:pt x="717" y="34"/>
                    <a:pt x="1417" y="0"/>
                    <a:pt x="2133" y="0"/>
                  </a:cubicBezTo>
                  <a:cubicBezTo>
                    <a:pt x="2543" y="0"/>
                    <a:pt x="2577" y="51"/>
                    <a:pt x="2577" y="478"/>
                  </a:cubicBezTo>
                  <a:lnTo>
                    <a:pt x="2577" y="4129"/>
                  </a:lnTo>
                  <a:lnTo>
                    <a:pt x="2577" y="4607"/>
                  </a:lnTo>
                  <a:cubicBezTo>
                    <a:pt x="2560" y="4897"/>
                    <a:pt x="2696" y="5016"/>
                    <a:pt x="2969" y="4999"/>
                  </a:cubicBezTo>
                  <a:lnTo>
                    <a:pt x="4368" y="4999"/>
                  </a:lnTo>
                  <a:cubicBezTo>
                    <a:pt x="5017" y="4999"/>
                    <a:pt x="5017" y="4999"/>
                    <a:pt x="5034" y="5630"/>
                  </a:cubicBezTo>
                  <a:cubicBezTo>
                    <a:pt x="5034" y="6262"/>
                    <a:pt x="5034" y="6927"/>
                    <a:pt x="5034" y="7575"/>
                  </a:cubicBezTo>
                  <a:cubicBezTo>
                    <a:pt x="4368" y="7507"/>
                    <a:pt x="3686" y="7558"/>
                    <a:pt x="3020" y="7541"/>
                  </a:cubicBezTo>
                  <a:cubicBezTo>
                    <a:pt x="2577" y="7524"/>
                    <a:pt x="2543" y="7507"/>
                    <a:pt x="2543" y="7064"/>
                  </a:cubicBezTo>
                  <a:lnTo>
                    <a:pt x="2543" y="5545"/>
                  </a:lnTo>
                  <a:cubicBezTo>
                    <a:pt x="2543" y="5033"/>
                    <a:pt x="2526" y="5033"/>
                    <a:pt x="2048" y="5016"/>
                  </a:cubicBezTo>
                  <a:cubicBezTo>
                    <a:pt x="1553" y="5016"/>
                    <a:pt x="1024" y="5016"/>
                    <a:pt x="529" y="5016"/>
                  </a:cubicBezTo>
                  <a:cubicBezTo>
                    <a:pt x="18" y="5016"/>
                    <a:pt x="18" y="5016"/>
                    <a:pt x="18" y="4521"/>
                  </a:cubicBezTo>
                  <a:cubicBezTo>
                    <a:pt x="1" y="3020"/>
                    <a:pt x="1" y="1536"/>
                    <a:pt x="1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40;p57">
              <a:extLst>
                <a:ext uri="{FF2B5EF4-FFF2-40B4-BE49-F238E27FC236}">
                  <a16:creationId xmlns:a16="http://schemas.microsoft.com/office/drawing/2014/main" id="{1230BFA6-202A-2EE3-F38F-7828A5DC1011}"/>
                </a:ext>
              </a:extLst>
            </p:cNvPr>
            <p:cNvSpPr/>
            <p:nvPr/>
          </p:nvSpPr>
          <p:spPr>
            <a:xfrm>
              <a:off x="3688958" y="2904200"/>
              <a:ext cx="167988" cy="58646"/>
            </a:xfrm>
            <a:custGeom>
              <a:avLst/>
              <a:gdLst/>
              <a:ahLst/>
              <a:cxnLst/>
              <a:rect l="l" t="t" r="r" b="b"/>
              <a:pathLst>
                <a:path w="7628" h="2663" extrusionOk="0">
                  <a:moveTo>
                    <a:pt x="7627" y="120"/>
                  </a:moveTo>
                  <a:cubicBezTo>
                    <a:pt x="7610" y="956"/>
                    <a:pt x="7610" y="1792"/>
                    <a:pt x="7593" y="2628"/>
                  </a:cubicBezTo>
                  <a:lnTo>
                    <a:pt x="120" y="2628"/>
                  </a:lnTo>
                  <a:cubicBezTo>
                    <a:pt x="86" y="2663"/>
                    <a:pt x="18" y="2663"/>
                    <a:pt x="1" y="2628"/>
                  </a:cubicBezTo>
                  <a:cubicBezTo>
                    <a:pt x="103" y="2475"/>
                    <a:pt x="154" y="2287"/>
                    <a:pt x="120" y="2100"/>
                  </a:cubicBezTo>
                  <a:lnTo>
                    <a:pt x="120" y="820"/>
                  </a:lnTo>
                  <a:cubicBezTo>
                    <a:pt x="120" y="1"/>
                    <a:pt x="86" y="103"/>
                    <a:pt x="820" y="86"/>
                  </a:cubicBezTo>
                  <a:lnTo>
                    <a:pt x="3242" y="86"/>
                  </a:lnTo>
                  <a:lnTo>
                    <a:pt x="6962" y="86"/>
                  </a:lnTo>
                  <a:cubicBezTo>
                    <a:pt x="7184" y="86"/>
                    <a:pt x="7405" y="120"/>
                    <a:pt x="7627" y="1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41;p57">
              <a:extLst>
                <a:ext uri="{FF2B5EF4-FFF2-40B4-BE49-F238E27FC236}">
                  <a16:creationId xmlns:a16="http://schemas.microsoft.com/office/drawing/2014/main" id="{F083793E-DD14-9123-B912-0DF46D287021}"/>
                </a:ext>
              </a:extLst>
            </p:cNvPr>
            <p:cNvSpPr/>
            <p:nvPr/>
          </p:nvSpPr>
          <p:spPr>
            <a:xfrm>
              <a:off x="4741046" y="2906094"/>
              <a:ext cx="164971" cy="55254"/>
            </a:xfrm>
            <a:custGeom>
              <a:avLst/>
              <a:gdLst/>
              <a:ahLst/>
              <a:cxnLst/>
              <a:rect l="l" t="t" r="r" b="b"/>
              <a:pathLst>
                <a:path w="7491" h="2509" extrusionOk="0">
                  <a:moveTo>
                    <a:pt x="51" y="2423"/>
                  </a:moveTo>
                  <a:cubicBezTo>
                    <a:pt x="34" y="1621"/>
                    <a:pt x="17" y="819"/>
                    <a:pt x="0" y="34"/>
                  </a:cubicBezTo>
                  <a:lnTo>
                    <a:pt x="5221" y="0"/>
                  </a:lnTo>
                  <a:lnTo>
                    <a:pt x="6978" y="0"/>
                  </a:lnTo>
                  <a:cubicBezTo>
                    <a:pt x="7490" y="0"/>
                    <a:pt x="7490" y="0"/>
                    <a:pt x="7490" y="546"/>
                  </a:cubicBezTo>
                  <a:cubicBezTo>
                    <a:pt x="7490" y="1178"/>
                    <a:pt x="7490" y="1792"/>
                    <a:pt x="7473" y="2423"/>
                  </a:cubicBezTo>
                  <a:cubicBezTo>
                    <a:pt x="7336" y="2491"/>
                    <a:pt x="7166" y="2508"/>
                    <a:pt x="7012" y="2491"/>
                  </a:cubicBezTo>
                  <a:lnTo>
                    <a:pt x="529" y="2491"/>
                  </a:lnTo>
                  <a:cubicBezTo>
                    <a:pt x="358" y="2508"/>
                    <a:pt x="205" y="2491"/>
                    <a:pt x="51" y="2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2;p57">
              <a:extLst>
                <a:ext uri="{FF2B5EF4-FFF2-40B4-BE49-F238E27FC236}">
                  <a16:creationId xmlns:a16="http://schemas.microsoft.com/office/drawing/2014/main" id="{FF2483E7-1FAF-E07D-83ED-FDE75A4165B7}"/>
                </a:ext>
              </a:extLst>
            </p:cNvPr>
            <p:cNvSpPr/>
            <p:nvPr/>
          </p:nvSpPr>
          <p:spPr>
            <a:xfrm>
              <a:off x="4905996" y="3514800"/>
              <a:ext cx="110487" cy="165345"/>
            </a:xfrm>
            <a:custGeom>
              <a:avLst/>
              <a:gdLst/>
              <a:ahLst/>
              <a:cxnLst/>
              <a:rect l="l" t="t" r="r" b="b"/>
              <a:pathLst>
                <a:path w="5017" h="7508" extrusionOk="0">
                  <a:moveTo>
                    <a:pt x="2474" y="7507"/>
                  </a:moveTo>
                  <a:cubicBezTo>
                    <a:pt x="1843" y="7507"/>
                    <a:pt x="1177" y="7490"/>
                    <a:pt x="529" y="7473"/>
                  </a:cubicBezTo>
                  <a:cubicBezTo>
                    <a:pt x="0" y="7473"/>
                    <a:pt x="0" y="7456"/>
                    <a:pt x="0" y="6927"/>
                  </a:cubicBezTo>
                  <a:lnTo>
                    <a:pt x="0" y="3088"/>
                  </a:lnTo>
                  <a:cubicBezTo>
                    <a:pt x="0" y="2508"/>
                    <a:pt x="17" y="2491"/>
                    <a:pt x="563" y="2491"/>
                  </a:cubicBezTo>
                  <a:lnTo>
                    <a:pt x="2082" y="2491"/>
                  </a:lnTo>
                  <a:cubicBezTo>
                    <a:pt x="2508" y="2491"/>
                    <a:pt x="2525" y="2440"/>
                    <a:pt x="2542" y="2030"/>
                  </a:cubicBezTo>
                  <a:lnTo>
                    <a:pt x="2542" y="563"/>
                  </a:lnTo>
                  <a:cubicBezTo>
                    <a:pt x="2542" y="17"/>
                    <a:pt x="2542" y="17"/>
                    <a:pt x="3071" y="0"/>
                  </a:cubicBezTo>
                  <a:lnTo>
                    <a:pt x="5016" y="0"/>
                  </a:lnTo>
                  <a:cubicBezTo>
                    <a:pt x="4999" y="137"/>
                    <a:pt x="4982" y="256"/>
                    <a:pt x="4965" y="375"/>
                  </a:cubicBezTo>
                  <a:cubicBezTo>
                    <a:pt x="4760" y="682"/>
                    <a:pt x="4453" y="734"/>
                    <a:pt x="4112" y="751"/>
                  </a:cubicBezTo>
                  <a:cubicBezTo>
                    <a:pt x="3293" y="785"/>
                    <a:pt x="3293" y="785"/>
                    <a:pt x="3259" y="1638"/>
                  </a:cubicBezTo>
                  <a:cubicBezTo>
                    <a:pt x="3242" y="1962"/>
                    <a:pt x="3208" y="2286"/>
                    <a:pt x="2883" y="2474"/>
                  </a:cubicBezTo>
                  <a:cubicBezTo>
                    <a:pt x="2559" y="2491"/>
                    <a:pt x="2525" y="2679"/>
                    <a:pt x="2525" y="2969"/>
                  </a:cubicBezTo>
                  <a:lnTo>
                    <a:pt x="2525" y="6842"/>
                  </a:lnTo>
                  <a:cubicBezTo>
                    <a:pt x="2576" y="7064"/>
                    <a:pt x="2542" y="7285"/>
                    <a:pt x="2474" y="75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3;p57">
              <a:extLst>
                <a:ext uri="{FF2B5EF4-FFF2-40B4-BE49-F238E27FC236}">
                  <a16:creationId xmlns:a16="http://schemas.microsoft.com/office/drawing/2014/main" id="{C5524B39-38EA-04D5-94E4-15FF1165B145}"/>
                </a:ext>
              </a:extLst>
            </p:cNvPr>
            <p:cNvSpPr/>
            <p:nvPr/>
          </p:nvSpPr>
          <p:spPr>
            <a:xfrm>
              <a:off x="4742169" y="2959455"/>
              <a:ext cx="273938" cy="113482"/>
            </a:xfrm>
            <a:custGeom>
              <a:avLst/>
              <a:gdLst/>
              <a:ahLst/>
              <a:cxnLst/>
              <a:rect l="l" t="t" r="r" b="b"/>
              <a:pathLst>
                <a:path w="12439" h="5153" extrusionOk="0">
                  <a:moveTo>
                    <a:pt x="0" y="0"/>
                  </a:moveTo>
                  <a:lnTo>
                    <a:pt x="7422" y="0"/>
                  </a:lnTo>
                  <a:cubicBezTo>
                    <a:pt x="7985" y="154"/>
                    <a:pt x="8548" y="51"/>
                    <a:pt x="9111" y="68"/>
                  </a:cubicBezTo>
                  <a:lnTo>
                    <a:pt x="9538" y="68"/>
                  </a:lnTo>
                  <a:cubicBezTo>
                    <a:pt x="9964" y="85"/>
                    <a:pt x="9981" y="85"/>
                    <a:pt x="9981" y="512"/>
                  </a:cubicBezTo>
                  <a:cubicBezTo>
                    <a:pt x="9981" y="1075"/>
                    <a:pt x="9998" y="1655"/>
                    <a:pt x="9981" y="2218"/>
                  </a:cubicBezTo>
                  <a:cubicBezTo>
                    <a:pt x="9981" y="2525"/>
                    <a:pt x="10101" y="2610"/>
                    <a:pt x="10374" y="2593"/>
                  </a:cubicBezTo>
                  <a:cubicBezTo>
                    <a:pt x="10903" y="2593"/>
                    <a:pt x="11431" y="2593"/>
                    <a:pt x="11960" y="2593"/>
                  </a:cubicBezTo>
                  <a:cubicBezTo>
                    <a:pt x="12421" y="2593"/>
                    <a:pt x="12438" y="2593"/>
                    <a:pt x="12438" y="3071"/>
                  </a:cubicBezTo>
                  <a:lnTo>
                    <a:pt x="12438" y="5136"/>
                  </a:lnTo>
                  <a:cubicBezTo>
                    <a:pt x="11807" y="5136"/>
                    <a:pt x="11141" y="5153"/>
                    <a:pt x="10493" y="5153"/>
                  </a:cubicBezTo>
                  <a:cubicBezTo>
                    <a:pt x="10015" y="5153"/>
                    <a:pt x="9998" y="5136"/>
                    <a:pt x="9998" y="4607"/>
                  </a:cubicBezTo>
                  <a:cubicBezTo>
                    <a:pt x="9981" y="4095"/>
                    <a:pt x="9981" y="3600"/>
                    <a:pt x="9998" y="3088"/>
                  </a:cubicBezTo>
                  <a:cubicBezTo>
                    <a:pt x="9998" y="2764"/>
                    <a:pt x="9862" y="2662"/>
                    <a:pt x="9572" y="2662"/>
                  </a:cubicBezTo>
                  <a:cubicBezTo>
                    <a:pt x="9026" y="2662"/>
                    <a:pt x="8480" y="2679"/>
                    <a:pt x="7934" y="2662"/>
                  </a:cubicBezTo>
                  <a:cubicBezTo>
                    <a:pt x="7507" y="2662"/>
                    <a:pt x="7473" y="2610"/>
                    <a:pt x="7456" y="2201"/>
                  </a:cubicBezTo>
                  <a:cubicBezTo>
                    <a:pt x="7439" y="1809"/>
                    <a:pt x="7456" y="1399"/>
                    <a:pt x="7456" y="990"/>
                  </a:cubicBezTo>
                  <a:cubicBezTo>
                    <a:pt x="7456" y="34"/>
                    <a:pt x="7524" y="137"/>
                    <a:pt x="6620" y="119"/>
                  </a:cubicBezTo>
                  <a:lnTo>
                    <a:pt x="649" y="119"/>
                  </a:lnTo>
                  <a:cubicBezTo>
                    <a:pt x="427" y="119"/>
                    <a:pt x="188" y="20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4;p57">
              <a:extLst>
                <a:ext uri="{FF2B5EF4-FFF2-40B4-BE49-F238E27FC236}">
                  <a16:creationId xmlns:a16="http://schemas.microsoft.com/office/drawing/2014/main" id="{05171846-6DFB-561C-5D0E-5776DF1DDD0E}"/>
                </a:ext>
              </a:extLst>
            </p:cNvPr>
            <p:cNvSpPr/>
            <p:nvPr/>
          </p:nvSpPr>
          <p:spPr>
            <a:xfrm>
              <a:off x="4132714" y="3514800"/>
              <a:ext cx="56378" cy="110487"/>
            </a:xfrm>
            <a:custGeom>
              <a:avLst/>
              <a:gdLst/>
              <a:ahLst/>
              <a:cxnLst/>
              <a:rect l="l" t="t" r="r" b="b"/>
              <a:pathLst>
                <a:path w="2560" h="5017" extrusionOk="0">
                  <a:moveTo>
                    <a:pt x="0" y="5016"/>
                  </a:moveTo>
                  <a:lnTo>
                    <a:pt x="0" y="648"/>
                  </a:lnTo>
                  <a:cubicBezTo>
                    <a:pt x="0" y="17"/>
                    <a:pt x="0" y="0"/>
                    <a:pt x="615" y="0"/>
                  </a:cubicBezTo>
                  <a:cubicBezTo>
                    <a:pt x="1246" y="0"/>
                    <a:pt x="1911" y="17"/>
                    <a:pt x="2560" y="17"/>
                  </a:cubicBezTo>
                  <a:cubicBezTo>
                    <a:pt x="2560" y="1501"/>
                    <a:pt x="2560" y="2969"/>
                    <a:pt x="2543" y="4436"/>
                  </a:cubicBezTo>
                  <a:cubicBezTo>
                    <a:pt x="2543" y="5016"/>
                    <a:pt x="2543" y="5016"/>
                    <a:pt x="1997" y="5016"/>
                  </a:cubicBezTo>
                  <a:cubicBezTo>
                    <a:pt x="1331" y="5016"/>
                    <a:pt x="666" y="5016"/>
                    <a:pt x="0" y="50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5;p57">
              <a:extLst>
                <a:ext uri="{FF2B5EF4-FFF2-40B4-BE49-F238E27FC236}">
                  <a16:creationId xmlns:a16="http://schemas.microsoft.com/office/drawing/2014/main" id="{01C449F0-E2C0-B6C7-71AD-2C50F2C0E706}"/>
                </a:ext>
              </a:extLst>
            </p:cNvPr>
            <p:cNvSpPr/>
            <p:nvPr/>
          </p:nvSpPr>
          <p:spPr>
            <a:xfrm>
              <a:off x="4851886" y="3680873"/>
              <a:ext cx="55629" cy="111984"/>
            </a:xfrm>
            <a:custGeom>
              <a:avLst/>
              <a:gdLst/>
              <a:ahLst/>
              <a:cxnLst/>
              <a:rect l="l" t="t" r="r" b="b"/>
              <a:pathLst>
                <a:path w="2526" h="5085" extrusionOk="0">
                  <a:moveTo>
                    <a:pt x="0" y="5033"/>
                  </a:moveTo>
                  <a:lnTo>
                    <a:pt x="0" y="563"/>
                  </a:lnTo>
                  <a:cubicBezTo>
                    <a:pt x="0" y="17"/>
                    <a:pt x="0" y="17"/>
                    <a:pt x="546" y="0"/>
                  </a:cubicBezTo>
                  <a:lnTo>
                    <a:pt x="2474" y="0"/>
                  </a:lnTo>
                  <a:cubicBezTo>
                    <a:pt x="2474" y="1433"/>
                    <a:pt x="2474" y="2850"/>
                    <a:pt x="2457" y="4266"/>
                  </a:cubicBezTo>
                  <a:cubicBezTo>
                    <a:pt x="2457" y="5085"/>
                    <a:pt x="2525" y="4982"/>
                    <a:pt x="1689" y="4999"/>
                  </a:cubicBezTo>
                  <a:cubicBezTo>
                    <a:pt x="1126" y="4965"/>
                    <a:pt x="563" y="4982"/>
                    <a:pt x="0" y="50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6;p57">
              <a:extLst>
                <a:ext uri="{FF2B5EF4-FFF2-40B4-BE49-F238E27FC236}">
                  <a16:creationId xmlns:a16="http://schemas.microsoft.com/office/drawing/2014/main" id="{DC0C7BEA-40E0-DA18-7141-45D929EBFAE2}"/>
                </a:ext>
              </a:extLst>
            </p:cNvPr>
            <p:cNvSpPr/>
            <p:nvPr/>
          </p:nvSpPr>
          <p:spPr>
            <a:xfrm>
              <a:off x="3691226" y="3680873"/>
              <a:ext cx="54880" cy="110861"/>
            </a:xfrm>
            <a:custGeom>
              <a:avLst/>
              <a:gdLst/>
              <a:ahLst/>
              <a:cxnLst/>
              <a:rect l="l" t="t" r="r" b="b"/>
              <a:pathLst>
                <a:path w="2492" h="5034" extrusionOk="0">
                  <a:moveTo>
                    <a:pt x="0" y="17"/>
                  </a:moveTo>
                  <a:cubicBezTo>
                    <a:pt x="631" y="17"/>
                    <a:pt x="1280" y="0"/>
                    <a:pt x="1928" y="17"/>
                  </a:cubicBezTo>
                  <a:cubicBezTo>
                    <a:pt x="2491" y="17"/>
                    <a:pt x="2491" y="17"/>
                    <a:pt x="2491" y="614"/>
                  </a:cubicBezTo>
                  <a:lnTo>
                    <a:pt x="2491" y="5033"/>
                  </a:lnTo>
                  <a:cubicBezTo>
                    <a:pt x="1826" y="4965"/>
                    <a:pt x="1160" y="5016"/>
                    <a:pt x="495" y="4999"/>
                  </a:cubicBezTo>
                  <a:cubicBezTo>
                    <a:pt x="34" y="4982"/>
                    <a:pt x="17" y="4982"/>
                    <a:pt x="17" y="4522"/>
                  </a:cubicBezTo>
                  <a:cubicBezTo>
                    <a:pt x="0" y="3020"/>
                    <a:pt x="0" y="1519"/>
                    <a:pt x="0" y="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7;p57">
              <a:extLst>
                <a:ext uri="{FF2B5EF4-FFF2-40B4-BE49-F238E27FC236}">
                  <a16:creationId xmlns:a16="http://schemas.microsoft.com/office/drawing/2014/main" id="{CB3AE62F-23CF-1990-99A6-812C247F44F6}"/>
                </a:ext>
              </a:extLst>
            </p:cNvPr>
            <p:cNvSpPr/>
            <p:nvPr/>
          </p:nvSpPr>
          <p:spPr>
            <a:xfrm>
              <a:off x="3581883" y="2960204"/>
              <a:ext cx="110113" cy="112359"/>
            </a:xfrm>
            <a:custGeom>
              <a:avLst/>
              <a:gdLst/>
              <a:ahLst/>
              <a:cxnLst/>
              <a:rect l="l" t="t" r="r" b="b"/>
              <a:pathLst>
                <a:path w="5000" h="5102" extrusionOk="0">
                  <a:moveTo>
                    <a:pt x="4863" y="68"/>
                  </a:moveTo>
                  <a:lnTo>
                    <a:pt x="4982" y="85"/>
                  </a:lnTo>
                  <a:cubicBezTo>
                    <a:pt x="4982" y="785"/>
                    <a:pt x="4999" y="1467"/>
                    <a:pt x="4999" y="2150"/>
                  </a:cubicBezTo>
                  <a:cubicBezTo>
                    <a:pt x="4999" y="2576"/>
                    <a:pt x="4948" y="2611"/>
                    <a:pt x="4539" y="2628"/>
                  </a:cubicBezTo>
                  <a:cubicBezTo>
                    <a:pt x="4078" y="2645"/>
                    <a:pt x="3617" y="2628"/>
                    <a:pt x="3140" y="2628"/>
                  </a:cubicBezTo>
                  <a:cubicBezTo>
                    <a:pt x="2457" y="2628"/>
                    <a:pt x="2457" y="2628"/>
                    <a:pt x="2457" y="3344"/>
                  </a:cubicBezTo>
                  <a:cubicBezTo>
                    <a:pt x="2457" y="3788"/>
                    <a:pt x="2440" y="4231"/>
                    <a:pt x="2457" y="4675"/>
                  </a:cubicBezTo>
                  <a:cubicBezTo>
                    <a:pt x="2474" y="4999"/>
                    <a:pt x="2338" y="5102"/>
                    <a:pt x="2031" y="5102"/>
                  </a:cubicBezTo>
                  <a:cubicBezTo>
                    <a:pt x="1450" y="5085"/>
                    <a:pt x="853" y="5085"/>
                    <a:pt x="273" y="5085"/>
                  </a:cubicBezTo>
                  <a:cubicBezTo>
                    <a:pt x="341" y="4726"/>
                    <a:pt x="546" y="4402"/>
                    <a:pt x="529" y="3993"/>
                  </a:cubicBezTo>
                  <a:cubicBezTo>
                    <a:pt x="495" y="3583"/>
                    <a:pt x="495" y="3242"/>
                    <a:pt x="137" y="2986"/>
                  </a:cubicBezTo>
                  <a:cubicBezTo>
                    <a:pt x="51" y="2901"/>
                    <a:pt x="0" y="2781"/>
                    <a:pt x="34" y="2662"/>
                  </a:cubicBezTo>
                  <a:cubicBezTo>
                    <a:pt x="188" y="2474"/>
                    <a:pt x="410" y="2559"/>
                    <a:pt x="597" y="2559"/>
                  </a:cubicBezTo>
                  <a:cubicBezTo>
                    <a:pt x="1109" y="2542"/>
                    <a:pt x="1621" y="2559"/>
                    <a:pt x="2116" y="2559"/>
                  </a:cubicBezTo>
                  <a:cubicBezTo>
                    <a:pt x="2321" y="2594"/>
                    <a:pt x="2491" y="2423"/>
                    <a:pt x="2440" y="2235"/>
                  </a:cubicBezTo>
                  <a:cubicBezTo>
                    <a:pt x="2440" y="1638"/>
                    <a:pt x="2457" y="1058"/>
                    <a:pt x="2440" y="461"/>
                  </a:cubicBezTo>
                  <a:cubicBezTo>
                    <a:pt x="2440" y="154"/>
                    <a:pt x="2542" y="34"/>
                    <a:pt x="2867" y="34"/>
                  </a:cubicBezTo>
                  <a:cubicBezTo>
                    <a:pt x="3515" y="68"/>
                    <a:pt x="4197" y="0"/>
                    <a:pt x="4863" y="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8;p57">
              <a:extLst>
                <a:ext uri="{FF2B5EF4-FFF2-40B4-BE49-F238E27FC236}">
                  <a16:creationId xmlns:a16="http://schemas.microsoft.com/office/drawing/2014/main" id="{2E1621D2-6126-2C4F-8392-B6F171CBA0CE}"/>
                </a:ext>
              </a:extLst>
            </p:cNvPr>
            <p:cNvSpPr/>
            <p:nvPr/>
          </p:nvSpPr>
          <p:spPr>
            <a:xfrm>
              <a:off x="4518595" y="3680873"/>
              <a:ext cx="56752" cy="54506"/>
            </a:xfrm>
            <a:custGeom>
              <a:avLst/>
              <a:gdLst/>
              <a:ahLst/>
              <a:cxnLst/>
              <a:rect l="l" t="t" r="r" b="b"/>
              <a:pathLst>
                <a:path w="2577" h="2475" extrusionOk="0">
                  <a:moveTo>
                    <a:pt x="18" y="34"/>
                  </a:moveTo>
                  <a:cubicBezTo>
                    <a:pt x="700" y="34"/>
                    <a:pt x="1383" y="0"/>
                    <a:pt x="2082" y="17"/>
                  </a:cubicBezTo>
                  <a:cubicBezTo>
                    <a:pt x="2543" y="17"/>
                    <a:pt x="2560" y="34"/>
                    <a:pt x="2577" y="546"/>
                  </a:cubicBezTo>
                  <a:lnTo>
                    <a:pt x="2577" y="2474"/>
                  </a:lnTo>
                  <a:cubicBezTo>
                    <a:pt x="1843" y="2474"/>
                    <a:pt x="1110" y="2474"/>
                    <a:pt x="393" y="2474"/>
                  </a:cubicBezTo>
                  <a:cubicBezTo>
                    <a:pt x="103" y="2474"/>
                    <a:pt x="1" y="2389"/>
                    <a:pt x="1" y="2099"/>
                  </a:cubicBezTo>
                  <a:cubicBezTo>
                    <a:pt x="18" y="1399"/>
                    <a:pt x="18" y="717"/>
                    <a:pt x="18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9;p57">
              <a:extLst>
                <a:ext uri="{FF2B5EF4-FFF2-40B4-BE49-F238E27FC236}">
                  <a16:creationId xmlns:a16="http://schemas.microsoft.com/office/drawing/2014/main" id="{0E7AF560-EC51-508A-7E51-134CB6964A8F}"/>
                </a:ext>
              </a:extLst>
            </p:cNvPr>
            <p:cNvSpPr/>
            <p:nvPr/>
          </p:nvSpPr>
          <p:spPr>
            <a:xfrm>
              <a:off x="3745314" y="3791339"/>
              <a:ext cx="57148" cy="54131"/>
            </a:xfrm>
            <a:custGeom>
              <a:avLst/>
              <a:gdLst/>
              <a:ahLst/>
              <a:cxnLst/>
              <a:rect l="l" t="t" r="r" b="b"/>
              <a:pathLst>
                <a:path w="2595" h="2458" extrusionOk="0">
                  <a:moveTo>
                    <a:pt x="18" y="17"/>
                  </a:moveTo>
                  <a:cubicBezTo>
                    <a:pt x="718" y="17"/>
                    <a:pt x="1400" y="0"/>
                    <a:pt x="2082" y="0"/>
                  </a:cubicBezTo>
                  <a:cubicBezTo>
                    <a:pt x="2560" y="0"/>
                    <a:pt x="2577" y="17"/>
                    <a:pt x="2577" y="529"/>
                  </a:cubicBezTo>
                  <a:cubicBezTo>
                    <a:pt x="2577" y="1161"/>
                    <a:pt x="2577" y="1809"/>
                    <a:pt x="2594" y="2457"/>
                  </a:cubicBezTo>
                  <a:cubicBezTo>
                    <a:pt x="1861" y="2457"/>
                    <a:pt x="1127" y="2440"/>
                    <a:pt x="410" y="2457"/>
                  </a:cubicBezTo>
                  <a:cubicBezTo>
                    <a:pt x="120" y="2457"/>
                    <a:pt x="1" y="2389"/>
                    <a:pt x="18" y="2082"/>
                  </a:cubicBezTo>
                  <a:cubicBezTo>
                    <a:pt x="18" y="1382"/>
                    <a:pt x="18" y="700"/>
                    <a:pt x="18" y="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50;p57">
              <a:extLst>
                <a:ext uri="{FF2B5EF4-FFF2-40B4-BE49-F238E27FC236}">
                  <a16:creationId xmlns:a16="http://schemas.microsoft.com/office/drawing/2014/main" id="{70857A3E-CCF2-619C-8786-332E89F1B8C7}"/>
                </a:ext>
              </a:extLst>
            </p:cNvPr>
            <p:cNvSpPr/>
            <p:nvPr/>
          </p:nvSpPr>
          <p:spPr>
            <a:xfrm>
              <a:off x="4795508" y="3791339"/>
              <a:ext cx="56400" cy="54131"/>
            </a:xfrm>
            <a:custGeom>
              <a:avLst/>
              <a:gdLst/>
              <a:ahLst/>
              <a:cxnLst/>
              <a:rect l="l" t="t" r="r" b="b"/>
              <a:pathLst>
                <a:path w="2561" h="2458" extrusionOk="0">
                  <a:moveTo>
                    <a:pt x="1" y="2457"/>
                  </a:moveTo>
                  <a:lnTo>
                    <a:pt x="1" y="529"/>
                  </a:lnTo>
                  <a:cubicBezTo>
                    <a:pt x="1" y="17"/>
                    <a:pt x="18" y="0"/>
                    <a:pt x="513" y="0"/>
                  </a:cubicBezTo>
                  <a:cubicBezTo>
                    <a:pt x="1195" y="0"/>
                    <a:pt x="1878" y="0"/>
                    <a:pt x="2560" y="17"/>
                  </a:cubicBezTo>
                  <a:cubicBezTo>
                    <a:pt x="2560" y="683"/>
                    <a:pt x="2560" y="1348"/>
                    <a:pt x="2543" y="1997"/>
                  </a:cubicBezTo>
                  <a:cubicBezTo>
                    <a:pt x="2543" y="2423"/>
                    <a:pt x="2526" y="2440"/>
                    <a:pt x="2117" y="2440"/>
                  </a:cubicBezTo>
                  <a:cubicBezTo>
                    <a:pt x="1417" y="2457"/>
                    <a:pt x="718" y="2457"/>
                    <a:pt x="1" y="24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51;p57">
              <a:extLst>
                <a:ext uri="{FF2B5EF4-FFF2-40B4-BE49-F238E27FC236}">
                  <a16:creationId xmlns:a16="http://schemas.microsoft.com/office/drawing/2014/main" id="{856030F4-12A9-6A9C-BA8C-B63F51C63D09}"/>
                </a:ext>
              </a:extLst>
            </p:cNvPr>
            <p:cNvSpPr/>
            <p:nvPr/>
          </p:nvSpPr>
          <p:spPr>
            <a:xfrm>
              <a:off x="4078605" y="3624892"/>
              <a:ext cx="54506" cy="56752"/>
            </a:xfrm>
            <a:custGeom>
              <a:avLst/>
              <a:gdLst/>
              <a:ahLst/>
              <a:cxnLst/>
              <a:rect l="l" t="t" r="r" b="b"/>
              <a:pathLst>
                <a:path w="2475" h="2577" extrusionOk="0">
                  <a:moveTo>
                    <a:pt x="1" y="2576"/>
                  </a:moveTo>
                  <a:lnTo>
                    <a:pt x="1" y="512"/>
                  </a:lnTo>
                  <a:cubicBezTo>
                    <a:pt x="1" y="34"/>
                    <a:pt x="18" y="17"/>
                    <a:pt x="529" y="0"/>
                  </a:cubicBezTo>
                  <a:cubicBezTo>
                    <a:pt x="1161" y="0"/>
                    <a:pt x="1809" y="0"/>
                    <a:pt x="2457" y="17"/>
                  </a:cubicBezTo>
                  <a:cubicBezTo>
                    <a:pt x="2457" y="717"/>
                    <a:pt x="2457" y="1416"/>
                    <a:pt x="2474" y="2133"/>
                  </a:cubicBezTo>
                  <a:cubicBezTo>
                    <a:pt x="2474" y="2440"/>
                    <a:pt x="2355" y="2559"/>
                    <a:pt x="2048" y="2559"/>
                  </a:cubicBezTo>
                  <a:cubicBezTo>
                    <a:pt x="1365" y="2542"/>
                    <a:pt x="683" y="2559"/>
                    <a:pt x="1" y="25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52;p57">
              <a:extLst>
                <a:ext uri="{FF2B5EF4-FFF2-40B4-BE49-F238E27FC236}">
                  <a16:creationId xmlns:a16="http://schemas.microsoft.com/office/drawing/2014/main" id="{C22402D3-F811-2978-BC7B-343FB3EA1BD6}"/>
                </a:ext>
              </a:extLst>
            </p:cNvPr>
            <p:cNvSpPr/>
            <p:nvPr/>
          </p:nvSpPr>
          <p:spPr>
            <a:xfrm>
              <a:off x="4022623" y="3681248"/>
              <a:ext cx="56378" cy="54131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0" y="2457"/>
                  </a:moveTo>
                  <a:lnTo>
                    <a:pt x="0" y="580"/>
                  </a:lnTo>
                  <a:cubicBezTo>
                    <a:pt x="0" y="0"/>
                    <a:pt x="0" y="0"/>
                    <a:pt x="563" y="0"/>
                  </a:cubicBezTo>
                  <a:lnTo>
                    <a:pt x="2560" y="0"/>
                  </a:lnTo>
                  <a:cubicBezTo>
                    <a:pt x="2560" y="632"/>
                    <a:pt x="2560" y="1280"/>
                    <a:pt x="2543" y="1928"/>
                  </a:cubicBezTo>
                  <a:cubicBezTo>
                    <a:pt x="2543" y="2440"/>
                    <a:pt x="2543" y="2440"/>
                    <a:pt x="1997" y="2457"/>
                  </a:cubicBezTo>
                  <a:cubicBezTo>
                    <a:pt x="1331" y="2457"/>
                    <a:pt x="649" y="2457"/>
                    <a:pt x="0" y="24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3;p57">
              <a:extLst>
                <a:ext uri="{FF2B5EF4-FFF2-40B4-BE49-F238E27FC236}">
                  <a16:creationId xmlns:a16="http://schemas.microsoft.com/office/drawing/2014/main" id="{BCB7D917-1708-F8D6-96FB-CCA9ADC3701B}"/>
                </a:ext>
              </a:extLst>
            </p:cNvPr>
            <p:cNvSpPr/>
            <p:nvPr/>
          </p:nvSpPr>
          <p:spPr>
            <a:xfrm>
              <a:off x="4969862" y="3523059"/>
              <a:ext cx="46247" cy="47745"/>
            </a:xfrm>
            <a:custGeom>
              <a:avLst/>
              <a:gdLst/>
              <a:ahLst/>
              <a:cxnLst/>
              <a:rect l="l" t="t" r="r" b="b"/>
              <a:pathLst>
                <a:path w="2100" h="2168" extrusionOk="0">
                  <a:moveTo>
                    <a:pt x="0" y="2099"/>
                  </a:moveTo>
                  <a:cubicBezTo>
                    <a:pt x="171" y="1792"/>
                    <a:pt x="120" y="1468"/>
                    <a:pt x="137" y="1143"/>
                  </a:cubicBezTo>
                  <a:cubicBezTo>
                    <a:pt x="137" y="34"/>
                    <a:pt x="18" y="120"/>
                    <a:pt x="1127" y="137"/>
                  </a:cubicBezTo>
                  <a:cubicBezTo>
                    <a:pt x="1451" y="137"/>
                    <a:pt x="1758" y="103"/>
                    <a:pt x="2082" y="0"/>
                  </a:cubicBezTo>
                  <a:cubicBezTo>
                    <a:pt x="2082" y="598"/>
                    <a:pt x="2082" y="1178"/>
                    <a:pt x="2099" y="1758"/>
                  </a:cubicBezTo>
                  <a:cubicBezTo>
                    <a:pt x="2099" y="2014"/>
                    <a:pt x="2031" y="2133"/>
                    <a:pt x="1758" y="2133"/>
                  </a:cubicBezTo>
                  <a:cubicBezTo>
                    <a:pt x="1178" y="2116"/>
                    <a:pt x="581" y="2167"/>
                    <a:pt x="0" y="20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4;p57">
              <a:extLst>
                <a:ext uri="{FF2B5EF4-FFF2-40B4-BE49-F238E27FC236}">
                  <a16:creationId xmlns:a16="http://schemas.microsoft.com/office/drawing/2014/main" id="{CD2E2864-CBFD-A8AF-B94F-2AF03218F9DC}"/>
                </a:ext>
              </a:extLst>
            </p:cNvPr>
            <p:cNvSpPr/>
            <p:nvPr/>
          </p:nvSpPr>
          <p:spPr>
            <a:xfrm>
              <a:off x="4629061" y="3127400"/>
              <a:ext cx="110861" cy="111236"/>
            </a:xfrm>
            <a:custGeom>
              <a:avLst/>
              <a:gdLst/>
              <a:ahLst/>
              <a:cxnLst/>
              <a:rect l="l" t="t" r="r" b="b"/>
              <a:pathLst>
                <a:path w="5034" h="5051" extrusionOk="0">
                  <a:moveTo>
                    <a:pt x="5034" y="2594"/>
                  </a:moveTo>
                  <a:lnTo>
                    <a:pt x="5034" y="4607"/>
                  </a:lnTo>
                  <a:cubicBezTo>
                    <a:pt x="5034" y="4897"/>
                    <a:pt x="4931" y="5051"/>
                    <a:pt x="4607" y="5034"/>
                  </a:cubicBezTo>
                  <a:cubicBezTo>
                    <a:pt x="3208" y="5017"/>
                    <a:pt x="1809" y="5034"/>
                    <a:pt x="410" y="5034"/>
                  </a:cubicBezTo>
                  <a:cubicBezTo>
                    <a:pt x="137" y="5034"/>
                    <a:pt x="1" y="4948"/>
                    <a:pt x="1" y="4641"/>
                  </a:cubicBezTo>
                  <a:cubicBezTo>
                    <a:pt x="18" y="3225"/>
                    <a:pt x="18" y="1809"/>
                    <a:pt x="1" y="376"/>
                  </a:cubicBezTo>
                  <a:cubicBezTo>
                    <a:pt x="1" y="86"/>
                    <a:pt x="154" y="1"/>
                    <a:pt x="410" y="1"/>
                  </a:cubicBezTo>
                  <a:lnTo>
                    <a:pt x="4607" y="1"/>
                  </a:lnTo>
                  <a:cubicBezTo>
                    <a:pt x="4949" y="1"/>
                    <a:pt x="5017" y="171"/>
                    <a:pt x="5017" y="461"/>
                  </a:cubicBezTo>
                  <a:cubicBezTo>
                    <a:pt x="5017" y="1178"/>
                    <a:pt x="5034" y="1894"/>
                    <a:pt x="5034" y="25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5;p57">
              <a:extLst>
                <a:ext uri="{FF2B5EF4-FFF2-40B4-BE49-F238E27FC236}">
                  <a16:creationId xmlns:a16="http://schemas.microsoft.com/office/drawing/2014/main" id="{C8183B88-F7A1-4B8D-078C-3EA87D79DF41}"/>
                </a:ext>
              </a:extLst>
            </p:cNvPr>
            <p:cNvSpPr/>
            <p:nvPr/>
          </p:nvSpPr>
          <p:spPr>
            <a:xfrm>
              <a:off x="4795905" y="3128149"/>
              <a:ext cx="111236" cy="111610"/>
            </a:xfrm>
            <a:custGeom>
              <a:avLst/>
              <a:gdLst/>
              <a:ahLst/>
              <a:cxnLst/>
              <a:rect l="l" t="t" r="r" b="b"/>
              <a:pathLst>
                <a:path w="5051" h="5068" extrusionOk="0">
                  <a:moveTo>
                    <a:pt x="4999" y="2543"/>
                  </a:moveTo>
                  <a:lnTo>
                    <a:pt x="4999" y="4624"/>
                  </a:lnTo>
                  <a:cubicBezTo>
                    <a:pt x="5050" y="4846"/>
                    <a:pt x="4828" y="5068"/>
                    <a:pt x="4607" y="5017"/>
                  </a:cubicBezTo>
                  <a:lnTo>
                    <a:pt x="409" y="5017"/>
                  </a:lnTo>
                  <a:cubicBezTo>
                    <a:pt x="68" y="5017"/>
                    <a:pt x="0" y="4863"/>
                    <a:pt x="0" y="4573"/>
                  </a:cubicBezTo>
                  <a:cubicBezTo>
                    <a:pt x="0" y="3191"/>
                    <a:pt x="0" y="1809"/>
                    <a:pt x="0" y="427"/>
                  </a:cubicBezTo>
                  <a:cubicBezTo>
                    <a:pt x="0" y="120"/>
                    <a:pt x="119" y="1"/>
                    <a:pt x="427" y="1"/>
                  </a:cubicBezTo>
                  <a:lnTo>
                    <a:pt x="4555" y="1"/>
                  </a:lnTo>
                  <a:cubicBezTo>
                    <a:pt x="4965" y="1"/>
                    <a:pt x="4982" y="35"/>
                    <a:pt x="4982" y="478"/>
                  </a:cubicBezTo>
                  <a:lnTo>
                    <a:pt x="4982" y="2543"/>
                  </a:lnTo>
                  <a:lnTo>
                    <a:pt x="4982" y="25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6;p57">
              <a:extLst>
                <a:ext uri="{FF2B5EF4-FFF2-40B4-BE49-F238E27FC236}">
                  <a16:creationId xmlns:a16="http://schemas.microsoft.com/office/drawing/2014/main" id="{11034C79-4B75-93B1-7452-2619C5AFA4BE}"/>
                </a:ext>
              </a:extLst>
            </p:cNvPr>
            <p:cNvSpPr/>
            <p:nvPr/>
          </p:nvSpPr>
          <p:spPr>
            <a:xfrm>
              <a:off x="4629435" y="3294221"/>
              <a:ext cx="110487" cy="110487"/>
            </a:xfrm>
            <a:custGeom>
              <a:avLst/>
              <a:gdLst/>
              <a:ahLst/>
              <a:cxnLst/>
              <a:rect l="l" t="t" r="r" b="b"/>
              <a:pathLst>
                <a:path w="5017" h="5017" extrusionOk="0">
                  <a:moveTo>
                    <a:pt x="2475" y="18"/>
                  </a:moveTo>
                  <a:lnTo>
                    <a:pt x="4539" y="18"/>
                  </a:lnTo>
                  <a:cubicBezTo>
                    <a:pt x="4966" y="18"/>
                    <a:pt x="5000" y="52"/>
                    <a:pt x="5000" y="479"/>
                  </a:cubicBezTo>
                  <a:cubicBezTo>
                    <a:pt x="5017" y="1826"/>
                    <a:pt x="5017" y="3191"/>
                    <a:pt x="5000" y="4556"/>
                  </a:cubicBezTo>
                  <a:cubicBezTo>
                    <a:pt x="5000" y="4983"/>
                    <a:pt x="4966" y="5000"/>
                    <a:pt x="4539" y="5000"/>
                  </a:cubicBezTo>
                  <a:cubicBezTo>
                    <a:pt x="3191" y="5017"/>
                    <a:pt x="1826" y="5017"/>
                    <a:pt x="461" y="5000"/>
                  </a:cubicBezTo>
                  <a:cubicBezTo>
                    <a:pt x="69" y="5000"/>
                    <a:pt x="1" y="4949"/>
                    <a:pt x="1" y="4539"/>
                  </a:cubicBezTo>
                  <a:cubicBezTo>
                    <a:pt x="1" y="3174"/>
                    <a:pt x="1" y="1826"/>
                    <a:pt x="1" y="462"/>
                  </a:cubicBezTo>
                  <a:cubicBezTo>
                    <a:pt x="1" y="35"/>
                    <a:pt x="35" y="18"/>
                    <a:pt x="461" y="18"/>
                  </a:cubicBezTo>
                  <a:cubicBezTo>
                    <a:pt x="1127" y="1"/>
                    <a:pt x="1809" y="18"/>
                    <a:pt x="2475" y="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7;p57">
              <a:extLst>
                <a:ext uri="{FF2B5EF4-FFF2-40B4-BE49-F238E27FC236}">
                  <a16:creationId xmlns:a16="http://schemas.microsoft.com/office/drawing/2014/main" id="{C68E04BD-36BC-7BA6-8BD1-2403FE7C23D7}"/>
                </a:ext>
              </a:extLst>
            </p:cNvPr>
            <p:cNvSpPr/>
            <p:nvPr/>
          </p:nvSpPr>
          <p:spPr>
            <a:xfrm>
              <a:off x="4795508" y="3293847"/>
              <a:ext cx="110509" cy="110487"/>
            </a:xfrm>
            <a:custGeom>
              <a:avLst/>
              <a:gdLst/>
              <a:ahLst/>
              <a:cxnLst/>
              <a:rect l="l" t="t" r="r" b="b"/>
              <a:pathLst>
                <a:path w="5018" h="5017" extrusionOk="0">
                  <a:moveTo>
                    <a:pt x="2560" y="18"/>
                  </a:moveTo>
                  <a:lnTo>
                    <a:pt x="4573" y="18"/>
                  </a:lnTo>
                  <a:cubicBezTo>
                    <a:pt x="5000" y="18"/>
                    <a:pt x="5017" y="35"/>
                    <a:pt x="5017" y="479"/>
                  </a:cubicBezTo>
                  <a:lnTo>
                    <a:pt x="5017" y="4607"/>
                  </a:lnTo>
                  <a:cubicBezTo>
                    <a:pt x="5017" y="4880"/>
                    <a:pt x="4915" y="5017"/>
                    <a:pt x="4625" y="5017"/>
                  </a:cubicBezTo>
                  <a:lnTo>
                    <a:pt x="427" y="5017"/>
                  </a:lnTo>
                  <a:cubicBezTo>
                    <a:pt x="120" y="5017"/>
                    <a:pt x="1" y="4897"/>
                    <a:pt x="1" y="4590"/>
                  </a:cubicBezTo>
                  <a:cubicBezTo>
                    <a:pt x="18" y="3208"/>
                    <a:pt x="18" y="1826"/>
                    <a:pt x="1" y="444"/>
                  </a:cubicBezTo>
                  <a:cubicBezTo>
                    <a:pt x="1" y="137"/>
                    <a:pt x="103" y="1"/>
                    <a:pt x="427" y="18"/>
                  </a:cubicBezTo>
                  <a:cubicBezTo>
                    <a:pt x="1144" y="18"/>
                    <a:pt x="1844" y="18"/>
                    <a:pt x="2560" y="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8;p57">
              <a:extLst>
                <a:ext uri="{FF2B5EF4-FFF2-40B4-BE49-F238E27FC236}">
                  <a16:creationId xmlns:a16="http://schemas.microsoft.com/office/drawing/2014/main" id="{14E11E4C-FF3E-4667-F3B1-6DFB55D4FC74}"/>
                </a:ext>
              </a:extLst>
            </p:cNvPr>
            <p:cNvSpPr/>
            <p:nvPr/>
          </p:nvSpPr>
          <p:spPr>
            <a:xfrm>
              <a:off x="4132714" y="3183007"/>
              <a:ext cx="166094" cy="62015"/>
            </a:xfrm>
            <a:custGeom>
              <a:avLst/>
              <a:gdLst/>
              <a:ahLst/>
              <a:cxnLst/>
              <a:rect l="l" t="t" r="r" b="b"/>
              <a:pathLst>
                <a:path w="7542" h="2816" extrusionOk="0">
                  <a:moveTo>
                    <a:pt x="0" y="2526"/>
                  </a:moveTo>
                  <a:lnTo>
                    <a:pt x="0" y="444"/>
                  </a:lnTo>
                  <a:cubicBezTo>
                    <a:pt x="0" y="18"/>
                    <a:pt x="35" y="1"/>
                    <a:pt x="444" y="1"/>
                  </a:cubicBezTo>
                  <a:lnTo>
                    <a:pt x="7081" y="1"/>
                  </a:lnTo>
                  <a:cubicBezTo>
                    <a:pt x="7507" y="1"/>
                    <a:pt x="7542" y="35"/>
                    <a:pt x="7542" y="444"/>
                  </a:cubicBezTo>
                  <a:lnTo>
                    <a:pt x="7542" y="2509"/>
                  </a:lnTo>
                  <a:cubicBezTo>
                    <a:pt x="7337" y="2713"/>
                    <a:pt x="7047" y="2816"/>
                    <a:pt x="6774" y="2782"/>
                  </a:cubicBezTo>
                  <a:lnTo>
                    <a:pt x="768" y="2782"/>
                  </a:lnTo>
                  <a:cubicBezTo>
                    <a:pt x="478" y="2782"/>
                    <a:pt x="205" y="2765"/>
                    <a:pt x="0" y="25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59;p57">
              <a:extLst>
                <a:ext uri="{FF2B5EF4-FFF2-40B4-BE49-F238E27FC236}">
                  <a16:creationId xmlns:a16="http://schemas.microsoft.com/office/drawing/2014/main" id="{E8D7F68B-6F30-CA43-51AD-5A322B1174C4}"/>
                </a:ext>
              </a:extLst>
            </p:cNvPr>
            <p:cNvSpPr/>
            <p:nvPr/>
          </p:nvSpPr>
          <p:spPr>
            <a:xfrm>
              <a:off x="4132714" y="3238614"/>
              <a:ext cx="166094" cy="56378"/>
            </a:xfrm>
            <a:custGeom>
              <a:avLst/>
              <a:gdLst/>
              <a:ahLst/>
              <a:cxnLst/>
              <a:rect l="l" t="t" r="r" b="b"/>
              <a:pathLst>
                <a:path w="7542" h="2560" extrusionOk="0">
                  <a:moveTo>
                    <a:pt x="0" y="1"/>
                  </a:moveTo>
                  <a:lnTo>
                    <a:pt x="7542" y="1"/>
                  </a:lnTo>
                  <a:lnTo>
                    <a:pt x="7542" y="2133"/>
                  </a:lnTo>
                  <a:cubicBezTo>
                    <a:pt x="7542" y="2441"/>
                    <a:pt x="7422" y="2560"/>
                    <a:pt x="7115" y="2560"/>
                  </a:cubicBezTo>
                  <a:lnTo>
                    <a:pt x="427" y="2560"/>
                  </a:lnTo>
                  <a:cubicBezTo>
                    <a:pt x="17" y="2560"/>
                    <a:pt x="0" y="2526"/>
                    <a:pt x="0" y="2082"/>
                  </a:cubicBezTo>
                  <a:cubicBezTo>
                    <a:pt x="0" y="1366"/>
                    <a:pt x="0" y="68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60;p57">
              <a:extLst>
                <a:ext uri="{FF2B5EF4-FFF2-40B4-BE49-F238E27FC236}">
                  <a16:creationId xmlns:a16="http://schemas.microsoft.com/office/drawing/2014/main" id="{F4313D3F-2E3F-6D85-9D8E-2C85DF5DDACE}"/>
                </a:ext>
              </a:extLst>
            </p:cNvPr>
            <p:cNvSpPr/>
            <p:nvPr/>
          </p:nvSpPr>
          <p:spPr>
            <a:xfrm>
              <a:off x="4352522" y="3232602"/>
              <a:ext cx="166842" cy="62015"/>
            </a:xfrm>
            <a:custGeom>
              <a:avLst/>
              <a:gdLst/>
              <a:ahLst/>
              <a:cxnLst/>
              <a:rect l="l" t="t" r="r" b="b"/>
              <a:pathLst>
                <a:path w="7576" h="2816" extrusionOk="0">
                  <a:moveTo>
                    <a:pt x="7559" y="274"/>
                  </a:moveTo>
                  <a:cubicBezTo>
                    <a:pt x="7559" y="956"/>
                    <a:pt x="7576" y="1656"/>
                    <a:pt x="7559" y="2338"/>
                  </a:cubicBezTo>
                  <a:cubicBezTo>
                    <a:pt x="7559" y="2782"/>
                    <a:pt x="7542" y="2816"/>
                    <a:pt x="7132" y="2816"/>
                  </a:cubicBezTo>
                  <a:lnTo>
                    <a:pt x="495" y="2816"/>
                  </a:lnTo>
                  <a:cubicBezTo>
                    <a:pt x="69" y="2816"/>
                    <a:pt x="35" y="2765"/>
                    <a:pt x="17" y="2372"/>
                  </a:cubicBezTo>
                  <a:cubicBezTo>
                    <a:pt x="17" y="1775"/>
                    <a:pt x="17" y="1195"/>
                    <a:pt x="17" y="598"/>
                  </a:cubicBezTo>
                  <a:cubicBezTo>
                    <a:pt x="0" y="479"/>
                    <a:pt x="52" y="359"/>
                    <a:pt x="137" y="274"/>
                  </a:cubicBezTo>
                  <a:cubicBezTo>
                    <a:pt x="325" y="35"/>
                    <a:pt x="598" y="35"/>
                    <a:pt x="853" y="35"/>
                  </a:cubicBezTo>
                  <a:cubicBezTo>
                    <a:pt x="2850" y="35"/>
                    <a:pt x="4846" y="35"/>
                    <a:pt x="6825" y="35"/>
                  </a:cubicBezTo>
                  <a:cubicBezTo>
                    <a:pt x="7098" y="1"/>
                    <a:pt x="7354" y="86"/>
                    <a:pt x="7559" y="2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61;p57">
              <a:extLst>
                <a:ext uri="{FF2B5EF4-FFF2-40B4-BE49-F238E27FC236}">
                  <a16:creationId xmlns:a16="http://schemas.microsoft.com/office/drawing/2014/main" id="{4F1E73D2-325E-0DD5-0BB9-118CA1A3FC0D}"/>
                </a:ext>
              </a:extLst>
            </p:cNvPr>
            <p:cNvSpPr/>
            <p:nvPr/>
          </p:nvSpPr>
          <p:spPr>
            <a:xfrm>
              <a:off x="4352148" y="3182258"/>
              <a:ext cx="167217" cy="56378"/>
            </a:xfrm>
            <a:custGeom>
              <a:avLst/>
              <a:gdLst/>
              <a:ahLst/>
              <a:cxnLst/>
              <a:rect l="l" t="t" r="r" b="b"/>
              <a:pathLst>
                <a:path w="7593" h="2560" extrusionOk="0">
                  <a:moveTo>
                    <a:pt x="7576" y="2560"/>
                  </a:moveTo>
                  <a:lnTo>
                    <a:pt x="154" y="2560"/>
                  </a:lnTo>
                  <a:cubicBezTo>
                    <a:pt x="86" y="2457"/>
                    <a:pt x="34" y="2338"/>
                    <a:pt x="34" y="2219"/>
                  </a:cubicBezTo>
                  <a:lnTo>
                    <a:pt x="34" y="444"/>
                  </a:lnTo>
                  <a:cubicBezTo>
                    <a:pt x="0" y="205"/>
                    <a:pt x="188" y="1"/>
                    <a:pt x="444" y="35"/>
                  </a:cubicBezTo>
                  <a:lnTo>
                    <a:pt x="734" y="35"/>
                  </a:lnTo>
                  <a:lnTo>
                    <a:pt x="6944" y="35"/>
                  </a:lnTo>
                  <a:lnTo>
                    <a:pt x="7132" y="35"/>
                  </a:lnTo>
                  <a:cubicBezTo>
                    <a:pt x="7559" y="52"/>
                    <a:pt x="7576" y="69"/>
                    <a:pt x="7593" y="495"/>
                  </a:cubicBezTo>
                  <a:cubicBezTo>
                    <a:pt x="7593" y="1161"/>
                    <a:pt x="7576" y="1860"/>
                    <a:pt x="7576" y="25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62;p57">
              <a:extLst>
                <a:ext uri="{FF2B5EF4-FFF2-40B4-BE49-F238E27FC236}">
                  <a16:creationId xmlns:a16="http://schemas.microsoft.com/office/drawing/2014/main" id="{4062DDD9-6A38-4705-6D98-5A8F9377BF6B}"/>
                </a:ext>
              </a:extLst>
            </p:cNvPr>
            <p:cNvSpPr/>
            <p:nvPr/>
          </p:nvSpPr>
          <p:spPr>
            <a:xfrm>
              <a:off x="3715287" y="3099976"/>
              <a:ext cx="333600" cy="333600"/>
            </a:xfrm>
            <a:prstGeom prst="mathPlus">
              <a:avLst>
                <a:gd name="adj1" fmla="val 2352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63;p57">
              <a:extLst>
                <a:ext uri="{FF2B5EF4-FFF2-40B4-BE49-F238E27FC236}">
                  <a16:creationId xmlns:a16="http://schemas.microsoft.com/office/drawing/2014/main" id="{5DF79EEA-94E6-1E56-8EA7-B9902875BDAD}"/>
                </a:ext>
              </a:extLst>
            </p:cNvPr>
            <p:cNvSpPr/>
            <p:nvPr/>
          </p:nvSpPr>
          <p:spPr>
            <a:xfrm>
              <a:off x="3847895" y="2906469"/>
              <a:ext cx="891273" cy="56003"/>
            </a:xfrm>
            <a:custGeom>
              <a:avLst/>
              <a:gdLst/>
              <a:ahLst/>
              <a:cxnLst/>
              <a:rect l="l" t="t" r="r" b="b"/>
              <a:pathLst>
                <a:path w="40471" h="2543" extrusionOk="0">
                  <a:moveTo>
                    <a:pt x="40437" y="34"/>
                  </a:moveTo>
                  <a:cubicBezTo>
                    <a:pt x="40437" y="734"/>
                    <a:pt x="40437" y="1416"/>
                    <a:pt x="40471" y="2116"/>
                  </a:cubicBezTo>
                  <a:cubicBezTo>
                    <a:pt x="40471" y="2440"/>
                    <a:pt x="40334" y="2543"/>
                    <a:pt x="40044" y="2525"/>
                  </a:cubicBezTo>
                  <a:lnTo>
                    <a:pt x="39549" y="2525"/>
                  </a:lnTo>
                  <a:lnTo>
                    <a:pt x="871" y="2525"/>
                  </a:lnTo>
                  <a:lnTo>
                    <a:pt x="376" y="2525"/>
                  </a:lnTo>
                  <a:cubicBezTo>
                    <a:pt x="1" y="1945"/>
                    <a:pt x="18" y="529"/>
                    <a:pt x="410" y="17"/>
                  </a:cubicBezTo>
                  <a:cubicBezTo>
                    <a:pt x="2901" y="17"/>
                    <a:pt x="5409" y="0"/>
                    <a:pt x="7900" y="0"/>
                  </a:cubicBezTo>
                  <a:lnTo>
                    <a:pt x="39703" y="0"/>
                  </a:lnTo>
                  <a:cubicBezTo>
                    <a:pt x="39942" y="17"/>
                    <a:pt x="40198" y="34"/>
                    <a:pt x="40437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6687;p79">
            <a:extLst>
              <a:ext uri="{FF2B5EF4-FFF2-40B4-BE49-F238E27FC236}">
                <a16:creationId xmlns:a16="http://schemas.microsoft.com/office/drawing/2014/main" id="{9D9DEC31-E786-A6FB-658A-B7C37B9BB412}"/>
              </a:ext>
            </a:extLst>
          </p:cNvPr>
          <p:cNvGrpSpPr/>
          <p:nvPr/>
        </p:nvGrpSpPr>
        <p:grpSpPr>
          <a:xfrm>
            <a:off x="4289053" y="1638962"/>
            <a:ext cx="648176" cy="610427"/>
            <a:chOff x="-61783350" y="3743950"/>
            <a:chExt cx="316650" cy="317450"/>
          </a:xfrm>
          <a:solidFill>
            <a:schemeClr val="bg1"/>
          </a:solidFill>
        </p:grpSpPr>
        <p:sp>
          <p:nvSpPr>
            <p:cNvPr id="42" name="Google Shape;6688;p79">
              <a:extLst>
                <a:ext uri="{FF2B5EF4-FFF2-40B4-BE49-F238E27FC236}">
                  <a16:creationId xmlns:a16="http://schemas.microsoft.com/office/drawing/2014/main" id="{77D1E8DE-CE27-116A-847D-FFFA2569AD05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689;p79">
              <a:extLst>
                <a:ext uri="{FF2B5EF4-FFF2-40B4-BE49-F238E27FC236}">
                  <a16:creationId xmlns:a16="http://schemas.microsoft.com/office/drawing/2014/main" id="{7766BE3D-3D28-6496-349E-6E678ACAC11E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6959;p79">
            <a:extLst>
              <a:ext uri="{FF2B5EF4-FFF2-40B4-BE49-F238E27FC236}">
                <a16:creationId xmlns:a16="http://schemas.microsoft.com/office/drawing/2014/main" id="{510FBE18-24C0-9616-8890-A058E5D53241}"/>
              </a:ext>
            </a:extLst>
          </p:cNvPr>
          <p:cNvGrpSpPr/>
          <p:nvPr/>
        </p:nvGrpSpPr>
        <p:grpSpPr>
          <a:xfrm>
            <a:off x="6533912" y="1597804"/>
            <a:ext cx="648176" cy="646424"/>
            <a:chOff x="2037825" y="3981825"/>
            <a:chExt cx="296175" cy="295375"/>
          </a:xfrm>
          <a:solidFill>
            <a:schemeClr val="bg1"/>
          </a:solidFill>
        </p:grpSpPr>
        <p:sp>
          <p:nvSpPr>
            <p:cNvPr id="45" name="Google Shape;6960;p79">
              <a:extLst>
                <a:ext uri="{FF2B5EF4-FFF2-40B4-BE49-F238E27FC236}">
                  <a16:creationId xmlns:a16="http://schemas.microsoft.com/office/drawing/2014/main" id="{CBC32604-CDC1-BDD9-2E1A-3B7893FA218C}"/>
                </a:ext>
              </a:extLst>
            </p:cNvPr>
            <p:cNvSpPr/>
            <p:nvPr/>
          </p:nvSpPr>
          <p:spPr>
            <a:xfrm>
              <a:off x="2072500" y="4085775"/>
              <a:ext cx="88225" cy="86675"/>
            </a:xfrm>
            <a:custGeom>
              <a:avLst/>
              <a:gdLst/>
              <a:ahLst/>
              <a:cxnLst/>
              <a:rect l="l" t="t" r="r" b="b"/>
              <a:pathLst>
                <a:path w="3529" h="3467" extrusionOk="0">
                  <a:moveTo>
                    <a:pt x="1764" y="1"/>
                  </a:moveTo>
                  <a:cubicBezTo>
                    <a:pt x="819" y="1"/>
                    <a:pt x="0" y="788"/>
                    <a:pt x="0" y="1734"/>
                  </a:cubicBezTo>
                  <a:cubicBezTo>
                    <a:pt x="0" y="2679"/>
                    <a:pt x="819" y="3466"/>
                    <a:pt x="1764" y="3466"/>
                  </a:cubicBezTo>
                  <a:cubicBezTo>
                    <a:pt x="2709" y="3466"/>
                    <a:pt x="3529" y="2679"/>
                    <a:pt x="3529" y="1734"/>
                  </a:cubicBezTo>
                  <a:cubicBezTo>
                    <a:pt x="3529" y="788"/>
                    <a:pt x="2741" y="1"/>
                    <a:pt x="17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961;p79">
              <a:extLst>
                <a:ext uri="{FF2B5EF4-FFF2-40B4-BE49-F238E27FC236}">
                  <a16:creationId xmlns:a16="http://schemas.microsoft.com/office/drawing/2014/main" id="{A5D42337-490D-C02D-C3D0-EF0F6D4BC5D0}"/>
                </a:ext>
              </a:extLst>
            </p:cNvPr>
            <p:cNvSpPr/>
            <p:nvPr/>
          </p:nvSpPr>
          <p:spPr>
            <a:xfrm>
              <a:off x="2176450" y="398182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733"/>
                  </a:moveTo>
                  <a:cubicBezTo>
                    <a:pt x="3372" y="1733"/>
                    <a:pt x="3529" y="1890"/>
                    <a:pt x="3529" y="2079"/>
                  </a:cubicBezTo>
                  <a:cubicBezTo>
                    <a:pt x="3529" y="2268"/>
                    <a:pt x="3372" y="2426"/>
                    <a:pt x="3151" y="2426"/>
                  </a:cubicBezTo>
                  <a:cubicBezTo>
                    <a:pt x="2962" y="2426"/>
                    <a:pt x="2805" y="2268"/>
                    <a:pt x="2805" y="2079"/>
                  </a:cubicBezTo>
                  <a:cubicBezTo>
                    <a:pt x="2805" y="1890"/>
                    <a:pt x="2962" y="1733"/>
                    <a:pt x="3151" y="1733"/>
                  </a:cubicBezTo>
                  <a:close/>
                  <a:moveTo>
                    <a:pt x="3151" y="2773"/>
                  </a:moveTo>
                  <a:cubicBezTo>
                    <a:pt x="3372" y="2773"/>
                    <a:pt x="3529" y="2930"/>
                    <a:pt x="3529" y="3151"/>
                  </a:cubicBezTo>
                  <a:lnTo>
                    <a:pt x="3529" y="4505"/>
                  </a:lnTo>
                  <a:cubicBezTo>
                    <a:pt x="3529" y="4726"/>
                    <a:pt x="3372" y="4883"/>
                    <a:pt x="3151" y="4883"/>
                  </a:cubicBezTo>
                  <a:cubicBezTo>
                    <a:pt x="2962" y="4883"/>
                    <a:pt x="2805" y="4726"/>
                    <a:pt x="2805" y="4505"/>
                  </a:cubicBezTo>
                  <a:lnTo>
                    <a:pt x="2805" y="3151"/>
                  </a:lnTo>
                  <a:cubicBezTo>
                    <a:pt x="2805" y="2930"/>
                    <a:pt x="2962" y="2773"/>
                    <a:pt x="3151" y="2773"/>
                  </a:cubicBezTo>
                  <a:close/>
                  <a:moveTo>
                    <a:pt x="3151" y="0"/>
                  </a:moveTo>
                  <a:cubicBezTo>
                    <a:pt x="1418" y="0"/>
                    <a:pt x="64" y="1418"/>
                    <a:pt x="64" y="3088"/>
                  </a:cubicBezTo>
                  <a:cubicBezTo>
                    <a:pt x="64" y="3655"/>
                    <a:pt x="158" y="4159"/>
                    <a:pt x="442" y="4631"/>
                  </a:cubicBezTo>
                  <a:lnTo>
                    <a:pt x="64" y="5765"/>
                  </a:lnTo>
                  <a:cubicBezTo>
                    <a:pt x="1" y="5892"/>
                    <a:pt x="64" y="6018"/>
                    <a:pt x="127" y="6112"/>
                  </a:cubicBezTo>
                  <a:cubicBezTo>
                    <a:pt x="190" y="6207"/>
                    <a:pt x="379" y="6238"/>
                    <a:pt x="473" y="6238"/>
                  </a:cubicBezTo>
                  <a:lnTo>
                    <a:pt x="1796" y="5923"/>
                  </a:lnTo>
                  <a:cubicBezTo>
                    <a:pt x="2206" y="6175"/>
                    <a:pt x="2679" y="6238"/>
                    <a:pt x="3214" y="6238"/>
                  </a:cubicBezTo>
                  <a:cubicBezTo>
                    <a:pt x="4947" y="6238"/>
                    <a:pt x="6302" y="4820"/>
                    <a:pt x="6302" y="3119"/>
                  </a:cubicBezTo>
                  <a:cubicBezTo>
                    <a:pt x="6270" y="1418"/>
                    <a:pt x="4884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962;p79">
              <a:extLst>
                <a:ext uri="{FF2B5EF4-FFF2-40B4-BE49-F238E27FC236}">
                  <a16:creationId xmlns:a16="http://schemas.microsoft.com/office/drawing/2014/main" id="{90E263D0-7062-5F49-AC0A-A5682A1C6FEA}"/>
                </a:ext>
              </a:extLst>
            </p:cNvPr>
            <p:cNvSpPr/>
            <p:nvPr/>
          </p:nvSpPr>
          <p:spPr>
            <a:xfrm>
              <a:off x="2037825" y="4168475"/>
              <a:ext cx="157550" cy="108725"/>
            </a:xfrm>
            <a:custGeom>
              <a:avLst/>
              <a:gdLst/>
              <a:ahLst/>
              <a:cxnLst/>
              <a:rect l="l" t="t" r="r" b="b"/>
              <a:pathLst>
                <a:path w="6302" h="4349" extrusionOk="0">
                  <a:moveTo>
                    <a:pt x="1356" y="1"/>
                  </a:moveTo>
                  <a:cubicBezTo>
                    <a:pt x="568" y="568"/>
                    <a:pt x="1" y="1513"/>
                    <a:pt x="1" y="2553"/>
                  </a:cubicBezTo>
                  <a:lnTo>
                    <a:pt x="1" y="3970"/>
                  </a:lnTo>
                  <a:cubicBezTo>
                    <a:pt x="1" y="4222"/>
                    <a:pt x="158" y="4348"/>
                    <a:pt x="347" y="4348"/>
                  </a:cubicBezTo>
                  <a:lnTo>
                    <a:pt x="5955" y="4348"/>
                  </a:lnTo>
                  <a:cubicBezTo>
                    <a:pt x="6144" y="4348"/>
                    <a:pt x="6302" y="4191"/>
                    <a:pt x="6302" y="3970"/>
                  </a:cubicBezTo>
                  <a:lnTo>
                    <a:pt x="6302" y="2553"/>
                  </a:lnTo>
                  <a:cubicBezTo>
                    <a:pt x="6302" y="1513"/>
                    <a:pt x="5798" y="599"/>
                    <a:pt x="4947" y="1"/>
                  </a:cubicBezTo>
                  <a:cubicBezTo>
                    <a:pt x="4538" y="505"/>
                    <a:pt x="3844" y="820"/>
                    <a:pt x="3151" y="820"/>
                  </a:cubicBezTo>
                  <a:cubicBezTo>
                    <a:pt x="2427" y="820"/>
                    <a:pt x="1765" y="505"/>
                    <a:pt x="1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" name="Picture 28" descr="Sony Logo">
            <a:extLst>
              <a:ext uri="{FF2B5EF4-FFF2-40B4-BE49-F238E27FC236}">
                <a16:creationId xmlns:a16="http://schemas.microsoft.com/office/drawing/2014/main" id="{D2B8E56A-A6A5-4A38-7E54-73E0EBFE2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2" b="19304"/>
          <a:stretch/>
        </p:blipFill>
        <p:spPr bwMode="auto">
          <a:xfrm>
            <a:off x="3598453" y="4145125"/>
            <a:ext cx="920207" cy="34512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453CDB3-DF21-5B47-2278-5E6C3B0B5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540" y="3995345"/>
            <a:ext cx="920207" cy="293684"/>
          </a:xfrm>
          <a:prstGeom prst="rect">
            <a:avLst/>
          </a:prstGeom>
        </p:spPr>
      </p:pic>
      <p:pic>
        <p:nvPicPr>
          <p:cNvPr id="52" name="Picture 8" descr="Nintendo logo | Logok">
            <a:extLst>
              <a:ext uri="{FF2B5EF4-FFF2-40B4-BE49-F238E27FC236}">
                <a16:creationId xmlns:a16="http://schemas.microsoft.com/office/drawing/2014/main" id="{B47A3E41-58A3-2BAE-BD90-CD7173B6F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9" b="24311"/>
          <a:stretch/>
        </p:blipFill>
        <p:spPr bwMode="auto">
          <a:xfrm>
            <a:off x="3598453" y="3774568"/>
            <a:ext cx="920207" cy="36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oogle Shape;1076;p60">
            <a:extLst>
              <a:ext uri="{FF2B5EF4-FFF2-40B4-BE49-F238E27FC236}">
                <a16:creationId xmlns:a16="http://schemas.microsoft.com/office/drawing/2014/main" id="{DEC8B077-4D8F-14D6-D240-58D4503F2FA2}"/>
              </a:ext>
            </a:extLst>
          </p:cNvPr>
          <p:cNvGrpSpPr/>
          <p:nvPr/>
        </p:nvGrpSpPr>
        <p:grpSpPr>
          <a:xfrm rot="-5400000">
            <a:off x="300271" y="-165516"/>
            <a:ext cx="341274" cy="906773"/>
            <a:chOff x="6399975" y="1537700"/>
            <a:chExt cx="524150" cy="1424400"/>
          </a:xfrm>
        </p:grpSpPr>
        <p:sp>
          <p:nvSpPr>
            <p:cNvPr id="57" name="Google Shape;1077;p60">
              <a:extLst>
                <a:ext uri="{FF2B5EF4-FFF2-40B4-BE49-F238E27FC236}">
                  <a16:creationId xmlns:a16="http://schemas.microsoft.com/office/drawing/2014/main" id="{AD7603C8-9762-2A3B-B6AD-A963F2C92AE0}"/>
                </a:ext>
              </a:extLst>
            </p:cNvPr>
            <p:cNvSpPr/>
            <p:nvPr/>
          </p:nvSpPr>
          <p:spPr>
            <a:xfrm>
              <a:off x="6399975" y="1537700"/>
              <a:ext cx="524150" cy="1424400"/>
            </a:xfrm>
            <a:custGeom>
              <a:avLst/>
              <a:gdLst/>
              <a:ahLst/>
              <a:cxnLst/>
              <a:rect l="l" t="t" r="r" b="b"/>
              <a:pathLst>
                <a:path w="20966" h="56976" extrusionOk="0">
                  <a:moveTo>
                    <a:pt x="2281" y="0"/>
                  </a:moveTo>
                  <a:lnTo>
                    <a:pt x="2281" y="2511"/>
                  </a:lnTo>
                  <a:lnTo>
                    <a:pt x="0" y="2511"/>
                  </a:lnTo>
                  <a:lnTo>
                    <a:pt x="0" y="54465"/>
                  </a:lnTo>
                  <a:lnTo>
                    <a:pt x="2281" y="54465"/>
                  </a:lnTo>
                  <a:lnTo>
                    <a:pt x="2281" y="54486"/>
                  </a:lnTo>
                  <a:lnTo>
                    <a:pt x="2281" y="56975"/>
                  </a:lnTo>
                  <a:lnTo>
                    <a:pt x="18748" y="56975"/>
                  </a:lnTo>
                  <a:lnTo>
                    <a:pt x="18748" y="54486"/>
                  </a:lnTo>
                  <a:lnTo>
                    <a:pt x="18748" y="54465"/>
                  </a:lnTo>
                  <a:lnTo>
                    <a:pt x="20966" y="54465"/>
                  </a:lnTo>
                  <a:lnTo>
                    <a:pt x="20966" y="2511"/>
                  </a:lnTo>
                  <a:lnTo>
                    <a:pt x="18748" y="2511"/>
                  </a:lnTo>
                  <a:lnTo>
                    <a:pt x="187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78;p60">
              <a:extLst>
                <a:ext uri="{FF2B5EF4-FFF2-40B4-BE49-F238E27FC236}">
                  <a16:creationId xmlns:a16="http://schemas.microsoft.com/office/drawing/2014/main" id="{D029BB13-398A-976E-39F6-B2C6013E8BEC}"/>
                </a:ext>
              </a:extLst>
            </p:cNvPr>
            <p:cNvSpPr/>
            <p:nvPr/>
          </p:nvSpPr>
          <p:spPr>
            <a:xfrm>
              <a:off x="6565775" y="1715025"/>
              <a:ext cx="208750" cy="208750"/>
            </a:xfrm>
            <a:custGeom>
              <a:avLst/>
              <a:gdLst/>
              <a:ahLst/>
              <a:cxnLst/>
              <a:rect l="l" t="t" r="r" b="b"/>
              <a:pathLst>
                <a:path w="8350" h="8350" extrusionOk="0">
                  <a:moveTo>
                    <a:pt x="2365" y="1"/>
                  </a:moveTo>
                  <a:lnTo>
                    <a:pt x="2365" y="2365"/>
                  </a:lnTo>
                  <a:lnTo>
                    <a:pt x="1" y="2365"/>
                  </a:lnTo>
                  <a:lnTo>
                    <a:pt x="1" y="5985"/>
                  </a:lnTo>
                  <a:lnTo>
                    <a:pt x="2365" y="5985"/>
                  </a:lnTo>
                  <a:lnTo>
                    <a:pt x="2365" y="8349"/>
                  </a:lnTo>
                  <a:lnTo>
                    <a:pt x="6006" y="8349"/>
                  </a:lnTo>
                  <a:lnTo>
                    <a:pt x="6006" y="5985"/>
                  </a:lnTo>
                  <a:lnTo>
                    <a:pt x="8349" y="5985"/>
                  </a:lnTo>
                  <a:lnTo>
                    <a:pt x="8349" y="2365"/>
                  </a:lnTo>
                  <a:lnTo>
                    <a:pt x="6006" y="2365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79;p60">
              <a:extLst>
                <a:ext uri="{FF2B5EF4-FFF2-40B4-BE49-F238E27FC236}">
                  <a16:creationId xmlns:a16="http://schemas.microsoft.com/office/drawing/2014/main" id="{58D655A2-AFDF-BE13-BBEE-57313B0FED56}"/>
                </a:ext>
              </a:extLst>
            </p:cNvPr>
            <p:cNvSpPr/>
            <p:nvPr/>
          </p:nvSpPr>
          <p:spPr>
            <a:xfrm>
              <a:off x="6637975" y="2512225"/>
              <a:ext cx="63325" cy="62775"/>
            </a:xfrm>
            <a:custGeom>
              <a:avLst/>
              <a:gdLst/>
              <a:ahLst/>
              <a:cxnLst/>
              <a:rect l="l" t="t" r="r" b="b"/>
              <a:pathLst>
                <a:path w="2533" h="2511" extrusionOk="0">
                  <a:moveTo>
                    <a:pt x="398" y="0"/>
                  </a:moveTo>
                  <a:lnTo>
                    <a:pt x="398" y="398"/>
                  </a:lnTo>
                  <a:lnTo>
                    <a:pt x="0" y="398"/>
                  </a:lnTo>
                  <a:lnTo>
                    <a:pt x="0" y="2113"/>
                  </a:lnTo>
                  <a:lnTo>
                    <a:pt x="398" y="2113"/>
                  </a:lnTo>
                  <a:lnTo>
                    <a:pt x="398" y="2511"/>
                  </a:lnTo>
                  <a:lnTo>
                    <a:pt x="2114" y="2511"/>
                  </a:lnTo>
                  <a:lnTo>
                    <a:pt x="2114" y="2113"/>
                  </a:lnTo>
                  <a:lnTo>
                    <a:pt x="2532" y="2113"/>
                  </a:lnTo>
                  <a:lnTo>
                    <a:pt x="2532" y="398"/>
                  </a:lnTo>
                  <a:lnTo>
                    <a:pt x="2114" y="398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80;p60">
              <a:extLst>
                <a:ext uri="{FF2B5EF4-FFF2-40B4-BE49-F238E27FC236}">
                  <a16:creationId xmlns:a16="http://schemas.microsoft.com/office/drawing/2014/main" id="{15CDAC5B-C985-FD2B-50CF-2416C2AC0F2F}"/>
                </a:ext>
              </a:extLst>
            </p:cNvPr>
            <p:cNvSpPr/>
            <p:nvPr/>
          </p:nvSpPr>
          <p:spPr>
            <a:xfrm>
              <a:off x="6544875" y="2510650"/>
              <a:ext cx="63825" cy="62800"/>
            </a:xfrm>
            <a:custGeom>
              <a:avLst/>
              <a:gdLst/>
              <a:ahLst/>
              <a:cxnLst/>
              <a:rect l="l" t="t" r="r" b="b"/>
              <a:pathLst>
                <a:path w="2553" h="2512" extrusionOk="0">
                  <a:moveTo>
                    <a:pt x="398" y="0"/>
                  </a:moveTo>
                  <a:lnTo>
                    <a:pt x="398" y="398"/>
                  </a:lnTo>
                  <a:lnTo>
                    <a:pt x="0" y="398"/>
                  </a:lnTo>
                  <a:lnTo>
                    <a:pt x="0" y="2135"/>
                  </a:lnTo>
                  <a:lnTo>
                    <a:pt x="398" y="2135"/>
                  </a:lnTo>
                  <a:lnTo>
                    <a:pt x="398" y="2511"/>
                  </a:lnTo>
                  <a:lnTo>
                    <a:pt x="2155" y="2511"/>
                  </a:lnTo>
                  <a:lnTo>
                    <a:pt x="2155" y="2135"/>
                  </a:lnTo>
                  <a:lnTo>
                    <a:pt x="2553" y="2135"/>
                  </a:lnTo>
                  <a:lnTo>
                    <a:pt x="2553" y="398"/>
                  </a:lnTo>
                  <a:lnTo>
                    <a:pt x="2155" y="398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81;p60">
              <a:extLst>
                <a:ext uri="{FF2B5EF4-FFF2-40B4-BE49-F238E27FC236}">
                  <a16:creationId xmlns:a16="http://schemas.microsoft.com/office/drawing/2014/main" id="{DCD53CCC-A848-0C8F-822F-5171981D656B}"/>
                </a:ext>
              </a:extLst>
            </p:cNvPr>
            <p:cNvSpPr/>
            <p:nvPr/>
          </p:nvSpPr>
          <p:spPr>
            <a:xfrm>
              <a:off x="6730550" y="2512225"/>
              <a:ext cx="62800" cy="62775"/>
            </a:xfrm>
            <a:custGeom>
              <a:avLst/>
              <a:gdLst/>
              <a:ahLst/>
              <a:cxnLst/>
              <a:rect l="l" t="t" r="r" b="b"/>
              <a:pathLst>
                <a:path w="2512" h="2511" extrusionOk="0">
                  <a:moveTo>
                    <a:pt x="398" y="0"/>
                  </a:moveTo>
                  <a:lnTo>
                    <a:pt x="398" y="398"/>
                  </a:lnTo>
                  <a:lnTo>
                    <a:pt x="1" y="398"/>
                  </a:lnTo>
                  <a:lnTo>
                    <a:pt x="1" y="2113"/>
                  </a:lnTo>
                  <a:lnTo>
                    <a:pt x="398" y="2113"/>
                  </a:lnTo>
                  <a:lnTo>
                    <a:pt x="398" y="2511"/>
                  </a:lnTo>
                  <a:lnTo>
                    <a:pt x="2135" y="2511"/>
                  </a:lnTo>
                  <a:lnTo>
                    <a:pt x="2135" y="2113"/>
                  </a:lnTo>
                  <a:lnTo>
                    <a:pt x="2512" y="2113"/>
                  </a:lnTo>
                  <a:lnTo>
                    <a:pt x="2512" y="398"/>
                  </a:lnTo>
                  <a:lnTo>
                    <a:pt x="2135" y="398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82;p60">
              <a:extLst>
                <a:ext uri="{FF2B5EF4-FFF2-40B4-BE49-F238E27FC236}">
                  <a16:creationId xmlns:a16="http://schemas.microsoft.com/office/drawing/2014/main" id="{48B447C2-CF62-2C4C-34D9-723C65C83B5A}"/>
                </a:ext>
              </a:extLst>
            </p:cNvPr>
            <p:cNvSpPr/>
            <p:nvPr/>
          </p:nvSpPr>
          <p:spPr>
            <a:xfrm>
              <a:off x="6573625" y="2688500"/>
              <a:ext cx="212925" cy="78475"/>
            </a:xfrm>
            <a:custGeom>
              <a:avLst/>
              <a:gdLst/>
              <a:ahLst/>
              <a:cxnLst/>
              <a:rect l="l" t="t" r="r" b="b"/>
              <a:pathLst>
                <a:path w="8517" h="3139" extrusionOk="0">
                  <a:moveTo>
                    <a:pt x="1" y="0"/>
                  </a:moveTo>
                  <a:lnTo>
                    <a:pt x="1" y="3139"/>
                  </a:lnTo>
                  <a:lnTo>
                    <a:pt x="8517" y="3139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83;p60">
              <a:extLst>
                <a:ext uri="{FF2B5EF4-FFF2-40B4-BE49-F238E27FC236}">
                  <a16:creationId xmlns:a16="http://schemas.microsoft.com/office/drawing/2014/main" id="{34ACBFEF-8A1B-9706-599D-FE7245055E8A}"/>
                </a:ext>
              </a:extLst>
            </p:cNvPr>
            <p:cNvSpPr/>
            <p:nvPr/>
          </p:nvSpPr>
          <p:spPr>
            <a:xfrm>
              <a:off x="6637975" y="2050325"/>
              <a:ext cx="68025" cy="68025"/>
            </a:xfrm>
            <a:custGeom>
              <a:avLst/>
              <a:gdLst/>
              <a:ahLst/>
              <a:cxnLst/>
              <a:rect l="l" t="t" r="r" b="b"/>
              <a:pathLst>
                <a:path w="2721" h="2721" extrusionOk="0">
                  <a:moveTo>
                    <a:pt x="0" y="1"/>
                  </a:moveTo>
                  <a:lnTo>
                    <a:pt x="0" y="2721"/>
                  </a:lnTo>
                  <a:lnTo>
                    <a:pt x="2720" y="2721"/>
                  </a:lnTo>
                  <a:lnTo>
                    <a:pt x="27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084;p60">
              <a:extLst>
                <a:ext uri="{FF2B5EF4-FFF2-40B4-BE49-F238E27FC236}">
                  <a16:creationId xmlns:a16="http://schemas.microsoft.com/office/drawing/2014/main" id="{967213D8-AAC4-D870-DDEF-A216A6C2AEB0}"/>
                </a:ext>
              </a:extLst>
            </p:cNvPr>
            <p:cNvSpPr/>
            <p:nvPr/>
          </p:nvSpPr>
          <p:spPr>
            <a:xfrm>
              <a:off x="6637975" y="2204125"/>
              <a:ext cx="68025" cy="68025"/>
            </a:xfrm>
            <a:custGeom>
              <a:avLst/>
              <a:gdLst/>
              <a:ahLst/>
              <a:cxnLst/>
              <a:rect l="l" t="t" r="r" b="b"/>
              <a:pathLst>
                <a:path w="2721" h="2721" extrusionOk="0">
                  <a:moveTo>
                    <a:pt x="0" y="0"/>
                  </a:moveTo>
                  <a:lnTo>
                    <a:pt x="0" y="2720"/>
                  </a:lnTo>
                  <a:lnTo>
                    <a:pt x="2720" y="2720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085;p60">
              <a:extLst>
                <a:ext uri="{FF2B5EF4-FFF2-40B4-BE49-F238E27FC236}">
                  <a16:creationId xmlns:a16="http://schemas.microsoft.com/office/drawing/2014/main" id="{214004B0-E0DD-489D-92E2-0F637598CA95}"/>
                </a:ext>
              </a:extLst>
            </p:cNvPr>
            <p:cNvSpPr/>
            <p:nvPr/>
          </p:nvSpPr>
          <p:spPr>
            <a:xfrm>
              <a:off x="6637975" y="2357900"/>
              <a:ext cx="68025" cy="68025"/>
            </a:xfrm>
            <a:custGeom>
              <a:avLst/>
              <a:gdLst/>
              <a:ahLst/>
              <a:cxnLst/>
              <a:rect l="l" t="t" r="r" b="b"/>
              <a:pathLst>
                <a:path w="2721" h="2721" extrusionOk="0">
                  <a:moveTo>
                    <a:pt x="0" y="1"/>
                  </a:moveTo>
                  <a:lnTo>
                    <a:pt x="0" y="2721"/>
                  </a:lnTo>
                  <a:lnTo>
                    <a:pt x="2720" y="2721"/>
                  </a:lnTo>
                  <a:lnTo>
                    <a:pt x="27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1029;p60">
            <a:extLst>
              <a:ext uri="{FF2B5EF4-FFF2-40B4-BE49-F238E27FC236}">
                <a16:creationId xmlns:a16="http://schemas.microsoft.com/office/drawing/2014/main" id="{21471C2A-9CF5-6706-52E3-0A2A27E706EB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4</a:t>
            </a:r>
          </a:p>
        </p:txBody>
      </p:sp>
      <p:pic>
        <p:nvPicPr>
          <p:cNvPr id="528" name="그림 527">
            <a:extLst>
              <a:ext uri="{FF2B5EF4-FFF2-40B4-BE49-F238E27FC236}">
                <a16:creationId xmlns:a16="http://schemas.microsoft.com/office/drawing/2014/main" id="{99D46748-BEA0-F347-6FD7-56ED80C0F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6102" y="2722276"/>
            <a:ext cx="361632" cy="367619"/>
          </a:xfrm>
          <a:prstGeom prst="rect">
            <a:avLst/>
          </a:prstGeom>
        </p:spPr>
      </p:pic>
      <p:pic>
        <p:nvPicPr>
          <p:cNvPr id="529" name="Picture 18" descr="PS5 Playstation 5 logo decal No background. image 1">
            <a:extLst>
              <a:ext uri="{FF2B5EF4-FFF2-40B4-BE49-F238E27FC236}">
                <a16:creationId xmlns:a16="http://schemas.microsoft.com/office/drawing/2014/main" id="{51465585-90ED-499A-CDD9-52E6CB97D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520" y="3089896"/>
            <a:ext cx="369214" cy="37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0" name="그림 529">
            <a:extLst>
              <a:ext uri="{FF2B5EF4-FFF2-40B4-BE49-F238E27FC236}">
                <a16:creationId xmlns:a16="http://schemas.microsoft.com/office/drawing/2014/main" id="{0D018EC0-64DA-FEAD-5E07-105DE4D83E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8520" y="3462147"/>
            <a:ext cx="369214" cy="26994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0F1D314-E49C-0119-FA31-8EC91EB0C3C8}"/>
              </a:ext>
            </a:extLst>
          </p:cNvPr>
          <p:cNvSpPr/>
          <p:nvPr/>
        </p:nvSpPr>
        <p:spPr>
          <a:xfrm>
            <a:off x="3735742" y="2367188"/>
            <a:ext cx="1748715" cy="76057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B2E11A-B2AF-98C7-34D3-074C947D5750}"/>
              </a:ext>
            </a:extLst>
          </p:cNvPr>
          <p:cNvSpPr/>
          <p:nvPr/>
        </p:nvSpPr>
        <p:spPr>
          <a:xfrm>
            <a:off x="6023685" y="3375589"/>
            <a:ext cx="1748715" cy="88837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72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5"/>
          <p:cNvSpPr txBox="1">
            <a:spLocks noGrp="1"/>
          </p:cNvSpPr>
          <p:nvPr>
            <p:ph type="title"/>
          </p:nvPr>
        </p:nvSpPr>
        <p:spPr>
          <a:xfrm>
            <a:off x="966640" y="448056"/>
            <a:ext cx="7210719" cy="52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506" name="Google Shape;506;p45"/>
          <p:cNvSpPr txBox="1">
            <a:spLocks noGrp="1"/>
          </p:cNvSpPr>
          <p:nvPr>
            <p:ph type="subTitle" idx="1"/>
          </p:nvPr>
        </p:nvSpPr>
        <p:spPr>
          <a:xfrm>
            <a:off x="1631670" y="1010303"/>
            <a:ext cx="632361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Genre – </a:t>
            </a:r>
            <a:r>
              <a:rPr lang="ko-KR" altLang="en-US" dirty="0"/>
              <a:t>어떤 게임의 장르로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507" name="Google Shape;507;p45"/>
          <p:cNvSpPr txBox="1">
            <a:spLocks noGrp="1"/>
          </p:cNvSpPr>
          <p:nvPr>
            <p:ph type="subTitle" idx="2"/>
          </p:nvPr>
        </p:nvSpPr>
        <p:spPr>
          <a:xfrm>
            <a:off x="1631670" y="1342328"/>
            <a:ext cx="3940188" cy="52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Global - Action, Sports, Shooter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장르가 무난할 것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일본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RPG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장르도 효과적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Shooter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장르는 비효과적</a:t>
            </a:r>
            <a:endParaRPr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8" name="Google Shape;508;p45"/>
          <p:cNvSpPr txBox="1">
            <a:spLocks noGrp="1"/>
          </p:cNvSpPr>
          <p:nvPr>
            <p:ph type="subTitle" idx="3"/>
          </p:nvPr>
        </p:nvSpPr>
        <p:spPr>
          <a:xfrm>
            <a:off x="1631670" y="1979567"/>
            <a:ext cx="632361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Platform</a:t>
            </a:r>
            <a:r>
              <a:rPr lang="ko-KR" altLang="en-US" dirty="0"/>
              <a:t> </a:t>
            </a:r>
            <a:r>
              <a:rPr lang="en-US" altLang="ko-KR" dirty="0"/>
              <a:t>Type – </a:t>
            </a:r>
            <a:r>
              <a:rPr lang="ko-KR" altLang="en-US" dirty="0"/>
              <a:t>어떤 플랫폼 형태로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509" name="Google Shape;509;p45"/>
          <p:cNvSpPr txBox="1">
            <a:spLocks noGrp="1"/>
          </p:cNvSpPr>
          <p:nvPr>
            <p:ph type="subTitle" idx="4"/>
          </p:nvPr>
        </p:nvSpPr>
        <p:spPr>
          <a:xfrm>
            <a:off x="1631670" y="2311592"/>
            <a:ext cx="4468500" cy="52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거치형 콘솔이 우세했으나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현재는 전체적으로 매출이 하락세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u="sng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 </a:t>
            </a:r>
            <a:r>
              <a:rPr lang="en-US" altLang="ko-KR" u="sng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Mobile Game </a:t>
            </a:r>
            <a:r>
              <a:rPr lang="ko-KR" altLang="en-US" u="sng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시장에 대한 추가적인 조사가 필요함</a:t>
            </a:r>
            <a:endParaRPr u="sng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0" name="Google Shape;510;p45"/>
          <p:cNvSpPr txBox="1">
            <a:spLocks noGrp="1"/>
          </p:cNvSpPr>
          <p:nvPr>
            <p:ph type="subTitle" idx="5"/>
          </p:nvPr>
        </p:nvSpPr>
        <p:spPr>
          <a:xfrm>
            <a:off x="1631670" y="2915303"/>
            <a:ext cx="632361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Platform Company – </a:t>
            </a:r>
            <a:r>
              <a:rPr lang="ko-KR" altLang="en-US" dirty="0"/>
              <a:t>어떤 기업으로</a:t>
            </a:r>
            <a:r>
              <a:rPr lang="en-US" altLang="ko-KR" dirty="0"/>
              <a:t>? + </a:t>
            </a:r>
            <a:r>
              <a:rPr lang="ko-KR" altLang="en-US" dirty="0"/>
              <a:t>멀티플랫폼으로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511" name="Google Shape;511;p45"/>
          <p:cNvSpPr txBox="1">
            <a:spLocks noGrp="1"/>
          </p:cNvSpPr>
          <p:nvPr>
            <p:ph type="subTitle" idx="6"/>
          </p:nvPr>
        </p:nvSpPr>
        <p:spPr>
          <a:xfrm>
            <a:off x="1631670" y="3247328"/>
            <a:ext cx="6323610" cy="11951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 게임 시장에서 아직 </a:t>
            </a:r>
            <a:r>
              <a:rPr lang="ko-KR" altLang="en-US" u="sng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닌텐도와 소니의 양강구도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유지 중임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마이크로소프트가 올해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Activision-Blizzard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인수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u="sng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지속적인 트렌드 조사가 필요함</a:t>
            </a:r>
            <a:endParaRPr lang="en-US" altLang="ko-KR" u="sng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멀티플랫폼으로 개발하는 것이 세계적으로는 더 높은 매출을 기대해 볼 수 있음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일본 시장을 노린다면 단일플랫폼으로 개발하는 것이 더 높은 매출을 기대해 볼 수 있음</a:t>
            </a:r>
            <a:endParaRPr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2" name="Google Shape;512;p45"/>
          <p:cNvSpPr/>
          <p:nvPr/>
        </p:nvSpPr>
        <p:spPr>
          <a:xfrm>
            <a:off x="982818" y="1898927"/>
            <a:ext cx="376497" cy="389188"/>
          </a:xfrm>
          <a:custGeom>
            <a:avLst/>
            <a:gdLst/>
            <a:ahLst/>
            <a:cxnLst/>
            <a:rect l="l" t="t" r="r" b="b"/>
            <a:pathLst>
              <a:path w="38625" h="39927" extrusionOk="0">
                <a:moveTo>
                  <a:pt x="11013" y="1"/>
                </a:moveTo>
                <a:lnTo>
                  <a:pt x="11013" y="4585"/>
                </a:lnTo>
                <a:lnTo>
                  <a:pt x="7107" y="4585"/>
                </a:lnTo>
                <a:lnTo>
                  <a:pt x="7107" y="9196"/>
                </a:lnTo>
                <a:lnTo>
                  <a:pt x="2957" y="9196"/>
                </a:lnTo>
                <a:lnTo>
                  <a:pt x="2957" y="13780"/>
                </a:lnTo>
                <a:lnTo>
                  <a:pt x="2957" y="25633"/>
                </a:lnTo>
                <a:lnTo>
                  <a:pt x="2957" y="30732"/>
                </a:lnTo>
                <a:lnTo>
                  <a:pt x="1" y="30732"/>
                </a:lnTo>
                <a:lnTo>
                  <a:pt x="1" y="35316"/>
                </a:lnTo>
                <a:lnTo>
                  <a:pt x="15705" y="35316"/>
                </a:lnTo>
                <a:lnTo>
                  <a:pt x="15705" y="39927"/>
                </a:lnTo>
                <a:lnTo>
                  <a:pt x="22920" y="39927"/>
                </a:lnTo>
                <a:lnTo>
                  <a:pt x="22920" y="35316"/>
                </a:lnTo>
                <a:lnTo>
                  <a:pt x="38625" y="35316"/>
                </a:lnTo>
                <a:lnTo>
                  <a:pt x="38625" y="30732"/>
                </a:lnTo>
                <a:lnTo>
                  <a:pt x="35668" y="30732"/>
                </a:lnTo>
                <a:lnTo>
                  <a:pt x="35668" y="25633"/>
                </a:lnTo>
                <a:lnTo>
                  <a:pt x="35668" y="13780"/>
                </a:lnTo>
                <a:lnTo>
                  <a:pt x="35668" y="9196"/>
                </a:lnTo>
                <a:lnTo>
                  <a:pt x="31491" y="9196"/>
                </a:lnTo>
                <a:lnTo>
                  <a:pt x="31491" y="4585"/>
                </a:lnTo>
                <a:lnTo>
                  <a:pt x="27640" y="4585"/>
                </a:lnTo>
                <a:lnTo>
                  <a:pt x="2764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5"/>
          <p:cNvSpPr/>
          <p:nvPr/>
        </p:nvSpPr>
        <p:spPr>
          <a:xfrm>
            <a:off x="966653" y="1023454"/>
            <a:ext cx="408827" cy="312089"/>
          </a:xfrm>
          <a:custGeom>
            <a:avLst/>
            <a:gdLst/>
            <a:ahLst/>
            <a:cxnLst/>
            <a:rect l="l" t="t" r="r" b="b"/>
            <a:pathLst>
              <a:path w="39548" h="30190" extrusionOk="0">
                <a:moveTo>
                  <a:pt x="2713" y="1"/>
                </a:moveTo>
                <a:lnTo>
                  <a:pt x="1" y="5046"/>
                </a:lnTo>
                <a:lnTo>
                  <a:pt x="1" y="6538"/>
                </a:lnTo>
                <a:lnTo>
                  <a:pt x="1" y="10118"/>
                </a:lnTo>
                <a:lnTo>
                  <a:pt x="4205" y="10118"/>
                </a:lnTo>
                <a:lnTo>
                  <a:pt x="4205" y="15190"/>
                </a:lnTo>
                <a:lnTo>
                  <a:pt x="8518" y="15190"/>
                </a:lnTo>
                <a:lnTo>
                  <a:pt x="8518" y="20073"/>
                </a:lnTo>
                <a:lnTo>
                  <a:pt x="12830" y="20073"/>
                </a:lnTo>
                <a:lnTo>
                  <a:pt x="12830" y="25145"/>
                </a:lnTo>
                <a:lnTo>
                  <a:pt x="17360" y="25145"/>
                </a:lnTo>
                <a:lnTo>
                  <a:pt x="17360" y="30190"/>
                </a:lnTo>
                <a:lnTo>
                  <a:pt x="22188" y="30190"/>
                </a:lnTo>
                <a:lnTo>
                  <a:pt x="22188" y="25145"/>
                </a:lnTo>
                <a:lnTo>
                  <a:pt x="26718" y="25145"/>
                </a:lnTo>
                <a:lnTo>
                  <a:pt x="26718" y="20073"/>
                </a:lnTo>
                <a:lnTo>
                  <a:pt x="31030" y="20073"/>
                </a:lnTo>
                <a:lnTo>
                  <a:pt x="31030" y="15190"/>
                </a:lnTo>
                <a:lnTo>
                  <a:pt x="35343" y="15190"/>
                </a:lnTo>
                <a:lnTo>
                  <a:pt x="35343" y="10118"/>
                </a:lnTo>
                <a:lnTo>
                  <a:pt x="39547" y="10118"/>
                </a:lnTo>
                <a:lnTo>
                  <a:pt x="39547" y="6538"/>
                </a:lnTo>
                <a:lnTo>
                  <a:pt x="39547" y="5046"/>
                </a:lnTo>
                <a:lnTo>
                  <a:pt x="364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5"/>
          <p:cNvSpPr/>
          <p:nvPr/>
        </p:nvSpPr>
        <p:spPr>
          <a:xfrm>
            <a:off x="966640" y="2868221"/>
            <a:ext cx="408854" cy="389210"/>
          </a:xfrm>
          <a:custGeom>
            <a:avLst/>
            <a:gdLst/>
            <a:ahLst/>
            <a:cxnLst/>
            <a:rect l="l" t="t" r="r" b="b"/>
            <a:pathLst>
              <a:path w="38381" h="36537" extrusionOk="0">
                <a:moveTo>
                  <a:pt x="27911" y="3500"/>
                </a:moveTo>
                <a:lnTo>
                  <a:pt x="27911" y="6510"/>
                </a:lnTo>
                <a:lnTo>
                  <a:pt x="10199" y="6510"/>
                </a:lnTo>
                <a:lnTo>
                  <a:pt x="10199" y="3500"/>
                </a:lnTo>
                <a:close/>
                <a:moveTo>
                  <a:pt x="22459" y="12586"/>
                </a:moveTo>
                <a:lnTo>
                  <a:pt x="22459" y="18038"/>
                </a:lnTo>
                <a:lnTo>
                  <a:pt x="27911" y="18038"/>
                </a:lnTo>
                <a:lnTo>
                  <a:pt x="27911" y="25063"/>
                </a:lnTo>
                <a:lnTo>
                  <a:pt x="22459" y="25063"/>
                </a:lnTo>
                <a:lnTo>
                  <a:pt x="22459" y="30515"/>
                </a:lnTo>
                <a:lnTo>
                  <a:pt x="15434" y="30515"/>
                </a:lnTo>
                <a:lnTo>
                  <a:pt x="15434" y="25063"/>
                </a:lnTo>
                <a:lnTo>
                  <a:pt x="9955" y="25063"/>
                </a:lnTo>
                <a:lnTo>
                  <a:pt x="9955" y="18038"/>
                </a:lnTo>
                <a:lnTo>
                  <a:pt x="15434" y="18038"/>
                </a:lnTo>
                <a:lnTo>
                  <a:pt x="15434" y="12586"/>
                </a:lnTo>
                <a:close/>
                <a:moveTo>
                  <a:pt x="6727" y="1"/>
                </a:moveTo>
                <a:lnTo>
                  <a:pt x="6727" y="3500"/>
                </a:lnTo>
                <a:lnTo>
                  <a:pt x="6727" y="6510"/>
                </a:lnTo>
                <a:lnTo>
                  <a:pt x="1" y="6510"/>
                </a:lnTo>
                <a:lnTo>
                  <a:pt x="1" y="36536"/>
                </a:lnTo>
                <a:lnTo>
                  <a:pt x="38381" y="36536"/>
                </a:lnTo>
                <a:lnTo>
                  <a:pt x="38381" y="6510"/>
                </a:lnTo>
                <a:lnTo>
                  <a:pt x="31410" y="6510"/>
                </a:lnTo>
                <a:lnTo>
                  <a:pt x="3141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076;p60">
            <a:extLst>
              <a:ext uri="{FF2B5EF4-FFF2-40B4-BE49-F238E27FC236}">
                <a16:creationId xmlns:a16="http://schemas.microsoft.com/office/drawing/2014/main" id="{8880F79C-860C-2E58-D54E-019C715DDA55}"/>
              </a:ext>
            </a:extLst>
          </p:cNvPr>
          <p:cNvGrpSpPr/>
          <p:nvPr/>
        </p:nvGrpSpPr>
        <p:grpSpPr>
          <a:xfrm rot="-5400000">
            <a:off x="300271" y="-165516"/>
            <a:ext cx="341274" cy="906773"/>
            <a:chOff x="6399975" y="1537700"/>
            <a:chExt cx="524150" cy="1424400"/>
          </a:xfrm>
        </p:grpSpPr>
        <p:sp>
          <p:nvSpPr>
            <p:cNvPr id="3" name="Google Shape;1077;p60">
              <a:extLst>
                <a:ext uri="{FF2B5EF4-FFF2-40B4-BE49-F238E27FC236}">
                  <a16:creationId xmlns:a16="http://schemas.microsoft.com/office/drawing/2014/main" id="{0CBCD1C7-804F-279B-DD66-AA931E2629EF}"/>
                </a:ext>
              </a:extLst>
            </p:cNvPr>
            <p:cNvSpPr/>
            <p:nvPr/>
          </p:nvSpPr>
          <p:spPr>
            <a:xfrm>
              <a:off x="6399975" y="1537700"/>
              <a:ext cx="524150" cy="1424400"/>
            </a:xfrm>
            <a:custGeom>
              <a:avLst/>
              <a:gdLst/>
              <a:ahLst/>
              <a:cxnLst/>
              <a:rect l="l" t="t" r="r" b="b"/>
              <a:pathLst>
                <a:path w="20966" h="56976" extrusionOk="0">
                  <a:moveTo>
                    <a:pt x="2281" y="0"/>
                  </a:moveTo>
                  <a:lnTo>
                    <a:pt x="2281" y="2511"/>
                  </a:lnTo>
                  <a:lnTo>
                    <a:pt x="0" y="2511"/>
                  </a:lnTo>
                  <a:lnTo>
                    <a:pt x="0" y="54465"/>
                  </a:lnTo>
                  <a:lnTo>
                    <a:pt x="2281" y="54465"/>
                  </a:lnTo>
                  <a:lnTo>
                    <a:pt x="2281" y="54486"/>
                  </a:lnTo>
                  <a:lnTo>
                    <a:pt x="2281" y="56975"/>
                  </a:lnTo>
                  <a:lnTo>
                    <a:pt x="18748" y="56975"/>
                  </a:lnTo>
                  <a:lnTo>
                    <a:pt x="18748" y="54486"/>
                  </a:lnTo>
                  <a:lnTo>
                    <a:pt x="18748" y="54465"/>
                  </a:lnTo>
                  <a:lnTo>
                    <a:pt x="20966" y="54465"/>
                  </a:lnTo>
                  <a:lnTo>
                    <a:pt x="20966" y="2511"/>
                  </a:lnTo>
                  <a:lnTo>
                    <a:pt x="18748" y="2511"/>
                  </a:lnTo>
                  <a:lnTo>
                    <a:pt x="187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78;p60">
              <a:extLst>
                <a:ext uri="{FF2B5EF4-FFF2-40B4-BE49-F238E27FC236}">
                  <a16:creationId xmlns:a16="http://schemas.microsoft.com/office/drawing/2014/main" id="{39248D0B-C90C-605C-06D2-DAE5904E3662}"/>
                </a:ext>
              </a:extLst>
            </p:cNvPr>
            <p:cNvSpPr/>
            <p:nvPr/>
          </p:nvSpPr>
          <p:spPr>
            <a:xfrm>
              <a:off x="6565775" y="1715025"/>
              <a:ext cx="208750" cy="208750"/>
            </a:xfrm>
            <a:custGeom>
              <a:avLst/>
              <a:gdLst/>
              <a:ahLst/>
              <a:cxnLst/>
              <a:rect l="l" t="t" r="r" b="b"/>
              <a:pathLst>
                <a:path w="8350" h="8350" extrusionOk="0">
                  <a:moveTo>
                    <a:pt x="2365" y="1"/>
                  </a:moveTo>
                  <a:lnTo>
                    <a:pt x="2365" y="2365"/>
                  </a:lnTo>
                  <a:lnTo>
                    <a:pt x="1" y="2365"/>
                  </a:lnTo>
                  <a:lnTo>
                    <a:pt x="1" y="5985"/>
                  </a:lnTo>
                  <a:lnTo>
                    <a:pt x="2365" y="5985"/>
                  </a:lnTo>
                  <a:lnTo>
                    <a:pt x="2365" y="8349"/>
                  </a:lnTo>
                  <a:lnTo>
                    <a:pt x="6006" y="8349"/>
                  </a:lnTo>
                  <a:lnTo>
                    <a:pt x="6006" y="5985"/>
                  </a:lnTo>
                  <a:lnTo>
                    <a:pt x="8349" y="5985"/>
                  </a:lnTo>
                  <a:lnTo>
                    <a:pt x="8349" y="2365"/>
                  </a:lnTo>
                  <a:lnTo>
                    <a:pt x="6006" y="2365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79;p60">
              <a:extLst>
                <a:ext uri="{FF2B5EF4-FFF2-40B4-BE49-F238E27FC236}">
                  <a16:creationId xmlns:a16="http://schemas.microsoft.com/office/drawing/2014/main" id="{C08325C5-8CD3-B200-944D-439D2617566F}"/>
                </a:ext>
              </a:extLst>
            </p:cNvPr>
            <p:cNvSpPr/>
            <p:nvPr/>
          </p:nvSpPr>
          <p:spPr>
            <a:xfrm>
              <a:off x="6637975" y="2512225"/>
              <a:ext cx="63325" cy="62775"/>
            </a:xfrm>
            <a:custGeom>
              <a:avLst/>
              <a:gdLst/>
              <a:ahLst/>
              <a:cxnLst/>
              <a:rect l="l" t="t" r="r" b="b"/>
              <a:pathLst>
                <a:path w="2533" h="2511" extrusionOk="0">
                  <a:moveTo>
                    <a:pt x="398" y="0"/>
                  </a:moveTo>
                  <a:lnTo>
                    <a:pt x="398" y="398"/>
                  </a:lnTo>
                  <a:lnTo>
                    <a:pt x="0" y="398"/>
                  </a:lnTo>
                  <a:lnTo>
                    <a:pt x="0" y="2113"/>
                  </a:lnTo>
                  <a:lnTo>
                    <a:pt x="398" y="2113"/>
                  </a:lnTo>
                  <a:lnTo>
                    <a:pt x="398" y="2511"/>
                  </a:lnTo>
                  <a:lnTo>
                    <a:pt x="2114" y="2511"/>
                  </a:lnTo>
                  <a:lnTo>
                    <a:pt x="2114" y="2113"/>
                  </a:lnTo>
                  <a:lnTo>
                    <a:pt x="2532" y="2113"/>
                  </a:lnTo>
                  <a:lnTo>
                    <a:pt x="2532" y="398"/>
                  </a:lnTo>
                  <a:lnTo>
                    <a:pt x="2114" y="398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80;p60">
              <a:extLst>
                <a:ext uri="{FF2B5EF4-FFF2-40B4-BE49-F238E27FC236}">
                  <a16:creationId xmlns:a16="http://schemas.microsoft.com/office/drawing/2014/main" id="{34B632B9-A654-E7D9-333D-AF015F7158C5}"/>
                </a:ext>
              </a:extLst>
            </p:cNvPr>
            <p:cNvSpPr/>
            <p:nvPr/>
          </p:nvSpPr>
          <p:spPr>
            <a:xfrm>
              <a:off x="6544875" y="2510650"/>
              <a:ext cx="63825" cy="62800"/>
            </a:xfrm>
            <a:custGeom>
              <a:avLst/>
              <a:gdLst/>
              <a:ahLst/>
              <a:cxnLst/>
              <a:rect l="l" t="t" r="r" b="b"/>
              <a:pathLst>
                <a:path w="2553" h="2512" extrusionOk="0">
                  <a:moveTo>
                    <a:pt x="398" y="0"/>
                  </a:moveTo>
                  <a:lnTo>
                    <a:pt x="398" y="398"/>
                  </a:lnTo>
                  <a:lnTo>
                    <a:pt x="0" y="398"/>
                  </a:lnTo>
                  <a:lnTo>
                    <a:pt x="0" y="2135"/>
                  </a:lnTo>
                  <a:lnTo>
                    <a:pt x="398" y="2135"/>
                  </a:lnTo>
                  <a:lnTo>
                    <a:pt x="398" y="2511"/>
                  </a:lnTo>
                  <a:lnTo>
                    <a:pt x="2155" y="2511"/>
                  </a:lnTo>
                  <a:lnTo>
                    <a:pt x="2155" y="2135"/>
                  </a:lnTo>
                  <a:lnTo>
                    <a:pt x="2553" y="2135"/>
                  </a:lnTo>
                  <a:lnTo>
                    <a:pt x="2553" y="398"/>
                  </a:lnTo>
                  <a:lnTo>
                    <a:pt x="2155" y="398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81;p60">
              <a:extLst>
                <a:ext uri="{FF2B5EF4-FFF2-40B4-BE49-F238E27FC236}">
                  <a16:creationId xmlns:a16="http://schemas.microsoft.com/office/drawing/2014/main" id="{84668C44-D65F-18F7-C649-AFCA58A937E1}"/>
                </a:ext>
              </a:extLst>
            </p:cNvPr>
            <p:cNvSpPr/>
            <p:nvPr/>
          </p:nvSpPr>
          <p:spPr>
            <a:xfrm>
              <a:off x="6730550" y="2512225"/>
              <a:ext cx="62800" cy="62775"/>
            </a:xfrm>
            <a:custGeom>
              <a:avLst/>
              <a:gdLst/>
              <a:ahLst/>
              <a:cxnLst/>
              <a:rect l="l" t="t" r="r" b="b"/>
              <a:pathLst>
                <a:path w="2512" h="2511" extrusionOk="0">
                  <a:moveTo>
                    <a:pt x="398" y="0"/>
                  </a:moveTo>
                  <a:lnTo>
                    <a:pt x="398" y="398"/>
                  </a:lnTo>
                  <a:lnTo>
                    <a:pt x="1" y="398"/>
                  </a:lnTo>
                  <a:lnTo>
                    <a:pt x="1" y="2113"/>
                  </a:lnTo>
                  <a:lnTo>
                    <a:pt x="398" y="2113"/>
                  </a:lnTo>
                  <a:lnTo>
                    <a:pt x="398" y="2511"/>
                  </a:lnTo>
                  <a:lnTo>
                    <a:pt x="2135" y="2511"/>
                  </a:lnTo>
                  <a:lnTo>
                    <a:pt x="2135" y="2113"/>
                  </a:lnTo>
                  <a:lnTo>
                    <a:pt x="2512" y="2113"/>
                  </a:lnTo>
                  <a:lnTo>
                    <a:pt x="2512" y="398"/>
                  </a:lnTo>
                  <a:lnTo>
                    <a:pt x="2135" y="398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82;p60">
              <a:extLst>
                <a:ext uri="{FF2B5EF4-FFF2-40B4-BE49-F238E27FC236}">
                  <a16:creationId xmlns:a16="http://schemas.microsoft.com/office/drawing/2014/main" id="{D1CE52B7-A8BA-1230-AFD3-59B7B1F3B9FF}"/>
                </a:ext>
              </a:extLst>
            </p:cNvPr>
            <p:cNvSpPr/>
            <p:nvPr/>
          </p:nvSpPr>
          <p:spPr>
            <a:xfrm>
              <a:off x="6573625" y="2688500"/>
              <a:ext cx="212925" cy="78475"/>
            </a:xfrm>
            <a:custGeom>
              <a:avLst/>
              <a:gdLst/>
              <a:ahLst/>
              <a:cxnLst/>
              <a:rect l="l" t="t" r="r" b="b"/>
              <a:pathLst>
                <a:path w="8517" h="3139" extrusionOk="0">
                  <a:moveTo>
                    <a:pt x="1" y="0"/>
                  </a:moveTo>
                  <a:lnTo>
                    <a:pt x="1" y="3139"/>
                  </a:lnTo>
                  <a:lnTo>
                    <a:pt x="8517" y="3139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83;p60">
              <a:extLst>
                <a:ext uri="{FF2B5EF4-FFF2-40B4-BE49-F238E27FC236}">
                  <a16:creationId xmlns:a16="http://schemas.microsoft.com/office/drawing/2014/main" id="{08AA9EBA-C39C-6FC5-4E79-0FA16859270D}"/>
                </a:ext>
              </a:extLst>
            </p:cNvPr>
            <p:cNvSpPr/>
            <p:nvPr/>
          </p:nvSpPr>
          <p:spPr>
            <a:xfrm>
              <a:off x="6637975" y="2050325"/>
              <a:ext cx="68025" cy="68025"/>
            </a:xfrm>
            <a:custGeom>
              <a:avLst/>
              <a:gdLst/>
              <a:ahLst/>
              <a:cxnLst/>
              <a:rect l="l" t="t" r="r" b="b"/>
              <a:pathLst>
                <a:path w="2721" h="2721" extrusionOk="0">
                  <a:moveTo>
                    <a:pt x="0" y="1"/>
                  </a:moveTo>
                  <a:lnTo>
                    <a:pt x="0" y="2721"/>
                  </a:lnTo>
                  <a:lnTo>
                    <a:pt x="2720" y="2721"/>
                  </a:lnTo>
                  <a:lnTo>
                    <a:pt x="27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84;p60">
              <a:extLst>
                <a:ext uri="{FF2B5EF4-FFF2-40B4-BE49-F238E27FC236}">
                  <a16:creationId xmlns:a16="http://schemas.microsoft.com/office/drawing/2014/main" id="{40637D13-6C8B-1C5B-33A3-C17F2ACCC095}"/>
                </a:ext>
              </a:extLst>
            </p:cNvPr>
            <p:cNvSpPr/>
            <p:nvPr/>
          </p:nvSpPr>
          <p:spPr>
            <a:xfrm>
              <a:off x="6637975" y="2204125"/>
              <a:ext cx="68025" cy="68025"/>
            </a:xfrm>
            <a:custGeom>
              <a:avLst/>
              <a:gdLst/>
              <a:ahLst/>
              <a:cxnLst/>
              <a:rect l="l" t="t" r="r" b="b"/>
              <a:pathLst>
                <a:path w="2721" h="2721" extrusionOk="0">
                  <a:moveTo>
                    <a:pt x="0" y="0"/>
                  </a:moveTo>
                  <a:lnTo>
                    <a:pt x="0" y="2720"/>
                  </a:lnTo>
                  <a:lnTo>
                    <a:pt x="2720" y="2720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85;p60">
              <a:extLst>
                <a:ext uri="{FF2B5EF4-FFF2-40B4-BE49-F238E27FC236}">
                  <a16:creationId xmlns:a16="http://schemas.microsoft.com/office/drawing/2014/main" id="{6A2FEA80-FF2F-DBA2-984E-2C4AF2D7859A}"/>
                </a:ext>
              </a:extLst>
            </p:cNvPr>
            <p:cNvSpPr/>
            <p:nvPr/>
          </p:nvSpPr>
          <p:spPr>
            <a:xfrm>
              <a:off x="6637975" y="2357900"/>
              <a:ext cx="68025" cy="68025"/>
            </a:xfrm>
            <a:custGeom>
              <a:avLst/>
              <a:gdLst/>
              <a:ahLst/>
              <a:cxnLst/>
              <a:rect l="l" t="t" r="r" b="b"/>
              <a:pathLst>
                <a:path w="2721" h="2721" extrusionOk="0">
                  <a:moveTo>
                    <a:pt x="0" y="1"/>
                  </a:moveTo>
                  <a:lnTo>
                    <a:pt x="0" y="2721"/>
                  </a:lnTo>
                  <a:lnTo>
                    <a:pt x="2720" y="2721"/>
                  </a:lnTo>
                  <a:lnTo>
                    <a:pt x="27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029;p60">
            <a:extLst>
              <a:ext uri="{FF2B5EF4-FFF2-40B4-BE49-F238E27FC236}">
                <a16:creationId xmlns:a16="http://schemas.microsoft.com/office/drawing/2014/main" id="{A1B58936-BAE8-BF9B-229E-AB3F0FCA7C8F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4</a:t>
            </a:r>
          </a:p>
        </p:txBody>
      </p:sp>
      <p:sp>
        <p:nvSpPr>
          <p:cNvPr id="13" name="Google Shape;507;p45">
            <a:extLst>
              <a:ext uri="{FF2B5EF4-FFF2-40B4-BE49-F238E27FC236}">
                <a16:creationId xmlns:a16="http://schemas.microsoft.com/office/drawing/2014/main" id="{90FBB7BB-A3F0-5AEE-9E0E-3A6200CCBCFF}"/>
              </a:ext>
            </a:extLst>
          </p:cNvPr>
          <p:cNvSpPr txBox="1">
            <a:spLocks/>
          </p:cNvSpPr>
          <p:nvPr/>
        </p:nvSpPr>
        <p:spPr>
          <a:xfrm>
            <a:off x="5542236" y="1325231"/>
            <a:ext cx="3940188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→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Action, Sports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무난함</a:t>
            </a:r>
          </a:p>
        </p:txBody>
      </p:sp>
    </p:spTree>
    <p:extLst>
      <p:ext uri="{BB962C8B-B14F-4D97-AF65-F5344CB8AC3E}">
        <p14:creationId xmlns:p14="http://schemas.microsoft.com/office/powerpoint/2010/main" val="2309786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64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3768900" cy="52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146" name="Google Shape;1146;p64"/>
          <p:cNvSpPr txBox="1">
            <a:spLocks noGrp="1"/>
          </p:cNvSpPr>
          <p:nvPr>
            <p:ph type="subTitle" idx="1"/>
          </p:nvPr>
        </p:nvSpPr>
        <p:spPr>
          <a:xfrm>
            <a:off x="713224" y="1357450"/>
            <a:ext cx="4681735" cy="21096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정경재 </a:t>
            </a:r>
            <a:r>
              <a:rPr lang="en-US" altLang="ko-KR" dirty="0"/>
              <a:t>(</a:t>
            </a:r>
            <a:r>
              <a:rPr lang="en" dirty="0"/>
              <a:t>KyungJae </a:t>
            </a:r>
            <a:r>
              <a:rPr lang="en-US" dirty="0"/>
              <a:t>Cheong,</a:t>
            </a:r>
            <a:r>
              <a:rPr lang="ko-KR" altLang="en-US" dirty="0"/>
              <a:t> </a:t>
            </a:r>
            <a:r>
              <a:rPr lang="en-US" altLang="ko-KR" dirty="0"/>
              <a:t>Daniel</a:t>
            </a:r>
            <a:r>
              <a:rPr lang="ko-KR" altLang="en-US" dirty="0"/>
              <a:t> </a:t>
            </a:r>
            <a:r>
              <a:rPr lang="en-US" altLang="ko-KR" dirty="0"/>
              <a:t>Cheong</a:t>
            </a:r>
            <a:r>
              <a:rPr lang="en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Codestates AI bootcamp 15</a:t>
            </a:r>
            <a:r>
              <a:rPr lang="en" baseline="30000" dirty="0"/>
              <a:t>th</a:t>
            </a:r>
            <a:r>
              <a:rPr lang="en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E-mail : dankj1991@gmail.com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Github</a:t>
            </a:r>
            <a:r>
              <a:rPr lang="en-US" dirty="0"/>
              <a:t> : https://github.com/kyungjaecheong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Blog : https://velog.io/@dankj1991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425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17;p57">
            <a:extLst>
              <a:ext uri="{FF2B5EF4-FFF2-40B4-BE49-F238E27FC236}">
                <a16:creationId xmlns:a16="http://schemas.microsoft.com/office/drawing/2014/main" id="{74F4D3E7-A36E-C183-311E-DD293792AEAD}"/>
              </a:ext>
            </a:extLst>
          </p:cNvPr>
          <p:cNvGrpSpPr/>
          <p:nvPr/>
        </p:nvGrpSpPr>
        <p:grpSpPr>
          <a:xfrm>
            <a:off x="-251460" y="-812800"/>
            <a:ext cx="9639300" cy="7785100"/>
            <a:chOff x="4435442" y="1433650"/>
            <a:chExt cx="2486671" cy="2008355"/>
          </a:xfrm>
        </p:grpSpPr>
        <p:sp>
          <p:nvSpPr>
            <p:cNvPr id="5" name="Google Shape;918;p57">
              <a:extLst>
                <a:ext uri="{FF2B5EF4-FFF2-40B4-BE49-F238E27FC236}">
                  <a16:creationId xmlns:a16="http://schemas.microsoft.com/office/drawing/2014/main" id="{9F35D879-CEBB-4F01-A18B-C24C8A5ED81D}"/>
                </a:ext>
              </a:extLst>
            </p:cNvPr>
            <p:cNvSpPr/>
            <p:nvPr/>
          </p:nvSpPr>
          <p:spPr>
            <a:xfrm>
              <a:off x="4435442" y="1574551"/>
              <a:ext cx="70670" cy="71045"/>
            </a:xfrm>
            <a:custGeom>
              <a:avLst/>
              <a:gdLst/>
              <a:ahLst/>
              <a:cxnLst/>
              <a:rect l="l" t="t" r="r" b="b"/>
              <a:pathLst>
                <a:path w="3209" h="3226" extrusionOk="0">
                  <a:moveTo>
                    <a:pt x="3209" y="86"/>
                  </a:moveTo>
                  <a:cubicBezTo>
                    <a:pt x="3209" y="871"/>
                    <a:pt x="3209" y="1638"/>
                    <a:pt x="3209" y="2423"/>
                  </a:cubicBezTo>
                  <a:cubicBezTo>
                    <a:pt x="3191" y="3225"/>
                    <a:pt x="3209" y="3191"/>
                    <a:pt x="2458" y="3208"/>
                  </a:cubicBezTo>
                  <a:lnTo>
                    <a:pt x="52" y="3208"/>
                  </a:lnTo>
                  <a:cubicBezTo>
                    <a:pt x="52" y="2355"/>
                    <a:pt x="52" y="1485"/>
                    <a:pt x="18" y="615"/>
                  </a:cubicBezTo>
                  <a:cubicBezTo>
                    <a:pt x="1" y="222"/>
                    <a:pt x="137" y="69"/>
                    <a:pt x="547" y="86"/>
                  </a:cubicBezTo>
                  <a:cubicBezTo>
                    <a:pt x="1281" y="103"/>
                    <a:pt x="2014" y="86"/>
                    <a:pt x="2748" y="86"/>
                  </a:cubicBezTo>
                  <a:cubicBezTo>
                    <a:pt x="2901" y="69"/>
                    <a:pt x="3038" y="35"/>
                    <a:pt x="3191" y="0"/>
                  </a:cubicBezTo>
                  <a:cubicBezTo>
                    <a:pt x="3209" y="18"/>
                    <a:pt x="3209" y="52"/>
                    <a:pt x="3209" y="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19;p57">
              <a:extLst>
                <a:ext uri="{FF2B5EF4-FFF2-40B4-BE49-F238E27FC236}">
                  <a16:creationId xmlns:a16="http://schemas.microsoft.com/office/drawing/2014/main" id="{A1CFF472-7935-A74A-45B9-9999784DF04C}"/>
                </a:ext>
              </a:extLst>
            </p:cNvPr>
            <p:cNvSpPr/>
            <p:nvPr/>
          </p:nvSpPr>
          <p:spPr>
            <a:xfrm>
              <a:off x="4505716" y="1506545"/>
              <a:ext cx="68028" cy="70274"/>
            </a:xfrm>
            <a:custGeom>
              <a:avLst/>
              <a:gdLst/>
              <a:ahLst/>
              <a:cxnLst/>
              <a:rect l="l" t="t" r="r" b="b"/>
              <a:pathLst>
                <a:path w="3089" h="3191" extrusionOk="0">
                  <a:moveTo>
                    <a:pt x="18" y="3174"/>
                  </a:moveTo>
                  <a:lnTo>
                    <a:pt x="18" y="3071"/>
                  </a:lnTo>
                  <a:cubicBezTo>
                    <a:pt x="18" y="2235"/>
                    <a:pt x="0" y="1399"/>
                    <a:pt x="18" y="563"/>
                  </a:cubicBezTo>
                  <a:cubicBezTo>
                    <a:pt x="18" y="17"/>
                    <a:pt x="35" y="0"/>
                    <a:pt x="546" y="0"/>
                  </a:cubicBezTo>
                  <a:lnTo>
                    <a:pt x="3054" y="0"/>
                  </a:lnTo>
                  <a:cubicBezTo>
                    <a:pt x="3054" y="853"/>
                    <a:pt x="3089" y="1724"/>
                    <a:pt x="3089" y="2594"/>
                  </a:cubicBezTo>
                  <a:cubicBezTo>
                    <a:pt x="3089" y="3140"/>
                    <a:pt x="3037" y="3174"/>
                    <a:pt x="2440" y="3174"/>
                  </a:cubicBezTo>
                  <a:cubicBezTo>
                    <a:pt x="1638" y="3191"/>
                    <a:pt x="819" y="3174"/>
                    <a:pt x="18" y="3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920;p57">
              <a:extLst>
                <a:ext uri="{FF2B5EF4-FFF2-40B4-BE49-F238E27FC236}">
                  <a16:creationId xmlns:a16="http://schemas.microsoft.com/office/drawing/2014/main" id="{ADCC7C1A-CBE3-8315-1609-5C81B88B4E58}"/>
                </a:ext>
              </a:extLst>
            </p:cNvPr>
            <p:cNvGrpSpPr/>
            <p:nvPr/>
          </p:nvGrpSpPr>
          <p:grpSpPr>
            <a:xfrm>
              <a:off x="4435838" y="1433650"/>
              <a:ext cx="2486274" cy="2008355"/>
              <a:chOff x="4435838" y="1433650"/>
              <a:chExt cx="2486274" cy="2008355"/>
            </a:xfrm>
          </p:grpSpPr>
          <p:sp>
            <p:nvSpPr>
              <p:cNvPr id="8" name="Google Shape;921;p57">
                <a:extLst>
                  <a:ext uri="{FF2B5EF4-FFF2-40B4-BE49-F238E27FC236}">
                    <a16:creationId xmlns:a16="http://schemas.microsoft.com/office/drawing/2014/main" id="{1F3D9883-8310-1DC7-DACB-57D612E61296}"/>
                  </a:ext>
                </a:extLst>
              </p:cNvPr>
              <p:cNvSpPr/>
              <p:nvPr/>
            </p:nvSpPr>
            <p:spPr>
              <a:xfrm>
                <a:off x="4435838" y="1496393"/>
                <a:ext cx="2486274" cy="1608193"/>
              </a:xfrm>
              <a:custGeom>
                <a:avLst/>
                <a:gdLst/>
                <a:ahLst/>
                <a:cxnLst/>
                <a:rect l="l" t="t" r="r" b="b"/>
                <a:pathLst>
                  <a:path w="112897" h="73025" extrusionOk="0">
                    <a:moveTo>
                      <a:pt x="51" y="66285"/>
                    </a:moveTo>
                    <a:cubicBezTo>
                      <a:pt x="34" y="65995"/>
                      <a:pt x="0" y="65688"/>
                      <a:pt x="0" y="65381"/>
                    </a:cubicBezTo>
                    <a:lnTo>
                      <a:pt x="0" y="7593"/>
                    </a:lnTo>
                    <a:cubicBezTo>
                      <a:pt x="0" y="7303"/>
                      <a:pt x="34" y="7030"/>
                      <a:pt x="34" y="6757"/>
                    </a:cubicBezTo>
                    <a:cubicBezTo>
                      <a:pt x="358" y="6348"/>
                      <a:pt x="802" y="6416"/>
                      <a:pt x="1228" y="6416"/>
                    </a:cubicBezTo>
                    <a:cubicBezTo>
                      <a:pt x="3020" y="6399"/>
                      <a:pt x="2866" y="6586"/>
                      <a:pt x="2883" y="4795"/>
                    </a:cubicBezTo>
                    <a:cubicBezTo>
                      <a:pt x="2883" y="4403"/>
                      <a:pt x="2849" y="3976"/>
                      <a:pt x="3156" y="3652"/>
                    </a:cubicBezTo>
                    <a:cubicBezTo>
                      <a:pt x="3702" y="3208"/>
                      <a:pt x="4351" y="3396"/>
                      <a:pt x="4965" y="3379"/>
                    </a:cubicBezTo>
                    <a:cubicBezTo>
                      <a:pt x="5852" y="3345"/>
                      <a:pt x="5886" y="3294"/>
                      <a:pt x="5920" y="2423"/>
                    </a:cubicBezTo>
                    <a:cubicBezTo>
                      <a:pt x="5954" y="1775"/>
                      <a:pt x="5716" y="1058"/>
                      <a:pt x="6227" y="461"/>
                    </a:cubicBezTo>
                    <a:lnTo>
                      <a:pt x="6227" y="461"/>
                    </a:lnTo>
                    <a:cubicBezTo>
                      <a:pt x="6449" y="257"/>
                      <a:pt x="6756" y="137"/>
                      <a:pt x="7063" y="154"/>
                    </a:cubicBezTo>
                    <a:lnTo>
                      <a:pt x="7899" y="154"/>
                    </a:lnTo>
                    <a:lnTo>
                      <a:pt x="104980" y="154"/>
                    </a:lnTo>
                    <a:cubicBezTo>
                      <a:pt x="105560" y="154"/>
                      <a:pt x="106174" y="1"/>
                      <a:pt x="106652" y="461"/>
                    </a:cubicBezTo>
                    <a:lnTo>
                      <a:pt x="106652" y="444"/>
                    </a:lnTo>
                    <a:cubicBezTo>
                      <a:pt x="107112" y="990"/>
                      <a:pt x="106908" y="1656"/>
                      <a:pt x="106942" y="2270"/>
                    </a:cubicBezTo>
                    <a:cubicBezTo>
                      <a:pt x="106976" y="3294"/>
                      <a:pt x="106993" y="3345"/>
                      <a:pt x="107999" y="3362"/>
                    </a:cubicBezTo>
                    <a:cubicBezTo>
                      <a:pt x="109944" y="3379"/>
                      <a:pt x="109944" y="3379"/>
                      <a:pt x="109979" y="5290"/>
                    </a:cubicBezTo>
                    <a:cubicBezTo>
                      <a:pt x="110013" y="6296"/>
                      <a:pt x="110098" y="6382"/>
                      <a:pt x="111139" y="6416"/>
                    </a:cubicBezTo>
                    <a:cubicBezTo>
                      <a:pt x="111736" y="6433"/>
                      <a:pt x="112367" y="6211"/>
                      <a:pt x="112862" y="6740"/>
                    </a:cubicBezTo>
                    <a:cubicBezTo>
                      <a:pt x="112862" y="7013"/>
                      <a:pt x="112896" y="7303"/>
                      <a:pt x="112896" y="7576"/>
                    </a:cubicBezTo>
                    <a:lnTo>
                      <a:pt x="112896" y="65363"/>
                    </a:lnTo>
                    <a:cubicBezTo>
                      <a:pt x="112896" y="65671"/>
                      <a:pt x="112879" y="65978"/>
                      <a:pt x="112862" y="66285"/>
                    </a:cubicBezTo>
                    <a:cubicBezTo>
                      <a:pt x="112350" y="66780"/>
                      <a:pt x="111702" y="66558"/>
                      <a:pt x="111122" y="66592"/>
                    </a:cubicBezTo>
                    <a:cubicBezTo>
                      <a:pt x="110149" y="66626"/>
                      <a:pt x="110013" y="66745"/>
                      <a:pt x="109996" y="67684"/>
                    </a:cubicBezTo>
                    <a:cubicBezTo>
                      <a:pt x="109996" y="68025"/>
                      <a:pt x="109996" y="68349"/>
                      <a:pt x="109979" y="68673"/>
                    </a:cubicBezTo>
                    <a:cubicBezTo>
                      <a:pt x="109927" y="69492"/>
                      <a:pt x="109654" y="69731"/>
                      <a:pt x="108835" y="69799"/>
                    </a:cubicBezTo>
                    <a:cubicBezTo>
                      <a:pt x="108238" y="69851"/>
                      <a:pt x="107522" y="69526"/>
                      <a:pt x="107095" y="70004"/>
                    </a:cubicBezTo>
                    <a:cubicBezTo>
                      <a:pt x="106703" y="70431"/>
                      <a:pt x="106976" y="71130"/>
                      <a:pt x="106942" y="71710"/>
                    </a:cubicBezTo>
                    <a:cubicBezTo>
                      <a:pt x="106942" y="72017"/>
                      <a:pt x="106839" y="72325"/>
                      <a:pt x="106635" y="72546"/>
                    </a:cubicBezTo>
                    <a:lnTo>
                      <a:pt x="106635" y="72546"/>
                    </a:lnTo>
                    <a:cubicBezTo>
                      <a:pt x="106413" y="72768"/>
                      <a:pt x="106106" y="72871"/>
                      <a:pt x="105799" y="72853"/>
                    </a:cubicBezTo>
                    <a:lnTo>
                      <a:pt x="104963" y="72853"/>
                    </a:lnTo>
                    <a:lnTo>
                      <a:pt x="7882" y="72853"/>
                    </a:lnTo>
                    <a:cubicBezTo>
                      <a:pt x="7319" y="72853"/>
                      <a:pt x="6705" y="73024"/>
                      <a:pt x="6210" y="72546"/>
                    </a:cubicBezTo>
                    <a:lnTo>
                      <a:pt x="6210" y="72546"/>
                    </a:lnTo>
                    <a:cubicBezTo>
                      <a:pt x="5733" y="72035"/>
                      <a:pt x="5937" y="71403"/>
                      <a:pt x="5920" y="70823"/>
                    </a:cubicBezTo>
                    <a:cubicBezTo>
                      <a:pt x="5886" y="69851"/>
                      <a:pt x="5852" y="69834"/>
                      <a:pt x="4880" y="69799"/>
                    </a:cubicBezTo>
                    <a:cubicBezTo>
                      <a:pt x="4300" y="69765"/>
                      <a:pt x="3668" y="69970"/>
                      <a:pt x="3156" y="69492"/>
                    </a:cubicBezTo>
                    <a:lnTo>
                      <a:pt x="3156" y="69492"/>
                    </a:lnTo>
                    <a:cubicBezTo>
                      <a:pt x="2662" y="68946"/>
                      <a:pt x="2883" y="68298"/>
                      <a:pt x="2866" y="67684"/>
                    </a:cubicBezTo>
                    <a:cubicBezTo>
                      <a:pt x="2815" y="66609"/>
                      <a:pt x="2832" y="66609"/>
                      <a:pt x="1740" y="66575"/>
                    </a:cubicBezTo>
                    <a:cubicBezTo>
                      <a:pt x="1177" y="66575"/>
                      <a:pt x="546" y="66797"/>
                      <a:pt x="51" y="6628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22;p57">
                <a:extLst>
                  <a:ext uri="{FF2B5EF4-FFF2-40B4-BE49-F238E27FC236}">
                    <a16:creationId xmlns:a16="http://schemas.microsoft.com/office/drawing/2014/main" id="{85EB046C-E858-86D9-C83F-8DB160191033}"/>
                  </a:ext>
                </a:extLst>
              </p:cNvPr>
              <p:cNvSpPr/>
              <p:nvPr/>
            </p:nvSpPr>
            <p:spPr>
              <a:xfrm>
                <a:off x="4572599" y="3094048"/>
                <a:ext cx="2211984" cy="77805"/>
              </a:xfrm>
              <a:custGeom>
                <a:avLst/>
                <a:gdLst/>
                <a:ahLst/>
                <a:cxnLst/>
                <a:rect l="l" t="t" r="r" b="b"/>
                <a:pathLst>
                  <a:path w="100442" h="3533" extrusionOk="0">
                    <a:moveTo>
                      <a:pt x="0" y="0"/>
                    </a:moveTo>
                    <a:lnTo>
                      <a:pt x="90682" y="0"/>
                    </a:lnTo>
                    <a:lnTo>
                      <a:pt x="100425" y="0"/>
                    </a:lnTo>
                    <a:cubicBezTo>
                      <a:pt x="100425" y="853"/>
                      <a:pt x="100442" y="1724"/>
                      <a:pt x="100425" y="2577"/>
                    </a:cubicBezTo>
                    <a:cubicBezTo>
                      <a:pt x="100425" y="3174"/>
                      <a:pt x="100407" y="3191"/>
                      <a:pt x="99776" y="3191"/>
                    </a:cubicBezTo>
                    <a:lnTo>
                      <a:pt x="93771" y="3191"/>
                    </a:lnTo>
                    <a:lnTo>
                      <a:pt x="69816" y="3191"/>
                    </a:lnTo>
                    <a:cubicBezTo>
                      <a:pt x="69577" y="3191"/>
                      <a:pt x="69321" y="3208"/>
                      <a:pt x="69065" y="3225"/>
                    </a:cubicBezTo>
                    <a:cubicBezTo>
                      <a:pt x="68775" y="3430"/>
                      <a:pt x="68417" y="3532"/>
                      <a:pt x="68059" y="3498"/>
                    </a:cubicBezTo>
                    <a:lnTo>
                      <a:pt x="38628" y="3498"/>
                    </a:lnTo>
                    <a:cubicBezTo>
                      <a:pt x="38372" y="3515"/>
                      <a:pt x="38116" y="3481"/>
                      <a:pt x="37894" y="3379"/>
                    </a:cubicBezTo>
                    <a:cubicBezTo>
                      <a:pt x="37792" y="3327"/>
                      <a:pt x="37723" y="3276"/>
                      <a:pt x="37638" y="3208"/>
                    </a:cubicBezTo>
                    <a:cubicBezTo>
                      <a:pt x="32588" y="3208"/>
                      <a:pt x="27538" y="3208"/>
                      <a:pt x="22487" y="3191"/>
                    </a:cubicBezTo>
                    <a:lnTo>
                      <a:pt x="700" y="3191"/>
                    </a:lnTo>
                    <a:cubicBezTo>
                      <a:pt x="52" y="3174"/>
                      <a:pt x="52" y="3174"/>
                      <a:pt x="52" y="2577"/>
                    </a:cubicBezTo>
                    <a:cubicBezTo>
                      <a:pt x="35" y="1724"/>
                      <a:pt x="17" y="853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23;p57">
                <a:extLst>
                  <a:ext uri="{FF2B5EF4-FFF2-40B4-BE49-F238E27FC236}">
                    <a16:creationId xmlns:a16="http://schemas.microsoft.com/office/drawing/2014/main" id="{14CDD578-3274-B2BC-0EAC-C45EF3876139}"/>
                  </a:ext>
                </a:extLst>
              </p:cNvPr>
              <p:cNvSpPr/>
              <p:nvPr/>
            </p:nvSpPr>
            <p:spPr>
              <a:xfrm>
                <a:off x="4572974" y="1433650"/>
                <a:ext cx="2215375" cy="72916"/>
              </a:xfrm>
              <a:custGeom>
                <a:avLst/>
                <a:gdLst/>
                <a:ahLst/>
                <a:cxnLst/>
                <a:rect l="l" t="t" r="r" b="b"/>
                <a:pathLst>
                  <a:path w="100596" h="3311" extrusionOk="0">
                    <a:moveTo>
                      <a:pt x="100425" y="3310"/>
                    </a:moveTo>
                    <a:lnTo>
                      <a:pt x="1212" y="3310"/>
                    </a:lnTo>
                    <a:lnTo>
                      <a:pt x="0" y="3310"/>
                    </a:lnTo>
                    <a:cubicBezTo>
                      <a:pt x="0" y="2508"/>
                      <a:pt x="18" y="1689"/>
                      <a:pt x="35" y="888"/>
                    </a:cubicBezTo>
                    <a:cubicBezTo>
                      <a:pt x="35" y="171"/>
                      <a:pt x="35" y="171"/>
                      <a:pt x="751" y="171"/>
                    </a:cubicBezTo>
                    <a:lnTo>
                      <a:pt x="9435" y="171"/>
                    </a:lnTo>
                    <a:lnTo>
                      <a:pt x="99230" y="171"/>
                    </a:lnTo>
                    <a:cubicBezTo>
                      <a:pt x="100595" y="171"/>
                      <a:pt x="100408" y="0"/>
                      <a:pt x="100425" y="1331"/>
                    </a:cubicBezTo>
                    <a:cubicBezTo>
                      <a:pt x="100442" y="1997"/>
                      <a:pt x="100425" y="2662"/>
                      <a:pt x="100425" y="33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24;p57">
                <a:extLst>
                  <a:ext uri="{FF2B5EF4-FFF2-40B4-BE49-F238E27FC236}">
                    <a16:creationId xmlns:a16="http://schemas.microsoft.com/office/drawing/2014/main" id="{22E85DBC-1345-B29E-70F5-C68183967D93}"/>
                  </a:ext>
                </a:extLst>
              </p:cNvPr>
              <p:cNvSpPr/>
              <p:nvPr/>
            </p:nvSpPr>
            <p:spPr>
              <a:xfrm>
                <a:off x="5056547" y="3294697"/>
                <a:ext cx="1384246" cy="147309"/>
              </a:xfrm>
              <a:custGeom>
                <a:avLst/>
                <a:gdLst/>
                <a:ahLst/>
                <a:cxnLst/>
                <a:rect l="l" t="t" r="r" b="b"/>
                <a:pathLst>
                  <a:path w="62856" h="6689" extrusionOk="0">
                    <a:moveTo>
                      <a:pt x="47090" y="222"/>
                    </a:moveTo>
                    <a:cubicBezTo>
                      <a:pt x="47380" y="290"/>
                      <a:pt x="47688" y="324"/>
                      <a:pt x="47995" y="290"/>
                    </a:cubicBezTo>
                    <a:lnTo>
                      <a:pt x="61866" y="290"/>
                    </a:lnTo>
                    <a:cubicBezTo>
                      <a:pt x="62855" y="290"/>
                      <a:pt x="62770" y="222"/>
                      <a:pt x="62770" y="1177"/>
                    </a:cubicBezTo>
                    <a:lnTo>
                      <a:pt x="62770" y="2935"/>
                    </a:lnTo>
                    <a:cubicBezTo>
                      <a:pt x="62770" y="3464"/>
                      <a:pt x="62753" y="3481"/>
                      <a:pt x="62207" y="3481"/>
                    </a:cubicBezTo>
                    <a:lnTo>
                      <a:pt x="59085" y="3481"/>
                    </a:lnTo>
                    <a:lnTo>
                      <a:pt x="51015" y="3481"/>
                    </a:lnTo>
                    <a:cubicBezTo>
                      <a:pt x="50247" y="3481"/>
                      <a:pt x="50247" y="3481"/>
                      <a:pt x="50247" y="4214"/>
                    </a:cubicBezTo>
                    <a:cubicBezTo>
                      <a:pt x="50247" y="4829"/>
                      <a:pt x="50230" y="5443"/>
                      <a:pt x="50247" y="6040"/>
                    </a:cubicBezTo>
                    <a:cubicBezTo>
                      <a:pt x="50264" y="6432"/>
                      <a:pt x="50127" y="6620"/>
                      <a:pt x="49718" y="6586"/>
                    </a:cubicBezTo>
                    <a:cubicBezTo>
                      <a:pt x="49564" y="6569"/>
                      <a:pt x="49411" y="6586"/>
                      <a:pt x="49274" y="6586"/>
                    </a:cubicBezTo>
                    <a:lnTo>
                      <a:pt x="13565" y="6586"/>
                    </a:lnTo>
                    <a:cubicBezTo>
                      <a:pt x="12524" y="6586"/>
                      <a:pt x="12609" y="6688"/>
                      <a:pt x="12609" y="5648"/>
                    </a:cubicBezTo>
                    <a:lnTo>
                      <a:pt x="12609" y="3907"/>
                    </a:lnTo>
                    <a:cubicBezTo>
                      <a:pt x="12660" y="3651"/>
                      <a:pt x="12438" y="3447"/>
                      <a:pt x="12200" y="3481"/>
                    </a:cubicBezTo>
                    <a:lnTo>
                      <a:pt x="11585" y="3481"/>
                    </a:lnTo>
                    <a:lnTo>
                      <a:pt x="1076" y="3481"/>
                    </a:lnTo>
                    <a:lnTo>
                      <a:pt x="478" y="3481"/>
                    </a:lnTo>
                    <a:cubicBezTo>
                      <a:pt x="154" y="3481"/>
                      <a:pt x="1" y="3378"/>
                      <a:pt x="1" y="3037"/>
                    </a:cubicBezTo>
                    <a:cubicBezTo>
                      <a:pt x="18" y="2286"/>
                      <a:pt x="18" y="1519"/>
                      <a:pt x="1" y="751"/>
                    </a:cubicBezTo>
                    <a:cubicBezTo>
                      <a:pt x="1" y="444"/>
                      <a:pt x="120" y="273"/>
                      <a:pt x="444" y="290"/>
                    </a:cubicBezTo>
                    <a:lnTo>
                      <a:pt x="905" y="290"/>
                    </a:lnTo>
                    <a:lnTo>
                      <a:pt x="15680" y="290"/>
                    </a:lnTo>
                    <a:cubicBezTo>
                      <a:pt x="15953" y="34"/>
                      <a:pt x="16311" y="17"/>
                      <a:pt x="16670" y="17"/>
                    </a:cubicBezTo>
                    <a:lnTo>
                      <a:pt x="46135" y="17"/>
                    </a:lnTo>
                    <a:cubicBezTo>
                      <a:pt x="46476" y="0"/>
                      <a:pt x="46800" y="68"/>
                      <a:pt x="47090" y="2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25;p57">
                <a:extLst>
                  <a:ext uri="{FF2B5EF4-FFF2-40B4-BE49-F238E27FC236}">
                    <a16:creationId xmlns:a16="http://schemas.microsoft.com/office/drawing/2014/main" id="{710D4C17-0D2F-836C-9E00-5827AE6A6B03}"/>
                  </a:ext>
                </a:extLst>
              </p:cNvPr>
              <p:cNvSpPr/>
              <p:nvPr/>
            </p:nvSpPr>
            <p:spPr>
              <a:xfrm>
                <a:off x="5401488" y="3163177"/>
                <a:ext cx="692123" cy="80801"/>
              </a:xfrm>
              <a:custGeom>
                <a:avLst/>
                <a:gdLst/>
                <a:ahLst/>
                <a:cxnLst/>
                <a:rect l="l" t="t" r="r" b="b"/>
                <a:pathLst>
                  <a:path w="31428" h="3669" extrusionOk="0">
                    <a:moveTo>
                      <a:pt x="171" y="69"/>
                    </a:moveTo>
                    <a:cubicBezTo>
                      <a:pt x="427" y="69"/>
                      <a:pt x="683" y="35"/>
                      <a:pt x="921" y="35"/>
                    </a:cubicBezTo>
                    <a:lnTo>
                      <a:pt x="30608" y="35"/>
                    </a:lnTo>
                    <a:cubicBezTo>
                      <a:pt x="30881" y="1"/>
                      <a:pt x="31154" y="18"/>
                      <a:pt x="31427" y="86"/>
                    </a:cubicBezTo>
                    <a:cubicBezTo>
                      <a:pt x="31410" y="1144"/>
                      <a:pt x="31393" y="2185"/>
                      <a:pt x="31376" y="3242"/>
                    </a:cubicBezTo>
                    <a:cubicBezTo>
                      <a:pt x="31001" y="3669"/>
                      <a:pt x="30506" y="3567"/>
                      <a:pt x="30028" y="3567"/>
                    </a:cubicBezTo>
                    <a:lnTo>
                      <a:pt x="9247" y="3567"/>
                    </a:lnTo>
                    <a:lnTo>
                      <a:pt x="1263" y="3567"/>
                    </a:lnTo>
                    <a:cubicBezTo>
                      <a:pt x="154" y="3567"/>
                      <a:pt x="68" y="3481"/>
                      <a:pt x="102" y="2406"/>
                    </a:cubicBezTo>
                    <a:cubicBezTo>
                      <a:pt x="120" y="1622"/>
                      <a:pt x="0" y="837"/>
                      <a:pt x="171" y="6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26;p57">
                <a:extLst>
                  <a:ext uri="{FF2B5EF4-FFF2-40B4-BE49-F238E27FC236}">
                    <a16:creationId xmlns:a16="http://schemas.microsoft.com/office/drawing/2014/main" id="{46C0157E-DF72-1C88-AA0D-06B20EC9D40B}"/>
                  </a:ext>
                </a:extLst>
              </p:cNvPr>
              <p:cNvSpPr/>
              <p:nvPr/>
            </p:nvSpPr>
            <p:spPr>
              <a:xfrm>
                <a:off x="5401862" y="3164675"/>
                <a:ext cx="692123" cy="137927"/>
              </a:xfrm>
              <a:custGeom>
                <a:avLst/>
                <a:gdLst/>
                <a:ahLst/>
                <a:cxnLst/>
                <a:rect l="l" t="t" r="r" b="b"/>
                <a:pathLst>
                  <a:path w="31428" h="6263" extrusionOk="0">
                    <a:moveTo>
                      <a:pt x="154" y="1"/>
                    </a:moveTo>
                    <a:cubicBezTo>
                      <a:pt x="154" y="854"/>
                      <a:pt x="137" y="1724"/>
                      <a:pt x="154" y="2594"/>
                    </a:cubicBezTo>
                    <a:cubicBezTo>
                      <a:pt x="154" y="3106"/>
                      <a:pt x="205" y="3140"/>
                      <a:pt x="717" y="3174"/>
                    </a:cubicBezTo>
                    <a:lnTo>
                      <a:pt x="1331" y="3174"/>
                    </a:lnTo>
                    <a:lnTo>
                      <a:pt x="31376" y="3174"/>
                    </a:lnTo>
                    <a:cubicBezTo>
                      <a:pt x="31393" y="4147"/>
                      <a:pt x="31410" y="5136"/>
                      <a:pt x="31428" y="6126"/>
                    </a:cubicBezTo>
                    <a:cubicBezTo>
                      <a:pt x="31189" y="6263"/>
                      <a:pt x="30933" y="6211"/>
                      <a:pt x="30677" y="6211"/>
                    </a:cubicBezTo>
                    <a:lnTo>
                      <a:pt x="614" y="6211"/>
                    </a:lnTo>
                    <a:cubicBezTo>
                      <a:pt x="393" y="6211"/>
                      <a:pt x="205" y="6194"/>
                      <a:pt x="0" y="6194"/>
                    </a:cubicBezTo>
                    <a:cubicBezTo>
                      <a:pt x="68" y="4130"/>
                      <a:pt x="0" y="2065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" name="Google Shape;927;p57" descr="screensaver " title="screensaver">
                <a:extLst>
                  <a:ext uri="{FF2B5EF4-FFF2-40B4-BE49-F238E27FC236}">
                    <a16:creationId xmlns:a16="http://schemas.microsoft.com/office/drawing/2014/main" id="{189100DE-72D9-9C1C-6135-D5283F8C34ED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87112" y="1631415"/>
                <a:ext cx="2382972" cy="13404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61" name="Google Shape;461;p41"/>
          <p:cNvSpPr txBox="1">
            <a:spLocks noGrp="1"/>
          </p:cNvSpPr>
          <p:nvPr>
            <p:ph type="title"/>
          </p:nvPr>
        </p:nvSpPr>
        <p:spPr>
          <a:xfrm>
            <a:off x="693417" y="18700"/>
            <a:ext cx="77514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Console War</a:t>
            </a:r>
            <a:endParaRPr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9928E4C-0420-84D4-B7E2-C76DD8E68F36}"/>
              </a:ext>
            </a:extLst>
          </p:cNvPr>
          <p:cNvSpPr/>
          <p:nvPr/>
        </p:nvSpPr>
        <p:spPr>
          <a:xfrm>
            <a:off x="496836" y="496995"/>
            <a:ext cx="8144561" cy="40521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Google Shape;929;p57">
            <a:extLst>
              <a:ext uri="{FF2B5EF4-FFF2-40B4-BE49-F238E27FC236}">
                <a16:creationId xmlns:a16="http://schemas.microsoft.com/office/drawing/2014/main" id="{97A7D248-BC4D-933B-68FD-618373304787}"/>
              </a:ext>
            </a:extLst>
          </p:cNvPr>
          <p:cNvGrpSpPr/>
          <p:nvPr/>
        </p:nvGrpSpPr>
        <p:grpSpPr>
          <a:xfrm>
            <a:off x="2836032" y="90358"/>
            <a:ext cx="463053" cy="298292"/>
            <a:chOff x="3524008" y="2904200"/>
            <a:chExt cx="1548082" cy="997252"/>
          </a:xfrm>
        </p:grpSpPr>
        <p:sp>
          <p:nvSpPr>
            <p:cNvPr id="16" name="Google Shape;930;p57">
              <a:extLst>
                <a:ext uri="{FF2B5EF4-FFF2-40B4-BE49-F238E27FC236}">
                  <a16:creationId xmlns:a16="http://schemas.microsoft.com/office/drawing/2014/main" id="{86BF01CD-63A1-36B7-68D3-30477E269497}"/>
                </a:ext>
              </a:extLst>
            </p:cNvPr>
            <p:cNvSpPr/>
            <p:nvPr/>
          </p:nvSpPr>
          <p:spPr>
            <a:xfrm>
              <a:off x="4435442" y="2956143"/>
              <a:ext cx="70670" cy="70670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69" y="1"/>
                  </a:moveTo>
                  <a:lnTo>
                    <a:pt x="2628" y="1"/>
                  </a:lnTo>
                  <a:cubicBezTo>
                    <a:pt x="3174" y="1"/>
                    <a:pt x="3191" y="35"/>
                    <a:pt x="3209" y="564"/>
                  </a:cubicBezTo>
                  <a:cubicBezTo>
                    <a:pt x="3209" y="1451"/>
                    <a:pt x="3209" y="2321"/>
                    <a:pt x="3209" y="3208"/>
                  </a:cubicBezTo>
                  <a:cubicBezTo>
                    <a:pt x="2321" y="3208"/>
                    <a:pt x="1434" y="3191"/>
                    <a:pt x="547" y="3191"/>
                  </a:cubicBezTo>
                  <a:cubicBezTo>
                    <a:pt x="137" y="3191"/>
                    <a:pt x="1" y="3055"/>
                    <a:pt x="18" y="2662"/>
                  </a:cubicBezTo>
                  <a:cubicBezTo>
                    <a:pt x="52" y="1775"/>
                    <a:pt x="52" y="888"/>
                    <a:pt x="6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1;p57">
              <a:extLst>
                <a:ext uri="{FF2B5EF4-FFF2-40B4-BE49-F238E27FC236}">
                  <a16:creationId xmlns:a16="http://schemas.microsoft.com/office/drawing/2014/main" id="{C351B045-0BE9-9142-0F47-F28BA850E773}"/>
                </a:ext>
              </a:extLst>
            </p:cNvPr>
            <p:cNvSpPr/>
            <p:nvPr/>
          </p:nvSpPr>
          <p:spPr>
            <a:xfrm>
              <a:off x="4505716" y="3026417"/>
              <a:ext cx="68028" cy="68028"/>
            </a:xfrm>
            <a:custGeom>
              <a:avLst/>
              <a:gdLst/>
              <a:ahLst/>
              <a:cxnLst/>
              <a:rect l="l" t="t" r="r" b="b"/>
              <a:pathLst>
                <a:path w="3089" h="3089" extrusionOk="0">
                  <a:moveTo>
                    <a:pt x="0" y="17"/>
                  </a:moveTo>
                  <a:cubicBezTo>
                    <a:pt x="854" y="17"/>
                    <a:pt x="1724" y="17"/>
                    <a:pt x="2577" y="0"/>
                  </a:cubicBezTo>
                  <a:cubicBezTo>
                    <a:pt x="2935" y="0"/>
                    <a:pt x="3089" y="137"/>
                    <a:pt x="3089" y="495"/>
                  </a:cubicBezTo>
                  <a:cubicBezTo>
                    <a:pt x="3072" y="1348"/>
                    <a:pt x="3072" y="2218"/>
                    <a:pt x="3054" y="3071"/>
                  </a:cubicBezTo>
                  <a:cubicBezTo>
                    <a:pt x="2201" y="3071"/>
                    <a:pt x="1348" y="3071"/>
                    <a:pt x="478" y="3088"/>
                  </a:cubicBezTo>
                  <a:cubicBezTo>
                    <a:pt x="120" y="3088"/>
                    <a:pt x="0" y="2952"/>
                    <a:pt x="0" y="2594"/>
                  </a:cubicBezTo>
                  <a:cubicBezTo>
                    <a:pt x="18" y="1741"/>
                    <a:pt x="0" y="870"/>
                    <a:pt x="0" y="17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2;p57">
              <a:extLst>
                <a:ext uri="{FF2B5EF4-FFF2-40B4-BE49-F238E27FC236}">
                  <a16:creationId xmlns:a16="http://schemas.microsoft.com/office/drawing/2014/main" id="{76EB10D1-DB76-7958-9053-1034FA9B061D}"/>
                </a:ext>
              </a:extLst>
            </p:cNvPr>
            <p:cNvSpPr/>
            <p:nvPr/>
          </p:nvSpPr>
          <p:spPr>
            <a:xfrm>
              <a:off x="3568902" y="2906469"/>
              <a:ext cx="1449257" cy="945007"/>
            </a:xfrm>
            <a:custGeom>
              <a:avLst/>
              <a:gdLst/>
              <a:ahLst/>
              <a:cxnLst/>
              <a:rect l="l" t="t" r="r" b="b"/>
              <a:pathLst>
                <a:path w="65808" h="42911" extrusionOk="0">
                  <a:moveTo>
                    <a:pt x="47978" y="42671"/>
                  </a:moveTo>
                  <a:cubicBezTo>
                    <a:pt x="47381" y="42620"/>
                    <a:pt x="46801" y="42620"/>
                    <a:pt x="46220" y="42637"/>
                  </a:cubicBezTo>
                  <a:cubicBezTo>
                    <a:pt x="45470" y="42620"/>
                    <a:pt x="45504" y="42705"/>
                    <a:pt x="45504" y="41955"/>
                  </a:cubicBezTo>
                  <a:lnTo>
                    <a:pt x="45504" y="37638"/>
                  </a:lnTo>
                  <a:cubicBezTo>
                    <a:pt x="45845" y="37246"/>
                    <a:pt x="46306" y="37399"/>
                    <a:pt x="46715" y="37382"/>
                  </a:cubicBezTo>
                  <a:cubicBezTo>
                    <a:pt x="47705" y="37365"/>
                    <a:pt x="47705" y="37382"/>
                    <a:pt x="47722" y="36359"/>
                  </a:cubicBezTo>
                  <a:lnTo>
                    <a:pt x="47722" y="33560"/>
                  </a:lnTo>
                  <a:cubicBezTo>
                    <a:pt x="47722" y="33100"/>
                    <a:pt x="47534" y="32861"/>
                    <a:pt x="47073" y="32895"/>
                  </a:cubicBezTo>
                  <a:cubicBezTo>
                    <a:pt x="46749" y="32895"/>
                    <a:pt x="46425" y="32895"/>
                    <a:pt x="46101" y="32878"/>
                  </a:cubicBezTo>
                  <a:cubicBezTo>
                    <a:pt x="45555" y="32827"/>
                    <a:pt x="45333" y="32622"/>
                    <a:pt x="45299" y="32076"/>
                  </a:cubicBezTo>
                  <a:cubicBezTo>
                    <a:pt x="45265" y="31667"/>
                    <a:pt x="45299" y="31257"/>
                    <a:pt x="45282" y="30865"/>
                  </a:cubicBezTo>
                  <a:cubicBezTo>
                    <a:pt x="45299" y="30558"/>
                    <a:pt x="45043" y="30302"/>
                    <a:pt x="44753" y="30336"/>
                  </a:cubicBezTo>
                  <a:cubicBezTo>
                    <a:pt x="44378" y="30336"/>
                    <a:pt x="44019" y="30336"/>
                    <a:pt x="43644" y="30319"/>
                  </a:cubicBezTo>
                  <a:cubicBezTo>
                    <a:pt x="42962" y="30285"/>
                    <a:pt x="42740" y="30080"/>
                    <a:pt x="42723" y="29380"/>
                  </a:cubicBezTo>
                  <a:cubicBezTo>
                    <a:pt x="42706" y="28323"/>
                    <a:pt x="42723" y="27231"/>
                    <a:pt x="42723" y="26156"/>
                  </a:cubicBezTo>
                  <a:cubicBezTo>
                    <a:pt x="42723" y="25405"/>
                    <a:pt x="42672" y="25337"/>
                    <a:pt x="41870" y="25337"/>
                  </a:cubicBezTo>
                  <a:lnTo>
                    <a:pt x="24092" y="25337"/>
                  </a:lnTo>
                  <a:cubicBezTo>
                    <a:pt x="23290" y="25337"/>
                    <a:pt x="23239" y="25388"/>
                    <a:pt x="23239" y="26207"/>
                  </a:cubicBezTo>
                  <a:lnTo>
                    <a:pt x="23239" y="29261"/>
                  </a:lnTo>
                  <a:cubicBezTo>
                    <a:pt x="23239" y="30097"/>
                    <a:pt x="23034" y="30319"/>
                    <a:pt x="22198" y="30319"/>
                  </a:cubicBezTo>
                  <a:cubicBezTo>
                    <a:pt x="20543" y="30353"/>
                    <a:pt x="20713" y="30165"/>
                    <a:pt x="20679" y="31837"/>
                  </a:cubicBezTo>
                  <a:cubicBezTo>
                    <a:pt x="20679" y="32656"/>
                    <a:pt x="20475" y="32878"/>
                    <a:pt x="19622" y="32878"/>
                  </a:cubicBezTo>
                  <a:cubicBezTo>
                    <a:pt x="18171" y="32895"/>
                    <a:pt x="18240" y="32759"/>
                    <a:pt x="18240" y="34277"/>
                  </a:cubicBezTo>
                  <a:lnTo>
                    <a:pt x="18240" y="36103"/>
                  </a:lnTo>
                  <a:cubicBezTo>
                    <a:pt x="18240" y="37468"/>
                    <a:pt x="18188" y="37382"/>
                    <a:pt x="19485" y="37382"/>
                  </a:cubicBezTo>
                  <a:cubicBezTo>
                    <a:pt x="19826" y="37382"/>
                    <a:pt x="20202" y="37314"/>
                    <a:pt x="20458" y="37638"/>
                  </a:cubicBezTo>
                  <a:lnTo>
                    <a:pt x="20458" y="42057"/>
                  </a:lnTo>
                  <a:cubicBezTo>
                    <a:pt x="20458" y="42637"/>
                    <a:pt x="20458" y="42637"/>
                    <a:pt x="19843" y="42637"/>
                  </a:cubicBezTo>
                  <a:lnTo>
                    <a:pt x="17967" y="42671"/>
                  </a:lnTo>
                  <a:cubicBezTo>
                    <a:pt x="17762" y="42842"/>
                    <a:pt x="17506" y="42910"/>
                    <a:pt x="17233" y="42876"/>
                  </a:cubicBezTo>
                  <a:lnTo>
                    <a:pt x="11210" y="42876"/>
                  </a:lnTo>
                  <a:cubicBezTo>
                    <a:pt x="10937" y="42910"/>
                    <a:pt x="10647" y="42825"/>
                    <a:pt x="10425" y="42637"/>
                  </a:cubicBezTo>
                  <a:lnTo>
                    <a:pt x="10425" y="42637"/>
                  </a:lnTo>
                  <a:cubicBezTo>
                    <a:pt x="10050" y="42228"/>
                    <a:pt x="10221" y="41716"/>
                    <a:pt x="10186" y="41255"/>
                  </a:cubicBezTo>
                  <a:cubicBezTo>
                    <a:pt x="10169" y="40470"/>
                    <a:pt x="10152" y="40470"/>
                    <a:pt x="9368" y="40436"/>
                  </a:cubicBezTo>
                  <a:cubicBezTo>
                    <a:pt x="8856" y="40402"/>
                    <a:pt x="8310" y="40590"/>
                    <a:pt x="7883" y="40197"/>
                  </a:cubicBezTo>
                  <a:lnTo>
                    <a:pt x="7883" y="40197"/>
                  </a:lnTo>
                  <a:cubicBezTo>
                    <a:pt x="7627" y="39959"/>
                    <a:pt x="7627" y="39651"/>
                    <a:pt x="7627" y="39344"/>
                  </a:cubicBezTo>
                  <a:lnTo>
                    <a:pt x="7627" y="36427"/>
                  </a:lnTo>
                  <a:cubicBezTo>
                    <a:pt x="7627" y="35437"/>
                    <a:pt x="7627" y="35437"/>
                    <a:pt x="6655" y="35420"/>
                  </a:cubicBezTo>
                  <a:cubicBezTo>
                    <a:pt x="6211" y="35420"/>
                    <a:pt x="5750" y="35505"/>
                    <a:pt x="5375" y="35164"/>
                  </a:cubicBezTo>
                  <a:lnTo>
                    <a:pt x="2935" y="35113"/>
                  </a:lnTo>
                  <a:cubicBezTo>
                    <a:pt x="3191" y="34687"/>
                    <a:pt x="3618" y="34823"/>
                    <a:pt x="3976" y="34806"/>
                  </a:cubicBezTo>
                  <a:cubicBezTo>
                    <a:pt x="5187" y="34789"/>
                    <a:pt x="5187" y="34789"/>
                    <a:pt x="5187" y="33595"/>
                  </a:cubicBezTo>
                  <a:lnTo>
                    <a:pt x="5187" y="30967"/>
                  </a:lnTo>
                  <a:cubicBezTo>
                    <a:pt x="5187" y="30523"/>
                    <a:pt x="4983" y="30302"/>
                    <a:pt x="4522" y="30302"/>
                  </a:cubicBezTo>
                  <a:lnTo>
                    <a:pt x="3550" y="30302"/>
                  </a:lnTo>
                  <a:cubicBezTo>
                    <a:pt x="2901" y="30285"/>
                    <a:pt x="2645" y="30029"/>
                    <a:pt x="2645" y="29363"/>
                  </a:cubicBezTo>
                  <a:cubicBezTo>
                    <a:pt x="2628" y="28237"/>
                    <a:pt x="2645" y="27128"/>
                    <a:pt x="2645" y="26019"/>
                  </a:cubicBezTo>
                  <a:cubicBezTo>
                    <a:pt x="2645" y="25371"/>
                    <a:pt x="2577" y="25303"/>
                    <a:pt x="1946" y="25320"/>
                  </a:cubicBezTo>
                  <a:cubicBezTo>
                    <a:pt x="1" y="25354"/>
                    <a:pt x="274" y="25166"/>
                    <a:pt x="257" y="23614"/>
                  </a:cubicBezTo>
                  <a:lnTo>
                    <a:pt x="257" y="8326"/>
                  </a:lnTo>
                  <a:cubicBezTo>
                    <a:pt x="257" y="7985"/>
                    <a:pt x="188" y="7593"/>
                    <a:pt x="615" y="7371"/>
                  </a:cubicBezTo>
                  <a:cubicBezTo>
                    <a:pt x="1076" y="7269"/>
                    <a:pt x="1570" y="7234"/>
                    <a:pt x="2048" y="7269"/>
                  </a:cubicBezTo>
                  <a:cubicBezTo>
                    <a:pt x="2458" y="7269"/>
                    <a:pt x="2645" y="7098"/>
                    <a:pt x="2628" y="6688"/>
                  </a:cubicBezTo>
                  <a:lnTo>
                    <a:pt x="2628" y="5716"/>
                  </a:lnTo>
                  <a:cubicBezTo>
                    <a:pt x="2662" y="5085"/>
                    <a:pt x="2884" y="4863"/>
                    <a:pt x="3532" y="4829"/>
                  </a:cubicBezTo>
                  <a:cubicBezTo>
                    <a:pt x="3874" y="4812"/>
                    <a:pt x="4232" y="4812"/>
                    <a:pt x="4573" y="4829"/>
                  </a:cubicBezTo>
                  <a:cubicBezTo>
                    <a:pt x="5000" y="4846"/>
                    <a:pt x="5205" y="4641"/>
                    <a:pt x="5187" y="4215"/>
                  </a:cubicBezTo>
                  <a:lnTo>
                    <a:pt x="5187" y="3242"/>
                  </a:lnTo>
                  <a:cubicBezTo>
                    <a:pt x="5153" y="2952"/>
                    <a:pt x="5256" y="2679"/>
                    <a:pt x="5460" y="2474"/>
                  </a:cubicBezTo>
                  <a:cubicBezTo>
                    <a:pt x="5614" y="2338"/>
                    <a:pt x="5819" y="2270"/>
                    <a:pt x="6023" y="2270"/>
                  </a:cubicBezTo>
                  <a:cubicBezTo>
                    <a:pt x="8293" y="2270"/>
                    <a:pt x="10579" y="2235"/>
                    <a:pt x="12865" y="2304"/>
                  </a:cubicBezTo>
                  <a:cubicBezTo>
                    <a:pt x="13223" y="2270"/>
                    <a:pt x="13599" y="2270"/>
                    <a:pt x="13957" y="2270"/>
                  </a:cubicBezTo>
                  <a:lnTo>
                    <a:pt x="51492" y="2270"/>
                  </a:lnTo>
                  <a:cubicBezTo>
                    <a:pt x="52704" y="2270"/>
                    <a:pt x="52704" y="2270"/>
                    <a:pt x="52721" y="1075"/>
                  </a:cubicBezTo>
                  <a:cubicBezTo>
                    <a:pt x="52721" y="717"/>
                    <a:pt x="52618" y="325"/>
                    <a:pt x="52926" y="34"/>
                  </a:cubicBezTo>
                  <a:lnTo>
                    <a:pt x="53045" y="0"/>
                  </a:lnTo>
                  <a:cubicBezTo>
                    <a:pt x="53352" y="205"/>
                    <a:pt x="53301" y="512"/>
                    <a:pt x="53335" y="819"/>
                  </a:cubicBezTo>
                  <a:cubicBezTo>
                    <a:pt x="53369" y="1246"/>
                    <a:pt x="53216" y="1707"/>
                    <a:pt x="53472" y="2116"/>
                  </a:cubicBezTo>
                  <a:cubicBezTo>
                    <a:pt x="53762" y="2304"/>
                    <a:pt x="54086" y="2372"/>
                    <a:pt x="54410" y="2338"/>
                  </a:cubicBezTo>
                  <a:lnTo>
                    <a:pt x="59767" y="2338"/>
                  </a:lnTo>
                  <a:cubicBezTo>
                    <a:pt x="60569" y="2338"/>
                    <a:pt x="60740" y="2508"/>
                    <a:pt x="60774" y="3276"/>
                  </a:cubicBezTo>
                  <a:cubicBezTo>
                    <a:pt x="60825" y="4795"/>
                    <a:pt x="60825" y="4795"/>
                    <a:pt x="62309" y="4829"/>
                  </a:cubicBezTo>
                  <a:cubicBezTo>
                    <a:pt x="63094" y="4846"/>
                    <a:pt x="63316" y="5051"/>
                    <a:pt x="63333" y="5852"/>
                  </a:cubicBezTo>
                  <a:cubicBezTo>
                    <a:pt x="63350" y="7405"/>
                    <a:pt x="63197" y="7252"/>
                    <a:pt x="64749" y="7269"/>
                  </a:cubicBezTo>
                  <a:cubicBezTo>
                    <a:pt x="65022" y="7234"/>
                    <a:pt x="65312" y="7320"/>
                    <a:pt x="65534" y="7507"/>
                  </a:cubicBezTo>
                  <a:lnTo>
                    <a:pt x="65534" y="7507"/>
                  </a:lnTo>
                  <a:cubicBezTo>
                    <a:pt x="65722" y="7729"/>
                    <a:pt x="65807" y="8019"/>
                    <a:pt x="65773" y="8292"/>
                  </a:cubicBezTo>
                  <a:lnTo>
                    <a:pt x="65773" y="26906"/>
                  </a:lnTo>
                  <a:cubicBezTo>
                    <a:pt x="65807" y="27162"/>
                    <a:pt x="65739" y="27401"/>
                    <a:pt x="65602" y="27606"/>
                  </a:cubicBezTo>
                  <a:lnTo>
                    <a:pt x="65568" y="27623"/>
                  </a:lnTo>
                  <a:cubicBezTo>
                    <a:pt x="65142" y="28015"/>
                    <a:pt x="64613" y="27845"/>
                    <a:pt x="64118" y="27862"/>
                  </a:cubicBezTo>
                  <a:cubicBezTo>
                    <a:pt x="63333" y="27896"/>
                    <a:pt x="63333" y="27879"/>
                    <a:pt x="63333" y="28647"/>
                  </a:cubicBezTo>
                  <a:cubicBezTo>
                    <a:pt x="63333" y="30302"/>
                    <a:pt x="63333" y="30302"/>
                    <a:pt x="61678" y="30319"/>
                  </a:cubicBezTo>
                  <a:cubicBezTo>
                    <a:pt x="60825" y="30319"/>
                    <a:pt x="60791" y="30353"/>
                    <a:pt x="60774" y="31206"/>
                  </a:cubicBezTo>
                  <a:lnTo>
                    <a:pt x="60774" y="34106"/>
                  </a:lnTo>
                  <a:cubicBezTo>
                    <a:pt x="60774" y="34738"/>
                    <a:pt x="60859" y="34789"/>
                    <a:pt x="61490" y="34806"/>
                  </a:cubicBezTo>
                  <a:lnTo>
                    <a:pt x="62412" y="34806"/>
                  </a:lnTo>
                  <a:cubicBezTo>
                    <a:pt x="62651" y="34823"/>
                    <a:pt x="62890" y="34840"/>
                    <a:pt x="63026" y="35096"/>
                  </a:cubicBezTo>
                  <a:cubicBezTo>
                    <a:pt x="62207" y="35198"/>
                    <a:pt x="61388" y="35096"/>
                    <a:pt x="60569" y="35164"/>
                  </a:cubicBezTo>
                  <a:cubicBezTo>
                    <a:pt x="60160" y="35557"/>
                    <a:pt x="59648" y="35403"/>
                    <a:pt x="59187" y="35420"/>
                  </a:cubicBezTo>
                  <a:cubicBezTo>
                    <a:pt x="58402" y="35454"/>
                    <a:pt x="58351" y="35471"/>
                    <a:pt x="58351" y="36239"/>
                  </a:cubicBezTo>
                  <a:lnTo>
                    <a:pt x="58351" y="39344"/>
                  </a:lnTo>
                  <a:cubicBezTo>
                    <a:pt x="58351" y="39651"/>
                    <a:pt x="58351" y="39941"/>
                    <a:pt x="58095" y="40180"/>
                  </a:cubicBezTo>
                  <a:lnTo>
                    <a:pt x="58095" y="40180"/>
                  </a:lnTo>
                  <a:cubicBezTo>
                    <a:pt x="57686" y="40573"/>
                    <a:pt x="57191" y="40419"/>
                    <a:pt x="56713" y="40419"/>
                  </a:cubicBezTo>
                  <a:cubicBezTo>
                    <a:pt x="55775" y="40453"/>
                    <a:pt x="55792" y="40419"/>
                    <a:pt x="55775" y="41375"/>
                  </a:cubicBezTo>
                  <a:cubicBezTo>
                    <a:pt x="55775" y="41801"/>
                    <a:pt x="55894" y="42262"/>
                    <a:pt x="55536" y="42637"/>
                  </a:cubicBezTo>
                  <a:lnTo>
                    <a:pt x="55536" y="42637"/>
                  </a:lnTo>
                  <a:cubicBezTo>
                    <a:pt x="55314" y="42825"/>
                    <a:pt x="55024" y="42910"/>
                    <a:pt x="54751" y="42876"/>
                  </a:cubicBezTo>
                  <a:lnTo>
                    <a:pt x="48711" y="42876"/>
                  </a:lnTo>
                  <a:cubicBezTo>
                    <a:pt x="48455" y="42910"/>
                    <a:pt x="48182" y="42842"/>
                    <a:pt x="47978" y="42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933;p57">
              <a:extLst>
                <a:ext uri="{FF2B5EF4-FFF2-40B4-BE49-F238E27FC236}">
                  <a16:creationId xmlns:a16="http://schemas.microsoft.com/office/drawing/2014/main" id="{D749F8C5-019C-49D7-2E1E-C86F010BF129}"/>
                </a:ext>
              </a:extLst>
            </p:cNvPr>
            <p:cNvSpPr/>
            <p:nvPr/>
          </p:nvSpPr>
          <p:spPr>
            <a:xfrm>
              <a:off x="3968513" y="3458797"/>
              <a:ext cx="660939" cy="276955"/>
            </a:xfrm>
            <a:custGeom>
              <a:avLst/>
              <a:gdLst/>
              <a:ahLst/>
              <a:cxnLst/>
              <a:rect l="l" t="t" r="r" b="b"/>
              <a:pathLst>
                <a:path w="30012" h="12576" extrusionOk="0">
                  <a:moveTo>
                    <a:pt x="2474" y="12558"/>
                  </a:moveTo>
                  <a:lnTo>
                    <a:pt x="461" y="12558"/>
                  </a:lnTo>
                  <a:cubicBezTo>
                    <a:pt x="35" y="12558"/>
                    <a:pt x="1" y="12524"/>
                    <a:pt x="1" y="12115"/>
                  </a:cubicBezTo>
                  <a:cubicBezTo>
                    <a:pt x="1" y="10750"/>
                    <a:pt x="1" y="9385"/>
                    <a:pt x="1" y="8020"/>
                  </a:cubicBezTo>
                  <a:cubicBezTo>
                    <a:pt x="1" y="7576"/>
                    <a:pt x="35" y="7559"/>
                    <a:pt x="512" y="7559"/>
                  </a:cubicBezTo>
                  <a:cubicBezTo>
                    <a:pt x="990" y="7542"/>
                    <a:pt x="1519" y="7542"/>
                    <a:pt x="2031" y="7559"/>
                  </a:cubicBezTo>
                  <a:cubicBezTo>
                    <a:pt x="2338" y="7559"/>
                    <a:pt x="2457" y="7440"/>
                    <a:pt x="2457" y="7133"/>
                  </a:cubicBezTo>
                  <a:cubicBezTo>
                    <a:pt x="2440" y="6587"/>
                    <a:pt x="2457" y="6024"/>
                    <a:pt x="2457" y="5478"/>
                  </a:cubicBezTo>
                  <a:cubicBezTo>
                    <a:pt x="2457" y="5051"/>
                    <a:pt x="2492" y="5034"/>
                    <a:pt x="2901" y="5034"/>
                  </a:cubicBezTo>
                  <a:cubicBezTo>
                    <a:pt x="3413" y="5017"/>
                    <a:pt x="3925" y="5034"/>
                    <a:pt x="4437" y="5034"/>
                  </a:cubicBezTo>
                  <a:cubicBezTo>
                    <a:pt x="4983" y="5034"/>
                    <a:pt x="5000" y="5017"/>
                    <a:pt x="5000" y="4437"/>
                  </a:cubicBezTo>
                  <a:lnTo>
                    <a:pt x="5000" y="598"/>
                  </a:lnTo>
                  <a:cubicBezTo>
                    <a:pt x="5000" y="18"/>
                    <a:pt x="5000" y="1"/>
                    <a:pt x="5563" y="1"/>
                  </a:cubicBezTo>
                  <a:lnTo>
                    <a:pt x="24433" y="1"/>
                  </a:lnTo>
                  <a:cubicBezTo>
                    <a:pt x="24996" y="1"/>
                    <a:pt x="24996" y="1"/>
                    <a:pt x="24996" y="598"/>
                  </a:cubicBezTo>
                  <a:lnTo>
                    <a:pt x="24996" y="4437"/>
                  </a:lnTo>
                  <a:cubicBezTo>
                    <a:pt x="24996" y="5017"/>
                    <a:pt x="24996" y="5017"/>
                    <a:pt x="25576" y="5017"/>
                  </a:cubicBezTo>
                  <a:lnTo>
                    <a:pt x="27145" y="5017"/>
                  </a:lnTo>
                  <a:cubicBezTo>
                    <a:pt x="27384" y="4983"/>
                    <a:pt x="27606" y="5188"/>
                    <a:pt x="27555" y="5426"/>
                  </a:cubicBezTo>
                  <a:lnTo>
                    <a:pt x="27555" y="7133"/>
                  </a:lnTo>
                  <a:cubicBezTo>
                    <a:pt x="27555" y="7440"/>
                    <a:pt x="27657" y="7559"/>
                    <a:pt x="27981" y="7559"/>
                  </a:cubicBezTo>
                  <a:cubicBezTo>
                    <a:pt x="28476" y="7542"/>
                    <a:pt x="28988" y="7559"/>
                    <a:pt x="29500" y="7559"/>
                  </a:cubicBezTo>
                  <a:cubicBezTo>
                    <a:pt x="29978" y="7559"/>
                    <a:pt x="29995" y="7576"/>
                    <a:pt x="29995" y="8020"/>
                  </a:cubicBezTo>
                  <a:cubicBezTo>
                    <a:pt x="30012" y="9385"/>
                    <a:pt x="30012" y="10750"/>
                    <a:pt x="29995" y="12115"/>
                  </a:cubicBezTo>
                  <a:cubicBezTo>
                    <a:pt x="29995" y="12541"/>
                    <a:pt x="29961" y="12558"/>
                    <a:pt x="29534" y="12558"/>
                  </a:cubicBezTo>
                  <a:cubicBezTo>
                    <a:pt x="28869" y="12575"/>
                    <a:pt x="28203" y="12558"/>
                    <a:pt x="27538" y="12575"/>
                  </a:cubicBezTo>
                  <a:lnTo>
                    <a:pt x="27555" y="12575"/>
                  </a:lnTo>
                  <a:cubicBezTo>
                    <a:pt x="27180" y="12166"/>
                    <a:pt x="27333" y="11654"/>
                    <a:pt x="27316" y="11193"/>
                  </a:cubicBezTo>
                  <a:cubicBezTo>
                    <a:pt x="27282" y="10408"/>
                    <a:pt x="27265" y="10391"/>
                    <a:pt x="26497" y="10357"/>
                  </a:cubicBezTo>
                  <a:cubicBezTo>
                    <a:pt x="25985" y="10340"/>
                    <a:pt x="25439" y="10528"/>
                    <a:pt x="24996" y="10118"/>
                  </a:cubicBezTo>
                  <a:lnTo>
                    <a:pt x="24996" y="10118"/>
                  </a:lnTo>
                  <a:cubicBezTo>
                    <a:pt x="24620" y="9726"/>
                    <a:pt x="24757" y="9231"/>
                    <a:pt x="24757" y="8788"/>
                  </a:cubicBezTo>
                  <a:cubicBezTo>
                    <a:pt x="24723" y="7815"/>
                    <a:pt x="24757" y="7815"/>
                    <a:pt x="23750" y="7798"/>
                  </a:cubicBezTo>
                  <a:lnTo>
                    <a:pt x="23204" y="7798"/>
                  </a:lnTo>
                  <a:cubicBezTo>
                    <a:pt x="22590" y="7764"/>
                    <a:pt x="22334" y="7525"/>
                    <a:pt x="22317" y="6894"/>
                  </a:cubicBezTo>
                  <a:cubicBezTo>
                    <a:pt x="22283" y="5768"/>
                    <a:pt x="22317" y="4659"/>
                    <a:pt x="22300" y="3533"/>
                  </a:cubicBezTo>
                  <a:cubicBezTo>
                    <a:pt x="22300" y="2884"/>
                    <a:pt x="22232" y="2850"/>
                    <a:pt x="21566" y="2799"/>
                  </a:cubicBezTo>
                  <a:cubicBezTo>
                    <a:pt x="21020" y="2782"/>
                    <a:pt x="20457" y="2970"/>
                    <a:pt x="19980" y="2577"/>
                  </a:cubicBezTo>
                  <a:cubicBezTo>
                    <a:pt x="18410" y="2577"/>
                    <a:pt x="16857" y="2560"/>
                    <a:pt x="15305" y="2560"/>
                  </a:cubicBezTo>
                  <a:cubicBezTo>
                    <a:pt x="13530" y="2560"/>
                    <a:pt x="11773" y="2560"/>
                    <a:pt x="10016" y="2560"/>
                  </a:cubicBezTo>
                  <a:cubicBezTo>
                    <a:pt x="9589" y="2952"/>
                    <a:pt x="9043" y="2782"/>
                    <a:pt x="8548" y="2799"/>
                  </a:cubicBezTo>
                  <a:cubicBezTo>
                    <a:pt x="7746" y="2833"/>
                    <a:pt x="7695" y="2850"/>
                    <a:pt x="7695" y="3669"/>
                  </a:cubicBezTo>
                  <a:lnTo>
                    <a:pt x="7695" y="6706"/>
                  </a:lnTo>
                  <a:cubicBezTo>
                    <a:pt x="7695" y="7013"/>
                    <a:pt x="7695" y="7320"/>
                    <a:pt x="7456" y="7559"/>
                  </a:cubicBezTo>
                  <a:lnTo>
                    <a:pt x="7456" y="7559"/>
                  </a:lnTo>
                  <a:cubicBezTo>
                    <a:pt x="7047" y="7952"/>
                    <a:pt x="6552" y="7781"/>
                    <a:pt x="6074" y="7798"/>
                  </a:cubicBezTo>
                  <a:cubicBezTo>
                    <a:pt x="5290" y="7832"/>
                    <a:pt x="5290" y="7849"/>
                    <a:pt x="5255" y="8617"/>
                  </a:cubicBezTo>
                  <a:cubicBezTo>
                    <a:pt x="5221" y="9129"/>
                    <a:pt x="5426" y="9675"/>
                    <a:pt x="5000" y="10118"/>
                  </a:cubicBezTo>
                  <a:lnTo>
                    <a:pt x="5000" y="10118"/>
                  </a:lnTo>
                  <a:cubicBezTo>
                    <a:pt x="4607" y="10528"/>
                    <a:pt x="4095" y="10357"/>
                    <a:pt x="3635" y="10374"/>
                  </a:cubicBezTo>
                  <a:cubicBezTo>
                    <a:pt x="2696" y="10391"/>
                    <a:pt x="2713" y="10374"/>
                    <a:pt x="2696" y="11313"/>
                  </a:cubicBezTo>
                  <a:cubicBezTo>
                    <a:pt x="2696" y="11739"/>
                    <a:pt x="2799" y="12217"/>
                    <a:pt x="2440" y="125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4;p57">
              <a:extLst>
                <a:ext uri="{FF2B5EF4-FFF2-40B4-BE49-F238E27FC236}">
                  <a16:creationId xmlns:a16="http://schemas.microsoft.com/office/drawing/2014/main" id="{B42EAE8A-E63B-8474-F7AC-427496EE08AC}"/>
                </a:ext>
              </a:extLst>
            </p:cNvPr>
            <p:cNvSpPr/>
            <p:nvPr/>
          </p:nvSpPr>
          <p:spPr>
            <a:xfrm>
              <a:off x="3524008" y="3069921"/>
              <a:ext cx="107492" cy="500880"/>
            </a:xfrm>
            <a:custGeom>
              <a:avLst/>
              <a:gdLst/>
              <a:ahLst/>
              <a:cxnLst/>
              <a:rect l="l" t="t" r="r" b="b"/>
              <a:pathLst>
                <a:path w="4881" h="22744" extrusionOk="0">
                  <a:moveTo>
                    <a:pt x="4727" y="22675"/>
                  </a:moveTo>
                  <a:cubicBezTo>
                    <a:pt x="4130" y="22743"/>
                    <a:pt x="3550" y="22675"/>
                    <a:pt x="2952" y="22709"/>
                  </a:cubicBezTo>
                  <a:cubicBezTo>
                    <a:pt x="2662" y="22726"/>
                    <a:pt x="2560" y="22590"/>
                    <a:pt x="2577" y="22317"/>
                  </a:cubicBezTo>
                  <a:cubicBezTo>
                    <a:pt x="2577" y="21737"/>
                    <a:pt x="2577" y="21174"/>
                    <a:pt x="2577" y="20610"/>
                  </a:cubicBezTo>
                  <a:cubicBezTo>
                    <a:pt x="2577" y="20286"/>
                    <a:pt x="2475" y="20184"/>
                    <a:pt x="2151" y="20184"/>
                  </a:cubicBezTo>
                  <a:cubicBezTo>
                    <a:pt x="1587" y="20201"/>
                    <a:pt x="1042" y="20184"/>
                    <a:pt x="496" y="20184"/>
                  </a:cubicBezTo>
                  <a:cubicBezTo>
                    <a:pt x="69" y="20184"/>
                    <a:pt x="69" y="20167"/>
                    <a:pt x="52" y="19723"/>
                  </a:cubicBezTo>
                  <a:lnTo>
                    <a:pt x="52" y="19484"/>
                  </a:lnTo>
                  <a:lnTo>
                    <a:pt x="52" y="768"/>
                  </a:lnTo>
                  <a:cubicBezTo>
                    <a:pt x="52" y="0"/>
                    <a:pt x="1" y="103"/>
                    <a:pt x="751" y="103"/>
                  </a:cubicBezTo>
                  <a:lnTo>
                    <a:pt x="2509" y="103"/>
                  </a:lnTo>
                  <a:cubicBezTo>
                    <a:pt x="2577" y="273"/>
                    <a:pt x="2611" y="461"/>
                    <a:pt x="2577" y="631"/>
                  </a:cubicBezTo>
                  <a:lnTo>
                    <a:pt x="2577" y="17301"/>
                  </a:lnTo>
                  <a:cubicBezTo>
                    <a:pt x="2577" y="17727"/>
                    <a:pt x="2696" y="17898"/>
                    <a:pt x="3106" y="17881"/>
                  </a:cubicBezTo>
                  <a:lnTo>
                    <a:pt x="3464" y="17881"/>
                  </a:lnTo>
                  <a:cubicBezTo>
                    <a:pt x="4744" y="17881"/>
                    <a:pt x="4829" y="17983"/>
                    <a:pt x="4829" y="19280"/>
                  </a:cubicBezTo>
                  <a:lnTo>
                    <a:pt x="4829" y="22078"/>
                  </a:lnTo>
                  <a:cubicBezTo>
                    <a:pt x="4880" y="22283"/>
                    <a:pt x="4846" y="22504"/>
                    <a:pt x="4727" y="226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5;p57">
              <a:extLst>
                <a:ext uri="{FF2B5EF4-FFF2-40B4-BE49-F238E27FC236}">
                  <a16:creationId xmlns:a16="http://schemas.microsoft.com/office/drawing/2014/main" id="{58750EAC-EF27-356C-C258-0DDA6A309ED7}"/>
                </a:ext>
              </a:extLst>
            </p:cNvPr>
            <p:cNvSpPr/>
            <p:nvPr/>
          </p:nvSpPr>
          <p:spPr>
            <a:xfrm>
              <a:off x="5015316" y="3072167"/>
              <a:ext cx="56774" cy="442256"/>
            </a:xfrm>
            <a:custGeom>
              <a:avLst/>
              <a:gdLst/>
              <a:ahLst/>
              <a:cxnLst/>
              <a:rect l="l" t="t" r="r" b="b"/>
              <a:pathLst>
                <a:path w="2578" h="20082" extrusionOk="0">
                  <a:moveTo>
                    <a:pt x="86" y="20082"/>
                  </a:moveTo>
                  <a:cubicBezTo>
                    <a:pt x="18" y="19826"/>
                    <a:pt x="1" y="19570"/>
                    <a:pt x="35" y="19297"/>
                  </a:cubicBezTo>
                  <a:lnTo>
                    <a:pt x="35" y="905"/>
                  </a:lnTo>
                  <a:cubicBezTo>
                    <a:pt x="35" y="598"/>
                    <a:pt x="35" y="308"/>
                    <a:pt x="18" y="1"/>
                  </a:cubicBezTo>
                  <a:lnTo>
                    <a:pt x="2082" y="1"/>
                  </a:lnTo>
                  <a:cubicBezTo>
                    <a:pt x="2577" y="1"/>
                    <a:pt x="2577" y="1"/>
                    <a:pt x="2577" y="495"/>
                  </a:cubicBezTo>
                  <a:lnTo>
                    <a:pt x="2577" y="7439"/>
                  </a:lnTo>
                  <a:lnTo>
                    <a:pt x="2577" y="19297"/>
                  </a:lnTo>
                  <a:lnTo>
                    <a:pt x="2577" y="19604"/>
                  </a:lnTo>
                  <a:cubicBezTo>
                    <a:pt x="2560" y="20065"/>
                    <a:pt x="2560" y="20065"/>
                    <a:pt x="2100" y="20065"/>
                  </a:cubicBezTo>
                  <a:cubicBezTo>
                    <a:pt x="1434" y="20082"/>
                    <a:pt x="752" y="20082"/>
                    <a:pt x="86" y="200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6;p57">
              <a:extLst>
                <a:ext uri="{FF2B5EF4-FFF2-40B4-BE49-F238E27FC236}">
                  <a16:creationId xmlns:a16="http://schemas.microsoft.com/office/drawing/2014/main" id="{55B84CF1-682A-9AE4-107F-EE997B74CB8E}"/>
                </a:ext>
              </a:extLst>
            </p:cNvPr>
            <p:cNvSpPr/>
            <p:nvPr/>
          </p:nvSpPr>
          <p:spPr>
            <a:xfrm>
              <a:off x="3573977" y="3018806"/>
              <a:ext cx="118019" cy="661336"/>
            </a:xfrm>
            <a:custGeom>
              <a:avLst/>
              <a:gdLst/>
              <a:ahLst/>
              <a:cxnLst/>
              <a:rect l="l" t="t" r="r" b="b"/>
              <a:pathLst>
                <a:path w="5359" h="30030" extrusionOk="0">
                  <a:moveTo>
                    <a:pt x="2458" y="24996"/>
                  </a:moveTo>
                  <a:cubicBezTo>
                    <a:pt x="2355" y="24638"/>
                    <a:pt x="2321" y="24279"/>
                    <a:pt x="2321" y="23904"/>
                  </a:cubicBezTo>
                  <a:lnTo>
                    <a:pt x="2321" y="20986"/>
                  </a:lnTo>
                  <a:cubicBezTo>
                    <a:pt x="2321" y="20509"/>
                    <a:pt x="2287" y="20475"/>
                    <a:pt x="1809" y="20475"/>
                  </a:cubicBezTo>
                  <a:lnTo>
                    <a:pt x="837" y="20475"/>
                  </a:lnTo>
                  <a:cubicBezTo>
                    <a:pt x="598" y="20475"/>
                    <a:pt x="376" y="20423"/>
                    <a:pt x="189" y="20304"/>
                  </a:cubicBezTo>
                  <a:cubicBezTo>
                    <a:pt x="52" y="20236"/>
                    <a:pt x="1" y="20065"/>
                    <a:pt x="86" y="19929"/>
                  </a:cubicBezTo>
                  <a:cubicBezTo>
                    <a:pt x="325" y="19656"/>
                    <a:pt x="257" y="19314"/>
                    <a:pt x="257" y="19007"/>
                  </a:cubicBezTo>
                  <a:lnTo>
                    <a:pt x="257" y="2441"/>
                  </a:lnTo>
                  <a:cubicBezTo>
                    <a:pt x="342" y="1826"/>
                    <a:pt x="274" y="1195"/>
                    <a:pt x="291" y="581"/>
                  </a:cubicBezTo>
                  <a:cubicBezTo>
                    <a:pt x="291" y="376"/>
                    <a:pt x="223" y="171"/>
                    <a:pt x="376" y="1"/>
                  </a:cubicBezTo>
                  <a:cubicBezTo>
                    <a:pt x="1246" y="530"/>
                    <a:pt x="1366" y="1741"/>
                    <a:pt x="615" y="2424"/>
                  </a:cubicBezTo>
                  <a:cubicBezTo>
                    <a:pt x="462" y="2441"/>
                    <a:pt x="359" y="2560"/>
                    <a:pt x="359" y="2714"/>
                  </a:cubicBezTo>
                  <a:lnTo>
                    <a:pt x="359" y="3191"/>
                  </a:lnTo>
                  <a:lnTo>
                    <a:pt x="359" y="19212"/>
                  </a:lnTo>
                  <a:cubicBezTo>
                    <a:pt x="359" y="20031"/>
                    <a:pt x="325" y="19980"/>
                    <a:pt x="1110" y="19980"/>
                  </a:cubicBezTo>
                  <a:lnTo>
                    <a:pt x="2321" y="19980"/>
                  </a:lnTo>
                  <a:cubicBezTo>
                    <a:pt x="2799" y="19980"/>
                    <a:pt x="2816" y="19980"/>
                    <a:pt x="2816" y="20458"/>
                  </a:cubicBezTo>
                  <a:lnTo>
                    <a:pt x="2816" y="24109"/>
                  </a:lnTo>
                  <a:cubicBezTo>
                    <a:pt x="2816" y="25064"/>
                    <a:pt x="2714" y="24996"/>
                    <a:pt x="3686" y="24996"/>
                  </a:cubicBezTo>
                  <a:lnTo>
                    <a:pt x="4898" y="24996"/>
                  </a:lnTo>
                  <a:cubicBezTo>
                    <a:pt x="5188" y="24996"/>
                    <a:pt x="5358" y="25081"/>
                    <a:pt x="5358" y="25422"/>
                  </a:cubicBezTo>
                  <a:cubicBezTo>
                    <a:pt x="5358" y="26822"/>
                    <a:pt x="5358" y="28221"/>
                    <a:pt x="5358" y="29620"/>
                  </a:cubicBezTo>
                  <a:cubicBezTo>
                    <a:pt x="5358" y="29927"/>
                    <a:pt x="5205" y="29995"/>
                    <a:pt x="4932" y="29995"/>
                  </a:cubicBezTo>
                  <a:cubicBezTo>
                    <a:pt x="4249" y="29995"/>
                    <a:pt x="3550" y="30012"/>
                    <a:pt x="2867" y="30029"/>
                  </a:cubicBezTo>
                  <a:cubicBezTo>
                    <a:pt x="2731" y="29807"/>
                    <a:pt x="2782" y="29603"/>
                    <a:pt x="2782" y="29381"/>
                  </a:cubicBezTo>
                  <a:lnTo>
                    <a:pt x="2782" y="25508"/>
                  </a:lnTo>
                  <a:cubicBezTo>
                    <a:pt x="2799" y="25235"/>
                    <a:pt x="2782" y="25013"/>
                    <a:pt x="2458" y="249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7;p57">
              <a:extLst>
                <a:ext uri="{FF2B5EF4-FFF2-40B4-BE49-F238E27FC236}">
                  <a16:creationId xmlns:a16="http://schemas.microsoft.com/office/drawing/2014/main" id="{679861E8-B5A3-8622-184C-32925667CF9E}"/>
                </a:ext>
              </a:extLst>
            </p:cNvPr>
            <p:cNvSpPr/>
            <p:nvPr/>
          </p:nvSpPr>
          <p:spPr>
            <a:xfrm>
              <a:off x="3801317" y="3845449"/>
              <a:ext cx="166842" cy="55629"/>
            </a:xfrm>
            <a:custGeom>
              <a:avLst/>
              <a:gdLst/>
              <a:ahLst/>
              <a:cxnLst/>
              <a:rect l="l" t="t" r="r" b="b"/>
              <a:pathLst>
                <a:path w="7576" h="2526" extrusionOk="0">
                  <a:moveTo>
                    <a:pt x="34" y="0"/>
                  </a:moveTo>
                  <a:lnTo>
                    <a:pt x="6978" y="0"/>
                  </a:lnTo>
                  <a:cubicBezTo>
                    <a:pt x="7183" y="0"/>
                    <a:pt x="7388" y="17"/>
                    <a:pt x="7575" y="34"/>
                  </a:cubicBezTo>
                  <a:lnTo>
                    <a:pt x="7575" y="2099"/>
                  </a:lnTo>
                  <a:cubicBezTo>
                    <a:pt x="7575" y="2525"/>
                    <a:pt x="7575" y="2525"/>
                    <a:pt x="7132" y="2525"/>
                  </a:cubicBezTo>
                  <a:lnTo>
                    <a:pt x="427" y="2525"/>
                  </a:lnTo>
                  <a:cubicBezTo>
                    <a:pt x="120" y="2525"/>
                    <a:pt x="0" y="2423"/>
                    <a:pt x="0" y="2099"/>
                  </a:cubicBezTo>
                  <a:cubicBezTo>
                    <a:pt x="34" y="1416"/>
                    <a:pt x="34" y="700"/>
                    <a:pt x="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8;p57">
              <a:extLst>
                <a:ext uri="{FF2B5EF4-FFF2-40B4-BE49-F238E27FC236}">
                  <a16:creationId xmlns:a16="http://schemas.microsoft.com/office/drawing/2014/main" id="{91280683-C996-5DEE-45F5-10731B7AE1C9}"/>
                </a:ext>
              </a:extLst>
            </p:cNvPr>
            <p:cNvSpPr/>
            <p:nvPr/>
          </p:nvSpPr>
          <p:spPr>
            <a:xfrm>
              <a:off x="4629061" y="3845449"/>
              <a:ext cx="166468" cy="56003"/>
            </a:xfrm>
            <a:custGeom>
              <a:avLst/>
              <a:gdLst/>
              <a:ahLst/>
              <a:cxnLst/>
              <a:rect l="l" t="t" r="r" b="b"/>
              <a:pathLst>
                <a:path w="7559" h="2543" extrusionOk="0">
                  <a:moveTo>
                    <a:pt x="18" y="34"/>
                  </a:moveTo>
                  <a:cubicBezTo>
                    <a:pt x="257" y="17"/>
                    <a:pt x="495" y="0"/>
                    <a:pt x="734" y="0"/>
                  </a:cubicBezTo>
                  <a:lnTo>
                    <a:pt x="7559" y="0"/>
                  </a:lnTo>
                  <a:lnTo>
                    <a:pt x="7559" y="2065"/>
                  </a:lnTo>
                  <a:cubicBezTo>
                    <a:pt x="7559" y="2525"/>
                    <a:pt x="7559" y="2542"/>
                    <a:pt x="7081" y="2542"/>
                  </a:cubicBezTo>
                  <a:lnTo>
                    <a:pt x="2389" y="2542"/>
                  </a:lnTo>
                  <a:lnTo>
                    <a:pt x="513" y="2542"/>
                  </a:lnTo>
                  <a:cubicBezTo>
                    <a:pt x="1" y="2542"/>
                    <a:pt x="1" y="2542"/>
                    <a:pt x="1" y="2048"/>
                  </a:cubicBezTo>
                  <a:cubicBezTo>
                    <a:pt x="1" y="1382"/>
                    <a:pt x="18" y="700"/>
                    <a:pt x="18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9;p57">
              <a:extLst>
                <a:ext uri="{FF2B5EF4-FFF2-40B4-BE49-F238E27FC236}">
                  <a16:creationId xmlns:a16="http://schemas.microsoft.com/office/drawing/2014/main" id="{A34F539E-3C7E-06CF-8571-B64F11AC21D2}"/>
                </a:ext>
              </a:extLst>
            </p:cNvPr>
            <p:cNvSpPr/>
            <p:nvPr/>
          </p:nvSpPr>
          <p:spPr>
            <a:xfrm>
              <a:off x="4408504" y="3514800"/>
              <a:ext cx="110861" cy="166842"/>
            </a:xfrm>
            <a:custGeom>
              <a:avLst/>
              <a:gdLst/>
              <a:ahLst/>
              <a:cxnLst/>
              <a:rect l="l" t="t" r="r" b="b"/>
              <a:pathLst>
                <a:path w="5034" h="7576" extrusionOk="0">
                  <a:moveTo>
                    <a:pt x="1" y="34"/>
                  </a:moveTo>
                  <a:cubicBezTo>
                    <a:pt x="717" y="34"/>
                    <a:pt x="1417" y="0"/>
                    <a:pt x="2133" y="0"/>
                  </a:cubicBezTo>
                  <a:cubicBezTo>
                    <a:pt x="2543" y="0"/>
                    <a:pt x="2577" y="51"/>
                    <a:pt x="2577" y="478"/>
                  </a:cubicBezTo>
                  <a:lnTo>
                    <a:pt x="2577" y="4129"/>
                  </a:lnTo>
                  <a:lnTo>
                    <a:pt x="2577" y="4607"/>
                  </a:lnTo>
                  <a:cubicBezTo>
                    <a:pt x="2560" y="4897"/>
                    <a:pt x="2696" y="5016"/>
                    <a:pt x="2969" y="4999"/>
                  </a:cubicBezTo>
                  <a:lnTo>
                    <a:pt x="4368" y="4999"/>
                  </a:lnTo>
                  <a:cubicBezTo>
                    <a:pt x="5017" y="4999"/>
                    <a:pt x="5017" y="4999"/>
                    <a:pt x="5034" y="5630"/>
                  </a:cubicBezTo>
                  <a:cubicBezTo>
                    <a:pt x="5034" y="6262"/>
                    <a:pt x="5034" y="6927"/>
                    <a:pt x="5034" y="7575"/>
                  </a:cubicBezTo>
                  <a:cubicBezTo>
                    <a:pt x="4368" y="7507"/>
                    <a:pt x="3686" y="7558"/>
                    <a:pt x="3020" y="7541"/>
                  </a:cubicBezTo>
                  <a:cubicBezTo>
                    <a:pt x="2577" y="7524"/>
                    <a:pt x="2543" y="7507"/>
                    <a:pt x="2543" y="7064"/>
                  </a:cubicBezTo>
                  <a:lnTo>
                    <a:pt x="2543" y="5545"/>
                  </a:lnTo>
                  <a:cubicBezTo>
                    <a:pt x="2543" y="5033"/>
                    <a:pt x="2526" y="5033"/>
                    <a:pt x="2048" y="5016"/>
                  </a:cubicBezTo>
                  <a:cubicBezTo>
                    <a:pt x="1553" y="5016"/>
                    <a:pt x="1024" y="5016"/>
                    <a:pt x="529" y="5016"/>
                  </a:cubicBezTo>
                  <a:cubicBezTo>
                    <a:pt x="18" y="5016"/>
                    <a:pt x="18" y="5016"/>
                    <a:pt x="18" y="4521"/>
                  </a:cubicBezTo>
                  <a:cubicBezTo>
                    <a:pt x="1" y="3020"/>
                    <a:pt x="1" y="1536"/>
                    <a:pt x="1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0;p57">
              <a:extLst>
                <a:ext uri="{FF2B5EF4-FFF2-40B4-BE49-F238E27FC236}">
                  <a16:creationId xmlns:a16="http://schemas.microsoft.com/office/drawing/2014/main" id="{97F2EC63-BEEE-11B2-A87B-DFB77ECDC4F9}"/>
                </a:ext>
              </a:extLst>
            </p:cNvPr>
            <p:cNvSpPr/>
            <p:nvPr/>
          </p:nvSpPr>
          <p:spPr>
            <a:xfrm>
              <a:off x="3688958" y="2904200"/>
              <a:ext cx="167988" cy="58646"/>
            </a:xfrm>
            <a:custGeom>
              <a:avLst/>
              <a:gdLst/>
              <a:ahLst/>
              <a:cxnLst/>
              <a:rect l="l" t="t" r="r" b="b"/>
              <a:pathLst>
                <a:path w="7628" h="2663" extrusionOk="0">
                  <a:moveTo>
                    <a:pt x="7627" y="120"/>
                  </a:moveTo>
                  <a:cubicBezTo>
                    <a:pt x="7610" y="956"/>
                    <a:pt x="7610" y="1792"/>
                    <a:pt x="7593" y="2628"/>
                  </a:cubicBezTo>
                  <a:lnTo>
                    <a:pt x="120" y="2628"/>
                  </a:lnTo>
                  <a:cubicBezTo>
                    <a:pt x="86" y="2663"/>
                    <a:pt x="18" y="2663"/>
                    <a:pt x="1" y="2628"/>
                  </a:cubicBezTo>
                  <a:cubicBezTo>
                    <a:pt x="103" y="2475"/>
                    <a:pt x="154" y="2287"/>
                    <a:pt x="120" y="2100"/>
                  </a:cubicBezTo>
                  <a:lnTo>
                    <a:pt x="120" y="820"/>
                  </a:lnTo>
                  <a:cubicBezTo>
                    <a:pt x="120" y="1"/>
                    <a:pt x="86" y="103"/>
                    <a:pt x="820" y="86"/>
                  </a:cubicBezTo>
                  <a:lnTo>
                    <a:pt x="3242" y="86"/>
                  </a:lnTo>
                  <a:lnTo>
                    <a:pt x="6962" y="86"/>
                  </a:lnTo>
                  <a:cubicBezTo>
                    <a:pt x="7184" y="86"/>
                    <a:pt x="7405" y="120"/>
                    <a:pt x="7627" y="1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1;p57">
              <a:extLst>
                <a:ext uri="{FF2B5EF4-FFF2-40B4-BE49-F238E27FC236}">
                  <a16:creationId xmlns:a16="http://schemas.microsoft.com/office/drawing/2014/main" id="{F520C437-3964-6FFD-6560-84E1B9F654D4}"/>
                </a:ext>
              </a:extLst>
            </p:cNvPr>
            <p:cNvSpPr/>
            <p:nvPr/>
          </p:nvSpPr>
          <p:spPr>
            <a:xfrm>
              <a:off x="4741046" y="2906094"/>
              <a:ext cx="164971" cy="55254"/>
            </a:xfrm>
            <a:custGeom>
              <a:avLst/>
              <a:gdLst/>
              <a:ahLst/>
              <a:cxnLst/>
              <a:rect l="l" t="t" r="r" b="b"/>
              <a:pathLst>
                <a:path w="7491" h="2509" extrusionOk="0">
                  <a:moveTo>
                    <a:pt x="51" y="2423"/>
                  </a:moveTo>
                  <a:cubicBezTo>
                    <a:pt x="34" y="1621"/>
                    <a:pt x="17" y="819"/>
                    <a:pt x="0" y="34"/>
                  </a:cubicBezTo>
                  <a:lnTo>
                    <a:pt x="5221" y="0"/>
                  </a:lnTo>
                  <a:lnTo>
                    <a:pt x="6978" y="0"/>
                  </a:lnTo>
                  <a:cubicBezTo>
                    <a:pt x="7490" y="0"/>
                    <a:pt x="7490" y="0"/>
                    <a:pt x="7490" y="546"/>
                  </a:cubicBezTo>
                  <a:cubicBezTo>
                    <a:pt x="7490" y="1178"/>
                    <a:pt x="7490" y="1792"/>
                    <a:pt x="7473" y="2423"/>
                  </a:cubicBezTo>
                  <a:cubicBezTo>
                    <a:pt x="7336" y="2491"/>
                    <a:pt x="7166" y="2508"/>
                    <a:pt x="7012" y="2491"/>
                  </a:cubicBezTo>
                  <a:lnTo>
                    <a:pt x="529" y="2491"/>
                  </a:lnTo>
                  <a:cubicBezTo>
                    <a:pt x="358" y="2508"/>
                    <a:pt x="205" y="2491"/>
                    <a:pt x="51" y="2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42;p57">
              <a:extLst>
                <a:ext uri="{FF2B5EF4-FFF2-40B4-BE49-F238E27FC236}">
                  <a16:creationId xmlns:a16="http://schemas.microsoft.com/office/drawing/2014/main" id="{5B9AAA06-B47D-DCF1-60E7-7107202F17A3}"/>
                </a:ext>
              </a:extLst>
            </p:cNvPr>
            <p:cNvSpPr/>
            <p:nvPr/>
          </p:nvSpPr>
          <p:spPr>
            <a:xfrm>
              <a:off x="4905996" y="3514800"/>
              <a:ext cx="110487" cy="165345"/>
            </a:xfrm>
            <a:custGeom>
              <a:avLst/>
              <a:gdLst/>
              <a:ahLst/>
              <a:cxnLst/>
              <a:rect l="l" t="t" r="r" b="b"/>
              <a:pathLst>
                <a:path w="5017" h="7508" extrusionOk="0">
                  <a:moveTo>
                    <a:pt x="2474" y="7507"/>
                  </a:moveTo>
                  <a:cubicBezTo>
                    <a:pt x="1843" y="7507"/>
                    <a:pt x="1177" y="7490"/>
                    <a:pt x="529" y="7473"/>
                  </a:cubicBezTo>
                  <a:cubicBezTo>
                    <a:pt x="0" y="7473"/>
                    <a:pt x="0" y="7456"/>
                    <a:pt x="0" y="6927"/>
                  </a:cubicBezTo>
                  <a:lnTo>
                    <a:pt x="0" y="3088"/>
                  </a:lnTo>
                  <a:cubicBezTo>
                    <a:pt x="0" y="2508"/>
                    <a:pt x="17" y="2491"/>
                    <a:pt x="563" y="2491"/>
                  </a:cubicBezTo>
                  <a:lnTo>
                    <a:pt x="2082" y="2491"/>
                  </a:lnTo>
                  <a:cubicBezTo>
                    <a:pt x="2508" y="2491"/>
                    <a:pt x="2525" y="2440"/>
                    <a:pt x="2542" y="2030"/>
                  </a:cubicBezTo>
                  <a:lnTo>
                    <a:pt x="2542" y="563"/>
                  </a:lnTo>
                  <a:cubicBezTo>
                    <a:pt x="2542" y="17"/>
                    <a:pt x="2542" y="17"/>
                    <a:pt x="3071" y="0"/>
                  </a:cubicBezTo>
                  <a:lnTo>
                    <a:pt x="5016" y="0"/>
                  </a:lnTo>
                  <a:cubicBezTo>
                    <a:pt x="4999" y="137"/>
                    <a:pt x="4982" y="256"/>
                    <a:pt x="4965" y="375"/>
                  </a:cubicBezTo>
                  <a:cubicBezTo>
                    <a:pt x="4760" y="682"/>
                    <a:pt x="4453" y="734"/>
                    <a:pt x="4112" y="751"/>
                  </a:cubicBezTo>
                  <a:cubicBezTo>
                    <a:pt x="3293" y="785"/>
                    <a:pt x="3293" y="785"/>
                    <a:pt x="3259" y="1638"/>
                  </a:cubicBezTo>
                  <a:cubicBezTo>
                    <a:pt x="3242" y="1962"/>
                    <a:pt x="3208" y="2286"/>
                    <a:pt x="2883" y="2474"/>
                  </a:cubicBezTo>
                  <a:cubicBezTo>
                    <a:pt x="2559" y="2491"/>
                    <a:pt x="2525" y="2679"/>
                    <a:pt x="2525" y="2969"/>
                  </a:cubicBezTo>
                  <a:lnTo>
                    <a:pt x="2525" y="6842"/>
                  </a:lnTo>
                  <a:cubicBezTo>
                    <a:pt x="2576" y="7064"/>
                    <a:pt x="2542" y="7285"/>
                    <a:pt x="2474" y="75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43;p57">
              <a:extLst>
                <a:ext uri="{FF2B5EF4-FFF2-40B4-BE49-F238E27FC236}">
                  <a16:creationId xmlns:a16="http://schemas.microsoft.com/office/drawing/2014/main" id="{894927B9-537A-6AE7-742B-7D6511E5D352}"/>
                </a:ext>
              </a:extLst>
            </p:cNvPr>
            <p:cNvSpPr/>
            <p:nvPr/>
          </p:nvSpPr>
          <p:spPr>
            <a:xfrm>
              <a:off x="4742169" y="2959455"/>
              <a:ext cx="273938" cy="113482"/>
            </a:xfrm>
            <a:custGeom>
              <a:avLst/>
              <a:gdLst/>
              <a:ahLst/>
              <a:cxnLst/>
              <a:rect l="l" t="t" r="r" b="b"/>
              <a:pathLst>
                <a:path w="12439" h="5153" extrusionOk="0">
                  <a:moveTo>
                    <a:pt x="0" y="0"/>
                  </a:moveTo>
                  <a:lnTo>
                    <a:pt x="7422" y="0"/>
                  </a:lnTo>
                  <a:cubicBezTo>
                    <a:pt x="7985" y="154"/>
                    <a:pt x="8548" y="51"/>
                    <a:pt x="9111" y="68"/>
                  </a:cubicBezTo>
                  <a:lnTo>
                    <a:pt x="9538" y="68"/>
                  </a:lnTo>
                  <a:cubicBezTo>
                    <a:pt x="9964" y="85"/>
                    <a:pt x="9981" y="85"/>
                    <a:pt x="9981" y="512"/>
                  </a:cubicBezTo>
                  <a:cubicBezTo>
                    <a:pt x="9981" y="1075"/>
                    <a:pt x="9998" y="1655"/>
                    <a:pt x="9981" y="2218"/>
                  </a:cubicBezTo>
                  <a:cubicBezTo>
                    <a:pt x="9981" y="2525"/>
                    <a:pt x="10101" y="2610"/>
                    <a:pt x="10374" y="2593"/>
                  </a:cubicBezTo>
                  <a:cubicBezTo>
                    <a:pt x="10903" y="2593"/>
                    <a:pt x="11431" y="2593"/>
                    <a:pt x="11960" y="2593"/>
                  </a:cubicBezTo>
                  <a:cubicBezTo>
                    <a:pt x="12421" y="2593"/>
                    <a:pt x="12438" y="2593"/>
                    <a:pt x="12438" y="3071"/>
                  </a:cubicBezTo>
                  <a:lnTo>
                    <a:pt x="12438" y="5136"/>
                  </a:lnTo>
                  <a:cubicBezTo>
                    <a:pt x="11807" y="5136"/>
                    <a:pt x="11141" y="5153"/>
                    <a:pt x="10493" y="5153"/>
                  </a:cubicBezTo>
                  <a:cubicBezTo>
                    <a:pt x="10015" y="5153"/>
                    <a:pt x="9998" y="5136"/>
                    <a:pt x="9998" y="4607"/>
                  </a:cubicBezTo>
                  <a:cubicBezTo>
                    <a:pt x="9981" y="4095"/>
                    <a:pt x="9981" y="3600"/>
                    <a:pt x="9998" y="3088"/>
                  </a:cubicBezTo>
                  <a:cubicBezTo>
                    <a:pt x="9998" y="2764"/>
                    <a:pt x="9862" y="2662"/>
                    <a:pt x="9572" y="2662"/>
                  </a:cubicBezTo>
                  <a:cubicBezTo>
                    <a:pt x="9026" y="2662"/>
                    <a:pt x="8480" y="2679"/>
                    <a:pt x="7934" y="2662"/>
                  </a:cubicBezTo>
                  <a:cubicBezTo>
                    <a:pt x="7507" y="2662"/>
                    <a:pt x="7473" y="2610"/>
                    <a:pt x="7456" y="2201"/>
                  </a:cubicBezTo>
                  <a:cubicBezTo>
                    <a:pt x="7439" y="1809"/>
                    <a:pt x="7456" y="1399"/>
                    <a:pt x="7456" y="990"/>
                  </a:cubicBezTo>
                  <a:cubicBezTo>
                    <a:pt x="7456" y="34"/>
                    <a:pt x="7524" y="137"/>
                    <a:pt x="6620" y="119"/>
                  </a:cubicBezTo>
                  <a:lnTo>
                    <a:pt x="649" y="119"/>
                  </a:lnTo>
                  <a:cubicBezTo>
                    <a:pt x="427" y="119"/>
                    <a:pt x="188" y="20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44;p57">
              <a:extLst>
                <a:ext uri="{FF2B5EF4-FFF2-40B4-BE49-F238E27FC236}">
                  <a16:creationId xmlns:a16="http://schemas.microsoft.com/office/drawing/2014/main" id="{0EA0B46D-5992-7BCD-39E2-AAA9F64BD96E}"/>
                </a:ext>
              </a:extLst>
            </p:cNvPr>
            <p:cNvSpPr/>
            <p:nvPr/>
          </p:nvSpPr>
          <p:spPr>
            <a:xfrm>
              <a:off x="4132714" y="3514800"/>
              <a:ext cx="56378" cy="110487"/>
            </a:xfrm>
            <a:custGeom>
              <a:avLst/>
              <a:gdLst/>
              <a:ahLst/>
              <a:cxnLst/>
              <a:rect l="l" t="t" r="r" b="b"/>
              <a:pathLst>
                <a:path w="2560" h="5017" extrusionOk="0">
                  <a:moveTo>
                    <a:pt x="0" y="5016"/>
                  </a:moveTo>
                  <a:lnTo>
                    <a:pt x="0" y="648"/>
                  </a:lnTo>
                  <a:cubicBezTo>
                    <a:pt x="0" y="17"/>
                    <a:pt x="0" y="0"/>
                    <a:pt x="615" y="0"/>
                  </a:cubicBezTo>
                  <a:cubicBezTo>
                    <a:pt x="1246" y="0"/>
                    <a:pt x="1911" y="17"/>
                    <a:pt x="2560" y="17"/>
                  </a:cubicBezTo>
                  <a:cubicBezTo>
                    <a:pt x="2560" y="1501"/>
                    <a:pt x="2560" y="2969"/>
                    <a:pt x="2543" y="4436"/>
                  </a:cubicBezTo>
                  <a:cubicBezTo>
                    <a:pt x="2543" y="5016"/>
                    <a:pt x="2543" y="5016"/>
                    <a:pt x="1997" y="5016"/>
                  </a:cubicBezTo>
                  <a:cubicBezTo>
                    <a:pt x="1331" y="5016"/>
                    <a:pt x="666" y="5016"/>
                    <a:pt x="0" y="50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45;p57">
              <a:extLst>
                <a:ext uri="{FF2B5EF4-FFF2-40B4-BE49-F238E27FC236}">
                  <a16:creationId xmlns:a16="http://schemas.microsoft.com/office/drawing/2014/main" id="{5EC40374-1132-C4F8-E8F6-DFC453075B96}"/>
                </a:ext>
              </a:extLst>
            </p:cNvPr>
            <p:cNvSpPr/>
            <p:nvPr/>
          </p:nvSpPr>
          <p:spPr>
            <a:xfrm>
              <a:off x="4851886" y="3680873"/>
              <a:ext cx="55629" cy="111984"/>
            </a:xfrm>
            <a:custGeom>
              <a:avLst/>
              <a:gdLst/>
              <a:ahLst/>
              <a:cxnLst/>
              <a:rect l="l" t="t" r="r" b="b"/>
              <a:pathLst>
                <a:path w="2526" h="5085" extrusionOk="0">
                  <a:moveTo>
                    <a:pt x="0" y="5033"/>
                  </a:moveTo>
                  <a:lnTo>
                    <a:pt x="0" y="563"/>
                  </a:lnTo>
                  <a:cubicBezTo>
                    <a:pt x="0" y="17"/>
                    <a:pt x="0" y="17"/>
                    <a:pt x="546" y="0"/>
                  </a:cubicBezTo>
                  <a:lnTo>
                    <a:pt x="2474" y="0"/>
                  </a:lnTo>
                  <a:cubicBezTo>
                    <a:pt x="2474" y="1433"/>
                    <a:pt x="2474" y="2850"/>
                    <a:pt x="2457" y="4266"/>
                  </a:cubicBezTo>
                  <a:cubicBezTo>
                    <a:pt x="2457" y="5085"/>
                    <a:pt x="2525" y="4982"/>
                    <a:pt x="1689" y="4999"/>
                  </a:cubicBezTo>
                  <a:cubicBezTo>
                    <a:pt x="1126" y="4965"/>
                    <a:pt x="563" y="4982"/>
                    <a:pt x="0" y="50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46;p57">
              <a:extLst>
                <a:ext uri="{FF2B5EF4-FFF2-40B4-BE49-F238E27FC236}">
                  <a16:creationId xmlns:a16="http://schemas.microsoft.com/office/drawing/2014/main" id="{D085390C-310E-4974-C907-D27AC2CC533A}"/>
                </a:ext>
              </a:extLst>
            </p:cNvPr>
            <p:cNvSpPr/>
            <p:nvPr/>
          </p:nvSpPr>
          <p:spPr>
            <a:xfrm>
              <a:off x="3691226" y="3680873"/>
              <a:ext cx="54880" cy="110861"/>
            </a:xfrm>
            <a:custGeom>
              <a:avLst/>
              <a:gdLst/>
              <a:ahLst/>
              <a:cxnLst/>
              <a:rect l="l" t="t" r="r" b="b"/>
              <a:pathLst>
                <a:path w="2492" h="5034" extrusionOk="0">
                  <a:moveTo>
                    <a:pt x="0" y="17"/>
                  </a:moveTo>
                  <a:cubicBezTo>
                    <a:pt x="631" y="17"/>
                    <a:pt x="1280" y="0"/>
                    <a:pt x="1928" y="17"/>
                  </a:cubicBezTo>
                  <a:cubicBezTo>
                    <a:pt x="2491" y="17"/>
                    <a:pt x="2491" y="17"/>
                    <a:pt x="2491" y="614"/>
                  </a:cubicBezTo>
                  <a:lnTo>
                    <a:pt x="2491" y="5033"/>
                  </a:lnTo>
                  <a:cubicBezTo>
                    <a:pt x="1826" y="4965"/>
                    <a:pt x="1160" y="5016"/>
                    <a:pt x="495" y="4999"/>
                  </a:cubicBezTo>
                  <a:cubicBezTo>
                    <a:pt x="34" y="4982"/>
                    <a:pt x="17" y="4982"/>
                    <a:pt x="17" y="4522"/>
                  </a:cubicBezTo>
                  <a:cubicBezTo>
                    <a:pt x="0" y="3020"/>
                    <a:pt x="0" y="1519"/>
                    <a:pt x="0" y="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47;p57">
              <a:extLst>
                <a:ext uri="{FF2B5EF4-FFF2-40B4-BE49-F238E27FC236}">
                  <a16:creationId xmlns:a16="http://schemas.microsoft.com/office/drawing/2014/main" id="{F1BF8DC8-14B1-2F59-D787-92531F6C98AC}"/>
                </a:ext>
              </a:extLst>
            </p:cNvPr>
            <p:cNvSpPr/>
            <p:nvPr/>
          </p:nvSpPr>
          <p:spPr>
            <a:xfrm>
              <a:off x="3581883" y="2960204"/>
              <a:ext cx="110113" cy="112359"/>
            </a:xfrm>
            <a:custGeom>
              <a:avLst/>
              <a:gdLst/>
              <a:ahLst/>
              <a:cxnLst/>
              <a:rect l="l" t="t" r="r" b="b"/>
              <a:pathLst>
                <a:path w="5000" h="5102" extrusionOk="0">
                  <a:moveTo>
                    <a:pt x="4863" y="68"/>
                  </a:moveTo>
                  <a:lnTo>
                    <a:pt x="4982" y="85"/>
                  </a:lnTo>
                  <a:cubicBezTo>
                    <a:pt x="4982" y="785"/>
                    <a:pt x="4999" y="1467"/>
                    <a:pt x="4999" y="2150"/>
                  </a:cubicBezTo>
                  <a:cubicBezTo>
                    <a:pt x="4999" y="2576"/>
                    <a:pt x="4948" y="2611"/>
                    <a:pt x="4539" y="2628"/>
                  </a:cubicBezTo>
                  <a:cubicBezTo>
                    <a:pt x="4078" y="2645"/>
                    <a:pt x="3617" y="2628"/>
                    <a:pt x="3140" y="2628"/>
                  </a:cubicBezTo>
                  <a:cubicBezTo>
                    <a:pt x="2457" y="2628"/>
                    <a:pt x="2457" y="2628"/>
                    <a:pt x="2457" y="3344"/>
                  </a:cubicBezTo>
                  <a:cubicBezTo>
                    <a:pt x="2457" y="3788"/>
                    <a:pt x="2440" y="4231"/>
                    <a:pt x="2457" y="4675"/>
                  </a:cubicBezTo>
                  <a:cubicBezTo>
                    <a:pt x="2474" y="4999"/>
                    <a:pt x="2338" y="5102"/>
                    <a:pt x="2031" y="5102"/>
                  </a:cubicBezTo>
                  <a:cubicBezTo>
                    <a:pt x="1450" y="5085"/>
                    <a:pt x="853" y="5085"/>
                    <a:pt x="273" y="5085"/>
                  </a:cubicBezTo>
                  <a:cubicBezTo>
                    <a:pt x="341" y="4726"/>
                    <a:pt x="546" y="4402"/>
                    <a:pt x="529" y="3993"/>
                  </a:cubicBezTo>
                  <a:cubicBezTo>
                    <a:pt x="495" y="3583"/>
                    <a:pt x="495" y="3242"/>
                    <a:pt x="137" y="2986"/>
                  </a:cubicBezTo>
                  <a:cubicBezTo>
                    <a:pt x="51" y="2901"/>
                    <a:pt x="0" y="2781"/>
                    <a:pt x="34" y="2662"/>
                  </a:cubicBezTo>
                  <a:cubicBezTo>
                    <a:pt x="188" y="2474"/>
                    <a:pt x="410" y="2559"/>
                    <a:pt x="597" y="2559"/>
                  </a:cubicBezTo>
                  <a:cubicBezTo>
                    <a:pt x="1109" y="2542"/>
                    <a:pt x="1621" y="2559"/>
                    <a:pt x="2116" y="2559"/>
                  </a:cubicBezTo>
                  <a:cubicBezTo>
                    <a:pt x="2321" y="2594"/>
                    <a:pt x="2491" y="2423"/>
                    <a:pt x="2440" y="2235"/>
                  </a:cubicBezTo>
                  <a:cubicBezTo>
                    <a:pt x="2440" y="1638"/>
                    <a:pt x="2457" y="1058"/>
                    <a:pt x="2440" y="461"/>
                  </a:cubicBezTo>
                  <a:cubicBezTo>
                    <a:pt x="2440" y="154"/>
                    <a:pt x="2542" y="34"/>
                    <a:pt x="2867" y="34"/>
                  </a:cubicBezTo>
                  <a:cubicBezTo>
                    <a:pt x="3515" y="68"/>
                    <a:pt x="4197" y="0"/>
                    <a:pt x="4863" y="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48;p57">
              <a:extLst>
                <a:ext uri="{FF2B5EF4-FFF2-40B4-BE49-F238E27FC236}">
                  <a16:creationId xmlns:a16="http://schemas.microsoft.com/office/drawing/2014/main" id="{5250128B-53AC-BA59-D4F7-F16816EFD3E7}"/>
                </a:ext>
              </a:extLst>
            </p:cNvPr>
            <p:cNvSpPr/>
            <p:nvPr/>
          </p:nvSpPr>
          <p:spPr>
            <a:xfrm>
              <a:off x="4518595" y="3680873"/>
              <a:ext cx="56752" cy="54506"/>
            </a:xfrm>
            <a:custGeom>
              <a:avLst/>
              <a:gdLst/>
              <a:ahLst/>
              <a:cxnLst/>
              <a:rect l="l" t="t" r="r" b="b"/>
              <a:pathLst>
                <a:path w="2577" h="2475" extrusionOk="0">
                  <a:moveTo>
                    <a:pt x="18" y="34"/>
                  </a:moveTo>
                  <a:cubicBezTo>
                    <a:pt x="700" y="34"/>
                    <a:pt x="1383" y="0"/>
                    <a:pt x="2082" y="17"/>
                  </a:cubicBezTo>
                  <a:cubicBezTo>
                    <a:pt x="2543" y="17"/>
                    <a:pt x="2560" y="34"/>
                    <a:pt x="2577" y="546"/>
                  </a:cubicBezTo>
                  <a:lnTo>
                    <a:pt x="2577" y="2474"/>
                  </a:lnTo>
                  <a:cubicBezTo>
                    <a:pt x="1843" y="2474"/>
                    <a:pt x="1110" y="2474"/>
                    <a:pt x="393" y="2474"/>
                  </a:cubicBezTo>
                  <a:cubicBezTo>
                    <a:pt x="103" y="2474"/>
                    <a:pt x="1" y="2389"/>
                    <a:pt x="1" y="2099"/>
                  </a:cubicBezTo>
                  <a:cubicBezTo>
                    <a:pt x="18" y="1399"/>
                    <a:pt x="18" y="717"/>
                    <a:pt x="18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49;p57">
              <a:extLst>
                <a:ext uri="{FF2B5EF4-FFF2-40B4-BE49-F238E27FC236}">
                  <a16:creationId xmlns:a16="http://schemas.microsoft.com/office/drawing/2014/main" id="{0C9091CC-7FDB-0DC0-D786-09C46680ADAC}"/>
                </a:ext>
              </a:extLst>
            </p:cNvPr>
            <p:cNvSpPr/>
            <p:nvPr/>
          </p:nvSpPr>
          <p:spPr>
            <a:xfrm>
              <a:off x="3745314" y="3791339"/>
              <a:ext cx="57148" cy="54131"/>
            </a:xfrm>
            <a:custGeom>
              <a:avLst/>
              <a:gdLst/>
              <a:ahLst/>
              <a:cxnLst/>
              <a:rect l="l" t="t" r="r" b="b"/>
              <a:pathLst>
                <a:path w="2595" h="2458" extrusionOk="0">
                  <a:moveTo>
                    <a:pt x="18" y="17"/>
                  </a:moveTo>
                  <a:cubicBezTo>
                    <a:pt x="718" y="17"/>
                    <a:pt x="1400" y="0"/>
                    <a:pt x="2082" y="0"/>
                  </a:cubicBezTo>
                  <a:cubicBezTo>
                    <a:pt x="2560" y="0"/>
                    <a:pt x="2577" y="17"/>
                    <a:pt x="2577" y="529"/>
                  </a:cubicBezTo>
                  <a:cubicBezTo>
                    <a:pt x="2577" y="1161"/>
                    <a:pt x="2577" y="1809"/>
                    <a:pt x="2594" y="2457"/>
                  </a:cubicBezTo>
                  <a:cubicBezTo>
                    <a:pt x="1861" y="2457"/>
                    <a:pt x="1127" y="2440"/>
                    <a:pt x="410" y="2457"/>
                  </a:cubicBezTo>
                  <a:cubicBezTo>
                    <a:pt x="120" y="2457"/>
                    <a:pt x="1" y="2389"/>
                    <a:pt x="18" y="2082"/>
                  </a:cubicBezTo>
                  <a:cubicBezTo>
                    <a:pt x="18" y="1382"/>
                    <a:pt x="18" y="700"/>
                    <a:pt x="18" y="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50;p57">
              <a:extLst>
                <a:ext uri="{FF2B5EF4-FFF2-40B4-BE49-F238E27FC236}">
                  <a16:creationId xmlns:a16="http://schemas.microsoft.com/office/drawing/2014/main" id="{16C4799A-F42A-9232-D533-0E75A10898EC}"/>
                </a:ext>
              </a:extLst>
            </p:cNvPr>
            <p:cNvSpPr/>
            <p:nvPr/>
          </p:nvSpPr>
          <p:spPr>
            <a:xfrm>
              <a:off x="4795508" y="3791339"/>
              <a:ext cx="56400" cy="54131"/>
            </a:xfrm>
            <a:custGeom>
              <a:avLst/>
              <a:gdLst/>
              <a:ahLst/>
              <a:cxnLst/>
              <a:rect l="l" t="t" r="r" b="b"/>
              <a:pathLst>
                <a:path w="2561" h="2458" extrusionOk="0">
                  <a:moveTo>
                    <a:pt x="1" y="2457"/>
                  </a:moveTo>
                  <a:lnTo>
                    <a:pt x="1" y="529"/>
                  </a:lnTo>
                  <a:cubicBezTo>
                    <a:pt x="1" y="17"/>
                    <a:pt x="18" y="0"/>
                    <a:pt x="513" y="0"/>
                  </a:cubicBezTo>
                  <a:cubicBezTo>
                    <a:pt x="1195" y="0"/>
                    <a:pt x="1878" y="0"/>
                    <a:pt x="2560" y="17"/>
                  </a:cubicBezTo>
                  <a:cubicBezTo>
                    <a:pt x="2560" y="683"/>
                    <a:pt x="2560" y="1348"/>
                    <a:pt x="2543" y="1997"/>
                  </a:cubicBezTo>
                  <a:cubicBezTo>
                    <a:pt x="2543" y="2423"/>
                    <a:pt x="2526" y="2440"/>
                    <a:pt x="2117" y="2440"/>
                  </a:cubicBezTo>
                  <a:cubicBezTo>
                    <a:pt x="1417" y="2457"/>
                    <a:pt x="718" y="2457"/>
                    <a:pt x="1" y="24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1;p57">
              <a:extLst>
                <a:ext uri="{FF2B5EF4-FFF2-40B4-BE49-F238E27FC236}">
                  <a16:creationId xmlns:a16="http://schemas.microsoft.com/office/drawing/2014/main" id="{1AE816D3-ED9F-FB62-96C8-7FB46C00E0B8}"/>
                </a:ext>
              </a:extLst>
            </p:cNvPr>
            <p:cNvSpPr/>
            <p:nvPr/>
          </p:nvSpPr>
          <p:spPr>
            <a:xfrm>
              <a:off x="4078605" y="3624892"/>
              <a:ext cx="54506" cy="56752"/>
            </a:xfrm>
            <a:custGeom>
              <a:avLst/>
              <a:gdLst/>
              <a:ahLst/>
              <a:cxnLst/>
              <a:rect l="l" t="t" r="r" b="b"/>
              <a:pathLst>
                <a:path w="2475" h="2577" extrusionOk="0">
                  <a:moveTo>
                    <a:pt x="1" y="2576"/>
                  </a:moveTo>
                  <a:lnTo>
                    <a:pt x="1" y="512"/>
                  </a:lnTo>
                  <a:cubicBezTo>
                    <a:pt x="1" y="34"/>
                    <a:pt x="18" y="17"/>
                    <a:pt x="529" y="0"/>
                  </a:cubicBezTo>
                  <a:cubicBezTo>
                    <a:pt x="1161" y="0"/>
                    <a:pt x="1809" y="0"/>
                    <a:pt x="2457" y="17"/>
                  </a:cubicBezTo>
                  <a:cubicBezTo>
                    <a:pt x="2457" y="717"/>
                    <a:pt x="2457" y="1416"/>
                    <a:pt x="2474" y="2133"/>
                  </a:cubicBezTo>
                  <a:cubicBezTo>
                    <a:pt x="2474" y="2440"/>
                    <a:pt x="2355" y="2559"/>
                    <a:pt x="2048" y="2559"/>
                  </a:cubicBezTo>
                  <a:cubicBezTo>
                    <a:pt x="1365" y="2542"/>
                    <a:pt x="683" y="2559"/>
                    <a:pt x="1" y="25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2;p57">
              <a:extLst>
                <a:ext uri="{FF2B5EF4-FFF2-40B4-BE49-F238E27FC236}">
                  <a16:creationId xmlns:a16="http://schemas.microsoft.com/office/drawing/2014/main" id="{96CD014A-FB67-1A4A-696B-AC0F094E89CD}"/>
                </a:ext>
              </a:extLst>
            </p:cNvPr>
            <p:cNvSpPr/>
            <p:nvPr/>
          </p:nvSpPr>
          <p:spPr>
            <a:xfrm>
              <a:off x="4022623" y="3681248"/>
              <a:ext cx="56378" cy="54131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0" y="2457"/>
                  </a:moveTo>
                  <a:lnTo>
                    <a:pt x="0" y="580"/>
                  </a:lnTo>
                  <a:cubicBezTo>
                    <a:pt x="0" y="0"/>
                    <a:pt x="0" y="0"/>
                    <a:pt x="563" y="0"/>
                  </a:cubicBezTo>
                  <a:lnTo>
                    <a:pt x="2560" y="0"/>
                  </a:lnTo>
                  <a:cubicBezTo>
                    <a:pt x="2560" y="632"/>
                    <a:pt x="2560" y="1280"/>
                    <a:pt x="2543" y="1928"/>
                  </a:cubicBezTo>
                  <a:cubicBezTo>
                    <a:pt x="2543" y="2440"/>
                    <a:pt x="2543" y="2440"/>
                    <a:pt x="1997" y="2457"/>
                  </a:cubicBezTo>
                  <a:cubicBezTo>
                    <a:pt x="1331" y="2457"/>
                    <a:pt x="649" y="2457"/>
                    <a:pt x="0" y="24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3;p57">
              <a:extLst>
                <a:ext uri="{FF2B5EF4-FFF2-40B4-BE49-F238E27FC236}">
                  <a16:creationId xmlns:a16="http://schemas.microsoft.com/office/drawing/2014/main" id="{E951F110-2B7E-05AD-1687-DEDF473C9545}"/>
                </a:ext>
              </a:extLst>
            </p:cNvPr>
            <p:cNvSpPr/>
            <p:nvPr/>
          </p:nvSpPr>
          <p:spPr>
            <a:xfrm>
              <a:off x="4969862" y="3523059"/>
              <a:ext cx="46247" cy="47745"/>
            </a:xfrm>
            <a:custGeom>
              <a:avLst/>
              <a:gdLst/>
              <a:ahLst/>
              <a:cxnLst/>
              <a:rect l="l" t="t" r="r" b="b"/>
              <a:pathLst>
                <a:path w="2100" h="2168" extrusionOk="0">
                  <a:moveTo>
                    <a:pt x="0" y="2099"/>
                  </a:moveTo>
                  <a:cubicBezTo>
                    <a:pt x="171" y="1792"/>
                    <a:pt x="120" y="1468"/>
                    <a:pt x="137" y="1143"/>
                  </a:cubicBezTo>
                  <a:cubicBezTo>
                    <a:pt x="137" y="34"/>
                    <a:pt x="18" y="120"/>
                    <a:pt x="1127" y="137"/>
                  </a:cubicBezTo>
                  <a:cubicBezTo>
                    <a:pt x="1451" y="137"/>
                    <a:pt x="1758" y="103"/>
                    <a:pt x="2082" y="0"/>
                  </a:cubicBezTo>
                  <a:cubicBezTo>
                    <a:pt x="2082" y="598"/>
                    <a:pt x="2082" y="1178"/>
                    <a:pt x="2099" y="1758"/>
                  </a:cubicBezTo>
                  <a:cubicBezTo>
                    <a:pt x="2099" y="2014"/>
                    <a:pt x="2031" y="2133"/>
                    <a:pt x="1758" y="2133"/>
                  </a:cubicBezTo>
                  <a:cubicBezTo>
                    <a:pt x="1178" y="2116"/>
                    <a:pt x="581" y="2167"/>
                    <a:pt x="0" y="20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54;p57">
              <a:extLst>
                <a:ext uri="{FF2B5EF4-FFF2-40B4-BE49-F238E27FC236}">
                  <a16:creationId xmlns:a16="http://schemas.microsoft.com/office/drawing/2014/main" id="{FE4056D3-EF7F-62B6-4B53-760977F54E70}"/>
                </a:ext>
              </a:extLst>
            </p:cNvPr>
            <p:cNvSpPr/>
            <p:nvPr/>
          </p:nvSpPr>
          <p:spPr>
            <a:xfrm>
              <a:off x="4629061" y="3127400"/>
              <a:ext cx="110861" cy="111236"/>
            </a:xfrm>
            <a:custGeom>
              <a:avLst/>
              <a:gdLst/>
              <a:ahLst/>
              <a:cxnLst/>
              <a:rect l="l" t="t" r="r" b="b"/>
              <a:pathLst>
                <a:path w="5034" h="5051" extrusionOk="0">
                  <a:moveTo>
                    <a:pt x="5034" y="2594"/>
                  </a:moveTo>
                  <a:lnTo>
                    <a:pt x="5034" y="4607"/>
                  </a:lnTo>
                  <a:cubicBezTo>
                    <a:pt x="5034" y="4897"/>
                    <a:pt x="4931" y="5051"/>
                    <a:pt x="4607" y="5034"/>
                  </a:cubicBezTo>
                  <a:cubicBezTo>
                    <a:pt x="3208" y="5017"/>
                    <a:pt x="1809" y="5034"/>
                    <a:pt x="410" y="5034"/>
                  </a:cubicBezTo>
                  <a:cubicBezTo>
                    <a:pt x="137" y="5034"/>
                    <a:pt x="1" y="4948"/>
                    <a:pt x="1" y="4641"/>
                  </a:cubicBezTo>
                  <a:cubicBezTo>
                    <a:pt x="18" y="3225"/>
                    <a:pt x="18" y="1809"/>
                    <a:pt x="1" y="376"/>
                  </a:cubicBezTo>
                  <a:cubicBezTo>
                    <a:pt x="1" y="86"/>
                    <a:pt x="154" y="1"/>
                    <a:pt x="410" y="1"/>
                  </a:cubicBezTo>
                  <a:lnTo>
                    <a:pt x="4607" y="1"/>
                  </a:lnTo>
                  <a:cubicBezTo>
                    <a:pt x="4949" y="1"/>
                    <a:pt x="5017" y="171"/>
                    <a:pt x="5017" y="461"/>
                  </a:cubicBezTo>
                  <a:cubicBezTo>
                    <a:pt x="5017" y="1178"/>
                    <a:pt x="5034" y="1894"/>
                    <a:pt x="5034" y="25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55;p57">
              <a:extLst>
                <a:ext uri="{FF2B5EF4-FFF2-40B4-BE49-F238E27FC236}">
                  <a16:creationId xmlns:a16="http://schemas.microsoft.com/office/drawing/2014/main" id="{D1BD324D-B4FD-EEBC-0962-0C528FCB25DE}"/>
                </a:ext>
              </a:extLst>
            </p:cNvPr>
            <p:cNvSpPr/>
            <p:nvPr/>
          </p:nvSpPr>
          <p:spPr>
            <a:xfrm>
              <a:off x="4795905" y="3128149"/>
              <a:ext cx="111236" cy="111610"/>
            </a:xfrm>
            <a:custGeom>
              <a:avLst/>
              <a:gdLst/>
              <a:ahLst/>
              <a:cxnLst/>
              <a:rect l="l" t="t" r="r" b="b"/>
              <a:pathLst>
                <a:path w="5051" h="5068" extrusionOk="0">
                  <a:moveTo>
                    <a:pt x="4999" y="2543"/>
                  </a:moveTo>
                  <a:lnTo>
                    <a:pt x="4999" y="4624"/>
                  </a:lnTo>
                  <a:cubicBezTo>
                    <a:pt x="5050" y="4846"/>
                    <a:pt x="4828" y="5068"/>
                    <a:pt x="4607" y="5017"/>
                  </a:cubicBezTo>
                  <a:lnTo>
                    <a:pt x="409" y="5017"/>
                  </a:lnTo>
                  <a:cubicBezTo>
                    <a:pt x="68" y="5017"/>
                    <a:pt x="0" y="4863"/>
                    <a:pt x="0" y="4573"/>
                  </a:cubicBezTo>
                  <a:cubicBezTo>
                    <a:pt x="0" y="3191"/>
                    <a:pt x="0" y="1809"/>
                    <a:pt x="0" y="427"/>
                  </a:cubicBezTo>
                  <a:cubicBezTo>
                    <a:pt x="0" y="120"/>
                    <a:pt x="119" y="1"/>
                    <a:pt x="427" y="1"/>
                  </a:cubicBezTo>
                  <a:lnTo>
                    <a:pt x="4555" y="1"/>
                  </a:lnTo>
                  <a:cubicBezTo>
                    <a:pt x="4965" y="1"/>
                    <a:pt x="4982" y="35"/>
                    <a:pt x="4982" y="478"/>
                  </a:cubicBezTo>
                  <a:lnTo>
                    <a:pt x="4982" y="2543"/>
                  </a:lnTo>
                  <a:lnTo>
                    <a:pt x="4982" y="25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56;p57">
              <a:extLst>
                <a:ext uri="{FF2B5EF4-FFF2-40B4-BE49-F238E27FC236}">
                  <a16:creationId xmlns:a16="http://schemas.microsoft.com/office/drawing/2014/main" id="{FE4BEEFA-92A6-2053-511F-90F0DB4E9EE8}"/>
                </a:ext>
              </a:extLst>
            </p:cNvPr>
            <p:cNvSpPr/>
            <p:nvPr/>
          </p:nvSpPr>
          <p:spPr>
            <a:xfrm>
              <a:off x="4629435" y="3294221"/>
              <a:ext cx="110487" cy="110487"/>
            </a:xfrm>
            <a:custGeom>
              <a:avLst/>
              <a:gdLst/>
              <a:ahLst/>
              <a:cxnLst/>
              <a:rect l="l" t="t" r="r" b="b"/>
              <a:pathLst>
                <a:path w="5017" h="5017" extrusionOk="0">
                  <a:moveTo>
                    <a:pt x="2475" y="18"/>
                  </a:moveTo>
                  <a:lnTo>
                    <a:pt x="4539" y="18"/>
                  </a:lnTo>
                  <a:cubicBezTo>
                    <a:pt x="4966" y="18"/>
                    <a:pt x="5000" y="52"/>
                    <a:pt x="5000" y="479"/>
                  </a:cubicBezTo>
                  <a:cubicBezTo>
                    <a:pt x="5017" y="1826"/>
                    <a:pt x="5017" y="3191"/>
                    <a:pt x="5000" y="4556"/>
                  </a:cubicBezTo>
                  <a:cubicBezTo>
                    <a:pt x="5000" y="4983"/>
                    <a:pt x="4966" y="5000"/>
                    <a:pt x="4539" y="5000"/>
                  </a:cubicBezTo>
                  <a:cubicBezTo>
                    <a:pt x="3191" y="5017"/>
                    <a:pt x="1826" y="5017"/>
                    <a:pt x="461" y="5000"/>
                  </a:cubicBezTo>
                  <a:cubicBezTo>
                    <a:pt x="69" y="5000"/>
                    <a:pt x="1" y="4949"/>
                    <a:pt x="1" y="4539"/>
                  </a:cubicBezTo>
                  <a:cubicBezTo>
                    <a:pt x="1" y="3174"/>
                    <a:pt x="1" y="1826"/>
                    <a:pt x="1" y="462"/>
                  </a:cubicBezTo>
                  <a:cubicBezTo>
                    <a:pt x="1" y="35"/>
                    <a:pt x="35" y="18"/>
                    <a:pt x="461" y="18"/>
                  </a:cubicBezTo>
                  <a:cubicBezTo>
                    <a:pt x="1127" y="1"/>
                    <a:pt x="1809" y="18"/>
                    <a:pt x="2475" y="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57;p57">
              <a:extLst>
                <a:ext uri="{FF2B5EF4-FFF2-40B4-BE49-F238E27FC236}">
                  <a16:creationId xmlns:a16="http://schemas.microsoft.com/office/drawing/2014/main" id="{801A1421-386A-6FED-5315-72C1FE6A31D5}"/>
                </a:ext>
              </a:extLst>
            </p:cNvPr>
            <p:cNvSpPr/>
            <p:nvPr/>
          </p:nvSpPr>
          <p:spPr>
            <a:xfrm>
              <a:off x="4795508" y="3293847"/>
              <a:ext cx="110509" cy="110487"/>
            </a:xfrm>
            <a:custGeom>
              <a:avLst/>
              <a:gdLst/>
              <a:ahLst/>
              <a:cxnLst/>
              <a:rect l="l" t="t" r="r" b="b"/>
              <a:pathLst>
                <a:path w="5018" h="5017" extrusionOk="0">
                  <a:moveTo>
                    <a:pt x="2560" y="18"/>
                  </a:moveTo>
                  <a:lnTo>
                    <a:pt x="4573" y="18"/>
                  </a:lnTo>
                  <a:cubicBezTo>
                    <a:pt x="5000" y="18"/>
                    <a:pt x="5017" y="35"/>
                    <a:pt x="5017" y="479"/>
                  </a:cubicBezTo>
                  <a:lnTo>
                    <a:pt x="5017" y="4607"/>
                  </a:lnTo>
                  <a:cubicBezTo>
                    <a:pt x="5017" y="4880"/>
                    <a:pt x="4915" y="5017"/>
                    <a:pt x="4625" y="5017"/>
                  </a:cubicBezTo>
                  <a:lnTo>
                    <a:pt x="427" y="5017"/>
                  </a:lnTo>
                  <a:cubicBezTo>
                    <a:pt x="120" y="5017"/>
                    <a:pt x="1" y="4897"/>
                    <a:pt x="1" y="4590"/>
                  </a:cubicBezTo>
                  <a:cubicBezTo>
                    <a:pt x="18" y="3208"/>
                    <a:pt x="18" y="1826"/>
                    <a:pt x="1" y="444"/>
                  </a:cubicBezTo>
                  <a:cubicBezTo>
                    <a:pt x="1" y="137"/>
                    <a:pt x="103" y="1"/>
                    <a:pt x="427" y="18"/>
                  </a:cubicBezTo>
                  <a:cubicBezTo>
                    <a:pt x="1144" y="18"/>
                    <a:pt x="1844" y="18"/>
                    <a:pt x="2560" y="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58;p57">
              <a:extLst>
                <a:ext uri="{FF2B5EF4-FFF2-40B4-BE49-F238E27FC236}">
                  <a16:creationId xmlns:a16="http://schemas.microsoft.com/office/drawing/2014/main" id="{679E1A79-F925-2D9C-F94D-AA21C09D2B7E}"/>
                </a:ext>
              </a:extLst>
            </p:cNvPr>
            <p:cNvSpPr/>
            <p:nvPr/>
          </p:nvSpPr>
          <p:spPr>
            <a:xfrm>
              <a:off x="4132714" y="3183007"/>
              <a:ext cx="166094" cy="62015"/>
            </a:xfrm>
            <a:custGeom>
              <a:avLst/>
              <a:gdLst/>
              <a:ahLst/>
              <a:cxnLst/>
              <a:rect l="l" t="t" r="r" b="b"/>
              <a:pathLst>
                <a:path w="7542" h="2816" extrusionOk="0">
                  <a:moveTo>
                    <a:pt x="0" y="2526"/>
                  </a:moveTo>
                  <a:lnTo>
                    <a:pt x="0" y="444"/>
                  </a:lnTo>
                  <a:cubicBezTo>
                    <a:pt x="0" y="18"/>
                    <a:pt x="35" y="1"/>
                    <a:pt x="444" y="1"/>
                  </a:cubicBezTo>
                  <a:lnTo>
                    <a:pt x="7081" y="1"/>
                  </a:lnTo>
                  <a:cubicBezTo>
                    <a:pt x="7507" y="1"/>
                    <a:pt x="7542" y="35"/>
                    <a:pt x="7542" y="444"/>
                  </a:cubicBezTo>
                  <a:lnTo>
                    <a:pt x="7542" y="2509"/>
                  </a:lnTo>
                  <a:cubicBezTo>
                    <a:pt x="7337" y="2713"/>
                    <a:pt x="7047" y="2816"/>
                    <a:pt x="6774" y="2782"/>
                  </a:cubicBezTo>
                  <a:lnTo>
                    <a:pt x="768" y="2782"/>
                  </a:lnTo>
                  <a:cubicBezTo>
                    <a:pt x="478" y="2782"/>
                    <a:pt x="205" y="2765"/>
                    <a:pt x="0" y="25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59;p57">
              <a:extLst>
                <a:ext uri="{FF2B5EF4-FFF2-40B4-BE49-F238E27FC236}">
                  <a16:creationId xmlns:a16="http://schemas.microsoft.com/office/drawing/2014/main" id="{F6541E37-D942-1A6B-F83D-D579EF0EC8A2}"/>
                </a:ext>
              </a:extLst>
            </p:cNvPr>
            <p:cNvSpPr/>
            <p:nvPr/>
          </p:nvSpPr>
          <p:spPr>
            <a:xfrm>
              <a:off x="4132714" y="3238614"/>
              <a:ext cx="166094" cy="56378"/>
            </a:xfrm>
            <a:custGeom>
              <a:avLst/>
              <a:gdLst/>
              <a:ahLst/>
              <a:cxnLst/>
              <a:rect l="l" t="t" r="r" b="b"/>
              <a:pathLst>
                <a:path w="7542" h="2560" extrusionOk="0">
                  <a:moveTo>
                    <a:pt x="0" y="1"/>
                  </a:moveTo>
                  <a:lnTo>
                    <a:pt x="7542" y="1"/>
                  </a:lnTo>
                  <a:lnTo>
                    <a:pt x="7542" y="2133"/>
                  </a:lnTo>
                  <a:cubicBezTo>
                    <a:pt x="7542" y="2441"/>
                    <a:pt x="7422" y="2560"/>
                    <a:pt x="7115" y="2560"/>
                  </a:cubicBezTo>
                  <a:lnTo>
                    <a:pt x="427" y="2560"/>
                  </a:lnTo>
                  <a:cubicBezTo>
                    <a:pt x="17" y="2560"/>
                    <a:pt x="0" y="2526"/>
                    <a:pt x="0" y="2082"/>
                  </a:cubicBezTo>
                  <a:cubicBezTo>
                    <a:pt x="0" y="1366"/>
                    <a:pt x="0" y="68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60;p57">
              <a:extLst>
                <a:ext uri="{FF2B5EF4-FFF2-40B4-BE49-F238E27FC236}">
                  <a16:creationId xmlns:a16="http://schemas.microsoft.com/office/drawing/2014/main" id="{F24AE5E3-88F1-3759-76ED-4E969DE29973}"/>
                </a:ext>
              </a:extLst>
            </p:cNvPr>
            <p:cNvSpPr/>
            <p:nvPr/>
          </p:nvSpPr>
          <p:spPr>
            <a:xfrm>
              <a:off x="4352522" y="3232602"/>
              <a:ext cx="166842" cy="62015"/>
            </a:xfrm>
            <a:custGeom>
              <a:avLst/>
              <a:gdLst/>
              <a:ahLst/>
              <a:cxnLst/>
              <a:rect l="l" t="t" r="r" b="b"/>
              <a:pathLst>
                <a:path w="7576" h="2816" extrusionOk="0">
                  <a:moveTo>
                    <a:pt x="7559" y="274"/>
                  </a:moveTo>
                  <a:cubicBezTo>
                    <a:pt x="7559" y="956"/>
                    <a:pt x="7576" y="1656"/>
                    <a:pt x="7559" y="2338"/>
                  </a:cubicBezTo>
                  <a:cubicBezTo>
                    <a:pt x="7559" y="2782"/>
                    <a:pt x="7542" y="2816"/>
                    <a:pt x="7132" y="2816"/>
                  </a:cubicBezTo>
                  <a:lnTo>
                    <a:pt x="495" y="2816"/>
                  </a:lnTo>
                  <a:cubicBezTo>
                    <a:pt x="69" y="2816"/>
                    <a:pt x="35" y="2765"/>
                    <a:pt x="17" y="2372"/>
                  </a:cubicBezTo>
                  <a:cubicBezTo>
                    <a:pt x="17" y="1775"/>
                    <a:pt x="17" y="1195"/>
                    <a:pt x="17" y="598"/>
                  </a:cubicBezTo>
                  <a:cubicBezTo>
                    <a:pt x="0" y="479"/>
                    <a:pt x="52" y="359"/>
                    <a:pt x="137" y="274"/>
                  </a:cubicBezTo>
                  <a:cubicBezTo>
                    <a:pt x="325" y="35"/>
                    <a:pt x="598" y="35"/>
                    <a:pt x="853" y="35"/>
                  </a:cubicBezTo>
                  <a:cubicBezTo>
                    <a:pt x="2850" y="35"/>
                    <a:pt x="4846" y="35"/>
                    <a:pt x="6825" y="35"/>
                  </a:cubicBezTo>
                  <a:cubicBezTo>
                    <a:pt x="7098" y="1"/>
                    <a:pt x="7354" y="86"/>
                    <a:pt x="7559" y="2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1;p57">
              <a:extLst>
                <a:ext uri="{FF2B5EF4-FFF2-40B4-BE49-F238E27FC236}">
                  <a16:creationId xmlns:a16="http://schemas.microsoft.com/office/drawing/2014/main" id="{4D5C0B93-B620-B5EC-6DA6-076FC24F4AAC}"/>
                </a:ext>
              </a:extLst>
            </p:cNvPr>
            <p:cNvSpPr/>
            <p:nvPr/>
          </p:nvSpPr>
          <p:spPr>
            <a:xfrm>
              <a:off x="4352148" y="3182258"/>
              <a:ext cx="167217" cy="56378"/>
            </a:xfrm>
            <a:custGeom>
              <a:avLst/>
              <a:gdLst/>
              <a:ahLst/>
              <a:cxnLst/>
              <a:rect l="l" t="t" r="r" b="b"/>
              <a:pathLst>
                <a:path w="7593" h="2560" extrusionOk="0">
                  <a:moveTo>
                    <a:pt x="7576" y="2560"/>
                  </a:moveTo>
                  <a:lnTo>
                    <a:pt x="154" y="2560"/>
                  </a:lnTo>
                  <a:cubicBezTo>
                    <a:pt x="86" y="2457"/>
                    <a:pt x="34" y="2338"/>
                    <a:pt x="34" y="2219"/>
                  </a:cubicBezTo>
                  <a:lnTo>
                    <a:pt x="34" y="444"/>
                  </a:lnTo>
                  <a:cubicBezTo>
                    <a:pt x="0" y="205"/>
                    <a:pt x="188" y="1"/>
                    <a:pt x="444" y="35"/>
                  </a:cubicBezTo>
                  <a:lnTo>
                    <a:pt x="734" y="35"/>
                  </a:lnTo>
                  <a:lnTo>
                    <a:pt x="6944" y="35"/>
                  </a:lnTo>
                  <a:lnTo>
                    <a:pt x="7132" y="35"/>
                  </a:lnTo>
                  <a:cubicBezTo>
                    <a:pt x="7559" y="52"/>
                    <a:pt x="7576" y="69"/>
                    <a:pt x="7593" y="495"/>
                  </a:cubicBezTo>
                  <a:cubicBezTo>
                    <a:pt x="7593" y="1161"/>
                    <a:pt x="7576" y="1860"/>
                    <a:pt x="7576" y="25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2;p57">
              <a:extLst>
                <a:ext uri="{FF2B5EF4-FFF2-40B4-BE49-F238E27FC236}">
                  <a16:creationId xmlns:a16="http://schemas.microsoft.com/office/drawing/2014/main" id="{E4C01C01-FD63-D56A-AB45-CC2BFB040BBB}"/>
                </a:ext>
              </a:extLst>
            </p:cNvPr>
            <p:cNvSpPr/>
            <p:nvPr/>
          </p:nvSpPr>
          <p:spPr>
            <a:xfrm>
              <a:off x="3715287" y="3099976"/>
              <a:ext cx="333600" cy="333600"/>
            </a:xfrm>
            <a:prstGeom prst="mathPlus">
              <a:avLst>
                <a:gd name="adj1" fmla="val 2352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3;p57">
              <a:extLst>
                <a:ext uri="{FF2B5EF4-FFF2-40B4-BE49-F238E27FC236}">
                  <a16:creationId xmlns:a16="http://schemas.microsoft.com/office/drawing/2014/main" id="{D26634B2-945D-5F26-44DD-21B4A842E123}"/>
                </a:ext>
              </a:extLst>
            </p:cNvPr>
            <p:cNvSpPr/>
            <p:nvPr/>
          </p:nvSpPr>
          <p:spPr>
            <a:xfrm>
              <a:off x="3847895" y="2906469"/>
              <a:ext cx="891273" cy="56003"/>
            </a:xfrm>
            <a:custGeom>
              <a:avLst/>
              <a:gdLst/>
              <a:ahLst/>
              <a:cxnLst/>
              <a:rect l="l" t="t" r="r" b="b"/>
              <a:pathLst>
                <a:path w="40471" h="2543" extrusionOk="0">
                  <a:moveTo>
                    <a:pt x="40437" y="34"/>
                  </a:moveTo>
                  <a:cubicBezTo>
                    <a:pt x="40437" y="734"/>
                    <a:pt x="40437" y="1416"/>
                    <a:pt x="40471" y="2116"/>
                  </a:cubicBezTo>
                  <a:cubicBezTo>
                    <a:pt x="40471" y="2440"/>
                    <a:pt x="40334" y="2543"/>
                    <a:pt x="40044" y="2525"/>
                  </a:cubicBezTo>
                  <a:lnTo>
                    <a:pt x="39549" y="2525"/>
                  </a:lnTo>
                  <a:lnTo>
                    <a:pt x="871" y="2525"/>
                  </a:lnTo>
                  <a:lnTo>
                    <a:pt x="376" y="2525"/>
                  </a:lnTo>
                  <a:cubicBezTo>
                    <a:pt x="1" y="1945"/>
                    <a:pt x="18" y="529"/>
                    <a:pt x="410" y="17"/>
                  </a:cubicBezTo>
                  <a:cubicBezTo>
                    <a:pt x="2901" y="17"/>
                    <a:pt x="5409" y="0"/>
                    <a:pt x="7900" y="0"/>
                  </a:cubicBezTo>
                  <a:lnTo>
                    <a:pt x="39703" y="0"/>
                  </a:lnTo>
                  <a:cubicBezTo>
                    <a:pt x="39942" y="17"/>
                    <a:pt x="40198" y="34"/>
                    <a:pt x="40437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5F2679-BFD0-DD91-88E6-3498798A5162}"/>
              </a:ext>
            </a:extLst>
          </p:cNvPr>
          <p:cNvGrpSpPr/>
          <p:nvPr/>
        </p:nvGrpSpPr>
        <p:grpSpPr>
          <a:xfrm>
            <a:off x="439381" y="526014"/>
            <a:ext cx="8027204" cy="629091"/>
            <a:chOff x="439381" y="526014"/>
            <a:chExt cx="8027204" cy="629091"/>
          </a:xfrm>
        </p:grpSpPr>
        <p:sp>
          <p:nvSpPr>
            <p:cNvPr id="473" name="화살표: 오른쪽 472">
              <a:extLst>
                <a:ext uri="{FF2B5EF4-FFF2-40B4-BE49-F238E27FC236}">
                  <a16:creationId xmlns:a16="http://schemas.microsoft.com/office/drawing/2014/main" id="{A075D251-3CFB-4137-9EE3-FFC19CA0A13A}"/>
                </a:ext>
              </a:extLst>
            </p:cNvPr>
            <p:cNvSpPr/>
            <p:nvPr/>
          </p:nvSpPr>
          <p:spPr>
            <a:xfrm>
              <a:off x="672781" y="594361"/>
              <a:ext cx="7793804" cy="195186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5" name="직선 연결선 474">
              <a:extLst>
                <a:ext uri="{FF2B5EF4-FFF2-40B4-BE49-F238E27FC236}">
                  <a16:creationId xmlns:a16="http://schemas.microsoft.com/office/drawing/2014/main" id="{554B600D-C094-AFD9-2375-50395492A3D3}"/>
                </a:ext>
              </a:extLst>
            </p:cNvPr>
            <p:cNvCxnSpPr>
              <a:cxnSpLocks/>
            </p:cNvCxnSpPr>
            <p:nvPr/>
          </p:nvCxnSpPr>
          <p:spPr>
            <a:xfrm>
              <a:off x="672778" y="526014"/>
              <a:ext cx="0" cy="285519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9" name="직선 연결선 498">
              <a:extLst>
                <a:ext uri="{FF2B5EF4-FFF2-40B4-BE49-F238E27FC236}">
                  <a16:creationId xmlns:a16="http://schemas.microsoft.com/office/drawing/2014/main" id="{83887927-A146-85D4-D892-97005302FE50}"/>
                </a:ext>
              </a:extLst>
            </p:cNvPr>
            <p:cNvCxnSpPr>
              <a:cxnSpLocks/>
            </p:cNvCxnSpPr>
            <p:nvPr/>
          </p:nvCxnSpPr>
          <p:spPr>
            <a:xfrm>
              <a:off x="1640518" y="526014"/>
              <a:ext cx="0" cy="285519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0" name="직선 연결선 499">
              <a:extLst>
                <a:ext uri="{FF2B5EF4-FFF2-40B4-BE49-F238E27FC236}">
                  <a16:creationId xmlns:a16="http://schemas.microsoft.com/office/drawing/2014/main" id="{BB70EF96-7EF8-707C-1DFA-B1E99CA12647}"/>
                </a:ext>
              </a:extLst>
            </p:cNvPr>
            <p:cNvCxnSpPr>
              <a:cxnSpLocks/>
            </p:cNvCxnSpPr>
            <p:nvPr/>
          </p:nvCxnSpPr>
          <p:spPr>
            <a:xfrm>
              <a:off x="2608258" y="526014"/>
              <a:ext cx="0" cy="285519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1" name="직선 연결선 500">
              <a:extLst>
                <a:ext uri="{FF2B5EF4-FFF2-40B4-BE49-F238E27FC236}">
                  <a16:creationId xmlns:a16="http://schemas.microsoft.com/office/drawing/2014/main" id="{E6C2686B-5AA6-C6A2-74DB-B65443940075}"/>
                </a:ext>
              </a:extLst>
            </p:cNvPr>
            <p:cNvCxnSpPr>
              <a:cxnSpLocks/>
            </p:cNvCxnSpPr>
            <p:nvPr/>
          </p:nvCxnSpPr>
          <p:spPr>
            <a:xfrm>
              <a:off x="3575998" y="526014"/>
              <a:ext cx="0" cy="285519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2" name="직선 연결선 501">
              <a:extLst>
                <a:ext uri="{FF2B5EF4-FFF2-40B4-BE49-F238E27FC236}">
                  <a16:creationId xmlns:a16="http://schemas.microsoft.com/office/drawing/2014/main" id="{A45DCF52-3294-CC5D-2809-4CBF9D80352D}"/>
                </a:ext>
              </a:extLst>
            </p:cNvPr>
            <p:cNvCxnSpPr>
              <a:cxnSpLocks/>
            </p:cNvCxnSpPr>
            <p:nvPr/>
          </p:nvCxnSpPr>
          <p:spPr>
            <a:xfrm>
              <a:off x="4543738" y="526014"/>
              <a:ext cx="0" cy="285519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3" name="직선 연결선 502">
              <a:extLst>
                <a:ext uri="{FF2B5EF4-FFF2-40B4-BE49-F238E27FC236}">
                  <a16:creationId xmlns:a16="http://schemas.microsoft.com/office/drawing/2014/main" id="{77DCBA36-A1A4-77B1-D0F1-7E7969E5D8DA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78" y="526014"/>
              <a:ext cx="0" cy="285519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4" name="직선 연결선 503">
              <a:extLst>
                <a:ext uri="{FF2B5EF4-FFF2-40B4-BE49-F238E27FC236}">
                  <a16:creationId xmlns:a16="http://schemas.microsoft.com/office/drawing/2014/main" id="{65075DD5-BE00-1407-2A8A-35A4273AA8BA}"/>
                </a:ext>
              </a:extLst>
            </p:cNvPr>
            <p:cNvCxnSpPr>
              <a:cxnSpLocks/>
            </p:cNvCxnSpPr>
            <p:nvPr/>
          </p:nvCxnSpPr>
          <p:spPr>
            <a:xfrm>
              <a:off x="6479218" y="526014"/>
              <a:ext cx="0" cy="285519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5" name="직선 연결선 504">
              <a:extLst>
                <a:ext uri="{FF2B5EF4-FFF2-40B4-BE49-F238E27FC236}">
                  <a16:creationId xmlns:a16="http://schemas.microsoft.com/office/drawing/2014/main" id="{540C89A4-BF5A-0EC5-6D13-99C9F97F477F}"/>
                </a:ext>
              </a:extLst>
            </p:cNvPr>
            <p:cNvCxnSpPr>
              <a:cxnSpLocks/>
            </p:cNvCxnSpPr>
            <p:nvPr/>
          </p:nvCxnSpPr>
          <p:spPr>
            <a:xfrm>
              <a:off x="7446958" y="526014"/>
              <a:ext cx="0" cy="285519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A7B393FA-9A4E-2705-9D1A-6D152B744194}"/>
                </a:ext>
              </a:extLst>
            </p:cNvPr>
            <p:cNvSpPr txBox="1"/>
            <p:nvPr/>
          </p:nvSpPr>
          <p:spPr>
            <a:xfrm>
              <a:off x="439381" y="908884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1977</a:t>
              </a:r>
              <a:endParaRPr lang="ko-KR" altLang="en-US" sz="1000" dirty="0"/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3CF4B066-00B7-07B0-0FAB-8E681E8065E7}"/>
                </a:ext>
              </a:extLst>
            </p:cNvPr>
            <p:cNvSpPr txBox="1"/>
            <p:nvPr/>
          </p:nvSpPr>
          <p:spPr>
            <a:xfrm>
              <a:off x="1406519" y="908884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1983</a:t>
              </a:r>
              <a:endParaRPr lang="ko-KR" altLang="en-US" sz="1000" dirty="0"/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AB6AF372-D29A-CACF-7AED-37B561CD4663}"/>
                </a:ext>
              </a:extLst>
            </p:cNvPr>
            <p:cNvSpPr txBox="1"/>
            <p:nvPr/>
          </p:nvSpPr>
          <p:spPr>
            <a:xfrm>
              <a:off x="2373657" y="908884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1988</a:t>
              </a:r>
              <a:endParaRPr lang="ko-KR" altLang="en-US" sz="1000" dirty="0"/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0E0C172D-F983-C3D8-FE5D-5201E4F5F58A}"/>
                </a:ext>
              </a:extLst>
            </p:cNvPr>
            <p:cNvSpPr txBox="1"/>
            <p:nvPr/>
          </p:nvSpPr>
          <p:spPr>
            <a:xfrm>
              <a:off x="3340795" y="908884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1994</a:t>
              </a:r>
              <a:endParaRPr lang="ko-KR" altLang="en-US" sz="1000" dirty="0"/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A7FA10F3-C96E-3CA4-F5F1-E029F0E529FB}"/>
                </a:ext>
              </a:extLst>
            </p:cNvPr>
            <p:cNvSpPr txBox="1"/>
            <p:nvPr/>
          </p:nvSpPr>
          <p:spPr>
            <a:xfrm>
              <a:off x="4307933" y="908884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1998</a:t>
              </a:r>
              <a:endParaRPr lang="ko-KR" altLang="en-US" sz="1000" dirty="0"/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E247026F-EF00-98C9-8018-3E92A8637D15}"/>
                </a:ext>
              </a:extLst>
            </p:cNvPr>
            <p:cNvSpPr txBox="1"/>
            <p:nvPr/>
          </p:nvSpPr>
          <p:spPr>
            <a:xfrm>
              <a:off x="5275071" y="908884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2005</a:t>
              </a:r>
              <a:endParaRPr lang="ko-KR" altLang="en-US" sz="1000" dirty="0"/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861EE0B3-B9BB-6D37-1822-F6D4DA3E4553}"/>
                </a:ext>
              </a:extLst>
            </p:cNvPr>
            <p:cNvSpPr txBox="1"/>
            <p:nvPr/>
          </p:nvSpPr>
          <p:spPr>
            <a:xfrm>
              <a:off x="6242209" y="908884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2013</a:t>
              </a:r>
              <a:endParaRPr lang="ko-KR" altLang="en-US" sz="1000" dirty="0"/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2340E7EF-A9C8-C809-9237-B5EEB5ADAA33}"/>
                </a:ext>
              </a:extLst>
            </p:cNvPr>
            <p:cNvSpPr txBox="1"/>
            <p:nvPr/>
          </p:nvSpPr>
          <p:spPr>
            <a:xfrm>
              <a:off x="7209347" y="908884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2020</a:t>
              </a:r>
              <a:endParaRPr lang="ko-KR" altLang="en-US" sz="1000" dirty="0"/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8EC72E1E-A9FB-C4E9-3910-C6FF5CA7C883}"/>
                </a:ext>
              </a:extLst>
            </p:cNvPr>
            <p:cNvSpPr txBox="1"/>
            <p:nvPr/>
          </p:nvSpPr>
          <p:spPr>
            <a:xfrm>
              <a:off x="901772" y="696984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2nd</a:t>
              </a:r>
              <a:endParaRPr lang="ko-KR" altLang="en-US" dirty="0"/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563D7A4D-AED9-89AE-8611-4280773BA5CF}"/>
                </a:ext>
              </a:extLst>
            </p:cNvPr>
            <p:cNvSpPr txBox="1"/>
            <p:nvPr/>
          </p:nvSpPr>
          <p:spPr>
            <a:xfrm>
              <a:off x="1883255" y="690292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3rd</a:t>
              </a:r>
              <a:endParaRPr lang="ko-KR" altLang="en-US" dirty="0"/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380ACD6F-1E12-842A-F248-F821098FBA65}"/>
                </a:ext>
              </a:extLst>
            </p:cNvPr>
            <p:cNvSpPr txBox="1"/>
            <p:nvPr/>
          </p:nvSpPr>
          <p:spPr>
            <a:xfrm>
              <a:off x="2850994" y="696984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4th</a:t>
              </a:r>
              <a:endParaRPr lang="ko-KR" altLang="en-US" dirty="0"/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CDAD6F4F-4263-0022-2483-30A147C617D2}"/>
                </a:ext>
              </a:extLst>
            </p:cNvPr>
            <p:cNvSpPr txBox="1"/>
            <p:nvPr/>
          </p:nvSpPr>
          <p:spPr>
            <a:xfrm>
              <a:off x="3818733" y="703676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5th</a:t>
              </a:r>
              <a:endParaRPr lang="ko-KR" altLang="en-US" dirty="0"/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19842751-591F-7A28-DB79-6221D82E0334}"/>
                </a:ext>
              </a:extLst>
            </p:cNvPr>
            <p:cNvSpPr txBox="1"/>
            <p:nvPr/>
          </p:nvSpPr>
          <p:spPr>
            <a:xfrm>
              <a:off x="4786472" y="702748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6th</a:t>
              </a:r>
              <a:endParaRPr lang="ko-KR" altLang="en-US" dirty="0"/>
            </a:p>
          </p:txBody>
        </p: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E1A5BB8B-0759-1FA8-841B-5AC8FAB9BC95}"/>
                </a:ext>
              </a:extLst>
            </p:cNvPr>
            <p:cNvSpPr txBox="1"/>
            <p:nvPr/>
          </p:nvSpPr>
          <p:spPr>
            <a:xfrm>
              <a:off x="5754211" y="701820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7th</a:t>
              </a:r>
              <a:endParaRPr lang="ko-KR" altLang="en-US" dirty="0"/>
            </a:p>
          </p:txBody>
        </p: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FF2E9CCA-83E1-281A-2AC4-20B89B67DD8F}"/>
                </a:ext>
              </a:extLst>
            </p:cNvPr>
            <p:cNvSpPr txBox="1"/>
            <p:nvPr/>
          </p:nvSpPr>
          <p:spPr>
            <a:xfrm>
              <a:off x="6721950" y="693272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8th</a:t>
              </a:r>
              <a:endParaRPr lang="ko-KR" altLang="en-US" dirty="0"/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3E87DF72-C734-7DCD-8733-2F928F68F3F4}"/>
                </a:ext>
              </a:extLst>
            </p:cNvPr>
            <p:cNvSpPr txBox="1"/>
            <p:nvPr/>
          </p:nvSpPr>
          <p:spPr>
            <a:xfrm>
              <a:off x="7689689" y="692344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9th</a:t>
              </a:r>
              <a:endParaRPr lang="ko-KR" altLang="en-US" dirty="0"/>
            </a:p>
          </p:txBody>
        </p:sp>
      </p:grpSp>
      <p:pic>
        <p:nvPicPr>
          <p:cNvPr id="543" name="그림 542">
            <a:extLst>
              <a:ext uri="{FF2B5EF4-FFF2-40B4-BE49-F238E27FC236}">
                <a16:creationId xmlns:a16="http://schemas.microsoft.com/office/drawing/2014/main" id="{8B981E05-00A7-95C2-CC94-8263C6BAA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72" y="1100853"/>
            <a:ext cx="341558" cy="448648"/>
          </a:xfrm>
          <a:prstGeom prst="rect">
            <a:avLst/>
          </a:prstGeom>
        </p:spPr>
      </p:pic>
      <p:sp>
        <p:nvSpPr>
          <p:cNvPr id="548" name="TextBox 547">
            <a:extLst>
              <a:ext uri="{FF2B5EF4-FFF2-40B4-BE49-F238E27FC236}">
                <a16:creationId xmlns:a16="http://schemas.microsoft.com/office/drawing/2014/main" id="{F34D26A4-70AA-037C-9B0F-13C927F4CF1D}"/>
              </a:ext>
            </a:extLst>
          </p:cNvPr>
          <p:cNvSpPr txBox="1"/>
          <p:nvPr/>
        </p:nvSpPr>
        <p:spPr>
          <a:xfrm>
            <a:off x="1408401" y="1132100"/>
            <a:ext cx="460641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Atari</a:t>
            </a:r>
            <a:br>
              <a:rPr lang="en-US" altLang="ko-KR" sz="800" dirty="0"/>
            </a:br>
            <a:r>
              <a:rPr lang="en-US" altLang="ko-KR" sz="800" dirty="0"/>
              <a:t>shock</a:t>
            </a:r>
            <a:endParaRPr lang="ko-KR" altLang="en-US" sz="800" dirty="0"/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ADF735F0-DA61-1C8D-1894-B914D3ECAD67}"/>
              </a:ext>
            </a:extLst>
          </p:cNvPr>
          <p:cNvSpPr txBox="1"/>
          <p:nvPr/>
        </p:nvSpPr>
        <p:spPr>
          <a:xfrm>
            <a:off x="944304" y="1506944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‘2600’</a:t>
            </a:r>
            <a:endParaRPr lang="ko-KR" altLang="en-US" sz="1000" dirty="0"/>
          </a:p>
        </p:txBody>
      </p:sp>
      <p:sp>
        <p:nvSpPr>
          <p:cNvPr id="552" name="Google Shape;1557;p71">
            <a:extLst>
              <a:ext uri="{FF2B5EF4-FFF2-40B4-BE49-F238E27FC236}">
                <a16:creationId xmlns:a16="http://schemas.microsoft.com/office/drawing/2014/main" id="{54249948-457B-D6D0-8D9D-2B80FD222674}"/>
              </a:ext>
            </a:extLst>
          </p:cNvPr>
          <p:cNvSpPr/>
          <p:nvPr/>
        </p:nvSpPr>
        <p:spPr>
          <a:xfrm>
            <a:off x="2506365" y="1805518"/>
            <a:ext cx="248318" cy="24622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0" name="그림 549">
            <a:extLst>
              <a:ext uri="{FF2B5EF4-FFF2-40B4-BE49-F238E27FC236}">
                <a16:creationId xmlns:a16="http://schemas.microsoft.com/office/drawing/2014/main" id="{E241879B-0A71-2A3B-D0DA-28D031F1E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216" y="1777928"/>
            <a:ext cx="710057" cy="291591"/>
          </a:xfrm>
          <a:prstGeom prst="rect">
            <a:avLst/>
          </a:prstGeom>
        </p:spPr>
      </p:pic>
      <p:sp>
        <p:nvSpPr>
          <p:cNvPr id="553" name="TextBox 552">
            <a:extLst>
              <a:ext uri="{FF2B5EF4-FFF2-40B4-BE49-F238E27FC236}">
                <a16:creationId xmlns:a16="http://schemas.microsoft.com/office/drawing/2014/main" id="{A6D4F35B-8826-9F19-A796-6C02019A1661}"/>
              </a:ext>
            </a:extLst>
          </p:cNvPr>
          <p:cNvSpPr txBox="1"/>
          <p:nvPr/>
        </p:nvSpPr>
        <p:spPr>
          <a:xfrm>
            <a:off x="1890078" y="2054753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‘NES’</a:t>
            </a:r>
            <a:endParaRPr lang="ko-KR" altLang="en-US" sz="1000" dirty="0"/>
          </a:p>
        </p:txBody>
      </p:sp>
      <p:pic>
        <p:nvPicPr>
          <p:cNvPr id="555" name="그림 554">
            <a:extLst>
              <a:ext uri="{FF2B5EF4-FFF2-40B4-BE49-F238E27FC236}">
                <a16:creationId xmlns:a16="http://schemas.microsoft.com/office/drawing/2014/main" id="{AFD28202-5544-3DC7-5A00-08A5FCF58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683" y="1823995"/>
            <a:ext cx="738653" cy="219538"/>
          </a:xfrm>
          <a:prstGeom prst="rect">
            <a:avLst/>
          </a:prstGeom>
        </p:spPr>
      </p:pic>
      <p:sp>
        <p:nvSpPr>
          <p:cNvPr id="556" name="TextBox 555">
            <a:extLst>
              <a:ext uri="{FF2B5EF4-FFF2-40B4-BE49-F238E27FC236}">
                <a16:creationId xmlns:a16="http://schemas.microsoft.com/office/drawing/2014/main" id="{BF15CCDC-454B-6DC6-B280-870BB893CC08}"/>
              </a:ext>
            </a:extLst>
          </p:cNvPr>
          <p:cNvSpPr txBox="1"/>
          <p:nvPr/>
        </p:nvSpPr>
        <p:spPr>
          <a:xfrm>
            <a:off x="2828896" y="206996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‘SNES’</a:t>
            </a:r>
            <a:endParaRPr lang="ko-KR" altLang="en-US" sz="1000" dirty="0"/>
          </a:p>
        </p:txBody>
      </p:sp>
      <p:pic>
        <p:nvPicPr>
          <p:cNvPr id="558" name="그림 557">
            <a:extLst>
              <a:ext uri="{FF2B5EF4-FFF2-40B4-BE49-F238E27FC236}">
                <a16:creationId xmlns:a16="http://schemas.microsoft.com/office/drawing/2014/main" id="{FAC69E7C-7C57-6E7A-9F0C-392847C324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7281" y="1680343"/>
            <a:ext cx="474584" cy="439943"/>
          </a:xfrm>
          <a:prstGeom prst="rect">
            <a:avLst/>
          </a:prstGeom>
        </p:spPr>
      </p:pic>
      <p:sp>
        <p:nvSpPr>
          <p:cNvPr id="559" name="Google Shape;1557;p71">
            <a:extLst>
              <a:ext uri="{FF2B5EF4-FFF2-40B4-BE49-F238E27FC236}">
                <a16:creationId xmlns:a16="http://schemas.microsoft.com/office/drawing/2014/main" id="{AE5DE3EF-E9A4-015B-DB13-00ABF55DDBD6}"/>
              </a:ext>
            </a:extLst>
          </p:cNvPr>
          <p:cNvSpPr/>
          <p:nvPr/>
        </p:nvSpPr>
        <p:spPr>
          <a:xfrm>
            <a:off x="3493308" y="1828536"/>
            <a:ext cx="298151" cy="24622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C0E37908-A9AC-FC0D-59D6-0BE022322D52}"/>
              </a:ext>
            </a:extLst>
          </p:cNvPr>
          <p:cNvSpPr txBox="1"/>
          <p:nvPr/>
        </p:nvSpPr>
        <p:spPr>
          <a:xfrm>
            <a:off x="3769711" y="2069962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‘N64’</a:t>
            </a:r>
            <a:endParaRPr lang="ko-KR" altLang="en-US" sz="1000" dirty="0"/>
          </a:p>
        </p:txBody>
      </p:sp>
      <p:pic>
        <p:nvPicPr>
          <p:cNvPr id="562" name="그림 561">
            <a:extLst>
              <a:ext uri="{FF2B5EF4-FFF2-40B4-BE49-F238E27FC236}">
                <a16:creationId xmlns:a16="http://schemas.microsoft.com/office/drawing/2014/main" id="{E86E3FA5-1B80-199B-596D-C1851BD837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6372" y="1626898"/>
            <a:ext cx="518091" cy="480032"/>
          </a:xfrm>
          <a:prstGeom prst="rect">
            <a:avLst/>
          </a:prstGeom>
        </p:spPr>
      </p:pic>
      <p:sp>
        <p:nvSpPr>
          <p:cNvPr id="563" name="TextBox 562">
            <a:extLst>
              <a:ext uri="{FF2B5EF4-FFF2-40B4-BE49-F238E27FC236}">
                <a16:creationId xmlns:a16="http://schemas.microsoft.com/office/drawing/2014/main" id="{5985A850-681F-6FB2-F37B-A6AC55DD82D3}"/>
              </a:ext>
            </a:extLst>
          </p:cNvPr>
          <p:cNvSpPr txBox="1"/>
          <p:nvPr/>
        </p:nvSpPr>
        <p:spPr>
          <a:xfrm>
            <a:off x="4778133" y="206996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‘GC’</a:t>
            </a:r>
            <a:endParaRPr lang="ko-KR" altLang="en-US" sz="1000" dirty="0"/>
          </a:p>
        </p:txBody>
      </p:sp>
      <p:sp>
        <p:nvSpPr>
          <p:cNvPr id="564" name="Google Shape;1557;p71">
            <a:extLst>
              <a:ext uri="{FF2B5EF4-FFF2-40B4-BE49-F238E27FC236}">
                <a16:creationId xmlns:a16="http://schemas.microsoft.com/office/drawing/2014/main" id="{0B1920EB-D584-3DF8-BE08-A2ACF07BD6F0}"/>
              </a:ext>
            </a:extLst>
          </p:cNvPr>
          <p:cNvSpPr/>
          <p:nvPr/>
        </p:nvSpPr>
        <p:spPr>
          <a:xfrm>
            <a:off x="4259435" y="1823740"/>
            <a:ext cx="474584" cy="24622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A746B8EF-1340-4F20-9A37-E8A3964CDA47}"/>
              </a:ext>
            </a:extLst>
          </p:cNvPr>
          <p:cNvSpPr txBox="1"/>
          <p:nvPr/>
        </p:nvSpPr>
        <p:spPr>
          <a:xfrm>
            <a:off x="5743412" y="2069961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‘Wii’</a:t>
            </a:r>
            <a:endParaRPr lang="ko-KR" altLang="en-US" sz="1000" dirty="0"/>
          </a:p>
        </p:txBody>
      </p:sp>
      <p:sp>
        <p:nvSpPr>
          <p:cNvPr id="566" name="Google Shape;1557;p71">
            <a:extLst>
              <a:ext uri="{FF2B5EF4-FFF2-40B4-BE49-F238E27FC236}">
                <a16:creationId xmlns:a16="http://schemas.microsoft.com/office/drawing/2014/main" id="{72C14A8F-0E71-272C-C45F-4EB2CFC2754F}"/>
              </a:ext>
            </a:extLst>
          </p:cNvPr>
          <p:cNvSpPr/>
          <p:nvPr/>
        </p:nvSpPr>
        <p:spPr>
          <a:xfrm>
            <a:off x="5274463" y="1811327"/>
            <a:ext cx="396310" cy="24622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8" name="그림 567">
            <a:extLst>
              <a:ext uri="{FF2B5EF4-FFF2-40B4-BE49-F238E27FC236}">
                <a16:creationId xmlns:a16="http://schemas.microsoft.com/office/drawing/2014/main" id="{94AF4F41-E37A-83E5-BFDB-92B5016F34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8969" y="1787968"/>
            <a:ext cx="532436" cy="250729"/>
          </a:xfrm>
          <a:prstGeom prst="rect">
            <a:avLst/>
          </a:prstGeom>
        </p:spPr>
      </p:pic>
      <p:sp>
        <p:nvSpPr>
          <p:cNvPr id="569" name="TextBox 568">
            <a:extLst>
              <a:ext uri="{FF2B5EF4-FFF2-40B4-BE49-F238E27FC236}">
                <a16:creationId xmlns:a16="http://schemas.microsoft.com/office/drawing/2014/main" id="{D6BAD1A5-5303-D17C-38BE-0C8730C47CBF}"/>
              </a:ext>
            </a:extLst>
          </p:cNvPr>
          <p:cNvSpPr txBox="1"/>
          <p:nvPr/>
        </p:nvSpPr>
        <p:spPr>
          <a:xfrm>
            <a:off x="6727561" y="2069961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‘</a:t>
            </a:r>
            <a:r>
              <a:rPr lang="en-US" altLang="ko-KR" sz="1000" dirty="0" err="1"/>
              <a:t>WiiU</a:t>
            </a:r>
            <a:r>
              <a:rPr lang="en-US" altLang="ko-KR" sz="1000" dirty="0"/>
              <a:t>’</a:t>
            </a:r>
            <a:endParaRPr lang="ko-KR" altLang="en-US" sz="1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92AD72F-0171-0E48-A5ED-DD7724A92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897" y="1805518"/>
            <a:ext cx="723598" cy="21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0" name="Google Shape;1557;p71">
            <a:extLst>
              <a:ext uri="{FF2B5EF4-FFF2-40B4-BE49-F238E27FC236}">
                <a16:creationId xmlns:a16="http://schemas.microsoft.com/office/drawing/2014/main" id="{63508E29-8CDD-03CA-5AAD-5C9813BBE0D8}"/>
              </a:ext>
            </a:extLst>
          </p:cNvPr>
          <p:cNvSpPr/>
          <p:nvPr/>
        </p:nvSpPr>
        <p:spPr>
          <a:xfrm>
            <a:off x="6219220" y="1787478"/>
            <a:ext cx="396310" cy="24622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1557;p71">
            <a:extLst>
              <a:ext uri="{FF2B5EF4-FFF2-40B4-BE49-F238E27FC236}">
                <a16:creationId xmlns:a16="http://schemas.microsoft.com/office/drawing/2014/main" id="{6C307886-DB1E-0391-0290-28F5FB655359}"/>
              </a:ext>
            </a:extLst>
          </p:cNvPr>
          <p:cNvSpPr/>
          <p:nvPr/>
        </p:nvSpPr>
        <p:spPr>
          <a:xfrm>
            <a:off x="7341098" y="1795401"/>
            <a:ext cx="335043" cy="24622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3" name="그림 572">
            <a:extLst>
              <a:ext uri="{FF2B5EF4-FFF2-40B4-BE49-F238E27FC236}">
                <a16:creationId xmlns:a16="http://schemas.microsoft.com/office/drawing/2014/main" id="{9F61BB95-0C6A-9646-8BF1-2E20B14F17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11768" y="1703190"/>
            <a:ext cx="558748" cy="567999"/>
          </a:xfrm>
          <a:prstGeom prst="rect">
            <a:avLst/>
          </a:prstGeom>
        </p:spPr>
      </p:pic>
      <p:sp>
        <p:nvSpPr>
          <p:cNvPr id="574" name="TextBox 573">
            <a:extLst>
              <a:ext uri="{FF2B5EF4-FFF2-40B4-BE49-F238E27FC236}">
                <a16:creationId xmlns:a16="http://schemas.microsoft.com/office/drawing/2014/main" id="{5EFF7CB7-D7BE-329D-7635-2986FAC4B4DE}"/>
              </a:ext>
            </a:extLst>
          </p:cNvPr>
          <p:cNvSpPr txBox="1"/>
          <p:nvPr/>
        </p:nvSpPr>
        <p:spPr>
          <a:xfrm>
            <a:off x="2810117" y="1428999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‘GEN’</a:t>
            </a:r>
            <a:endParaRPr lang="ko-KR" altLang="en-US" sz="1000" dirty="0"/>
          </a:p>
        </p:txBody>
      </p:sp>
      <p:pic>
        <p:nvPicPr>
          <p:cNvPr id="1032" name="Picture 8" descr="Sega Saturn Logo PNG Vector">
            <a:extLst>
              <a:ext uri="{FF2B5EF4-FFF2-40B4-BE49-F238E27FC236}">
                <a16:creationId xmlns:a16="http://schemas.microsoft.com/office/drawing/2014/main" id="{CE53FF85-89AD-23C7-D0FF-9DDA1BA9D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6" y="1093997"/>
            <a:ext cx="446301" cy="42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5" name="Google Shape;1557;p71">
            <a:extLst>
              <a:ext uri="{FF2B5EF4-FFF2-40B4-BE49-F238E27FC236}">
                <a16:creationId xmlns:a16="http://schemas.microsoft.com/office/drawing/2014/main" id="{7CCE2FE2-1409-B77A-8646-3153E9E3E4EB}"/>
              </a:ext>
            </a:extLst>
          </p:cNvPr>
          <p:cNvSpPr/>
          <p:nvPr/>
        </p:nvSpPr>
        <p:spPr>
          <a:xfrm>
            <a:off x="3569809" y="1211921"/>
            <a:ext cx="298151" cy="24622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ADCC4525-E125-D523-0FB6-E52E34AE712F}"/>
              </a:ext>
            </a:extLst>
          </p:cNvPr>
          <p:cNvSpPr txBox="1"/>
          <p:nvPr/>
        </p:nvSpPr>
        <p:spPr>
          <a:xfrm>
            <a:off x="3757130" y="1459301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‘SAT’</a:t>
            </a:r>
            <a:endParaRPr lang="ko-KR" altLang="en-US" sz="1000" dirty="0"/>
          </a:p>
        </p:txBody>
      </p:sp>
      <p:sp>
        <p:nvSpPr>
          <p:cNvPr id="1025" name="Google Shape;1557;p71">
            <a:extLst>
              <a:ext uri="{FF2B5EF4-FFF2-40B4-BE49-F238E27FC236}">
                <a16:creationId xmlns:a16="http://schemas.microsoft.com/office/drawing/2014/main" id="{64B6E438-E9C3-8616-D5D2-23B0EA9690F2}"/>
              </a:ext>
            </a:extLst>
          </p:cNvPr>
          <p:cNvSpPr/>
          <p:nvPr/>
        </p:nvSpPr>
        <p:spPr>
          <a:xfrm>
            <a:off x="4294386" y="1150340"/>
            <a:ext cx="396020" cy="24622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4" name="Picture 10" descr="Dreamcast Logo">
            <a:extLst>
              <a:ext uri="{FF2B5EF4-FFF2-40B4-BE49-F238E27FC236}">
                <a16:creationId xmlns:a16="http://schemas.microsoft.com/office/drawing/2014/main" id="{5147E5F2-69EC-7230-293A-CAF8A059A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14" y="1045345"/>
            <a:ext cx="708511" cy="39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E80B1A47-5F76-5DD9-9D10-47D5F6FB613C}"/>
              </a:ext>
            </a:extLst>
          </p:cNvPr>
          <p:cNvSpPr txBox="1"/>
          <p:nvPr/>
        </p:nvSpPr>
        <p:spPr>
          <a:xfrm>
            <a:off x="4792670" y="1429101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‘DC’</a:t>
            </a:r>
            <a:endParaRPr lang="ko-KR" altLang="en-US" sz="1000" dirty="0"/>
          </a:p>
        </p:txBody>
      </p:sp>
      <p:pic>
        <p:nvPicPr>
          <p:cNvPr id="1031" name="그림 1030">
            <a:extLst>
              <a:ext uri="{FF2B5EF4-FFF2-40B4-BE49-F238E27FC236}">
                <a16:creationId xmlns:a16="http://schemas.microsoft.com/office/drawing/2014/main" id="{E8E33564-EA3C-838E-F84B-9D79144BA5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73808" y="2299857"/>
            <a:ext cx="474585" cy="460672"/>
          </a:xfrm>
          <a:prstGeom prst="rect">
            <a:avLst/>
          </a:prstGeom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84A9CDAF-50A5-DD3E-A63D-F8519BC54387}"/>
              </a:ext>
            </a:extLst>
          </p:cNvPr>
          <p:cNvSpPr txBox="1"/>
          <p:nvPr/>
        </p:nvSpPr>
        <p:spPr>
          <a:xfrm>
            <a:off x="3781022" y="2727196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‘PS’</a:t>
            </a:r>
            <a:endParaRPr lang="ko-KR" altLang="en-US" sz="100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8EEAEF18-9D07-57BD-9C36-A99A1EE70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732" y="2442587"/>
            <a:ext cx="776612" cy="25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Google Shape;1557;p71">
            <a:extLst>
              <a:ext uri="{FF2B5EF4-FFF2-40B4-BE49-F238E27FC236}">
                <a16:creationId xmlns:a16="http://schemas.microsoft.com/office/drawing/2014/main" id="{2837DCB8-A060-D03B-2465-F648D787EFE5}"/>
              </a:ext>
            </a:extLst>
          </p:cNvPr>
          <p:cNvSpPr/>
          <p:nvPr/>
        </p:nvSpPr>
        <p:spPr>
          <a:xfrm>
            <a:off x="4287837" y="2418799"/>
            <a:ext cx="371758" cy="24622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D1F024FE-40B0-8A5A-DB63-503311356984}"/>
              </a:ext>
            </a:extLst>
          </p:cNvPr>
          <p:cNvSpPr txBox="1"/>
          <p:nvPr/>
        </p:nvSpPr>
        <p:spPr>
          <a:xfrm>
            <a:off x="4744542" y="271911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‘PS2’</a:t>
            </a:r>
            <a:endParaRPr lang="ko-KR" altLang="en-US" sz="100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77CBF121-D95F-8DE3-7BC3-968E27847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051" y="2438991"/>
            <a:ext cx="645452" cy="27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Google Shape;1557;p71">
            <a:extLst>
              <a:ext uri="{FF2B5EF4-FFF2-40B4-BE49-F238E27FC236}">
                <a16:creationId xmlns:a16="http://schemas.microsoft.com/office/drawing/2014/main" id="{C5BB045A-A554-E243-7753-4665200D013C}"/>
              </a:ext>
            </a:extLst>
          </p:cNvPr>
          <p:cNvSpPr/>
          <p:nvPr/>
        </p:nvSpPr>
        <p:spPr>
          <a:xfrm>
            <a:off x="5352791" y="2418799"/>
            <a:ext cx="259687" cy="24622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1FEBDEE6-7664-6432-A425-7929301D890F}"/>
              </a:ext>
            </a:extLst>
          </p:cNvPr>
          <p:cNvSpPr txBox="1"/>
          <p:nvPr/>
        </p:nvSpPr>
        <p:spPr>
          <a:xfrm>
            <a:off x="5682498" y="271911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‘PS3’</a:t>
            </a:r>
            <a:endParaRPr lang="ko-KR" altLang="en-US" sz="1000" dirty="0"/>
          </a:p>
        </p:txBody>
      </p:sp>
      <p:pic>
        <p:nvPicPr>
          <p:cNvPr id="1041" name="Picture 16" descr="Logo Playstation 4 Png - Playstation 3, transparent png #1997751">
            <a:extLst>
              <a:ext uri="{FF2B5EF4-FFF2-40B4-BE49-F238E27FC236}">
                <a16:creationId xmlns:a16="http://schemas.microsoft.com/office/drawing/2014/main" id="{90CB0E7E-B885-89BF-1437-949551820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50" y="2389487"/>
            <a:ext cx="853149" cy="30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Google Shape;1557;p71">
            <a:extLst>
              <a:ext uri="{FF2B5EF4-FFF2-40B4-BE49-F238E27FC236}">
                <a16:creationId xmlns:a16="http://schemas.microsoft.com/office/drawing/2014/main" id="{890A8BC8-9E8F-59EF-38DD-8EED6BCB76B0}"/>
              </a:ext>
            </a:extLst>
          </p:cNvPr>
          <p:cNvSpPr/>
          <p:nvPr/>
        </p:nvSpPr>
        <p:spPr>
          <a:xfrm>
            <a:off x="6315051" y="2418799"/>
            <a:ext cx="259687" cy="24622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15E19491-B77B-52E4-4876-B4F05426ABED}"/>
              </a:ext>
            </a:extLst>
          </p:cNvPr>
          <p:cNvSpPr txBox="1"/>
          <p:nvPr/>
        </p:nvSpPr>
        <p:spPr>
          <a:xfrm>
            <a:off x="6737284" y="271911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‘PS4’</a:t>
            </a:r>
            <a:endParaRPr lang="ko-KR" altLang="en-US" sz="1000" dirty="0"/>
          </a:p>
        </p:txBody>
      </p:sp>
      <p:pic>
        <p:nvPicPr>
          <p:cNvPr id="1044" name="Picture 18" descr="PS5 Playstation 5 logo decal No background. image 1">
            <a:extLst>
              <a:ext uri="{FF2B5EF4-FFF2-40B4-BE49-F238E27FC236}">
                <a16:creationId xmlns:a16="http://schemas.microsoft.com/office/drawing/2014/main" id="{3B93E5A5-3DF2-4C5C-102B-61AB86F13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903" y="2276971"/>
            <a:ext cx="762686" cy="77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Google Shape;1557;p71">
            <a:extLst>
              <a:ext uri="{FF2B5EF4-FFF2-40B4-BE49-F238E27FC236}">
                <a16:creationId xmlns:a16="http://schemas.microsoft.com/office/drawing/2014/main" id="{2268AFA0-7D6F-7318-C32E-5A9BA7E9AF59}"/>
              </a:ext>
            </a:extLst>
          </p:cNvPr>
          <p:cNvSpPr/>
          <p:nvPr/>
        </p:nvSpPr>
        <p:spPr>
          <a:xfrm>
            <a:off x="7458984" y="2449398"/>
            <a:ext cx="259687" cy="24622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0" name="Picture 26" descr="Sega logo">
            <a:extLst>
              <a:ext uri="{FF2B5EF4-FFF2-40B4-BE49-F238E27FC236}">
                <a16:creationId xmlns:a16="http://schemas.microsoft.com/office/drawing/2014/main" id="{3E273E91-633A-8FD0-1D31-54C4A0A3B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341" y="1427175"/>
            <a:ext cx="353150" cy="21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ony Logo">
            <a:extLst>
              <a:ext uri="{FF2B5EF4-FFF2-40B4-BE49-F238E27FC236}">
                <a16:creationId xmlns:a16="http://schemas.microsoft.com/office/drawing/2014/main" id="{7A00AC4B-72B2-FBEA-4EF5-06543785E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146" y="2766016"/>
            <a:ext cx="314797" cy="17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TextBox 1048">
            <a:extLst>
              <a:ext uri="{FF2B5EF4-FFF2-40B4-BE49-F238E27FC236}">
                <a16:creationId xmlns:a16="http://schemas.microsoft.com/office/drawing/2014/main" id="{D4B46BD5-D643-CCDC-E658-9CD8FF868F0F}"/>
              </a:ext>
            </a:extLst>
          </p:cNvPr>
          <p:cNvSpPr txBox="1"/>
          <p:nvPr/>
        </p:nvSpPr>
        <p:spPr>
          <a:xfrm>
            <a:off x="4817501" y="3223697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‘XB’</a:t>
            </a:r>
            <a:endParaRPr lang="ko-KR" altLang="en-US" sz="1000" dirty="0"/>
          </a:p>
        </p:txBody>
      </p:sp>
      <p:pic>
        <p:nvPicPr>
          <p:cNvPr id="1053" name="그림 1052">
            <a:extLst>
              <a:ext uri="{FF2B5EF4-FFF2-40B4-BE49-F238E27FC236}">
                <a16:creationId xmlns:a16="http://schemas.microsoft.com/office/drawing/2014/main" id="{C0F2EC6C-4FBD-13B0-9414-9861EB5C059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31008" y="3207082"/>
            <a:ext cx="643719" cy="205442"/>
          </a:xfrm>
          <a:prstGeom prst="rect">
            <a:avLst/>
          </a:prstGeom>
        </p:spPr>
      </p:pic>
      <p:sp>
        <p:nvSpPr>
          <p:cNvPr id="1054" name="Google Shape;1557;p71">
            <a:extLst>
              <a:ext uri="{FF2B5EF4-FFF2-40B4-BE49-F238E27FC236}">
                <a16:creationId xmlns:a16="http://schemas.microsoft.com/office/drawing/2014/main" id="{FEB9611A-36DC-8B8F-120D-4F0BF5FC57FF}"/>
              </a:ext>
            </a:extLst>
          </p:cNvPr>
          <p:cNvSpPr/>
          <p:nvPr/>
        </p:nvSpPr>
        <p:spPr>
          <a:xfrm>
            <a:off x="5367611" y="2993107"/>
            <a:ext cx="259687" cy="24622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5" name="Picture 30">
            <a:extLst>
              <a:ext uri="{FF2B5EF4-FFF2-40B4-BE49-F238E27FC236}">
                <a16:creationId xmlns:a16="http://schemas.microsoft.com/office/drawing/2014/main" id="{48A9BEEB-0D2E-5957-29F4-50D27A609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298" y="3046946"/>
            <a:ext cx="680674" cy="14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TextBox 1055">
            <a:extLst>
              <a:ext uri="{FF2B5EF4-FFF2-40B4-BE49-F238E27FC236}">
                <a16:creationId xmlns:a16="http://schemas.microsoft.com/office/drawing/2014/main" id="{DD3F7273-7E34-9B43-28BC-C41538637A3C}"/>
              </a:ext>
            </a:extLst>
          </p:cNvPr>
          <p:cNvSpPr txBox="1"/>
          <p:nvPr/>
        </p:nvSpPr>
        <p:spPr>
          <a:xfrm>
            <a:off x="5687506" y="322369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‘XB360’</a:t>
            </a:r>
            <a:endParaRPr lang="ko-KR" altLang="en-US" sz="1000" dirty="0"/>
          </a:p>
        </p:txBody>
      </p:sp>
      <p:pic>
        <p:nvPicPr>
          <p:cNvPr id="1057" name="Picture 32" descr="Xbox-One-Logo">
            <a:extLst>
              <a:ext uri="{FF2B5EF4-FFF2-40B4-BE49-F238E27FC236}">
                <a16:creationId xmlns:a16="http://schemas.microsoft.com/office/drawing/2014/main" id="{B9C711E0-86FB-C9BF-55FB-0DF215814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50" y="2944391"/>
            <a:ext cx="333895" cy="33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8" name="Google Shape;1557;p71">
            <a:extLst>
              <a:ext uri="{FF2B5EF4-FFF2-40B4-BE49-F238E27FC236}">
                <a16:creationId xmlns:a16="http://schemas.microsoft.com/office/drawing/2014/main" id="{7B2571A2-E127-8D57-EF28-A220359BE00F}"/>
              </a:ext>
            </a:extLst>
          </p:cNvPr>
          <p:cNvSpPr/>
          <p:nvPr/>
        </p:nvSpPr>
        <p:spPr>
          <a:xfrm>
            <a:off x="6356453" y="3002545"/>
            <a:ext cx="343455" cy="24622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8812FE65-5326-8FB9-00BF-1BF359E1E6FD}"/>
              </a:ext>
            </a:extLst>
          </p:cNvPr>
          <p:cNvSpPr txBox="1"/>
          <p:nvPr/>
        </p:nvSpPr>
        <p:spPr>
          <a:xfrm>
            <a:off x="6694804" y="3252662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‘</a:t>
            </a:r>
            <a:r>
              <a:rPr lang="en-US" altLang="ko-KR" sz="1000" dirty="0" err="1"/>
              <a:t>XOne</a:t>
            </a:r>
            <a:r>
              <a:rPr lang="en-US" altLang="ko-KR" sz="1000" dirty="0"/>
              <a:t>’</a:t>
            </a:r>
            <a:endParaRPr lang="ko-KR" altLang="en-US" sz="1000" dirty="0"/>
          </a:p>
        </p:txBody>
      </p:sp>
      <p:pic>
        <p:nvPicPr>
          <p:cNvPr id="1061" name="그림 1060">
            <a:extLst>
              <a:ext uri="{FF2B5EF4-FFF2-40B4-BE49-F238E27FC236}">
                <a16:creationId xmlns:a16="http://schemas.microsoft.com/office/drawing/2014/main" id="{4000BA02-093F-ECC9-1E78-835CC50C38A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665383" y="2947828"/>
            <a:ext cx="630364" cy="460879"/>
          </a:xfrm>
          <a:prstGeom prst="rect">
            <a:avLst/>
          </a:prstGeom>
        </p:spPr>
      </p:pic>
      <p:sp>
        <p:nvSpPr>
          <p:cNvPr id="1062" name="Google Shape;1557;p71">
            <a:extLst>
              <a:ext uri="{FF2B5EF4-FFF2-40B4-BE49-F238E27FC236}">
                <a16:creationId xmlns:a16="http://schemas.microsoft.com/office/drawing/2014/main" id="{92B95C12-AC37-ABCF-BAEF-8244A02474A9}"/>
              </a:ext>
            </a:extLst>
          </p:cNvPr>
          <p:cNvSpPr/>
          <p:nvPr/>
        </p:nvSpPr>
        <p:spPr>
          <a:xfrm>
            <a:off x="7353001" y="2993107"/>
            <a:ext cx="343455" cy="24622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C3A620-80A9-87DC-345F-F4761C858C9B}"/>
              </a:ext>
            </a:extLst>
          </p:cNvPr>
          <p:cNvGrpSpPr/>
          <p:nvPr/>
        </p:nvGrpSpPr>
        <p:grpSpPr>
          <a:xfrm>
            <a:off x="681824" y="4247683"/>
            <a:ext cx="7793807" cy="285519"/>
            <a:chOff x="681824" y="4247683"/>
            <a:chExt cx="7793807" cy="285519"/>
          </a:xfrm>
        </p:grpSpPr>
        <p:sp>
          <p:nvSpPr>
            <p:cNvPr id="1088" name="화살표: 오른쪽 1087">
              <a:extLst>
                <a:ext uri="{FF2B5EF4-FFF2-40B4-BE49-F238E27FC236}">
                  <a16:creationId xmlns:a16="http://schemas.microsoft.com/office/drawing/2014/main" id="{4D07134C-27E3-A150-9150-053FE43B2D10}"/>
                </a:ext>
              </a:extLst>
            </p:cNvPr>
            <p:cNvSpPr/>
            <p:nvPr/>
          </p:nvSpPr>
          <p:spPr>
            <a:xfrm>
              <a:off x="681827" y="4316030"/>
              <a:ext cx="7793804" cy="195186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9" name="직선 연결선 1088">
              <a:extLst>
                <a:ext uri="{FF2B5EF4-FFF2-40B4-BE49-F238E27FC236}">
                  <a16:creationId xmlns:a16="http://schemas.microsoft.com/office/drawing/2014/main" id="{7F4E4F4C-1111-DB8F-F990-E501F3FBAA66}"/>
                </a:ext>
              </a:extLst>
            </p:cNvPr>
            <p:cNvCxnSpPr>
              <a:cxnSpLocks/>
            </p:cNvCxnSpPr>
            <p:nvPr/>
          </p:nvCxnSpPr>
          <p:spPr>
            <a:xfrm>
              <a:off x="681824" y="4247683"/>
              <a:ext cx="0" cy="285519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90" name="직선 연결선 1089">
              <a:extLst>
                <a:ext uri="{FF2B5EF4-FFF2-40B4-BE49-F238E27FC236}">
                  <a16:creationId xmlns:a16="http://schemas.microsoft.com/office/drawing/2014/main" id="{D5FC7C62-4F98-ADAF-8085-CDC1C3426A7E}"/>
                </a:ext>
              </a:extLst>
            </p:cNvPr>
            <p:cNvCxnSpPr>
              <a:cxnSpLocks/>
            </p:cNvCxnSpPr>
            <p:nvPr/>
          </p:nvCxnSpPr>
          <p:spPr>
            <a:xfrm>
              <a:off x="1649564" y="4247683"/>
              <a:ext cx="0" cy="285519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91" name="직선 연결선 1090">
              <a:extLst>
                <a:ext uri="{FF2B5EF4-FFF2-40B4-BE49-F238E27FC236}">
                  <a16:creationId xmlns:a16="http://schemas.microsoft.com/office/drawing/2014/main" id="{8E6FDC75-FF3E-E30E-B3A8-87B8BD2C2C01}"/>
                </a:ext>
              </a:extLst>
            </p:cNvPr>
            <p:cNvCxnSpPr>
              <a:cxnSpLocks/>
            </p:cNvCxnSpPr>
            <p:nvPr/>
          </p:nvCxnSpPr>
          <p:spPr>
            <a:xfrm>
              <a:off x="2617304" y="4247683"/>
              <a:ext cx="0" cy="285519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92" name="직선 연결선 1091">
              <a:extLst>
                <a:ext uri="{FF2B5EF4-FFF2-40B4-BE49-F238E27FC236}">
                  <a16:creationId xmlns:a16="http://schemas.microsoft.com/office/drawing/2014/main" id="{2298D278-0CD7-76E1-D39D-E2AE19AF2EAB}"/>
                </a:ext>
              </a:extLst>
            </p:cNvPr>
            <p:cNvCxnSpPr>
              <a:cxnSpLocks/>
            </p:cNvCxnSpPr>
            <p:nvPr/>
          </p:nvCxnSpPr>
          <p:spPr>
            <a:xfrm>
              <a:off x="3585044" y="4247683"/>
              <a:ext cx="0" cy="285519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93" name="직선 연결선 1092">
              <a:extLst>
                <a:ext uri="{FF2B5EF4-FFF2-40B4-BE49-F238E27FC236}">
                  <a16:creationId xmlns:a16="http://schemas.microsoft.com/office/drawing/2014/main" id="{F5151501-72BA-BF8B-E73D-3AD91BA4BA46}"/>
                </a:ext>
              </a:extLst>
            </p:cNvPr>
            <p:cNvCxnSpPr>
              <a:cxnSpLocks/>
            </p:cNvCxnSpPr>
            <p:nvPr/>
          </p:nvCxnSpPr>
          <p:spPr>
            <a:xfrm>
              <a:off x="4552784" y="4247683"/>
              <a:ext cx="0" cy="285519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94" name="직선 연결선 1093">
              <a:extLst>
                <a:ext uri="{FF2B5EF4-FFF2-40B4-BE49-F238E27FC236}">
                  <a16:creationId xmlns:a16="http://schemas.microsoft.com/office/drawing/2014/main" id="{0FF63782-E49C-6671-919B-6D1F3E02D010}"/>
                </a:ext>
              </a:extLst>
            </p:cNvPr>
            <p:cNvCxnSpPr>
              <a:cxnSpLocks/>
            </p:cNvCxnSpPr>
            <p:nvPr/>
          </p:nvCxnSpPr>
          <p:spPr>
            <a:xfrm>
              <a:off x="5520524" y="4247683"/>
              <a:ext cx="0" cy="285519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95" name="직선 연결선 1094">
              <a:extLst>
                <a:ext uri="{FF2B5EF4-FFF2-40B4-BE49-F238E27FC236}">
                  <a16:creationId xmlns:a16="http://schemas.microsoft.com/office/drawing/2014/main" id="{732E3744-761E-7239-DD2B-A7A1F0A5DD3B}"/>
                </a:ext>
              </a:extLst>
            </p:cNvPr>
            <p:cNvCxnSpPr>
              <a:cxnSpLocks/>
            </p:cNvCxnSpPr>
            <p:nvPr/>
          </p:nvCxnSpPr>
          <p:spPr>
            <a:xfrm>
              <a:off x="6488264" y="4247683"/>
              <a:ext cx="0" cy="285519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96" name="직선 연결선 1095">
              <a:extLst>
                <a:ext uri="{FF2B5EF4-FFF2-40B4-BE49-F238E27FC236}">
                  <a16:creationId xmlns:a16="http://schemas.microsoft.com/office/drawing/2014/main" id="{BC2A649A-AE93-5A8C-B936-275019D36E55}"/>
                </a:ext>
              </a:extLst>
            </p:cNvPr>
            <p:cNvCxnSpPr>
              <a:cxnSpLocks/>
            </p:cNvCxnSpPr>
            <p:nvPr/>
          </p:nvCxnSpPr>
          <p:spPr>
            <a:xfrm>
              <a:off x="7456004" y="4247683"/>
              <a:ext cx="0" cy="285519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106" name="직선 연결선 1105">
            <a:extLst>
              <a:ext uri="{FF2B5EF4-FFF2-40B4-BE49-F238E27FC236}">
                <a16:creationId xmlns:a16="http://schemas.microsoft.com/office/drawing/2014/main" id="{4688E8D4-B166-525C-31AB-E98D2F9387A6}"/>
              </a:ext>
            </a:extLst>
          </p:cNvPr>
          <p:cNvCxnSpPr>
            <a:cxnSpLocks/>
          </p:cNvCxnSpPr>
          <p:nvPr/>
        </p:nvCxnSpPr>
        <p:spPr>
          <a:xfrm>
            <a:off x="609600" y="3485158"/>
            <a:ext cx="7866031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09" name="Picture 34">
            <a:extLst>
              <a:ext uri="{FF2B5EF4-FFF2-40B4-BE49-F238E27FC236}">
                <a16:creationId xmlns:a16="http://schemas.microsoft.com/office/drawing/2014/main" id="{9BCEBE52-EFAB-8816-0763-A077C0959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064" y="3549414"/>
            <a:ext cx="574226" cy="10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0" name="TextBox 1109">
            <a:extLst>
              <a:ext uri="{FF2B5EF4-FFF2-40B4-BE49-F238E27FC236}">
                <a16:creationId xmlns:a16="http://schemas.microsoft.com/office/drawing/2014/main" id="{979FE46E-D2C2-44D6-1F21-6395460D0744}"/>
              </a:ext>
            </a:extLst>
          </p:cNvPr>
          <p:cNvSpPr txBox="1"/>
          <p:nvPr/>
        </p:nvSpPr>
        <p:spPr>
          <a:xfrm>
            <a:off x="2951832" y="3628292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‘GB’</a:t>
            </a:r>
            <a:endParaRPr lang="ko-KR" altLang="en-US" sz="1000" dirty="0"/>
          </a:p>
        </p:txBody>
      </p:sp>
      <p:pic>
        <p:nvPicPr>
          <p:cNvPr id="1111" name="Picture 24">
            <a:extLst>
              <a:ext uri="{FF2B5EF4-FFF2-40B4-BE49-F238E27FC236}">
                <a16:creationId xmlns:a16="http://schemas.microsoft.com/office/drawing/2014/main" id="{B0C439DC-09F7-8277-3DD4-FCB23AC5F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259" y="3665846"/>
            <a:ext cx="520999" cy="17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28" descr="Sony Logo">
            <a:extLst>
              <a:ext uri="{FF2B5EF4-FFF2-40B4-BE49-F238E27FC236}">
                <a16:creationId xmlns:a16="http://schemas.microsoft.com/office/drawing/2014/main" id="{1D970AD6-20EB-DAF5-9685-F411897B6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791" y="4060904"/>
            <a:ext cx="314797" cy="17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3" name="Google Shape;1557;p71">
            <a:extLst>
              <a:ext uri="{FF2B5EF4-FFF2-40B4-BE49-F238E27FC236}">
                <a16:creationId xmlns:a16="http://schemas.microsoft.com/office/drawing/2014/main" id="{5F06CA67-B7B6-A674-D9D2-A42F2188F530}"/>
              </a:ext>
            </a:extLst>
          </p:cNvPr>
          <p:cNvSpPr/>
          <p:nvPr/>
        </p:nvSpPr>
        <p:spPr>
          <a:xfrm>
            <a:off x="3493308" y="3558066"/>
            <a:ext cx="298151" cy="24622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4" name="Picture 36">
            <a:extLst>
              <a:ext uri="{FF2B5EF4-FFF2-40B4-BE49-F238E27FC236}">
                <a16:creationId xmlns:a16="http://schemas.microsoft.com/office/drawing/2014/main" id="{B1BFB306-0901-9115-7B0C-F565A6D0F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676" y="3551104"/>
            <a:ext cx="617477" cy="25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5" name="Google Shape;1557;p71">
            <a:extLst>
              <a:ext uri="{FF2B5EF4-FFF2-40B4-BE49-F238E27FC236}">
                <a16:creationId xmlns:a16="http://schemas.microsoft.com/office/drawing/2014/main" id="{99834051-B23F-E2A3-C3E2-46105D6EFDAA}"/>
              </a:ext>
            </a:extLst>
          </p:cNvPr>
          <p:cNvSpPr/>
          <p:nvPr/>
        </p:nvSpPr>
        <p:spPr>
          <a:xfrm>
            <a:off x="4427855" y="3592701"/>
            <a:ext cx="295275" cy="24622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7" name="Picture 40" descr="Gameboy Advance Logo Png, Transparent Png - kindpng">
            <a:extLst>
              <a:ext uri="{FF2B5EF4-FFF2-40B4-BE49-F238E27FC236}">
                <a16:creationId xmlns:a16="http://schemas.microsoft.com/office/drawing/2014/main" id="{11BA877B-73FF-210F-18B1-A95D47EF6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81" y="3498883"/>
            <a:ext cx="541331" cy="2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8" name="TextBox 1117">
            <a:extLst>
              <a:ext uri="{FF2B5EF4-FFF2-40B4-BE49-F238E27FC236}">
                <a16:creationId xmlns:a16="http://schemas.microsoft.com/office/drawing/2014/main" id="{E9DE30BE-DD1F-EA68-89C6-F0C48BF0CA65}"/>
              </a:ext>
            </a:extLst>
          </p:cNvPr>
          <p:cNvSpPr txBox="1"/>
          <p:nvPr/>
        </p:nvSpPr>
        <p:spPr>
          <a:xfrm>
            <a:off x="4769598" y="3659368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‘GBA’</a:t>
            </a:r>
            <a:endParaRPr lang="ko-KR" altLang="en-US" sz="1000" dirty="0"/>
          </a:p>
        </p:txBody>
      </p:sp>
      <p:pic>
        <p:nvPicPr>
          <p:cNvPr id="1120" name="그림 1119">
            <a:extLst>
              <a:ext uri="{FF2B5EF4-FFF2-40B4-BE49-F238E27FC236}">
                <a16:creationId xmlns:a16="http://schemas.microsoft.com/office/drawing/2014/main" id="{B19B79A1-40E3-D828-B964-A59C84D98EA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833826" y="3515388"/>
            <a:ext cx="361401" cy="200294"/>
          </a:xfrm>
          <a:prstGeom prst="rect">
            <a:avLst/>
          </a:prstGeom>
        </p:spPr>
      </p:pic>
      <p:sp>
        <p:nvSpPr>
          <p:cNvPr id="1121" name="Google Shape;1557;p71">
            <a:extLst>
              <a:ext uri="{FF2B5EF4-FFF2-40B4-BE49-F238E27FC236}">
                <a16:creationId xmlns:a16="http://schemas.microsoft.com/office/drawing/2014/main" id="{524F8415-DB05-E45C-F472-0A5D346AFCE9}"/>
              </a:ext>
            </a:extLst>
          </p:cNvPr>
          <p:cNvSpPr/>
          <p:nvPr/>
        </p:nvSpPr>
        <p:spPr>
          <a:xfrm>
            <a:off x="5324980" y="3516758"/>
            <a:ext cx="445238" cy="24622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83DC12D8-4506-0B3E-4115-FBBE2809F029}"/>
              </a:ext>
            </a:extLst>
          </p:cNvPr>
          <p:cNvSpPr txBox="1"/>
          <p:nvPr/>
        </p:nvSpPr>
        <p:spPr>
          <a:xfrm>
            <a:off x="5743610" y="3659367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‘DS’</a:t>
            </a:r>
            <a:endParaRPr lang="ko-KR" altLang="en-US" sz="1000" dirty="0"/>
          </a:p>
        </p:txBody>
      </p:sp>
      <p:pic>
        <p:nvPicPr>
          <p:cNvPr id="1125" name="그림 1124">
            <a:extLst>
              <a:ext uri="{FF2B5EF4-FFF2-40B4-BE49-F238E27FC236}">
                <a16:creationId xmlns:a16="http://schemas.microsoft.com/office/drawing/2014/main" id="{E48BD607-822A-B23F-37BD-FDAF7C7A9B27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769350" y="3497483"/>
            <a:ext cx="420308" cy="218732"/>
          </a:xfrm>
          <a:prstGeom prst="rect">
            <a:avLst/>
          </a:prstGeom>
        </p:spPr>
      </p:pic>
      <p:sp>
        <p:nvSpPr>
          <p:cNvPr id="1126" name="Google Shape;1557;p71">
            <a:extLst>
              <a:ext uri="{FF2B5EF4-FFF2-40B4-BE49-F238E27FC236}">
                <a16:creationId xmlns:a16="http://schemas.microsoft.com/office/drawing/2014/main" id="{DF832D3C-7E73-93A2-F29D-0EBE38CC2DE1}"/>
              </a:ext>
            </a:extLst>
          </p:cNvPr>
          <p:cNvSpPr/>
          <p:nvPr/>
        </p:nvSpPr>
        <p:spPr>
          <a:xfrm>
            <a:off x="6300773" y="3516758"/>
            <a:ext cx="445238" cy="24622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7BFD0430-C083-51FC-2D6E-0354FCBCD41E}"/>
              </a:ext>
            </a:extLst>
          </p:cNvPr>
          <p:cNvSpPr txBox="1"/>
          <p:nvPr/>
        </p:nvSpPr>
        <p:spPr>
          <a:xfrm>
            <a:off x="6718507" y="3666600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‘3DS’</a:t>
            </a:r>
            <a:endParaRPr lang="ko-KR" altLang="en-US" sz="1000" dirty="0"/>
          </a:p>
        </p:txBody>
      </p:sp>
      <p:sp>
        <p:nvSpPr>
          <p:cNvPr id="1128" name="Google Shape;1557;p71">
            <a:extLst>
              <a:ext uri="{FF2B5EF4-FFF2-40B4-BE49-F238E27FC236}">
                <a16:creationId xmlns:a16="http://schemas.microsoft.com/office/drawing/2014/main" id="{30C184B9-262E-7C62-8E11-050100C7147F}"/>
              </a:ext>
            </a:extLst>
          </p:cNvPr>
          <p:cNvSpPr/>
          <p:nvPr/>
        </p:nvSpPr>
        <p:spPr>
          <a:xfrm>
            <a:off x="7238853" y="3531261"/>
            <a:ext cx="445238" cy="24622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9" name="그림 1128">
            <a:extLst>
              <a:ext uri="{FF2B5EF4-FFF2-40B4-BE49-F238E27FC236}">
                <a16:creationId xmlns:a16="http://schemas.microsoft.com/office/drawing/2014/main" id="{C00436B3-0663-20F9-508B-29B71A758C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3252" y="3505848"/>
            <a:ext cx="329492" cy="334947"/>
          </a:xfrm>
          <a:prstGeom prst="rect">
            <a:avLst/>
          </a:prstGeom>
        </p:spPr>
      </p:pic>
      <p:pic>
        <p:nvPicPr>
          <p:cNvPr id="1130" name="Picture 42">
            <a:extLst>
              <a:ext uri="{FF2B5EF4-FFF2-40B4-BE49-F238E27FC236}">
                <a16:creationId xmlns:a16="http://schemas.microsoft.com/office/drawing/2014/main" id="{6BC40ADA-34CC-A519-F66C-B3B01D08E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494" y="3902896"/>
            <a:ext cx="646063" cy="19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1" name="TextBox 1130">
            <a:extLst>
              <a:ext uri="{FF2B5EF4-FFF2-40B4-BE49-F238E27FC236}">
                <a16:creationId xmlns:a16="http://schemas.microsoft.com/office/drawing/2014/main" id="{0EFF03F0-D3ED-05A5-F585-28EA6E444D90}"/>
              </a:ext>
            </a:extLst>
          </p:cNvPr>
          <p:cNvSpPr txBox="1"/>
          <p:nvPr/>
        </p:nvSpPr>
        <p:spPr>
          <a:xfrm>
            <a:off x="5736561" y="4077926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‘PSP’</a:t>
            </a:r>
            <a:endParaRPr lang="ko-KR" altLang="en-US" sz="1000" dirty="0"/>
          </a:p>
        </p:txBody>
      </p:sp>
      <p:pic>
        <p:nvPicPr>
          <p:cNvPr id="1132" name="Picture 44">
            <a:extLst>
              <a:ext uri="{FF2B5EF4-FFF2-40B4-BE49-F238E27FC236}">
                <a16:creationId xmlns:a16="http://schemas.microsoft.com/office/drawing/2014/main" id="{3EEC1C8D-523B-552E-8307-4C103734B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043" y="3893435"/>
            <a:ext cx="721762" cy="20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3" name="Google Shape;1557;p71">
            <a:extLst>
              <a:ext uri="{FF2B5EF4-FFF2-40B4-BE49-F238E27FC236}">
                <a16:creationId xmlns:a16="http://schemas.microsoft.com/office/drawing/2014/main" id="{3E165F09-79D2-1AFA-F8C2-A96EF8ED78EF}"/>
              </a:ext>
            </a:extLst>
          </p:cNvPr>
          <p:cNvSpPr/>
          <p:nvPr/>
        </p:nvSpPr>
        <p:spPr>
          <a:xfrm>
            <a:off x="6382624" y="3840794"/>
            <a:ext cx="283590" cy="24622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5ED4B37D-C596-8116-9A35-55FB221A7F82}"/>
              </a:ext>
            </a:extLst>
          </p:cNvPr>
          <p:cNvSpPr txBox="1"/>
          <p:nvPr/>
        </p:nvSpPr>
        <p:spPr>
          <a:xfrm>
            <a:off x="6741601" y="4064163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‘PSV’</a:t>
            </a:r>
            <a:endParaRPr lang="ko-KR" altLang="en-US" sz="1000" dirty="0"/>
          </a:p>
        </p:txBody>
      </p:sp>
      <p:pic>
        <p:nvPicPr>
          <p:cNvPr id="1136" name="그림 1135">
            <a:extLst>
              <a:ext uri="{FF2B5EF4-FFF2-40B4-BE49-F238E27FC236}">
                <a16:creationId xmlns:a16="http://schemas.microsoft.com/office/drawing/2014/main" id="{431EE87F-276B-05D1-17BA-4F26A3F19D63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36123" y="3744242"/>
            <a:ext cx="531298" cy="319921"/>
          </a:xfrm>
          <a:prstGeom prst="rect">
            <a:avLst/>
          </a:prstGeom>
        </p:spPr>
      </p:pic>
      <p:sp>
        <p:nvSpPr>
          <p:cNvPr id="1137" name="TextBox 1136">
            <a:extLst>
              <a:ext uri="{FF2B5EF4-FFF2-40B4-BE49-F238E27FC236}">
                <a16:creationId xmlns:a16="http://schemas.microsoft.com/office/drawing/2014/main" id="{A71F85F5-3187-10C4-0809-94F260D6FDAB}"/>
              </a:ext>
            </a:extLst>
          </p:cNvPr>
          <p:cNvSpPr txBox="1"/>
          <p:nvPr/>
        </p:nvSpPr>
        <p:spPr>
          <a:xfrm>
            <a:off x="1176366" y="3513044"/>
            <a:ext cx="851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Portable</a:t>
            </a:r>
            <a:br>
              <a:rPr lang="en-US" altLang="ko-KR" dirty="0"/>
            </a:br>
            <a:r>
              <a:rPr lang="en-US" altLang="ko-KR" dirty="0"/>
              <a:t>Console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휴대용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38" name="Picture 46" descr="Console, game icon - Download on Iconfinder on Iconfinder">
            <a:extLst>
              <a:ext uri="{FF2B5EF4-FFF2-40B4-BE49-F238E27FC236}">
                <a16:creationId xmlns:a16="http://schemas.microsoft.com/office/drawing/2014/main" id="{880BAC59-7E5D-E461-3E9E-CBE5117CB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30" y="2771443"/>
            <a:ext cx="547705" cy="54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9" name="TextBox 1138">
            <a:extLst>
              <a:ext uri="{FF2B5EF4-FFF2-40B4-BE49-F238E27FC236}">
                <a16:creationId xmlns:a16="http://schemas.microsoft.com/office/drawing/2014/main" id="{06E46715-8E8D-CD56-E55D-3B72E604B3FB}"/>
              </a:ext>
            </a:extLst>
          </p:cNvPr>
          <p:cNvSpPr txBox="1"/>
          <p:nvPr/>
        </p:nvSpPr>
        <p:spPr>
          <a:xfrm>
            <a:off x="1132467" y="2692907"/>
            <a:ext cx="10198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Traditional</a:t>
            </a:r>
            <a:br>
              <a:rPr lang="en-US" altLang="ko-KR" dirty="0"/>
            </a:br>
            <a:r>
              <a:rPr lang="en-US" altLang="ko-KR" dirty="0"/>
              <a:t>Console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거치형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41" name="그림 1140">
            <a:extLst>
              <a:ext uri="{FF2B5EF4-FFF2-40B4-BE49-F238E27FC236}">
                <a16:creationId xmlns:a16="http://schemas.microsoft.com/office/drawing/2014/main" id="{9A21EF93-65E7-37E8-47D2-0B11188028EE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583188" y="1782729"/>
            <a:ext cx="191129" cy="284570"/>
          </a:xfrm>
          <a:prstGeom prst="rect">
            <a:avLst/>
          </a:prstGeom>
        </p:spPr>
      </p:pic>
      <p:pic>
        <p:nvPicPr>
          <p:cNvPr id="1143" name="그림 1142">
            <a:extLst>
              <a:ext uri="{FF2B5EF4-FFF2-40B4-BE49-F238E27FC236}">
                <a16:creationId xmlns:a16="http://schemas.microsoft.com/office/drawing/2014/main" id="{41B0C520-4B49-3C10-8CCE-6385515F72AF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473180" y="3838084"/>
            <a:ext cx="379274" cy="363898"/>
          </a:xfrm>
          <a:prstGeom prst="rect">
            <a:avLst/>
          </a:prstGeom>
        </p:spPr>
      </p:pic>
      <p:pic>
        <p:nvPicPr>
          <p:cNvPr id="1144" name="Picture 48" descr="Classic Sonic Dream Friend Icon">
            <a:extLst>
              <a:ext uri="{FF2B5EF4-FFF2-40B4-BE49-F238E27FC236}">
                <a16:creationId xmlns:a16="http://schemas.microsoft.com/office/drawing/2014/main" id="{55ECDFEF-D34B-CFA4-005E-7F0F0128E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364" y="1105135"/>
            <a:ext cx="334863" cy="33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00A8FCA-5DF3-DD6E-112A-6BD371B5C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607" y="1189224"/>
            <a:ext cx="947587" cy="2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" name="Picture 52" descr="캐릭터의 TMI를 알아보자! _ 팩맨 : 네이버 블로그">
            <a:extLst>
              <a:ext uri="{FF2B5EF4-FFF2-40B4-BE49-F238E27FC236}">
                <a16:creationId xmlns:a16="http://schemas.microsoft.com/office/drawing/2014/main" id="{EA3B2237-86A0-4463-64B6-E40B62670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8" y="1183549"/>
            <a:ext cx="271939" cy="27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2" name="그림 1151">
            <a:extLst>
              <a:ext uri="{FF2B5EF4-FFF2-40B4-BE49-F238E27FC236}">
                <a16:creationId xmlns:a16="http://schemas.microsoft.com/office/drawing/2014/main" id="{9BBC3D1A-DDB5-2D27-672B-2173C0C5AB1F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8265744" y="2955310"/>
            <a:ext cx="354563" cy="127279"/>
          </a:xfrm>
          <a:prstGeom prst="rect">
            <a:avLst/>
          </a:prstGeom>
        </p:spPr>
      </p:pic>
      <p:pic>
        <p:nvPicPr>
          <p:cNvPr id="1154" name="그림 1153">
            <a:extLst>
              <a:ext uri="{FF2B5EF4-FFF2-40B4-BE49-F238E27FC236}">
                <a16:creationId xmlns:a16="http://schemas.microsoft.com/office/drawing/2014/main" id="{683EBF9A-7247-6C29-69EE-A569A58CFF13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8271966" y="3084808"/>
            <a:ext cx="336163" cy="216105"/>
          </a:xfrm>
          <a:prstGeom prst="rect">
            <a:avLst/>
          </a:prstGeom>
        </p:spPr>
      </p:pic>
      <p:pic>
        <p:nvPicPr>
          <p:cNvPr id="1046" name="Picture 20">
            <a:extLst>
              <a:ext uri="{FF2B5EF4-FFF2-40B4-BE49-F238E27FC236}">
                <a16:creationId xmlns:a16="http://schemas.microsoft.com/office/drawing/2014/main" id="{790FFD0E-C132-5B58-A458-1759D8601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059" y="3015646"/>
            <a:ext cx="658738" cy="20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C019709B-D187-629B-5543-F6E74BD3B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44" y="2065240"/>
            <a:ext cx="594238" cy="19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5"/>
          <p:cNvSpPr txBox="1">
            <a:spLocks noGrp="1"/>
          </p:cNvSpPr>
          <p:nvPr>
            <p:ph type="title"/>
          </p:nvPr>
        </p:nvSpPr>
        <p:spPr>
          <a:xfrm>
            <a:off x="966640" y="448056"/>
            <a:ext cx="7210719" cy="52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Purpose</a:t>
            </a:r>
            <a:endParaRPr dirty="0"/>
          </a:p>
        </p:txBody>
      </p:sp>
      <p:sp>
        <p:nvSpPr>
          <p:cNvPr id="506" name="Google Shape;506;p45"/>
          <p:cNvSpPr txBox="1">
            <a:spLocks noGrp="1"/>
          </p:cNvSpPr>
          <p:nvPr>
            <p:ph type="subTitle" idx="1"/>
          </p:nvPr>
        </p:nvSpPr>
        <p:spPr>
          <a:xfrm>
            <a:off x="2337750" y="1371600"/>
            <a:ext cx="446850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Genre</a:t>
            </a:r>
            <a:endParaRPr dirty="0"/>
          </a:p>
        </p:txBody>
      </p:sp>
      <p:sp>
        <p:nvSpPr>
          <p:cNvPr id="507" name="Google Shape;507;p45"/>
          <p:cNvSpPr txBox="1">
            <a:spLocks noGrp="1"/>
          </p:cNvSpPr>
          <p:nvPr>
            <p:ph type="subTitle" idx="2"/>
          </p:nvPr>
        </p:nvSpPr>
        <p:spPr>
          <a:xfrm>
            <a:off x="2337750" y="1703625"/>
            <a:ext cx="4468500" cy="52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장르의 게임을 선호하는가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8" name="Google Shape;508;p45"/>
          <p:cNvSpPr txBox="1">
            <a:spLocks noGrp="1"/>
          </p:cNvSpPr>
          <p:nvPr>
            <p:ph type="subTitle" idx="3"/>
          </p:nvPr>
        </p:nvSpPr>
        <p:spPr>
          <a:xfrm>
            <a:off x="2337750" y="2340864"/>
            <a:ext cx="446850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Platform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endParaRPr dirty="0"/>
          </a:p>
        </p:txBody>
      </p:sp>
      <p:sp>
        <p:nvSpPr>
          <p:cNvPr id="509" name="Google Shape;509;p45"/>
          <p:cNvSpPr txBox="1">
            <a:spLocks noGrp="1"/>
          </p:cNvSpPr>
          <p:nvPr>
            <p:ph type="subTitle" idx="4"/>
          </p:nvPr>
        </p:nvSpPr>
        <p:spPr>
          <a:xfrm>
            <a:off x="2337750" y="2672889"/>
            <a:ext cx="4468500" cy="52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거치형 콘솔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휴대용 콘솔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PC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어떤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type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선호하는가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0" name="Google Shape;510;p45"/>
          <p:cNvSpPr txBox="1">
            <a:spLocks noGrp="1"/>
          </p:cNvSpPr>
          <p:nvPr>
            <p:ph type="subTitle" idx="5"/>
          </p:nvPr>
        </p:nvSpPr>
        <p:spPr>
          <a:xfrm>
            <a:off x="2337750" y="3276600"/>
            <a:ext cx="446850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Platform Company</a:t>
            </a:r>
            <a:endParaRPr dirty="0"/>
          </a:p>
        </p:txBody>
      </p:sp>
      <p:sp>
        <p:nvSpPr>
          <p:cNvPr id="511" name="Google Shape;511;p45"/>
          <p:cNvSpPr txBox="1">
            <a:spLocks noGrp="1"/>
          </p:cNvSpPr>
          <p:nvPr>
            <p:ph type="subTitle" idx="6"/>
          </p:nvPr>
        </p:nvSpPr>
        <p:spPr>
          <a:xfrm>
            <a:off x="2337750" y="3608625"/>
            <a:ext cx="4468500" cy="58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기업의 플랫폼을 선호하는가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+ Multi-Platform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개발하는 것이 효과적일까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2" name="Google Shape;512;p45"/>
          <p:cNvSpPr/>
          <p:nvPr/>
        </p:nvSpPr>
        <p:spPr>
          <a:xfrm>
            <a:off x="1688898" y="2260224"/>
            <a:ext cx="376497" cy="389188"/>
          </a:xfrm>
          <a:custGeom>
            <a:avLst/>
            <a:gdLst/>
            <a:ahLst/>
            <a:cxnLst/>
            <a:rect l="l" t="t" r="r" b="b"/>
            <a:pathLst>
              <a:path w="38625" h="39927" extrusionOk="0">
                <a:moveTo>
                  <a:pt x="11013" y="1"/>
                </a:moveTo>
                <a:lnTo>
                  <a:pt x="11013" y="4585"/>
                </a:lnTo>
                <a:lnTo>
                  <a:pt x="7107" y="4585"/>
                </a:lnTo>
                <a:lnTo>
                  <a:pt x="7107" y="9196"/>
                </a:lnTo>
                <a:lnTo>
                  <a:pt x="2957" y="9196"/>
                </a:lnTo>
                <a:lnTo>
                  <a:pt x="2957" y="13780"/>
                </a:lnTo>
                <a:lnTo>
                  <a:pt x="2957" y="25633"/>
                </a:lnTo>
                <a:lnTo>
                  <a:pt x="2957" y="30732"/>
                </a:lnTo>
                <a:lnTo>
                  <a:pt x="1" y="30732"/>
                </a:lnTo>
                <a:lnTo>
                  <a:pt x="1" y="35316"/>
                </a:lnTo>
                <a:lnTo>
                  <a:pt x="15705" y="35316"/>
                </a:lnTo>
                <a:lnTo>
                  <a:pt x="15705" y="39927"/>
                </a:lnTo>
                <a:lnTo>
                  <a:pt x="22920" y="39927"/>
                </a:lnTo>
                <a:lnTo>
                  <a:pt x="22920" y="35316"/>
                </a:lnTo>
                <a:lnTo>
                  <a:pt x="38625" y="35316"/>
                </a:lnTo>
                <a:lnTo>
                  <a:pt x="38625" y="30732"/>
                </a:lnTo>
                <a:lnTo>
                  <a:pt x="35668" y="30732"/>
                </a:lnTo>
                <a:lnTo>
                  <a:pt x="35668" y="25633"/>
                </a:lnTo>
                <a:lnTo>
                  <a:pt x="35668" y="13780"/>
                </a:lnTo>
                <a:lnTo>
                  <a:pt x="35668" y="9196"/>
                </a:lnTo>
                <a:lnTo>
                  <a:pt x="31491" y="9196"/>
                </a:lnTo>
                <a:lnTo>
                  <a:pt x="31491" y="4585"/>
                </a:lnTo>
                <a:lnTo>
                  <a:pt x="27640" y="4585"/>
                </a:lnTo>
                <a:lnTo>
                  <a:pt x="2764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5"/>
          <p:cNvSpPr/>
          <p:nvPr/>
        </p:nvSpPr>
        <p:spPr>
          <a:xfrm>
            <a:off x="1672733" y="1384751"/>
            <a:ext cx="408827" cy="312089"/>
          </a:xfrm>
          <a:custGeom>
            <a:avLst/>
            <a:gdLst/>
            <a:ahLst/>
            <a:cxnLst/>
            <a:rect l="l" t="t" r="r" b="b"/>
            <a:pathLst>
              <a:path w="39548" h="30190" extrusionOk="0">
                <a:moveTo>
                  <a:pt x="2713" y="1"/>
                </a:moveTo>
                <a:lnTo>
                  <a:pt x="1" y="5046"/>
                </a:lnTo>
                <a:lnTo>
                  <a:pt x="1" y="6538"/>
                </a:lnTo>
                <a:lnTo>
                  <a:pt x="1" y="10118"/>
                </a:lnTo>
                <a:lnTo>
                  <a:pt x="4205" y="10118"/>
                </a:lnTo>
                <a:lnTo>
                  <a:pt x="4205" y="15190"/>
                </a:lnTo>
                <a:lnTo>
                  <a:pt x="8518" y="15190"/>
                </a:lnTo>
                <a:lnTo>
                  <a:pt x="8518" y="20073"/>
                </a:lnTo>
                <a:lnTo>
                  <a:pt x="12830" y="20073"/>
                </a:lnTo>
                <a:lnTo>
                  <a:pt x="12830" y="25145"/>
                </a:lnTo>
                <a:lnTo>
                  <a:pt x="17360" y="25145"/>
                </a:lnTo>
                <a:lnTo>
                  <a:pt x="17360" y="30190"/>
                </a:lnTo>
                <a:lnTo>
                  <a:pt x="22188" y="30190"/>
                </a:lnTo>
                <a:lnTo>
                  <a:pt x="22188" y="25145"/>
                </a:lnTo>
                <a:lnTo>
                  <a:pt x="26718" y="25145"/>
                </a:lnTo>
                <a:lnTo>
                  <a:pt x="26718" y="20073"/>
                </a:lnTo>
                <a:lnTo>
                  <a:pt x="31030" y="20073"/>
                </a:lnTo>
                <a:lnTo>
                  <a:pt x="31030" y="15190"/>
                </a:lnTo>
                <a:lnTo>
                  <a:pt x="35343" y="15190"/>
                </a:lnTo>
                <a:lnTo>
                  <a:pt x="35343" y="10118"/>
                </a:lnTo>
                <a:lnTo>
                  <a:pt x="39547" y="10118"/>
                </a:lnTo>
                <a:lnTo>
                  <a:pt x="39547" y="6538"/>
                </a:lnTo>
                <a:lnTo>
                  <a:pt x="39547" y="5046"/>
                </a:lnTo>
                <a:lnTo>
                  <a:pt x="364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5"/>
          <p:cNvSpPr/>
          <p:nvPr/>
        </p:nvSpPr>
        <p:spPr>
          <a:xfrm>
            <a:off x="1672720" y="3229518"/>
            <a:ext cx="408854" cy="389210"/>
          </a:xfrm>
          <a:custGeom>
            <a:avLst/>
            <a:gdLst/>
            <a:ahLst/>
            <a:cxnLst/>
            <a:rect l="l" t="t" r="r" b="b"/>
            <a:pathLst>
              <a:path w="38381" h="36537" extrusionOk="0">
                <a:moveTo>
                  <a:pt x="27911" y="3500"/>
                </a:moveTo>
                <a:lnTo>
                  <a:pt x="27911" y="6510"/>
                </a:lnTo>
                <a:lnTo>
                  <a:pt x="10199" y="6510"/>
                </a:lnTo>
                <a:lnTo>
                  <a:pt x="10199" y="3500"/>
                </a:lnTo>
                <a:close/>
                <a:moveTo>
                  <a:pt x="22459" y="12586"/>
                </a:moveTo>
                <a:lnTo>
                  <a:pt x="22459" y="18038"/>
                </a:lnTo>
                <a:lnTo>
                  <a:pt x="27911" y="18038"/>
                </a:lnTo>
                <a:lnTo>
                  <a:pt x="27911" y="25063"/>
                </a:lnTo>
                <a:lnTo>
                  <a:pt x="22459" y="25063"/>
                </a:lnTo>
                <a:lnTo>
                  <a:pt x="22459" y="30515"/>
                </a:lnTo>
                <a:lnTo>
                  <a:pt x="15434" y="30515"/>
                </a:lnTo>
                <a:lnTo>
                  <a:pt x="15434" y="25063"/>
                </a:lnTo>
                <a:lnTo>
                  <a:pt x="9955" y="25063"/>
                </a:lnTo>
                <a:lnTo>
                  <a:pt x="9955" y="18038"/>
                </a:lnTo>
                <a:lnTo>
                  <a:pt x="15434" y="18038"/>
                </a:lnTo>
                <a:lnTo>
                  <a:pt x="15434" y="12586"/>
                </a:lnTo>
                <a:close/>
                <a:moveTo>
                  <a:pt x="6727" y="1"/>
                </a:moveTo>
                <a:lnTo>
                  <a:pt x="6727" y="3500"/>
                </a:lnTo>
                <a:lnTo>
                  <a:pt x="6727" y="6510"/>
                </a:lnTo>
                <a:lnTo>
                  <a:pt x="1" y="6510"/>
                </a:lnTo>
                <a:lnTo>
                  <a:pt x="1" y="36536"/>
                </a:lnTo>
                <a:lnTo>
                  <a:pt x="38381" y="36536"/>
                </a:lnTo>
                <a:lnTo>
                  <a:pt x="38381" y="6510"/>
                </a:lnTo>
                <a:lnTo>
                  <a:pt x="31410" y="6510"/>
                </a:lnTo>
                <a:lnTo>
                  <a:pt x="3141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88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0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7717500" cy="5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1025" name="Google Shape;1025;p60"/>
          <p:cNvSpPr txBox="1">
            <a:spLocks noGrp="1"/>
          </p:cNvSpPr>
          <p:nvPr>
            <p:ph type="subTitle" idx="2"/>
          </p:nvPr>
        </p:nvSpPr>
        <p:spPr>
          <a:xfrm>
            <a:off x="749665" y="2790224"/>
            <a:ext cx="1371600" cy="12249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Data </a:t>
            </a:r>
            <a:r>
              <a:rPr lang="en-US" altLang="ko-KR" dirty="0">
                <a:solidFill>
                  <a:schemeClr val="bg1"/>
                </a:solidFill>
              </a:rPr>
              <a:t>Preprocessing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bg1"/>
                </a:solidFill>
              </a:rPr>
              <a:t>+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Feature Engineering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26" name="Google Shape;1026;p60"/>
          <p:cNvSpPr txBox="1">
            <a:spLocks noGrp="1"/>
          </p:cNvSpPr>
          <p:nvPr>
            <p:ph type="subTitle" idx="3"/>
          </p:nvPr>
        </p:nvSpPr>
        <p:spPr>
          <a:xfrm>
            <a:off x="2845165" y="2348045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1027" name="Google Shape;1027;p60"/>
          <p:cNvSpPr txBox="1">
            <a:spLocks noGrp="1"/>
          </p:cNvSpPr>
          <p:nvPr>
            <p:ph type="subTitle" idx="4"/>
          </p:nvPr>
        </p:nvSpPr>
        <p:spPr>
          <a:xfrm>
            <a:off x="2845165" y="2794416"/>
            <a:ext cx="1371600" cy="14776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Trend Analysis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Global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Genre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Type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Company</a:t>
            </a:r>
            <a:endParaRPr lang="en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028" name="Google Shape;1028;p60"/>
          <p:cNvSpPr txBox="1">
            <a:spLocks noGrp="1"/>
          </p:cNvSpPr>
          <p:nvPr>
            <p:ph type="subTitle" idx="6"/>
          </p:nvPr>
        </p:nvSpPr>
        <p:spPr>
          <a:xfrm>
            <a:off x="4894915" y="2794415"/>
            <a:ext cx="1371600" cy="12207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Hypothesis Test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Multi-Platform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vs.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Native-Platform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29" name="Google Shape;1029;p60"/>
          <p:cNvSpPr txBox="1">
            <a:spLocks noGrp="1"/>
          </p:cNvSpPr>
          <p:nvPr>
            <p:ph type="subTitle" idx="1"/>
          </p:nvPr>
        </p:nvSpPr>
        <p:spPr>
          <a:xfrm>
            <a:off x="749665" y="2348045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1030" name="Google Shape;1030;p60"/>
          <p:cNvSpPr txBox="1">
            <a:spLocks noGrp="1"/>
          </p:cNvSpPr>
          <p:nvPr>
            <p:ph type="subTitle" idx="5"/>
          </p:nvPr>
        </p:nvSpPr>
        <p:spPr>
          <a:xfrm>
            <a:off x="4894915" y="2348045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1031" name="Google Shape;1031;p60"/>
          <p:cNvSpPr txBox="1">
            <a:spLocks noGrp="1"/>
          </p:cNvSpPr>
          <p:nvPr>
            <p:ph type="subTitle" idx="7"/>
          </p:nvPr>
        </p:nvSpPr>
        <p:spPr>
          <a:xfrm>
            <a:off x="7022735" y="2348045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1032" name="Google Shape;1032;p60"/>
          <p:cNvSpPr txBox="1">
            <a:spLocks noGrp="1"/>
          </p:cNvSpPr>
          <p:nvPr>
            <p:ph type="subTitle" idx="8"/>
          </p:nvPr>
        </p:nvSpPr>
        <p:spPr>
          <a:xfrm>
            <a:off x="7022735" y="2794416"/>
            <a:ext cx="1371600" cy="12207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1"/>
                </a:solidFill>
              </a:rPr>
              <a:t>Summary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1"/>
                </a:solidFill>
              </a:rPr>
              <a:t>+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1033" name="Google Shape;1033;p60"/>
          <p:cNvCxnSpPr/>
          <p:nvPr/>
        </p:nvCxnSpPr>
        <p:spPr>
          <a:xfrm>
            <a:off x="1545325" y="1848575"/>
            <a:ext cx="60690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34" name="Google Shape;1034;p60"/>
          <p:cNvGrpSpPr/>
          <p:nvPr/>
        </p:nvGrpSpPr>
        <p:grpSpPr>
          <a:xfrm>
            <a:off x="1053684" y="1656079"/>
            <a:ext cx="763563" cy="357006"/>
            <a:chOff x="934621" y="2258300"/>
            <a:chExt cx="873942" cy="408614"/>
          </a:xfrm>
        </p:grpSpPr>
        <p:sp>
          <p:nvSpPr>
            <p:cNvPr id="1035" name="Google Shape;1035;p60"/>
            <p:cNvSpPr/>
            <p:nvPr/>
          </p:nvSpPr>
          <p:spPr>
            <a:xfrm>
              <a:off x="934621" y="2301373"/>
              <a:ext cx="873942" cy="325319"/>
            </a:xfrm>
            <a:custGeom>
              <a:avLst/>
              <a:gdLst/>
              <a:ahLst/>
              <a:cxnLst/>
              <a:rect l="l" t="t" r="r" b="b"/>
              <a:pathLst>
                <a:path w="50929" h="18958" extrusionOk="0">
                  <a:moveTo>
                    <a:pt x="0" y="1"/>
                  </a:moveTo>
                  <a:lnTo>
                    <a:pt x="0" y="18958"/>
                  </a:lnTo>
                  <a:lnTo>
                    <a:pt x="50928" y="18958"/>
                  </a:lnTo>
                  <a:lnTo>
                    <a:pt x="50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0"/>
            <p:cNvSpPr/>
            <p:nvPr/>
          </p:nvSpPr>
          <p:spPr>
            <a:xfrm>
              <a:off x="975549" y="2258300"/>
              <a:ext cx="792809" cy="408614"/>
            </a:xfrm>
            <a:custGeom>
              <a:avLst/>
              <a:gdLst/>
              <a:ahLst/>
              <a:cxnLst/>
              <a:rect l="l" t="t" r="r" b="b"/>
              <a:pathLst>
                <a:path w="46201" h="23812" extrusionOk="0">
                  <a:moveTo>
                    <a:pt x="1" y="0"/>
                  </a:moveTo>
                  <a:lnTo>
                    <a:pt x="1" y="23811"/>
                  </a:lnTo>
                  <a:lnTo>
                    <a:pt x="46200" y="23811"/>
                  </a:lnTo>
                  <a:lnTo>
                    <a:pt x="46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0"/>
            <p:cNvSpPr/>
            <p:nvPr/>
          </p:nvSpPr>
          <p:spPr>
            <a:xfrm>
              <a:off x="975549" y="2301373"/>
              <a:ext cx="792809" cy="325319"/>
            </a:xfrm>
            <a:custGeom>
              <a:avLst/>
              <a:gdLst/>
              <a:ahLst/>
              <a:cxnLst/>
              <a:rect l="l" t="t" r="r" b="b"/>
              <a:pathLst>
                <a:path w="46201" h="18958" extrusionOk="0">
                  <a:moveTo>
                    <a:pt x="1" y="1"/>
                  </a:moveTo>
                  <a:lnTo>
                    <a:pt x="1" y="18958"/>
                  </a:lnTo>
                  <a:lnTo>
                    <a:pt x="46200" y="18958"/>
                  </a:lnTo>
                  <a:lnTo>
                    <a:pt x="462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0"/>
            <p:cNvSpPr/>
            <p:nvPr/>
          </p:nvSpPr>
          <p:spPr>
            <a:xfrm>
              <a:off x="1299779" y="2455062"/>
              <a:ext cx="56388" cy="19408"/>
            </a:xfrm>
            <a:custGeom>
              <a:avLst/>
              <a:gdLst/>
              <a:ahLst/>
              <a:cxnLst/>
              <a:rect l="l" t="t" r="r" b="b"/>
              <a:pathLst>
                <a:path w="3286" h="1131" extrusionOk="0">
                  <a:moveTo>
                    <a:pt x="1" y="0"/>
                  </a:moveTo>
                  <a:lnTo>
                    <a:pt x="1" y="1130"/>
                  </a:lnTo>
                  <a:lnTo>
                    <a:pt x="3286" y="1130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0"/>
            <p:cNvSpPr/>
            <p:nvPr/>
          </p:nvSpPr>
          <p:spPr>
            <a:xfrm>
              <a:off x="1379489" y="2454702"/>
              <a:ext cx="56748" cy="19408"/>
            </a:xfrm>
            <a:custGeom>
              <a:avLst/>
              <a:gdLst/>
              <a:ahLst/>
              <a:cxnLst/>
              <a:rect l="l" t="t" r="r" b="b"/>
              <a:pathLst>
                <a:path w="3307" h="1131" extrusionOk="0">
                  <a:moveTo>
                    <a:pt x="1" y="0"/>
                  </a:moveTo>
                  <a:lnTo>
                    <a:pt x="1" y="1130"/>
                  </a:lnTo>
                  <a:lnTo>
                    <a:pt x="3307" y="1130"/>
                  </a:lnTo>
                  <a:lnTo>
                    <a:pt x="33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0"/>
            <p:cNvSpPr/>
            <p:nvPr/>
          </p:nvSpPr>
          <p:spPr>
            <a:xfrm>
              <a:off x="1028335" y="2392941"/>
              <a:ext cx="131428" cy="131428"/>
            </a:xfrm>
            <a:custGeom>
              <a:avLst/>
              <a:gdLst/>
              <a:ahLst/>
              <a:cxnLst/>
              <a:rect l="l" t="t" r="r" b="b"/>
              <a:pathLst>
                <a:path w="7659" h="7659" extrusionOk="0">
                  <a:moveTo>
                    <a:pt x="2156" y="0"/>
                  </a:moveTo>
                  <a:lnTo>
                    <a:pt x="2156" y="2156"/>
                  </a:lnTo>
                  <a:lnTo>
                    <a:pt x="0" y="2156"/>
                  </a:lnTo>
                  <a:lnTo>
                    <a:pt x="0" y="5482"/>
                  </a:lnTo>
                  <a:lnTo>
                    <a:pt x="2156" y="5482"/>
                  </a:lnTo>
                  <a:lnTo>
                    <a:pt x="2156" y="7658"/>
                  </a:lnTo>
                  <a:lnTo>
                    <a:pt x="5503" y="7658"/>
                  </a:lnTo>
                  <a:lnTo>
                    <a:pt x="5503" y="5482"/>
                  </a:lnTo>
                  <a:lnTo>
                    <a:pt x="7659" y="5482"/>
                  </a:lnTo>
                  <a:lnTo>
                    <a:pt x="7659" y="2156"/>
                  </a:lnTo>
                  <a:lnTo>
                    <a:pt x="5503" y="2156"/>
                  </a:lnTo>
                  <a:lnTo>
                    <a:pt x="55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1" name="Google Shape;1041;p60"/>
            <p:cNvGrpSpPr/>
            <p:nvPr/>
          </p:nvGrpSpPr>
          <p:grpSpPr>
            <a:xfrm>
              <a:off x="1573025" y="2370324"/>
              <a:ext cx="174521" cy="165185"/>
              <a:chOff x="1573025" y="2370324"/>
              <a:chExt cx="174521" cy="165185"/>
            </a:xfrm>
          </p:grpSpPr>
          <p:sp>
            <p:nvSpPr>
              <p:cNvPr id="1042" name="Google Shape;1042;p60"/>
              <p:cNvSpPr/>
              <p:nvPr/>
            </p:nvSpPr>
            <p:spPr>
              <a:xfrm>
                <a:off x="1635867" y="2377857"/>
                <a:ext cx="48477" cy="33411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1947" extrusionOk="0">
                    <a:moveTo>
                      <a:pt x="0" y="1"/>
                    </a:moveTo>
                    <a:lnTo>
                      <a:pt x="0" y="1947"/>
                    </a:lnTo>
                    <a:lnTo>
                      <a:pt x="2825" y="1947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60"/>
              <p:cNvSpPr/>
              <p:nvPr/>
            </p:nvSpPr>
            <p:spPr>
              <a:xfrm>
                <a:off x="1643760" y="2370324"/>
                <a:ext cx="33411" cy="48477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825" extrusionOk="0">
                    <a:moveTo>
                      <a:pt x="1" y="0"/>
                    </a:moveTo>
                    <a:lnTo>
                      <a:pt x="1" y="2825"/>
                    </a:lnTo>
                    <a:lnTo>
                      <a:pt x="1946" y="2825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60"/>
              <p:cNvSpPr/>
              <p:nvPr/>
            </p:nvSpPr>
            <p:spPr>
              <a:xfrm>
                <a:off x="1635867" y="2494548"/>
                <a:ext cx="48477" cy="33411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1947" extrusionOk="0">
                    <a:moveTo>
                      <a:pt x="0" y="1"/>
                    </a:moveTo>
                    <a:lnTo>
                      <a:pt x="0" y="1947"/>
                    </a:lnTo>
                    <a:lnTo>
                      <a:pt x="2825" y="1947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60"/>
              <p:cNvSpPr/>
              <p:nvPr/>
            </p:nvSpPr>
            <p:spPr>
              <a:xfrm>
                <a:off x="1643760" y="2487015"/>
                <a:ext cx="33411" cy="48494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826" extrusionOk="0">
                    <a:moveTo>
                      <a:pt x="1" y="0"/>
                    </a:moveTo>
                    <a:lnTo>
                      <a:pt x="1" y="2825"/>
                    </a:lnTo>
                    <a:lnTo>
                      <a:pt x="1946" y="2825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60"/>
              <p:cNvSpPr/>
              <p:nvPr/>
            </p:nvSpPr>
            <p:spPr>
              <a:xfrm>
                <a:off x="1699051" y="2436752"/>
                <a:ext cx="48494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926" extrusionOk="0">
                    <a:moveTo>
                      <a:pt x="1" y="0"/>
                    </a:moveTo>
                    <a:lnTo>
                      <a:pt x="1" y="1925"/>
                    </a:lnTo>
                    <a:lnTo>
                      <a:pt x="2825" y="1925"/>
                    </a:lnTo>
                    <a:lnTo>
                      <a:pt x="2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60"/>
              <p:cNvSpPr/>
              <p:nvPr/>
            </p:nvSpPr>
            <p:spPr>
              <a:xfrm>
                <a:off x="1706962" y="2429561"/>
                <a:ext cx="33050" cy="48494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826" extrusionOk="0">
                    <a:moveTo>
                      <a:pt x="0" y="1"/>
                    </a:moveTo>
                    <a:lnTo>
                      <a:pt x="0" y="2825"/>
                    </a:lnTo>
                    <a:lnTo>
                      <a:pt x="1925" y="2825"/>
                    </a:lnTo>
                    <a:lnTo>
                      <a:pt x="19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60"/>
              <p:cNvSpPr/>
              <p:nvPr/>
            </p:nvSpPr>
            <p:spPr>
              <a:xfrm>
                <a:off x="1573025" y="2436752"/>
                <a:ext cx="48494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926" extrusionOk="0">
                    <a:moveTo>
                      <a:pt x="1" y="0"/>
                    </a:moveTo>
                    <a:lnTo>
                      <a:pt x="1" y="1925"/>
                    </a:lnTo>
                    <a:lnTo>
                      <a:pt x="2825" y="1925"/>
                    </a:lnTo>
                    <a:lnTo>
                      <a:pt x="2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60"/>
              <p:cNvSpPr/>
              <p:nvPr/>
            </p:nvSpPr>
            <p:spPr>
              <a:xfrm>
                <a:off x="1580919" y="2429201"/>
                <a:ext cx="33411" cy="48494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826" extrusionOk="0">
                    <a:moveTo>
                      <a:pt x="1" y="1"/>
                    </a:moveTo>
                    <a:lnTo>
                      <a:pt x="1" y="2825"/>
                    </a:lnTo>
                    <a:lnTo>
                      <a:pt x="1947" y="2825"/>
                    </a:lnTo>
                    <a:lnTo>
                      <a:pt x="19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0" name="Google Shape;1050;p60"/>
            <p:cNvSpPr/>
            <p:nvPr/>
          </p:nvSpPr>
          <p:spPr>
            <a:xfrm>
              <a:off x="1264240" y="2582890"/>
              <a:ext cx="214723" cy="23355"/>
            </a:xfrm>
            <a:custGeom>
              <a:avLst/>
              <a:gdLst/>
              <a:ahLst/>
              <a:cxnLst/>
              <a:rect l="l" t="t" r="r" b="b"/>
              <a:pathLst>
                <a:path w="12513" h="1361" extrusionOk="0">
                  <a:moveTo>
                    <a:pt x="0" y="0"/>
                  </a:moveTo>
                  <a:lnTo>
                    <a:pt x="0" y="1360"/>
                  </a:lnTo>
                  <a:lnTo>
                    <a:pt x="12513" y="1360"/>
                  </a:lnTo>
                  <a:lnTo>
                    <a:pt x="125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0"/>
            <p:cNvSpPr/>
            <p:nvPr/>
          </p:nvSpPr>
          <p:spPr>
            <a:xfrm>
              <a:off x="1274656" y="2303535"/>
              <a:ext cx="79725" cy="79365"/>
            </a:xfrm>
            <a:custGeom>
              <a:avLst/>
              <a:gdLst/>
              <a:ahLst/>
              <a:cxnLst/>
              <a:rect l="l" t="t" r="r" b="b"/>
              <a:pathLst>
                <a:path w="4646" h="4625" extrusionOk="0">
                  <a:moveTo>
                    <a:pt x="732" y="0"/>
                  </a:moveTo>
                  <a:lnTo>
                    <a:pt x="732" y="712"/>
                  </a:lnTo>
                  <a:lnTo>
                    <a:pt x="0" y="712"/>
                  </a:lnTo>
                  <a:lnTo>
                    <a:pt x="0" y="3892"/>
                  </a:lnTo>
                  <a:lnTo>
                    <a:pt x="732" y="3892"/>
                  </a:lnTo>
                  <a:lnTo>
                    <a:pt x="732" y="4625"/>
                  </a:lnTo>
                  <a:lnTo>
                    <a:pt x="3913" y="4625"/>
                  </a:lnTo>
                  <a:lnTo>
                    <a:pt x="3913" y="3892"/>
                  </a:lnTo>
                  <a:lnTo>
                    <a:pt x="4645" y="3892"/>
                  </a:lnTo>
                  <a:lnTo>
                    <a:pt x="4645" y="712"/>
                  </a:lnTo>
                  <a:lnTo>
                    <a:pt x="3913" y="712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0"/>
            <p:cNvSpPr/>
            <p:nvPr/>
          </p:nvSpPr>
          <p:spPr>
            <a:xfrm>
              <a:off x="1385959" y="2303535"/>
              <a:ext cx="79365" cy="79365"/>
            </a:xfrm>
            <a:custGeom>
              <a:avLst/>
              <a:gdLst/>
              <a:ahLst/>
              <a:cxnLst/>
              <a:rect l="l" t="t" r="r" b="b"/>
              <a:pathLst>
                <a:path w="4625" h="4625" extrusionOk="0">
                  <a:moveTo>
                    <a:pt x="712" y="0"/>
                  </a:moveTo>
                  <a:lnTo>
                    <a:pt x="712" y="712"/>
                  </a:lnTo>
                  <a:lnTo>
                    <a:pt x="0" y="712"/>
                  </a:lnTo>
                  <a:lnTo>
                    <a:pt x="0" y="3892"/>
                  </a:lnTo>
                  <a:lnTo>
                    <a:pt x="712" y="3892"/>
                  </a:lnTo>
                  <a:lnTo>
                    <a:pt x="712" y="4625"/>
                  </a:lnTo>
                  <a:lnTo>
                    <a:pt x="3892" y="4625"/>
                  </a:lnTo>
                  <a:lnTo>
                    <a:pt x="3892" y="3892"/>
                  </a:lnTo>
                  <a:lnTo>
                    <a:pt x="4625" y="3892"/>
                  </a:lnTo>
                  <a:lnTo>
                    <a:pt x="4625" y="712"/>
                  </a:lnTo>
                  <a:lnTo>
                    <a:pt x="3892" y="71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60"/>
          <p:cNvGrpSpPr/>
          <p:nvPr/>
        </p:nvGrpSpPr>
        <p:grpSpPr>
          <a:xfrm>
            <a:off x="3149199" y="1617048"/>
            <a:ext cx="763531" cy="435068"/>
            <a:chOff x="2998504" y="2244238"/>
            <a:chExt cx="937193" cy="534022"/>
          </a:xfrm>
        </p:grpSpPr>
        <p:sp>
          <p:nvSpPr>
            <p:cNvPr id="1054" name="Google Shape;1054;p60"/>
            <p:cNvSpPr/>
            <p:nvPr/>
          </p:nvSpPr>
          <p:spPr>
            <a:xfrm>
              <a:off x="3707940" y="2447910"/>
              <a:ext cx="71352" cy="75928"/>
            </a:xfrm>
            <a:custGeom>
              <a:avLst/>
              <a:gdLst/>
              <a:ahLst/>
              <a:cxnLst/>
              <a:rect l="l" t="t" r="r" b="b"/>
              <a:pathLst>
                <a:path w="3914" h="4165" extrusionOk="0">
                  <a:moveTo>
                    <a:pt x="586" y="1"/>
                  </a:moveTo>
                  <a:lnTo>
                    <a:pt x="586" y="545"/>
                  </a:lnTo>
                  <a:lnTo>
                    <a:pt x="1" y="545"/>
                  </a:lnTo>
                  <a:lnTo>
                    <a:pt x="1" y="3056"/>
                  </a:lnTo>
                  <a:lnTo>
                    <a:pt x="273" y="3056"/>
                  </a:lnTo>
                  <a:lnTo>
                    <a:pt x="273" y="3579"/>
                  </a:lnTo>
                  <a:lnTo>
                    <a:pt x="586" y="3579"/>
                  </a:lnTo>
                  <a:lnTo>
                    <a:pt x="586" y="3642"/>
                  </a:lnTo>
                  <a:lnTo>
                    <a:pt x="838" y="3642"/>
                  </a:lnTo>
                  <a:lnTo>
                    <a:pt x="838" y="4165"/>
                  </a:lnTo>
                  <a:lnTo>
                    <a:pt x="3348" y="4165"/>
                  </a:lnTo>
                  <a:lnTo>
                    <a:pt x="3348" y="3579"/>
                  </a:lnTo>
                  <a:lnTo>
                    <a:pt x="3913" y="3579"/>
                  </a:lnTo>
                  <a:lnTo>
                    <a:pt x="3913" y="1068"/>
                  </a:lnTo>
                  <a:lnTo>
                    <a:pt x="3641" y="1068"/>
                  </a:lnTo>
                  <a:lnTo>
                    <a:pt x="3641" y="545"/>
                  </a:lnTo>
                  <a:lnTo>
                    <a:pt x="3348" y="545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rgbClr val="09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0"/>
            <p:cNvSpPr/>
            <p:nvPr/>
          </p:nvSpPr>
          <p:spPr>
            <a:xfrm>
              <a:off x="3123993" y="2372023"/>
              <a:ext cx="685083" cy="276549"/>
            </a:xfrm>
            <a:custGeom>
              <a:avLst/>
              <a:gdLst/>
              <a:ahLst/>
              <a:cxnLst/>
              <a:rect l="l" t="t" r="r" b="b"/>
              <a:pathLst>
                <a:path w="37580" h="15170" extrusionOk="0">
                  <a:moveTo>
                    <a:pt x="1" y="0"/>
                  </a:moveTo>
                  <a:lnTo>
                    <a:pt x="1" y="15170"/>
                  </a:lnTo>
                  <a:lnTo>
                    <a:pt x="37579" y="15170"/>
                  </a:lnTo>
                  <a:lnTo>
                    <a:pt x="375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0"/>
            <p:cNvSpPr/>
            <p:nvPr/>
          </p:nvSpPr>
          <p:spPr>
            <a:xfrm>
              <a:off x="3534400" y="2373919"/>
              <a:ext cx="401297" cy="404341"/>
            </a:xfrm>
            <a:custGeom>
              <a:avLst/>
              <a:gdLst/>
              <a:ahLst/>
              <a:cxnLst/>
              <a:rect l="l" t="t" r="r" b="b"/>
              <a:pathLst>
                <a:path w="22013" h="22180" extrusionOk="0">
                  <a:moveTo>
                    <a:pt x="6947" y="1"/>
                  </a:moveTo>
                  <a:lnTo>
                    <a:pt x="6947" y="2198"/>
                  </a:lnTo>
                  <a:lnTo>
                    <a:pt x="4959" y="2198"/>
                  </a:lnTo>
                  <a:lnTo>
                    <a:pt x="4959" y="4960"/>
                  </a:lnTo>
                  <a:lnTo>
                    <a:pt x="2197" y="4960"/>
                  </a:lnTo>
                  <a:lnTo>
                    <a:pt x="2197" y="6968"/>
                  </a:lnTo>
                  <a:lnTo>
                    <a:pt x="0" y="6968"/>
                  </a:lnTo>
                  <a:lnTo>
                    <a:pt x="0" y="15066"/>
                  </a:lnTo>
                  <a:lnTo>
                    <a:pt x="2197" y="15066"/>
                  </a:lnTo>
                  <a:lnTo>
                    <a:pt x="2197" y="17053"/>
                  </a:lnTo>
                  <a:lnTo>
                    <a:pt x="4959" y="17053"/>
                  </a:lnTo>
                  <a:lnTo>
                    <a:pt x="4959" y="19773"/>
                  </a:lnTo>
                  <a:lnTo>
                    <a:pt x="6947" y="19773"/>
                  </a:lnTo>
                  <a:lnTo>
                    <a:pt x="6947" y="22180"/>
                  </a:lnTo>
                  <a:lnTo>
                    <a:pt x="15065" y="22180"/>
                  </a:lnTo>
                  <a:lnTo>
                    <a:pt x="15065" y="19773"/>
                  </a:lnTo>
                  <a:lnTo>
                    <a:pt x="17053" y="19773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12" y="15066"/>
                  </a:lnTo>
                  <a:lnTo>
                    <a:pt x="22012" y="6968"/>
                  </a:lnTo>
                  <a:lnTo>
                    <a:pt x="19815" y="6968"/>
                  </a:lnTo>
                  <a:lnTo>
                    <a:pt x="19815" y="4960"/>
                  </a:lnTo>
                  <a:lnTo>
                    <a:pt x="17053" y="4960"/>
                  </a:lnTo>
                  <a:lnTo>
                    <a:pt x="17053" y="2198"/>
                  </a:lnTo>
                  <a:lnTo>
                    <a:pt x="15065" y="2198"/>
                  </a:lnTo>
                  <a:lnTo>
                    <a:pt x="150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0"/>
            <p:cNvSpPr/>
            <p:nvPr/>
          </p:nvSpPr>
          <p:spPr>
            <a:xfrm>
              <a:off x="3625946" y="2541370"/>
              <a:ext cx="71334" cy="75910"/>
            </a:xfrm>
            <a:custGeom>
              <a:avLst/>
              <a:gdLst/>
              <a:ahLst/>
              <a:cxnLst/>
              <a:rect l="l" t="t" r="r" b="b"/>
              <a:pathLst>
                <a:path w="3913" h="4164" extrusionOk="0">
                  <a:moveTo>
                    <a:pt x="586" y="0"/>
                  </a:moveTo>
                  <a:lnTo>
                    <a:pt x="586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72" y="3055"/>
                  </a:lnTo>
                  <a:lnTo>
                    <a:pt x="272" y="3578"/>
                  </a:lnTo>
                  <a:lnTo>
                    <a:pt x="586" y="3578"/>
                  </a:lnTo>
                  <a:lnTo>
                    <a:pt x="586" y="3641"/>
                  </a:lnTo>
                  <a:lnTo>
                    <a:pt x="837" y="3641"/>
                  </a:lnTo>
                  <a:lnTo>
                    <a:pt x="837" y="4164"/>
                  </a:lnTo>
                  <a:lnTo>
                    <a:pt x="3327" y="4164"/>
                  </a:lnTo>
                  <a:lnTo>
                    <a:pt x="3327" y="3578"/>
                  </a:lnTo>
                  <a:lnTo>
                    <a:pt x="3913" y="3578"/>
                  </a:lnTo>
                  <a:lnTo>
                    <a:pt x="3913" y="1067"/>
                  </a:lnTo>
                  <a:lnTo>
                    <a:pt x="3641" y="1067"/>
                  </a:lnTo>
                  <a:lnTo>
                    <a:pt x="3641" y="544"/>
                  </a:lnTo>
                  <a:lnTo>
                    <a:pt x="3327" y="544"/>
                  </a:lnTo>
                  <a:lnTo>
                    <a:pt x="3327" y="523"/>
                  </a:lnTo>
                  <a:lnTo>
                    <a:pt x="3076" y="52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0"/>
            <p:cNvSpPr/>
            <p:nvPr/>
          </p:nvSpPr>
          <p:spPr>
            <a:xfrm>
              <a:off x="3707940" y="2631749"/>
              <a:ext cx="71352" cy="76311"/>
            </a:xfrm>
            <a:custGeom>
              <a:avLst/>
              <a:gdLst/>
              <a:ahLst/>
              <a:cxnLst/>
              <a:rect l="l" t="t" r="r" b="b"/>
              <a:pathLst>
                <a:path w="3914" h="4186" extrusionOk="0">
                  <a:moveTo>
                    <a:pt x="586" y="1"/>
                  </a:moveTo>
                  <a:lnTo>
                    <a:pt x="586" y="587"/>
                  </a:lnTo>
                  <a:lnTo>
                    <a:pt x="1" y="587"/>
                  </a:lnTo>
                  <a:lnTo>
                    <a:pt x="1" y="3098"/>
                  </a:lnTo>
                  <a:lnTo>
                    <a:pt x="273" y="3098"/>
                  </a:lnTo>
                  <a:lnTo>
                    <a:pt x="273" y="3621"/>
                  </a:lnTo>
                  <a:lnTo>
                    <a:pt x="586" y="3621"/>
                  </a:lnTo>
                  <a:lnTo>
                    <a:pt x="586" y="3663"/>
                  </a:lnTo>
                  <a:lnTo>
                    <a:pt x="838" y="3663"/>
                  </a:lnTo>
                  <a:lnTo>
                    <a:pt x="838" y="4186"/>
                  </a:lnTo>
                  <a:lnTo>
                    <a:pt x="3348" y="4186"/>
                  </a:lnTo>
                  <a:lnTo>
                    <a:pt x="3348" y="3621"/>
                  </a:lnTo>
                  <a:lnTo>
                    <a:pt x="3913" y="3621"/>
                  </a:lnTo>
                  <a:lnTo>
                    <a:pt x="3913" y="1110"/>
                  </a:lnTo>
                  <a:lnTo>
                    <a:pt x="3641" y="1110"/>
                  </a:lnTo>
                  <a:lnTo>
                    <a:pt x="3641" y="587"/>
                  </a:lnTo>
                  <a:lnTo>
                    <a:pt x="3348" y="587"/>
                  </a:lnTo>
                  <a:lnTo>
                    <a:pt x="3348" y="524"/>
                  </a:lnTo>
                  <a:lnTo>
                    <a:pt x="3097" y="524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0"/>
            <p:cNvSpPr/>
            <p:nvPr/>
          </p:nvSpPr>
          <p:spPr>
            <a:xfrm>
              <a:off x="3790718" y="2541370"/>
              <a:ext cx="70951" cy="75910"/>
            </a:xfrm>
            <a:custGeom>
              <a:avLst/>
              <a:gdLst/>
              <a:ahLst/>
              <a:cxnLst/>
              <a:rect l="l" t="t" r="r" b="b"/>
              <a:pathLst>
                <a:path w="3892" h="4164" extrusionOk="0">
                  <a:moveTo>
                    <a:pt x="544" y="0"/>
                  </a:moveTo>
                  <a:lnTo>
                    <a:pt x="544" y="544"/>
                  </a:lnTo>
                  <a:lnTo>
                    <a:pt x="0" y="544"/>
                  </a:lnTo>
                  <a:lnTo>
                    <a:pt x="0" y="3055"/>
                  </a:lnTo>
                  <a:lnTo>
                    <a:pt x="251" y="3055"/>
                  </a:lnTo>
                  <a:lnTo>
                    <a:pt x="251" y="3578"/>
                  </a:lnTo>
                  <a:lnTo>
                    <a:pt x="544" y="3578"/>
                  </a:lnTo>
                  <a:lnTo>
                    <a:pt x="544" y="3641"/>
                  </a:lnTo>
                  <a:lnTo>
                    <a:pt x="795" y="3641"/>
                  </a:lnTo>
                  <a:lnTo>
                    <a:pt x="795" y="4164"/>
                  </a:lnTo>
                  <a:lnTo>
                    <a:pt x="3306" y="4164"/>
                  </a:lnTo>
                  <a:lnTo>
                    <a:pt x="3306" y="3578"/>
                  </a:lnTo>
                  <a:lnTo>
                    <a:pt x="3892" y="3578"/>
                  </a:lnTo>
                  <a:lnTo>
                    <a:pt x="3892" y="1067"/>
                  </a:lnTo>
                  <a:lnTo>
                    <a:pt x="3620" y="1067"/>
                  </a:lnTo>
                  <a:lnTo>
                    <a:pt x="3620" y="544"/>
                  </a:lnTo>
                  <a:lnTo>
                    <a:pt x="3306" y="544"/>
                  </a:lnTo>
                  <a:lnTo>
                    <a:pt x="3306" y="523"/>
                  </a:lnTo>
                  <a:lnTo>
                    <a:pt x="3055" y="523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0"/>
            <p:cNvSpPr/>
            <p:nvPr/>
          </p:nvSpPr>
          <p:spPr>
            <a:xfrm>
              <a:off x="2998504" y="2244238"/>
              <a:ext cx="401680" cy="404341"/>
            </a:xfrm>
            <a:custGeom>
              <a:avLst/>
              <a:gdLst/>
              <a:ahLst/>
              <a:cxnLst/>
              <a:rect l="l" t="t" r="r" b="b"/>
              <a:pathLst>
                <a:path w="22034" h="22180" extrusionOk="0">
                  <a:moveTo>
                    <a:pt x="6968" y="1"/>
                  </a:moveTo>
                  <a:lnTo>
                    <a:pt x="6968" y="2198"/>
                  </a:lnTo>
                  <a:lnTo>
                    <a:pt x="4960" y="2198"/>
                  </a:lnTo>
                  <a:lnTo>
                    <a:pt x="4960" y="4959"/>
                  </a:lnTo>
                  <a:lnTo>
                    <a:pt x="2240" y="4959"/>
                  </a:lnTo>
                  <a:lnTo>
                    <a:pt x="2240" y="6968"/>
                  </a:lnTo>
                  <a:lnTo>
                    <a:pt x="1" y="6968"/>
                  </a:lnTo>
                  <a:lnTo>
                    <a:pt x="1" y="15066"/>
                  </a:lnTo>
                  <a:lnTo>
                    <a:pt x="2240" y="15066"/>
                  </a:lnTo>
                  <a:lnTo>
                    <a:pt x="2240" y="17053"/>
                  </a:lnTo>
                  <a:lnTo>
                    <a:pt x="4960" y="17053"/>
                  </a:lnTo>
                  <a:lnTo>
                    <a:pt x="4960" y="19815"/>
                  </a:lnTo>
                  <a:lnTo>
                    <a:pt x="6968" y="19815"/>
                  </a:lnTo>
                  <a:lnTo>
                    <a:pt x="6968" y="22180"/>
                  </a:lnTo>
                  <a:lnTo>
                    <a:pt x="15066" y="22180"/>
                  </a:lnTo>
                  <a:lnTo>
                    <a:pt x="15066" y="19815"/>
                  </a:lnTo>
                  <a:lnTo>
                    <a:pt x="17053" y="19815"/>
                  </a:lnTo>
                  <a:lnTo>
                    <a:pt x="17053" y="17053"/>
                  </a:lnTo>
                  <a:lnTo>
                    <a:pt x="19815" y="17053"/>
                  </a:lnTo>
                  <a:lnTo>
                    <a:pt x="19815" y="15066"/>
                  </a:lnTo>
                  <a:lnTo>
                    <a:pt x="22033" y="15066"/>
                  </a:lnTo>
                  <a:lnTo>
                    <a:pt x="22033" y="6968"/>
                  </a:lnTo>
                  <a:lnTo>
                    <a:pt x="19815" y="6968"/>
                  </a:lnTo>
                  <a:lnTo>
                    <a:pt x="19815" y="4959"/>
                  </a:lnTo>
                  <a:lnTo>
                    <a:pt x="17053" y="4959"/>
                  </a:lnTo>
                  <a:lnTo>
                    <a:pt x="17053" y="2198"/>
                  </a:lnTo>
                  <a:lnTo>
                    <a:pt x="15066" y="2198"/>
                  </a:lnTo>
                  <a:lnTo>
                    <a:pt x="15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0"/>
            <p:cNvSpPr/>
            <p:nvPr/>
          </p:nvSpPr>
          <p:spPr>
            <a:xfrm>
              <a:off x="3099584" y="2344552"/>
              <a:ext cx="199509" cy="200658"/>
            </a:xfrm>
            <a:custGeom>
              <a:avLst/>
              <a:gdLst/>
              <a:ahLst/>
              <a:cxnLst/>
              <a:rect l="l" t="t" r="r" b="b"/>
              <a:pathLst>
                <a:path w="10944" h="11007" extrusionOk="0">
                  <a:moveTo>
                    <a:pt x="3453" y="1"/>
                  </a:moveTo>
                  <a:lnTo>
                    <a:pt x="3453" y="1089"/>
                  </a:lnTo>
                  <a:lnTo>
                    <a:pt x="2469" y="1089"/>
                  </a:lnTo>
                  <a:lnTo>
                    <a:pt x="2469" y="2449"/>
                  </a:lnTo>
                  <a:lnTo>
                    <a:pt x="1109" y="2449"/>
                  </a:lnTo>
                  <a:lnTo>
                    <a:pt x="1109" y="3453"/>
                  </a:lnTo>
                  <a:lnTo>
                    <a:pt x="0" y="3453"/>
                  </a:lnTo>
                  <a:lnTo>
                    <a:pt x="0" y="7470"/>
                  </a:lnTo>
                  <a:lnTo>
                    <a:pt x="1109" y="7470"/>
                  </a:lnTo>
                  <a:lnTo>
                    <a:pt x="1109" y="8475"/>
                  </a:lnTo>
                  <a:lnTo>
                    <a:pt x="2469" y="8475"/>
                  </a:lnTo>
                  <a:lnTo>
                    <a:pt x="2469" y="9835"/>
                  </a:lnTo>
                  <a:lnTo>
                    <a:pt x="3453" y="9835"/>
                  </a:lnTo>
                  <a:lnTo>
                    <a:pt x="3453" y="11006"/>
                  </a:lnTo>
                  <a:lnTo>
                    <a:pt x="7491" y="11006"/>
                  </a:lnTo>
                  <a:lnTo>
                    <a:pt x="7491" y="9835"/>
                  </a:lnTo>
                  <a:lnTo>
                    <a:pt x="8475" y="9835"/>
                  </a:lnTo>
                  <a:lnTo>
                    <a:pt x="8475" y="8475"/>
                  </a:lnTo>
                  <a:lnTo>
                    <a:pt x="9835" y="8475"/>
                  </a:lnTo>
                  <a:lnTo>
                    <a:pt x="9835" y="7470"/>
                  </a:lnTo>
                  <a:lnTo>
                    <a:pt x="10944" y="7470"/>
                  </a:lnTo>
                  <a:lnTo>
                    <a:pt x="10944" y="3453"/>
                  </a:lnTo>
                  <a:lnTo>
                    <a:pt x="9835" y="3453"/>
                  </a:lnTo>
                  <a:lnTo>
                    <a:pt x="9835" y="2449"/>
                  </a:lnTo>
                  <a:lnTo>
                    <a:pt x="8475" y="2449"/>
                  </a:lnTo>
                  <a:lnTo>
                    <a:pt x="8475" y="1089"/>
                  </a:lnTo>
                  <a:lnTo>
                    <a:pt x="7491" y="1089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0"/>
            <p:cNvSpPr/>
            <p:nvPr/>
          </p:nvSpPr>
          <p:spPr>
            <a:xfrm>
              <a:off x="3154508" y="2400624"/>
              <a:ext cx="89272" cy="88889"/>
            </a:xfrm>
            <a:custGeom>
              <a:avLst/>
              <a:gdLst/>
              <a:ahLst/>
              <a:cxnLst/>
              <a:rect l="l" t="t" r="r" b="b"/>
              <a:pathLst>
                <a:path w="4897" h="4876" extrusionOk="0">
                  <a:moveTo>
                    <a:pt x="1570" y="0"/>
                  </a:moveTo>
                  <a:lnTo>
                    <a:pt x="1570" y="482"/>
                  </a:lnTo>
                  <a:lnTo>
                    <a:pt x="1130" y="482"/>
                  </a:lnTo>
                  <a:lnTo>
                    <a:pt x="1130" y="1109"/>
                  </a:lnTo>
                  <a:lnTo>
                    <a:pt x="524" y="1109"/>
                  </a:lnTo>
                  <a:lnTo>
                    <a:pt x="524" y="1549"/>
                  </a:lnTo>
                  <a:lnTo>
                    <a:pt x="0" y="1549"/>
                  </a:lnTo>
                  <a:lnTo>
                    <a:pt x="0" y="3327"/>
                  </a:lnTo>
                  <a:lnTo>
                    <a:pt x="524" y="3327"/>
                  </a:lnTo>
                  <a:lnTo>
                    <a:pt x="524" y="3767"/>
                  </a:lnTo>
                  <a:lnTo>
                    <a:pt x="1130" y="3767"/>
                  </a:lnTo>
                  <a:lnTo>
                    <a:pt x="1130" y="4373"/>
                  </a:lnTo>
                  <a:lnTo>
                    <a:pt x="1570" y="4373"/>
                  </a:lnTo>
                  <a:lnTo>
                    <a:pt x="1570" y="4875"/>
                  </a:lnTo>
                  <a:lnTo>
                    <a:pt x="3369" y="4875"/>
                  </a:lnTo>
                  <a:lnTo>
                    <a:pt x="3369" y="4373"/>
                  </a:lnTo>
                  <a:lnTo>
                    <a:pt x="3829" y="4373"/>
                  </a:lnTo>
                  <a:lnTo>
                    <a:pt x="3829" y="3767"/>
                  </a:lnTo>
                  <a:lnTo>
                    <a:pt x="4415" y="3767"/>
                  </a:lnTo>
                  <a:lnTo>
                    <a:pt x="4415" y="3327"/>
                  </a:lnTo>
                  <a:lnTo>
                    <a:pt x="4897" y="3327"/>
                  </a:lnTo>
                  <a:lnTo>
                    <a:pt x="4897" y="1549"/>
                  </a:lnTo>
                  <a:lnTo>
                    <a:pt x="4415" y="1549"/>
                  </a:lnTo>
                  <a:lnTo>
                    <a:pt x="4415" y="1109"/>
                  </a:lnTo>
                  <a:lnTo>
                    <a:pt x="3829" y="1109"/>
                  </a:lnTo>
                  <a:lnTo>
                    <a:pt x="3829" y="482"/>
                  </a:lnTo>
                  <a:lnTo>
                    <a:pt x="3369" y="482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60"/>
          <p:cNvGrpSpPr/>
          <p:nvPr/>
        </p:nvGrpSpPr>
        <p:grpSpPr>
          <a:xfrm>
            <a:off x="5198932" y="1656127"/>
            <a:ext cx="763566" cy="356909"/>
            <a:chOff x="5042494" y="2301275"/>
            <a:chExt cx="874146" cy="408597"/>
          </a:xfrm>
        </p:grpSpPr>
        <p:sp>
          <p:nvSpPr>
            <p:cNvPr id="1064" name="Google Shape;1064;p60"/>
            <p:cNvSpPr/>
            <p:nvPr/>
          </p:nvSpPr>
          <p:spPr>
            <a:xfrm>
              <a:off x="5042494" y="2344164"/>
              <a:ext cx="874146" cy="325278"/>
            </a:xfrm>
            <a:custGeom>
              <a:avLst/>
              <a:gdLst/>
              <a:ahLst/>
              <a:cxnLst/>
              <a:rect l="l" t="t" r="r" b="b"/>
              <a:pathLst>
                <a:path w="52017" h="19356" extrusionOk="0">
                  <a:moveTo>
                    <a:pt x="1" y="1"/>
                  </a:moveTo>
                  <a:lnTo>
                    <a:pt x="1" y="19355"/>
                  </a:lnTo>
                  <a:lnTo>
                    <a:pt x="52017" y="19355"/>
                  </a:lnTo>
                  <a:lnTo>
                    <a:pt x="520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0"/>
            <p:cNvSpPr/>
            <p:nvPr/>
          </p:nvSpPr>
          <p:spPr>
            <a:xfrm>
              <a:off x="5083635" y="2301275"/>
              <a:ext cx="792927" cy="408597"/>
            </a:xfrm>
            <a:custGeom>
              <a:avLst/>
              <a:gdLst/>
              <a:ahLst/>
              <a:cxnLst/>
              <a:rect l="l" t="t" r="r" b="b"/>
              <a:pathLst>
                <a:path w="47184" h="24314" extrusionOk="0">
                  <a:moveTo>
                    <a:pt x="1" y="0"/>
                  </a:moveTo>
                  <a:lnTo>
                    <a:pt x="1" y="24313"/>
                  </a:lnTo>
                  <a:lnTo>
                    <a:pt x="47183" y="24313"/>
                  </a:lnTo>
                  <a:lnTo>
                    <a:pt x="471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0"/>
            <p:cNvSpPr/>
            <p:nvPr/>
          </p:nvSpPr>
          <p:spPr>
            <a:xfrm>
              <a:off x="5083635" y="2344164"/>
              <a:ext cx="792927" cy="325278"/>
            </a:xfrm>
            <a:custGeom>
              <a:avLst/>
              <a:gdLst/>
              <a:ahLst/>
              <a:cxnLst/>
              <a:rect l="l" t="t" r="r" b="b"/>
              <a:pathLst>
                <a:path w="47184" h="19356" extrusionOk="0">
                  <a:moveTo>
                    <a:pt x="1" y="1"/>
                  </a:moveTo>
                  <a:lnTo>
                    <a:pt x="1" y="19355"/>
                  </a:lnTo>
                  <a:lnTo>
                    <a:pt x="47183" y="19355"/>
                  </a:lnTo>
                  <a:lnTo>
                    <a:pt x="471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0"/>
            <p:cNvSpPr/>
            <p:nvPr/>
          </p:nvSpPr>
          <p:spPr>
            <a:xfrm>
              <a:off x="5407507" y="2498546"/>
              <a:ext cx="56969" cy="19359"/>
            </a:xfrm>
            <a:custGeom>
              <a:avLst/>
              <a:gdLst/>
              <a:ahLst/>
              <a:cxnLst/>
              <a:rect l="l" t="t" r="r" b="b"/>
              <a:pathLst>
                <a:path w="3390" h="1152" extrusionOk="0">
                  <a:moveTo>
                    <a:pt x="0" y="0"/>
                  </a:moveTo>
                  <a:lnTo>
                    <a:pt x="0" y="1151"/>
                  </a:lnTo>
                  <a:lnTo>
                    <a:pt x="3390" y="1151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0"/>
            <p:cNvSpPr/>
            <p:nvPr/>
          </p:nvSpPr>
          <p:spPr>
            <a:xfrm>
              <a:off x="5487672" y="2498193"/>
              <a:ext cx="56633" cy="19359"/>
            </a:xfrm>
            <a:custGeom>
              <a:avLst/>
              <a:gdLst/>
              <a:ahLst/>
              <a:cxnLst/>
              <a:rect l="l" t="t" r="r" b="b"/>
              <a:pathLst>
                <a:path w="3370" h="1152" extrusionOk="0">
                  <a:moveTo>
                    <a:pt x="1" y="0"/>
                  </a:moveTo>
                  <a:lnTo>
                    <a:pt x="1" y="1151"/>
                  </a:lnTo>
                  <a:lnTo>
                    <a:pt x="3370" y="1151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0"/>
            <p:cNvSpPr/>
            <p:nvPr/>
          </p:nvSpPr>
          <p:spPr>
            <a:xfrm>
              <a:off x="5136037" y="2436296"/>
              <a:ext cx="131869" cy="131533"/>
            </a:xfrm>
            <a:custGeom>
              <a:avLst/>
              <a:gdLst/>
              <a:ahLst/>
              <a:cxnLst/>
              <a:rect l="l" t="t" r="r" b="b"/>
              <a:pathLst>
                <a:path w="7847" h="7827" extrusionOk="0">
                  <a:moveTo>
                    <a:pt x="2218" y="1"/>
                  </a:moveTo>
                  <a:lnTo>
                    <a:pt x="2218" y="2198"/>
                  </a:lnTo>
                  <a:lnTo>
                    <a:pt x="0" y="2198"/>
                  </a:lnTo>
                  <a:lnTo>
                    <a:pt x="0" y="5588"/>
                  </a:lnTo>
                  <a:lnTo>
                    <a:pt x="2218" y="5588"/>
                  </a:lnTo>
                  <a:lnTo>
                    <a:pt x="2218" y="7826"/>
                  </a:lnTo>
                  <a:lnTo>
                    <a:pt x="5629" y="7826"/>
                  </a:lnTo>
                  <a:lnTo>
                    <a:pt x="5629" y="5588"/>
                  </a:lnTo>
                  <a:lnTo>
                    <a:pt x="7847" y="5588"/>
                  </a:lnTo>
                  <a:lnTo>
                    <a:pt x="7847" y="2198"/>
                  </a:lnTo>
                  <a:lnTo>
                    <a:pt x="5629" y="2198"/>
                  </a:lnTo>
                  <a:lnTo>
                    <a:pt x="56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0"/>
            <p:cNvSpPr/>
            <p:nvPr/>
          </p:nvSpPr>
          <p:spPr>
            <a:xfrm>
              <a:off x="5664204" y="2490815"/>
              <a:ext cx="79841" cy="79471"/>
            </a:xfrm>
            <a:custGeom>
              <a:avLst/>
              <a:gdLst/>
              <a:ahLst/>
              <a:cxnLst/>
              <a:rect l="l" t="t" r="r" b="b"/>
              <a:pathLst>
                <a:path w="4751" h="4729" extrusionOk="0">
                  <a:moveTo>
                    <a:pt x="733" y="0"/>
                  </a:moveTo>
                  <a:lnTo>
                    <a:pt x="733" y="732"/>
                  </a:lnTo>
                  <a:lnTo>
                    <a:pt x="1" y="732"/>
                  </a:lnTo>
                  <a:lnTo>
                    <a:pt x="1" y="3976"/>
                  </a:lnTo>
                  <a:lnTo>
                    <a:pt x="733" y="3976"/>
                  </a:lnTo>
                  <a:lnTo>
                    <a:pt x="733" y="4729"/>
                  </a:lnTo>
                  <a:lnTo>
                    <a:pt x="4018" y="4729"/>
                  </a:lnTo>
                  <a:lnTo>
                    <a:pt x="4018" y="3976"/>
                  </a:lnTo>
                  <a:lnTo>
                    <a:pt x="4750" y="3976"/>
                  </a:lnTo>
                  <a:lnTo>
                    <a:pt x="4750" y="732"/>
                  </a:lnTo>
                  <a:lnTo>
                    <a:pt x="4018" y="732"/>
                  </a:lnTo>
                  <a:lnTo>
                    <a:pt x="4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0"/>
            <p:cNvSpPr/>
            <p:nvPr/>
          </p:nvSpPr>
          <p:spPr>
            <a:xfrm>
              <a:off x="5775680" y="2490815"/>
              <a:ext cx="79488" cy="79471"/>
            </a:xfrm>
            <a:custGeom>
              <a:avLst/>
              <a:gdLst/>
              <a:ahLst/>
              <a:cxnLst/>
              <a:rect l="l" t="t" r="r" b="b"/>
              <a:pathLst>
                <a:path w="4730" h="4729" extrusionOk="0">
                  <a:moveTo>
                    <a:pt x="733" y="0"/>
                  </a:moveTo>
                  <a:lnTo>
                    <a:pt x="733" y="732"/>
                  </a:lnTo>
                  <a:lnTo>
                    <a:pt x="0" y="732"/>
                  </a:lnTo>
                  <a:lnTo>
                    <a:pt x="0" y="3976"/>
                  </a:lnTo>
                  <a:lnTo>
                    <a:pt x="733" y="3976"/>
                  </a:lnTo>
                  <a:lnTo>
                    <a:pt x="733" y="4729"/>
                  </a:lnTo>
                  <a:lnTo>
                    <a:pt x="3997" y="4729"/>
                  </a:lnTo>
                  <a:lnTo>
                    <a:pt x="3997" y="3976"/>
                  </a:lnTo>
                  <a:lnTo>
                    <a:pt x="4729" y="3976"/>
                  </a:lnTo>
                  <a:lnTo>
                    <a:pt x="4729" y="732"/>
                  </a:lnTo>
                  <a:lnTo>
                    <a:pt x="3997" y="732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0"/>
            <p:cNvSpPr/>
            <p:nvPr/>
          </p:nvSpPr>
          <p:spPr>
            <a:xfrm>
              <a:off x="5407507" y="2564661"/>
              <a:ext cx="56969" cy="19343"/>
            </a:xfrm>
            <a:custGeom>
              <a:avLst/>
              <a:gdLst/>
              <a:ahLst/>
              <a:cxnLst/>
              <a:rect l="l" t="t" r="r" b="b"/>
              <a:pathLst>
                <a:path w="3390" h="1151" extrusionOk="0">
                  <a:moveTo>
                    <a:pt x="0" y="0"/>
                  </a:moveTo>
                  <a:lnTo>
                    <a:pt x="0" y="1151"/>
                  </a:lnTo>
                  <a:lnTo>
                    <a:pt x="3390" y="1151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60"/>
            <p:cNvSpPr/>
            <p:nvPr/>
          </p:nvSpPr>
          <p:spPr>
            <a:xfrm>
              <a:off x="5487672" y="2563955"/>
              <a:ext cx="56633" cy="19343"/>
            </a:xfrm>
            <a:custGeom>
              <a:avLst/>
              <a:gdLst/>
              <a:ahLst/>
              <a:cxnLst/>
              <a:rect l="l" t="t" r="r" b="b"/>
              <a:pathLst>
                <a:path w="3370" h="1151" extrusionOk="0">
                  <a:moveTo>
                    <a:pt x="1" y="0"/>
                  </a:moveTo>
                  <a:lnTo>
                    <a:pt x="1" y="1151"/>
                  </a:lnTo>
                  <a:lnTo>
                    <a:pt x="3370" y="1151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60"/>
            <p:cNvSpPr/>
            <p:nvPr/>
          </p:nvSpPr>
          <p:spPr>
            <a:xfrm>
              <a:off x="5664204" y="2362802"/>
              <a:ext cx="79841" cy="79488"/>
            </a:xfrm>
            <a:custGeom>
              <a:avLst/>
              <a:gdLst/>
              <a:ahLst/>
              <a:cxnLst/>
              <a:rect l="l" t="t" r="r" b="b"/>
              <a:pathLst>
                <a:path w="4751" h="4730" extrusionOk="0">
                  <a:moveTo>
                    <a:pt x="733" y="1"/>
                  </a:moveTo>
                  <a:lnTo>
                    <a:pt x="733" y="733"/>
                  </a:lnTo>
                  <a:lnTo>
                    <a:pt x="1" y="733"/>
                  </a:lnTo>
                  <a:lnTo>
                    <a:pt x="1" y="3976"/>
                  </a:lnTo>
                  <a:lnTo>
                    <a:pt x="733" y="3976"/>
                  </a:lnTo>
                  <a:lnTo>
                    <a:pt x="733" y="4730"/>
                  </a:lnTo>
                  <a:lnTo>
                    <a:pt x="4018" y="4730"/>
                  </a:lnTo>
                  <a:lnTo>
                    <a:pt x="4018" y="3976"/>
                  </a:lnTo>
                  <a:lnTo>
                    <a:pt x="4750" y="3976"/>
                  </a:lnTo>
                  <a:lnTo>
                    <a:pt x="4750" y="733"/>
                  </a:lnTo>
                  <a:lnTo>
                    <a:pt x="4018" y="733"/>
                  </a:lnTo>
                  <a:lnTo>
                    <a:pt x="4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0"/>
            <p:cNvSpPr/>
            <p:nvPr/>
          </p:nvSpPr>
          <p:spPr>
            <a:xfrm>
              <a:off x="5775680" y="2362802"/>
              <a:ext cx="79488" cy="79488"/>
            </a:xfrm>
            <a:custGeom>
              <a:avLst/>
              <a:gdLst/>
              <a:ahLst/>
              <a:cxnLst/>
              <a:rect l="l" t="t" r="r" b="b"/>
              <a:pathLst>
                <a:path w="4730" h="4730" extrusionOk="0">
                  <a:moveTo>
                    <a:pt x="733" y="1"/>
                  </a:moveTo>
                  <a:lnTo>
                    <a:pt x="733" y="733"/>
                  </a:lnTo>
                  <a:lnTo>
                    <a:pt x="0" y="733"/>
                  </a:lnTo>
                  <a:lnTo>
                    <a:pt x="0" y="3976"/>
                  </a:lnTo>
                  <a:lnTo>
                    <a:pt x="733" y="3976"/>
                  </a:lnTo>
                  <a:lnTo>
                    <a:pt x="733" y="4730"/>
                  </a:lnTo>
                  <a:lnTo>
                    <a:pt x="3997" y="4730"/>
                  </a:lnTo>
                  <a:lnTo>
                    <a:pt x="3997" y="3976"/>
                  </a:lnTo>
                  <a:lnTo>
                    <a:pt x="4729" y="3976"/>
                  </a:lnTo>
                  <a:lnTo>
                    <a:pt x="4729" y="733"/>
                  </a:lnTo>
                  <a:lnTo>
                    <a:pt x="3997" y="733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60"/>
          <p:cNvGrpSpPr/>
          <p:nvPr/>
        </p:nvGrpSpPr>
        <p:grpSpPr>
          <a:xfrm rot="-5400000">
            <a:off x="7537898" y="1381195"/>
            <a:ext cx="341274" cy="906773"/>
            <a:chOff x="6399975" y="1537700"/>
            <a:chExt cx="524150" cy="1424400"/>
          </a:xfrm>
        </p:grpSpPr>
        <p:sp>
          <p:nvSpPr>
            <p:cNvPr id="1077" name="Google Shape;1077;p60"/>
            <p:cNvSpPr/>
            <p:nvPr/>
          </p:nvSpPr>
          <p:spPr>
            <a:xfrm>
              <a:off x="6399975" y="1537700"/>
              <a:ext cx="524150" cy="1424400"/>
            </a:xfrm>
            <a:custGeom>
              <a:avLst/>
              <a:gdLst/>
              <a:ahLst/>
              <a:cxnLst/>
              <a:rect l="l" t="t" r="r" b="b"/>
              <a:pathLst>
                <a:path w="20966" h="56976" extrusionOk="0">
                  <a:moveTo>
                    <a:pt x="2281" y="0"/>
                  </a:moveTo>
                  <a:lnTo>
                    <a:pt x="2281" y="2511"/>
                  </a:lnTo>
                  <a:lnTo>
                    <a:pt x="0" y="2511"/>
                  </a:lnTo>
                  <a:lnTo>
                    <a:pt x="0" y="54465"/>
                  </a:lnTo>
                  <a:lnTo>
                    <a:pt x="2281" y="54465"/>
                  </a:lnTo>
                  <a:lnTo>
                    <a:pt x="2281" y="54486"/>
                  </a:lnTo>
                  <a:lnTo>
                    <a:pt x="2281" y="56975"/>
                  </a:lnTo>
                  <a:lnTo>
                    <a:pt x="18748" y="56975"/>
                  </a:lnTo>
                  <a:lnTo>
                    <a:pt x="18748" y="54486"/>
                  </a:lnTo>
                  <a:lnTo>
                    <a:pt x="18748" y="54465"/>
                  </a:lnTo>
                  <a:lnTo>
                    <a:pt x="20966" y="54465"/>
                  </a:lnTo>
                  <a:lnTo>
                    <a:pt x="20966" y="2511"/>
                  </a:lnTo>
                  <a:lnTo>
                    <a:pt x="18748" y="2511"/>
                  </a:lnTo>
                  <a:lnTo>
                    <a:pt x="187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0"/>
            <p:cNvSpPr/>
            <p:nvPr/>
          </p:nvSpPr>
          <p:spPr>
            <a:xfrm>
              <a:off x="6565775" y="1715025"/>
              <a:ext cx="208750" cy="208750"/>
            </a:xfrm>
            <a:custGeom>
              <a:avLst/>
              <a:gdLst/>
              <a:ahLst/>
              <a:cxnLst/>
              <a:rect l="l" t="t" r="r" b="b"/>
              <a:pathLst>
                <a:path w="8350" h="8350" extrusionOk="0">
                  <a:moveTo>
                    <a:pt x="2365" y="1"/>
                  </a:moveTo>
                  <a:lnTo>
                    <a:pt x="2365" y="2365"/>
                  </a:lnTo>
                  <a:lnTo>
                    <a:pt x="1" y="2365"/>
                  </a:lnTo>
                  <a:lnTo>
                    <a:pt x="1" y="5985"/>
                  </a:lnTo>
                  <a:lnTo>
                    <a:pt x="2365" y="5985"/>
                  </a:lnTo>
                  <a:lnTo>
                    <a:pt x="2365" y="8349"/>
                  </a:lnTo>
                  <a:lnTo>
                    <a:pt x="6006" y="8349"/>
                  </a:lnTo>
                  <a:lnTo>
                    <a:pt x="6006" y="5985"/>
                  </a:lnTo>
                  <a:lnTo>
                    <a:pt x="8349" y="5985"/>
                  </a:lnTo>
                  <a:lnTo>
                    <a:pt x="8349" y="2365"/>
                  </a:lnTo>
                  <a:lnTo>
                    <a:pt x="6006" y="2365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0"/>
            <p:cNvSpPr/>
            <p:nvPr/>
          </p:nvSpPr>
          <p:spPr>
            <a:xfrm>
              <a:off x="6637975" y="2512225"/>
              <a:ext cx="63325" cy="62775"/>
            </a:xfrm>
            <a:custGeom>
              <a:avLst/>
              <a:gdLst/>
              <a:ahLst/>
              <a:cxnLst/>
              <a:rect l="l" t="t" r="r" b="b"/>
              <a:pathLst>
                <a:path w="2533" h="2511" extrusionOk="0">
                  <a:moveTo>
                    <a:pt x="398" y="0"/>
                  </a:moveTo>
                  <a:lnTo>
                    <a:pt x="398" y="398"/>
                  </a:lnTo>
                  <a:lnTo>
                    <a:pt x="0" y="398"/>
                  </a:lnTo>
                  <a:lnTo>
                    <a:pt x="0" y="2113"/>
                  </a:lnTo>
                  <a:lnTo>
                    <a:pt x="398" y="2113"/>
                  </a:lnTo>
                  <a:lnTo>
                    <a:pt x="398" y="2511"/>
                  </a:lnTo>
                  <a:lnTo>
                    <a:pt x="2114" y="2511"/>
                  </a:lnTo>
                  <a:lnTo>
                    <a:pt x="2114" y="2113"/>
                  </a:lnTo>
                  <a:lnTo>
                    <a:pt x="2532" y="2113"/>
                  </a:lnTo>
                  <a:lnTo>
                    <a:pt x="2532" y="398"/>
                  </a:lnTo>
                  <a:lnTo>
                    <a:pt x="2114" y="398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0"/>
            <p:cNvSpPr/>
            <p:nvPr/>
          </p:nvSpPr>
          <p:spPr>
            <a:xfrm>
              <a:off x="6544875" y="2510650"/>
              <a:ext cx="63825" cy="62800"/>
            </a:xfrm>
            <a:custGeom>
              <a:avLst/>
              <a:gdLst/>
              <a:ahLst/>
              <a:cxnLst/>
              <a:rect l="l" t="t" r="r" b="b"/>
              <a:pathLst>
                <a:path w="2553" h="2512" extrusionOk="0">
                  <a:moveTo>
                    <a:pt x="398" y="0"/>
                  </a:moveTo>
                  <a:lnTo>
                    <a:pt x="398" y="398"/>
                  </a:lnTo>
                  <a:lnTo>
                    <a:pt x="0" y="398"/>
                  </a:lnTo>
                  <a:lnTo>
                    <a:pt x="0" y="2135"/>
                  </a:lnTo>
                  <a:lnTo>
                    <a:pt x="398" y="2135"/>
                  </a:lnTo>
                  <a:lnTo>
                    <a:pt x="398" y="2511"/>
                  </a:lnTo>
                  <a:lnTo>
                    <a:pt x="2155" y="2511"/>
                  </a:lnTo>
                  <a:lnTo>
                    <a:pt x="2155" y="2135"/>
                  </a:lnTo>
                  <a:lnTo>
                    <a:pt x="2553" y="2135"/>
                  </a:lnTo>
                  <a:lnTo>
                    <a:pt x="2553" y="398"/>
                  </a:lnTo>
                  <a:lnTo>
                    <a:pt x="2155" y="398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0"/>
            <p:cNvSpPr/>
            <p:nvPr/>
          </p:nvSpPr>
          <p:spPr>
            <a:xfrm>
              <a:off x="6730550" y="2512225"/>
              <a:ext cx="62800" cy="62775"/>
            </a:xfrm>
            <a:custGeom>
              <a:avLst/>
              <a:gdLst/>
              <a:ahLst/>
              <a:cxnLst/>
              <a:rect l="l" t="t" r="r" b="b"/>
              <a:pathLst>
                <a:path w="2512" h="2511" extrusionOk="0">
                  <a:moveTo>
                    <a:pt x="398" y="0"/>
                  </a:moveTo>
                  <a:lnTo>
                    <a:pt x="398" y="398"/>
                  </a:lnTo>
                  <a:lnTo>
                    <a:pt x="1" y="398"/>
                  </a:lnTo>
                  <a:lnTo>
                    <a:pt x="1" y="2113"/>
                  </a:lnTo>
                  <a:lnTo>
                    <a:pt x="398" y="2113"/>
                  </a:lnTo>
                  <a:lnTo>
                    <a:pt x="398" y="2511"/>
                  </a:lnTo>
                  <a:lnTo>
                    <a:pt x="2135" y="2511"/>
                  </a:lnTo>
                  <a:lnTo>
                    <a:pt x="2135" y="2113"/>
                  </a:lnTo>
                  <a:lnTo>
                    <a:pt x="2512" y="2113"/>
                  </a:lnTo>
                  <a:lnTo>
                    <a:pt x="2512" y="398"/>
                  </a:lnTo>
                  <a:lnTo>
                    <a:pt x="2135" y="398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0"/>
            <p:cNvSpPr/>
            <p:nvPr/>
          </p:nvSpPr>
          <p:spPr>
            <a:xfrm>
              <a:off x="6573625" y="2688500"/>
              <a:ext cx="212925" cy="78475"/>
            </a:xfrm>
            <a:custGeom>
              <a:avLst/>
              <a:gdLst/>
              <a:ahLst/>
              <a:cxnLst/>
              <a:rect l="l" t="t" r="r" b="b"/>
              <a:pathLst>
                <a:path w="8517" h="3139" extrusionOk="0">
                  <a:moveTo>
                    <a:pt x="1" y="0"/>
                  </a:moveTo>
                  <a:lnTo>
                    <a:pt x="1" y="3139"/>
                  </a:lnTo>
                  <a:lnTo>
                    <a:pt x="8517" y="3139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0"/>
            <p:cNvSpPr/>
            <p:nvPr/>
          </p:nvSpPr>
          <p:spPr>
            <a:xfrm>
              <a:off x="6637975" y="2050325"/>
              <a:ext cx="68025" cy="68025"/>
            </a:xfrm>
            <a:custGeom>
              <a:avLst/>
              <a:gdLst/>
              <a:ahLst/>
              <a:cxnLst/>
              <a:rect l="l" t="t" r="r" b="b"/>
              <a:pathLst>
                <a:path w="2721" h="2721" extrusionOk="0">
                  <a:moveTo>
                    <a:pt x="0" y="1"/>
                  </a:moveTo>
                  <a:lnTo>
                    <a:pt x="0" y="2721"/>
                  </a:lnTo>
                  <a:lnTo>
                    <a:pt x="2720" y="2721"/>
                  </a:lnTo>
                  <a:lnTo>
                    <a:pt x="27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0"/>
            <p:cNvSpPr/>
            <p:nvPr/>
          </p:nvSpPr>
          <p:spPr>
            <a:xfrm>
              <a:off x="6637975" y="2204125"/>
              <a:ext cx="68025" cy="68025"/>
            </a:xfrm>
            <a:custGeom>
              <a:avLst/>
              <a:gdLst/>
              <a:ahLst/>
              <a:cxnLst/>
              <a:rect l="l" t="t" r="r" b="b"/>
              <a:pathLst>
                <a:path w="2721" h="2721" extrusionOk="0">
                  <a:moveTo>
                    <a:pt x="0" y="0"/>
                  </a:moveTo>
                  <a:lnTo>
                    <a:pt x="0" y="2720"/>
                  </a:lnTo>
                  <a:lnTo>
                    <a:pt x="2720" y="2720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60"/>
            <p:cNvSpPr/>
            <p:nvPr/>
          </p:nvSpPr>
          <p:spPr>
            <a:xfrm>
              <a:off x="6637975" y="2357900"/>
              <a:ext cx="68025" cy="68025"/>
            </a:xfrm>
            <a:custGeom>
              <a:avLst/>
              <a:gdLst/>
              <a:ahLst/>
              <a:cxnLst/>
              <a:rect l="l" t="t" r="r" b="b"/>
              <a:pathLst>
                <a:path w="2721" h="2721" extrusionOk="0">
                  <a:moveTo>
                    <a:pt x="0" y="1"/>
                  </a:moveTo>
                  <a:lnTo>
                    <a:pt x="0" y="2721"/>
                  </a:lnTo>
                  <a:lnTo>
                    <a:pt x="2720" y="2721"/>
                  </a:lnTo>
                  <a:lnTo>
                    <a:pt x="27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461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62"/>
          <p:cNvSpPr/>
          <p:nvPr/>
        </p:nvSpPr>
        <p:spPr>
          <a:xfrm rot="10800000">
            <a:off x="320669" y="1739075"/>
            <a:ext cx="2743200" cy="3519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62"/>
          <p:cNvSpPr/>
          <p:nvPr/>
        </p:nvSpPr>
        <p:spPr>
          <a:xfrm rot="10800000">
            <a:off x="777869" y="2412550"/>
            <a:ext cx="1828800" cy="3558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62"/>
          <p:cNvSpPr/>
          <p:nvPr/>
        </p:nvSpPr>
        <p:spPr>
          <a:xfrm rot="10800000">
            <a:off x="977837" y="3093278"/>
            <a:ext cx="1428864" cy="359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62"/>
          <p:cNvSpPr txBox="1">
            <a:spLocks noGrp="1"/>
          </p:cNvSpPr>
          <p:nvPr>
            <p:ph type="title"/>
          </p:nvPr>
        </p:nvSpPr>
        <p:spPr>
          <a:xfrm>
            <a:off x="1494715" y="139841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Pre-Processing</a:t>
            </a:r>
            <a:endParaRPr dirty="0"/>
          </a:p>
        </p:txBody>
      </p:sp>
      <p:sp>
        <p:nvSpPr>
          <p:cNvPr id="1112" name="Google Shape;1112;p62"/>
          <p:cNvSpPr txBox="1"/>
          <p:nvPr/>
        </p:nvSpPr>
        <p:spPr>
          <a:xfrm>
            <a:off x="4022790" y="1645581"/>
            <a:ext cx="4807856" cy="51448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● </a:t>
            </a:r>
            <a:r>
              <a:rPr lang="en-US" altLang="ko-KR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Missing Values :</a:t>
            </a:r>
            <a:r>
              <a:rPr lang="ko-KR" altLang="en-US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Year(271), Genre(50), Publisher(58)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ko-KR" altLang="en-US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→ </a:t>
            </a:r>
            <a:r>
              <a:rPr lang="en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Drop 321 (Year&amp;Genre),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ko-KR" altLang="en-US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→ </a:t>
            </a:r>
            <a:r>
              <a:rPr lang="en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Fill 58 (Publisher </a:t>
            </a:r>
            <a:r>
              <a:rPr lang="en-US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‘Unknown’)</a:t>
            </a:r>
          </a:p>
        </p:txBody>
      </p:sp>
      <p:sp>
        <p:nvSpPr>
          <p:cNvPr id="1113" name="Google Shape;1113;p62"/>
          <p:cNvSpPr txBox="1"/>
          <p:nvPr/>
        </p:nvSpPr>
        <p:spPr>
          <a:xfrm>
            <a:off x="4022790" y="3018094"/>
            <a:ext cx="4807856" cy="5125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● </a:t>
            </a:r>
            <a:r>
              <a:rPr lang="en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Duplicated Values : Name &amp; Platform &amp; Year &amp; Publisher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	</a:t>
            </a:r>
            <a:r>
              <a:rPr lang="ko-KR" altLang="en-US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→ </a:t>
            </a:r>
            <a:r>
              <a:rPr lang="en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 game 2 value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ko-KR" altLang="en-US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→ </a:t>
            </a:r>
            <a:r>
              <a:rPr lang="en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Drop 1 value</a:t>
            </a:r>
          </a:p>
        </p:txBody>
      </p:sp>
      <p:sp>
        <p:nvSpPr>
          <p:cNvPr id="1114" name="Google Shape;1114;p62"/>
          <p:cNvSpPr txBox="1"/>
          <p:nvPr/>
        </p:nvSpPr>
        <p:spPr>
          <a:xfrm>
            <a:off x="4022790" y="2327301"/>
            <a:ext cx="4807856" cy="47745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● </a:t>
            </a:r>
            <a:r>
              <a:rPr lang="en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Year =Float[1980~2020, 86~98, 0~16] </a:t>
            </a:r>
            <a:r>
              <a:rPr lang="ko-KR" altLang="en-US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→</a:t>
            </a:r>
            <a:r>
              <a:rPr lang="en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Integer[1980~2020]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● </a:t>
            </a:r>
            <a:r>
              <a:rPr lang="en-US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Sales</a:t>
            </a:r>
            <a:r>
              <a:rPr lang="en-US" altLang="ko-KR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(NA/EU/JP/Other) = Object(‘K’,’M’) </a:t>
            </a:r>
            <a:r>
              <a:rPr lang="ko-KR" altLang="en-US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→</a:t>
            </a:r>
            <a:r>
              <a:rPr lang="en-US" altLang="ko-KR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Float(Million=1,000,000)</a:t>
            </a:r>
            <a:endParaRPr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5" name="Google Shape;1115;p62"/>
          <p:cNvSpPr txBox="1">
            <a:spLocks noGrp="1"/>
          </p:cNvSpPr>
          <p:nvPr>
            <p:ph type="subTitle" idx="4294967295"/>
          </p:nvPr>
        </p:nvSpPr>
        <p:spPr>
          <a:xfrm>
            <a:off x="1235069" y="3045877"/>
            <a:ext cx="914400" cy="47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Russo One"/>
                <a:ea typeface="Russo One"/>
                <a:cs typeface="Russo One"/>
                <a:sym typeface="Russo One"/>
              </a:rPr>
              <a:t>STEP 3</a:t>
            </a:r>
            <a:endParaRPr sz="1600" dirty="0">
              <a:solidFill>
                <a:schemeClr val="accent4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116" name="Google Shape;1116;p62"/>
          <p:cNvSpPr txBox="1">
            <a:spLocks noGrp="1"/>
          </p:cNvSpPr>
          <p:nvPr>
            <p:ph type="subTitle" idx="4294967295"/>
          </p:nvPr>
        </p:nvSpPr>
        <p:spPr>
          <a:xfrm>
            <a:off x="1235069" y="2335300"/>
            <a:ext cx="914400" cy="47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Russo One"/>
                <a:ea typeface="Russo One"/>
                <a:cs typeface="Russo One"/>
                <a:sym typeface="Russo One"/>
              </a:rPr>
              <a:t>STEP 2</a:t>
            </a:r>
            <a:endParaRPr sz="1600" dirty="0">
              <a:solidFill>
                <a:schemeClr val="accent4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117" name="Google Shape;1117;p62"/>
          <p:cNvSpPr txBox="1">
            <a:spLocks noGrp="1"/>
          </p:cNvSpPr>
          <p:nvPr>
            <p:ph type="subTitle" idx="4294967295"/>
          </p:nvPr>
        </p:nvSpPr>
        <p:spPr>
          <a:xfrm>
            <a:off x="1235069" y="1671025"/>
            <a:ext cx="914400" cy="47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Russo One"/>
                <a:ea typeface="Russo One"/>
                <a:cs typeface="Russo One"/>
                <a:sym typeface="Russo One"/>
              </a:rPr>
              <a:t>STEP 1</a:t>
            </a:r>
            <a:endParaRPr sz="1600" dirty="0">
              <a:solidFill>
                <a:schemeClr val="accent4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7E755C35-6924-9CE0-27F9-0D267E737F61}"/>
              </a:ext>
            </a:extLst>
          </p:cNvPr>
          <p:cNvSpPr/>
          <p:nvPr/>
        </p:nvSpPr>
        <p:spPr>
          <a:xfrm>
            <a:off x="3173912" y="1557065"/>
            <a:ext cx="738835" cy="2202488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Google Shape;1112;p62">
            <a:extLst>
              <a:ext uri="{FF2B5EF4-FFF2-40B4-BE49-F238E27FC236}">
                <a16:creationId xmlns:a16="http://schemas.microsoft.com/office/drawing/2014/main" id="{400B4B13-553D-6D81-D750-C338EED74909}"/>
              </a:ext>
            </a:extLst>
          </p:cNvPr>
          <p:cNvSpPr txBox="1"/>
          <p:nvPr/>
        </p:nvSpPr>
        <p:spPr>
          <a:xfrm>
            <a:off x="320668" y="766377"/>
            <a:ext cx="8509978" cy="42413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Original dataset : </a:t>
            </a:r>
            <a:r>
              <a:rPr lang="en-US" sz="1200" u="sng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https://ds-lecture-data.s3.ap-northeast-2.amazonaws.com/datasets/vgames2.csv</a:t>
            </a:r>
            <a:endParaRPr lang="en-US" sz="1200" u="sng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(16598, 9) - 16598 Games, 9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851833-B941-FCAA-3F2D-C51AB0EC7CF4}"/>
              </a:ext>
            </a:extLst>
          </p:cNvPr>
          <p:cNvSpPr txBox="1"/>
          <p:nvPr/>
        </p:nvSpPr>
        <p:spPr>
          <a:xfrm>
            <a:off x="678656" y="1431896"/>
            <a:ext cx="2027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(16598, 9)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1FEBDD-2714-AC31-0DE7-9D0AEADB4503}"/>
              </a:ext>
            </a:extLst>
          </p:cNvPr>
          <p:cNvSpPr txBox="1"/>
          <p:nvPr/>
        </p:nvSpPr>
        <p:spPr>
          <a:xfrm>
            <a:off x="678656" y="2095686"/>
            <a:ext cx="2027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(16277, 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F140F3-198B-0596-1552-93CCF41C6CF0}"/>
              </a:ext>
            </a:extLst>
          </p:cNvPr>
          <p:cNvSpPr txBox="1"/>
          <p:nvPr/>
        </p:nvSpPr>
        <p:spPr>
          <a:xfrm>
            <a:off x="678656" y="2776668"/>
            <a:ext cx="2027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(16277, 9)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0BBF85-EED4-7A2B-7835-37FEDA6A91C0}"/>
              </a:ext>
            </a:extLst>
          </p:cNvPr>
          <p:cNvSpPr txBox="1"/>
          <p:nvPr/>
        </p:nvSpPr>
        <p:spPr>
          <a:xfrm>
            <a:off x="678656" y="3470176"/>
            <a:ext cx="2027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(16276, 9)</a:t>
            </a:r>
          </a:p>
        </p:txBody>
      </p:sp>
      <p:sp>
        <p:nvSpPr>
          <p:cNvPr id="14" name="Google Shape;1113;p62">
            <a:extLst>
              <a:ext uri="{FF2B5EF4-FFF2-40B4-BE49-F238E27FC236}">
                <a16:creationId xmlns:a16="http://schemas.microsoft.com/office/drawing/2014/main" id="{22FB52A3-1DD0-FF92-0873-2E43BF6693B5}"/>
              </a:ext>
            </a:extLst>
          </p:cNvPr>
          <p:cNvSpPr txBox="1"/>
          <p:nvPr/>
        </p:nvSpPr>
        <p:spPr>
          <a:xfrm>
            <a:off x="320669" y="3793798"/>
            <a:ext cx="8517292" cy="2459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(16276, 9) – 16276 Games, 9 Features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D7B8B70-EDE2-DB5B-10F2-94193389514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705880" y="2249575"/>
            <a:ext cx="6621000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AA1C5E4-F557-F4C8-1C84-1F829811955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05880" y="1585785"/>
            <a:ext cx="6621000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FB5D39-558A-8B83-3B5E-1E0C6471DF25}"/>
              </a:ext>
            </a:extLst>
          </p:cNvPr>
          <p:cNvCxnSpPr>
            <a:stCxn id="12" idx="3"/>
          </p:cNvCxnSpPr>
          <p:nvPr/>
        </p:nvCxnSpPr>
        <p:spPr>
          <a:xfrm flipV="1">
            <a:off x="2705880" y="2920702"/>
            <a:ext cx="6621000" cy="9855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4553AB-1BF1-D790-95C2-AFF130E8E52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705880" y="3624064"/>
            <a:ext cx="6621000" cy="1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1">
            <a:extLst>
              <a:ext uri="{FF2B5EF4-FFF2-40B4-BE49-F238E27FC236}">
                <a16:creationId xmlns:a16="http://schemas.microsoft.com/office/drawing/2014/main" id="{B1F75727-3373-ABBF-FBCC-9FB935393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31229"/>
              </p:ext>
            </p:extLst>
          </p:nvPr>
        </p:nvGraphicFramePr>
        <p:xfrm>
          <a:off x="320668" y="1192141"/>
          <a:ext cx="8509977" cy="243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45553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945553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945553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945553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945553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945553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945553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945553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945553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accent4"/>
                          </a:solidFill>
                        </a:rPr>
                        <a:t>NA_Sales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accent4"/>
                          </a:solidFill>
                        </a:rPr>
                        <a:t>EU_Sales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accent4"/>
                          </a:solidFill>
                        </a:rPr>
                        <a:t>JP_Sales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accent4"/>
                          </a:solidFill>
                        </a:rPr>
                        <a:t>Other_Sales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graphicFrame>
        <p:nvGraphicFramePr>
          <p:cNvPr id="34" name="표 31">
            <a:extLst>
              <a:ext uri="{FF2B5EF4-FFF2-40B4-BE49-F238E27FC236}">
                <a16:creationId xmlns:a16="http://schemas.microsoft.com/office/drawing/2014/main" id="{22099D8A-6344-AE21-A546-346D80DA6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37101"/>
              </p:ext>
            </p:extLst>
          </p:nvPr>
        </p:nvGraphicFramePr>
        <p:xfrm>
          <a:off x="320668" y="4031011"/>
          <a:ext cx="8509977" cy="243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45553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945553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945553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945553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945553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945553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945553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945553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945553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accent4"/>
                          </a:solidFill>
                        </a:rPr>
                        <a:t>NA_Sales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accent4"/>
                          </a:solidFill>
                        </a:rPr>
                        <a:t>EU_Sales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accent4"/>
                          </a:solidFill>
                        </a:rPr>
                        <a:t>JP_Sales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accent4"/>
                          </a:solidFill>
                        </a:rPr>
                        <a:t>Other_Sales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sp>
        <p:nvSpPr>
          <p:cNvPr id="36" name="Google Shape;1029;p60">
            <a:extLst>
              <a:ext uri="{FF2B5EF4-FFF2-40B4-BE49-F238E27FC236}">
                <a16:creationId xmlns:a16="http://schemas.microsoft.com/office/drawing/2014/main" id="{C233507C-5A41-52FB-4932-AC53B6FA44BE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1</a:t>
            </a:r>
          </a:p>
        </p:txBody>
      </p:sp>
      <p:grpSp>
        <p:nvGrpSpPr>
          <p:cNvPr id="37" name="Google Shape;1034;p60">
            <a:extLst>
              <a:ext uri="{FF2B5EF4-FFF2-40B4-BE49-F238E27FC236}">
                <a16:creationId xmlns:a16="http://schemas.microsoft.com/office/drawing/2014/main" id="{C0879E12-6D7B-D1BE-9210-D7DB632A3BDE}"/>
              </a:ext>
            </a:extLst>
          </p:cNvPr>
          <p:cNvGrpSpPr/>
          <p:nvPr/>
        </p:nvGrpSpPr>
        <p:grpSpPr>
          <a:xfrm>
            <a:off x="95393" y="104901"/>
            <a:ext cx="763563" cy="357006"/>
            <a:chOff x="934621" y="2258300"/>
            <a:chExt cx="873942" cy="408614"/>
          </a:xfrm>
        </p:grpSpPr>
        <p:sp>
          <p:nvSpPr>
            <p:cNvPr id="38" name="Google Shape;1035;p60">
              <a:extLst>
                <a:ext uri="{FF2B5EF4-FFF2-40B4-BE49-F238E27FC236}">
                  <a16:creationId xmlns:a16="http://schemas.microsoft.com/office/drawing/2014/main" id="{EEDD9791-BB45-5496-FEED-3E18BA9B1DB2}"/>
                </a:ext>
              </a:extLst>
            </p:cNvPr>
            <p:cNvSpPr/>
            <p:nvPr/>
          </p:nvSpPr>
          <p:spPr>
            <a:xfrm>
              <a:off x="934621" y="2301373"/>
              <a:ext cx="873942" cy="325319"/>
            </a:xfrm>
            <a:custGeom>
              <a:avLst/>
              <a:gdLst/>
              <a:ahLst/>
              <a:cxnLst/>
              <a:rect l="l" t="t" r="r" b="b"/>
              <a:pathLst>
                <a:path w="50929" h="18958" extrusionOk="0">
                  <a:moveTo>
                    <a:pt x="0" y="1"/>
                  </a:moveTo>
                  <a:lnTo>
                    <a:pt x="0" y="18958"/>
                  </a:lnTo>
                  <a:lnTo>
                    <a:pt x="50928" y="18958"/>
                  </a:lnTo>
                  <a:lnTo>
                    <a:pt x="50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36;p60">
              <a:extLst>
                <a:ext uri="{FF2B5EF4-FFF2-40B4-BE49-F238E27FC236}">
                  <a16:creationId xmlns:a16="http://schemas.microsoft.com/office/drawing/2014/main" id="{A3495AEA-FBE4-6CD2-2140-890C2BAE3680}"/>
                </a:ext>
              </a:extLst>
            </p:cNvPr>
            <p:cNvSpPr/>
            <p:nvPr/>
          </p:nvSpPr>
          <p:spPr>
            <a:xfrm>
              <a:off x="975549" y="2258300"/>
              <a:ext cx="792809" cy="408614"/>
            </a:xfrm>
            <a:custGeom>
              <a:avLst/>
              <a:gdLst/>
              <a:ahLst/>
              <a:cxnLst/>
              <a:rect l="l" t="t" r="r" b="b"/>
              <a:pathLst>
                <a:path w="46201" h="23812" extrusionOk="0">
                  <a:moveTo>
                    <a:pt x="1" y="0"/>
                  </a:moveTo>
                  <a:lnTo>
                    <a:pt x="1" y="23811"/>
                  </a:lnTo>
                  <a:lnTo>
                    <a:pt x="46200" y="23811"/>
                  </a:lnTo>
                  <a:lnTo>
                    <a:pt x="46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37;p60">
              <a:extLst>
                <a:ext uri="{FF2B5EF4-FFF2-40B4-BE49-F238E27FC236}">
                  <a16:creationId xmlns:a16="http://schemas.microsoft.com/office/drawing/2014/main" id="{19893B8D-7811-815F-2162-EF1ABA60BAD0}"/>
                </a:ext>
              </a:extLst>
            </p:cNvPr>
            <p:cNvSpPr/>
            <p:nvPr/>
          </p:nvSpPr>
          <p:spPr>
            <a:xfrm>
              <a:off x="975549" y="2301373"/>
              <a:ext cx="792809" cy="325319"/>
            </a:xfrm>
            <a:custGeom>
              <a:avLst/>
              <a:gdLst/>
              <a:ahLst/>
              <a:cxnLst/>
              <a:rect l="l" t="t" r="r" b="b"/>
              <a:pathLst>
                <a:path w="46201" h="18958" extrusionOk="0">
                  <a:moveTo>
                    <a:pt x="1" y="1"/>
                  </a:moveTo>
                  <a:lnTo>
                    <a:pt x="1" y="18958"/>
                  </a:lnTo>
                  <a:lnTo>
                    <a:pt x="46200" y="18958"/>
                  </a:lnTo>
                  <a:lnTo>
                    <a:pt x="462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38;p60">
              <a:extLst>
                <a:ext uri="{FF2B5EF4-FFF2-40B4-BE49-F238E27FC236}">
                  <a16:creationId xmlns:a16="http://schemas.microsoft.com/office/drawing/2014/main" id="{EFF3CDA4-CF19-2367-CC79-BE903F28C284}"/>
                </a:ext>
              </a:extLst>
            </p:cNvPr>
            <p:cNvSpPr/>
            <p:nvPr/>
          </p:nvSpPr>
          <p:spPr>
            <a:xfrm>
              <a:off x="1299779" y="2455062"/>
              <a:ext cx="56388" cy="19408"/>
            </a:xfrm>
            <a:custGeom>
              <a:avLst/>
              <a:gdLst/>
              <a:ahLst/>
              <a:cxnLst/>
              <a:rect l="l" t="t" r="r" b="b"/>
              <a:pathLst>
                <a:path w="3286" h="1131" extrusionOk="0">
                  <a:moveTo>
                    <a:pt x="1" y="0"/>
                  </a:moveTo>
                  <a:lnTo>
                    <a:pt x="1" y="1130"/>
                  </a:lnTo>
                  <a:lnTo>
                    <a:pt x="3286" y="1130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39;p60">
              <a:extLst>
                <a:ext uri="{FF2B5EF4-FFF2-40B4-BE49-F238E27FC236}">
                  <a16:creationId xmlns:a16="http://schemas.microsoft.com/office/drawing/2014/main" id="{E7048D25-0220-E562-28D4-622D187B3C5A}"/>
                </a:ext>
              </a:extLst>
            </p:cNvPr>
            <p:cNvSpPr/>
            <p:nvPr/>
          </p:nvSpPr>
          <p:spPr>
            <a:xfrm>
              <a:off x="1379489" y="2454702"/>
              <a:ext cx="56748" cy="19408"/>
            </a:xfrm>
            <a:custGeom>
              <a:avLst/>
              <a:gdLst/>
              <a:ahLst/>
              <a:cxnLst/>
              <a:rect l="l" t="t" r="r" b="b"/>
              <a:pathLst>
                <a:path w="3307" h="1131" extrusionOk="0">
                  <a:moveTo>
                    <a:pt x="1" y="0"/>
                  </a:moveTo>
                  <a:lnTo>
                    <a:pt x="1" y="1130"/>
                  </a:lnTo>
                  <a:lnTo>
                    <a:pt x="3307" y="1130"/>
                  </a:lnTo>
                  <a:lnTo>
                    <a:pt x="33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40;p60">
              <a:extLst>
                <a:ext uri="{FF2B5EF4-FFF2-40B4-BE49-F238E27FC236}">
                  <a16:creationId xmlns:a16="http://schemas.microsoft.com/office/drawing/2014/main" id="{0A55A5BD-07ED-8F99-906F-06C9B2596A71}"/>
                </a:ext>
              </a:extLst>
            </p:cNvPr>
            <p:cNvSpPr/>
            <p:nvPr/>
          </p:nvSpPr>
          <p:spPr>
            <a:xfrm>
              <a:off x="1028335" y="2392941"/>
              <a:ext cx="131428" cy="131428"/>
            </a:xfrm>
            <a:custGeom>
              <a:avLst/>
              <a:gdLst/>
              <a:ahLst/>
              <a:cxnLst/>
              <a:rect l="l" t="t" r="r" b="b"/>
              <a:pathLst>
                <a:path w="7659" h="7659" extrusionOk="0">
                  <a:moveTo>
                    <a:pt x="2156" y="0"/>
                  </a:moveTo>
                  <a:lnTo>
                    <a:pt x="2156" y="2156"/>
                  </a:lnTo>
                  <a:lnTo>
                    <a:pt x="0" y="2156"/>
                  </a:lnTo>
                  <a:lnTo>
                    <a:pt x="0" y="5482"/>
                  </a:lnTo>
                  <a:lnTo>
                    <a:pt x="2156" y="5482"/>
                  </a:lnTo>
                  <a:lnTo>
                    <a:pt x="2156" y="7658"/>
                  </a:lnTo>
                  <a:lnTo>
                    <a:pt x="5503" y="7658"/>
                  </a:lnTo>
                  <a:lnTo>
                    <a:pt x="5503" y="5482"/>
                  </a:lnTo>
                  <a:lnTo>
                    <a:pt x="7659" y="5482"/>
                  </a:lnTo>
                  <a:lnTo>
                    <a:pt x="7659" y="2156"/>
                  </a:lnTo>
                  <a:lnTo>
                    <a:pt x="5503" y="2156"/>
                  </a:lnTo>
                  <a:lnTo>
                    <a:pt x="55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" name="Google Shape;1041;p60">
              <a:extLst>
                <a:ext uri="{FF2B5EF4-FFF2-40B4-BE49-F238E27FC236}">
                  <a16:creationId xmlns:a16="http://schemas.microsoft.com/office/drawing/2014/main" id="{748FEB26-E960-971F-C878-F6C813C97149}"/>
                </a:ext>
              </a:extLst>
            </p:cNvPr>
            <p:cNvGrpSpPr/>
            <p:nvPr/>
          </p:nvGrpSpPr>
          <p:grpSpPr>
            <a:xfrm>
              <a:off x="1573025" y="2370324"/>
              <a:ext cx="174521" cy="165185"/>
              <a:chOff x="1573025" y="2370324"/>
              <a:chExt cx="174521" cy="165185"/>
            </a:xfrm>
          </p:grpSpPr>
          <p:sp>
            <p:nvSpPr>
              <p:cNvPr id="48" name="Google Shape;1042;p60">
                <a:extLst>
                  <a:ext uri="{FF2B5EF4-FFF2-40B4-BE49-F238E27FC236}">
                    <a16:creationId xmlns:a16="http://schemas.microsoft.com/office/drawing/2014/main" id="{5619FDFB-65C7-45D6-69D3-81EA1AE84224}"/>
                  </a:ext>
                </a:extLst>
              </p:cNvPr>
              <p:cNvSpPr/>
              <p:nvPr/>
            </p:nvSpPr>
            <p:spPr>
              <a:xfrm>
                <a:off x="1635867" y="2377857"/>
                <a:ext cx="48477" cy="33411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1947" extrusionOk="0">
                    <a:moveTo>
                      <a:pt x="0" y="1"/>
                    </a:moveTo>
                    <a:lnTo>
                      <a:pt x="0" y="1947"/>
                    </a:lnTo>
                    <a:lnTo>
                      <a:pt x="2825" y="1947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043;p60">
                <a:extLst>
                  <a:ext uri="{FF2B5EF4-FFF2-40B4-BE49-F238E27FC236}">
                    <a16:creationId xmlns:a16="http://schemas.microsoft.com/office/drawing/2014/main" id="{DCAD6C79-4648-5D19-E4C2-1FA522F5F9CB}"/>
                  </a:ext>
                </a:extLst>
              </p:cNvPr>
              <p:cNvSpPr/>
              <p:nvPr/>
            </p:nvSpPr>
            <p:spPr>
              <a:xfrm>
                <a:off x="1643760" y="2370324"/>
                <a:ext cx="33411" cy="48477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825" extrusionOk="0">
                    <a:moveTo>
                      <a:pt x="1" y="0"/>
                    </a:moveTo>
                    <a:lnTo>
                      <a:pt x="1" y="2825"/>
                    </a:lnTo>
                    <a:lnTo>
                      <a:pt x="1946" y="2825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44;p60">
                <a:extLst>
                  <a:ext uri="{FF2B5EF4-FFF2-40B4-BE49-F238E27FC236}">
                    <a16:creationId xmlns:a16="http://schemas.microsoft.com/office/drawing/2014/main" id="{91074A7C-E942-320C-BB59-A5ADF94B11FD}"/>
                  </a:ext>
                </a:extLst>
              </p:cNvPr>
              <p:cNvSpPr/>
              <p:nvPr/>
            </p:nvSpPr>
            <p:spPr>
              <a:xfrm>
                <a:off x="1635867" y="2494548"/>
                <a:ext cx="48477" cy="33411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1947" extrusionOk="0">
                    <a:moveTo>
                      <a:pt x="0" y="1"/>
                    </a:moveTo>
                    <a:lnTo>
                      <a:pt x="0" y="1947"/>
                    </a:lnTo>
                    <a:lnTo>
                      <a:pt x="2825" y="1947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045;p60">
                <a:extLst>
                  <a:ext uri="{FF2B5EF4-FFF2-40B4-BE49-F238E27FC236}">
                    <a16:creationId xmlns:a16="http://schemas.microsoft.com/office/drawing/2014/main" id="{940838EE-E83E-B383-CB7F-8052F26172E6}"/>
                  </a:ext>
                </a:extLst>
              </p:cNvPr>
              <p:cNvSpPr/>
              <p:nvPr/>
            </p:nvSpPr>
            <p:spPr>
              <a:xfrm>
                <a:off x="1643760" y="2487015"/>
                <a:ext cx="33411" cy="48494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826" extrusionOk="0">
                    <a:moveTo>
                      <a:pt x="1" y="0"/>
                    </a:moveTo>
                    <a:lnTo>
                      <a:pt x="1" y="2825"/>
                    </a:lnTo>
                    <a:lnTo>
                      <a:pt x="1946" y="2825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046;p60">
                <a:extLst>
                  <a:ext uri="{FF2B5EF4-FFF2-40B4-BE49-F238E27FC236}">
                    <a16:creationId xmlns:a16="http://schemas.microsoft.com/office/drawing/2014/main" id="{58B5E0E2-39AE-19BD-20D1-E178DFFF7286}"/>
                  </a:ext>
                </a:extLst>
              </p:cNvPr>
              <p:cNvSpPr/>
              <p:nvPr/>
            </p:nvSpPr>
            <p:spPr>
              <a:xfrm>
                <a:off x="1699051" y="2436752"/>
                <a:ext cx="48494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926" extrusionOk="0">
                    <a:moveTo>
                      <a:pt x="1" y="0"/>
                    </a:moveTo>
                    <a:lnTo>
                      <a:pt x="1" y="1925"/>
                    </a:lnTo>
                    <a:lnTo>
                      <a:pt x="2825" y="1925"/>
                    </a:lnTo>
                    <a:lnTo>
                      <a:pt x="2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47;p60">
                <a:extLst>
                  <a:ext uri="{FF2B5EF4-FFF2-40B4-BE49-F238E27FC236}">
                    <a16:creationId xmlns:a16="http://schemas.microsoft.com/office/drawing/2014/main" id="{4166F417-4B3F-EA8C-55FF-ADF35C1793AA}"/>
                  </a:ext>
                </a:extLst>
              </p:cNvPr>
              <p:cNvSpPr/>
              <p:nvPr/>
            </p:nvSpPr>
            <p:spPr>
              <a:xfrm>
                <a:off x="1706962" y="2429561"/>
                <a:ext cx="33050" cy="48494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826" extrusionOk="0">
                    <a:moveTo>
                      <a:pt x="0" y="1"/>
                    </a:moveTo>
                    <a:lnTo>
                      <a:pt x="0" y="2825"/>
                    </a:lnTo>
                    <a:lnTo>
                      <a:pt x="1925" y="2825"/>
                    </a:lnTo>
                    <a:lnTo>
                      <a:pt x="19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048;p60">
                <a:extLst>
                  <a:ext uri="{FF2B5EF4-FFF2-40B4-BE49-F238E27FC236}">
                    <a16:creationId xmlns:a16="http://schemas.microsoft.com/office/drawing/2014/main" id="{6A8F1171-927F-552D-7DF4-464AFF71EE85}"/>
                  </a:ext>
                </a:extLst>
              </p:cNvPr>
              <p:cNvSpPr/>
              <p:nvPr/>
            </p:nvSpPr>
            <p:spPr>
              <a:xfrm>
                <a:off x="1573025" y="2436752"/>
                <a:ext cx="48494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926" extrusionOk="0">
                    <a:moveTo>
                      <a:pt x="1" y="0"/>
                    </a:moveTo>
                    <a:lnTo>
                      <a:pt x="1" y="1925"/>
                    </a:lnTo>
                    <a:lnTo>
                      <a:pt x="2825" y="1925"/>
                    </a:lnTo>
                    <a:lnTo>
                      <a:pt x="2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49;p60">
                <a:extLst>
                  <a:ext uri="{FF2B5EF4-FFF2-40B4-BE49-F238E27FC236}">
                    <a16:creationId xmlns:a16="http://schemas.microsoft.com/office/drawing/2014/main" id="{299C4B68-1C1E-9C0D-335E-1AE1AB99F718}"/>
                  </a:ext>
                </a:extLst>
              </p:cNvPr>
              <p:cNvSpPr/>
              <p:nvPr/>
            </p:nvSpPr>
            <p:spPr>
              <a:xfrm>
                <a:off x="1580919" y="2429201"/>
                <a:ext cx="33411" cy="48494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826" extrusionOk="0">
                    <a:moveTo>
                      <a:pt x="1" y="1"/>
                    </a:moveTo>
                    <a:lnTo>
                      <a:pt x="1" y="2825"/>
                    </a:lnTo>
                    <a:lnTo>
                      <a:pt x="1947" y="2825"/>
                    </a:lnTo>
                    <a:lnTo>
                      <a:pt x="19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1050;p60">
              <a:extLst>
                <a:ext uri="{FF2B5EF4-FFF2-40B4-BE49-F238E27FC236}">
                  <a16:creationId xmlns:a16="http://schemas.microsoft.com/office/drawing/2014/main" id="{29664EFA-381E-65E2-4F58-6AF309A8A184}"/>
                </a:ext>
              </a:extLst>
            </p:cNvPr>
            <p:cNvSpPr/>
            <p:nvPr/>
          </p:nvSpPr>
          <p:spPr>
            <a:xfrm>
              <a:off x="1264240" y="2582890"/>
              <a:ext cx="214723" cy="23355"/>
            </a:xfrm>
            <a:custGeom>
              <a:avLst/>
              <a:gdLst/>
              <a:ahLst/>
              <a:cxnLst/>
              <a:rect l="l" t="t" r="r" b="b"/>
              <a:pathLst>
                <a:path w="12513" h="1361" extrusionOk="0">
                  <a:moveTo>
                    <a:pt x="0" y="0"/>
                  </a:moveTo>
                  <a:lnTo>
                    <a:pt x="0" y="1360"/>
                  </a:lnTo>
                  <a:lnTo>
                    <a:pt x="12513" y="1360"/>
                  </a:lnTo>
                  <a:lnTo>
                    <a:pt x="125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51;p60">
              <a:extLst>
                <a:ext uri="{FF2B5EF4-FFF2-40B4-BE49-F238E27FC236}">
                  <a16:creationId xmlns:a16="http://schemas.microsoft.com/office/drawing/2014/main" id="{AF333369-F05A-FC10-649B-D9687EBD278E}"/>
                </a:ext>
              </a:extLst>
            </p:cNvPr>
            <p:cNvSpPr/>
            <p:nvPr/>
          </p:nvSpPr>
          <p:spPr>
            <a:xfrm>
              <a:off x="1274656" y="2303535"/>
              <a:ext cx="79725" cy="79365"/>
            </a:xfrm>
            <a:custGeom>
              <a:avLst/>
              <a:gdLst/>
              <a:ahLst/>
              <a:cxnLst/>
              <a:rect l="l" t="t" r="r" b="b"/>
              <a:pathLst>
                <a:path w="4646" h="4625" extrusionOk="0">
                  <a:moveTo>
                    <a:pt x="732" y="0"/>
                  </a:moveTo>
                  <a:lnTo>
                    <a:pt x="732" y="712"/>
                  </a:lnTo>
                  <a:lnTo>
                    <a:pt x="0" y="712"/>
                  </a:lnTo>
                  <a:lnTo>
                    <a:pt x="0" y="3892"/>
                  </a:lnTo>
                  <a:lnTo>
                    <a:pt x="732" y="3892"/>
                  </a:lnTo>
                  <a:lnTo>
                    <a:pt x="732" y="4625"/>
                  </a:lnTo>
                  <a:lnTo>
                    <a:pt x="3913" y="4625"/>
                  </a:lnTo>
                  <a:lnTo>
                    <a:pt x="3913" y="3892"/>
                  </a:lnTo>
                  <a:lnTo>
                    <a:pt x="4645" y="3892"/>
                  </a:lnTo>
                  <a:lnTo>
                    <a:pt x="4645" y="712"/>
                  </a:lnTo>
                  <a:lnTo>
                    <a:pt x="3913" y="712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52;p60">
              <a:extLst>
                <a:ext uri="{FF2B5EF4-FFF2-40B4-BE49-F238E27FC236}">
                  <a16:creationId xmlns:a16="http://schemas.microsoft.com/office/drawing/2014/main" id="{DA73EBCE-16EF-FA17-75D2-577D5786D048}"/>
                </a:ext>
              </a:extLst>
            </p:cNvPr>
            <p:cNvSpPr/>
            <p:nvPr/>
          </p:nvSpPr>
          <p:spPr>
            <a:xfrm>
              <a:off x="1385959" y="2303535"/>
              <a:ext cx="79365" cy="79365"/>
            </a:xfrm>
            <a:custGeom>
              <a:avLst/>
              <a:gdLst/>
              <a:ahLst/>
              <a:cxnLst/>
              <a:rect l="l" t="t" r="r" b="b"/>
              <a:pathLst>
                <a:path w="4625" h="4625" extrusionOk="0">
                  <a:moveTo>
                    <a:pt x="712" y="0"/>
                  </a:moveTo>
                  <a:lnTo>
                    <a:pt x="712" y="712"/>
                  </a:lnTo>
                  <a:lnTo>
                    <a:pt x="0" y="712"/>
                  </a:lnTo>
                  <a:lnTo>
                    <a:pt x="0" y="3892"/>
                  </a:lnTo>
                  <a:lnTo>
                    <a:pt x="712" y="3892"/>
                  </a:lnTo>
                  <a:lnTo>
                    <a:pt x="712" y="4625"/>
                  </a:lnTo>
                  <a:lnTo>
                    <a:pt x="3892" y="4625"/>
                  </a:lnTo>
                  <a:lnTo>
                    <a:pt x="3892" y="3892"/>
                  </a:lnTo>
                  <a:lnTo>
                    <a:pt x="4625" y="3892"/>
                  </a:lnTo>
                  <a:lnTo>
                    <a:pt x="4625" y="712"/>
                  </a:lnTo>
                  <a:lnTo>
                    <a:pt x="3892" y="71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CEED82-3B33-CC29-B9AB-77107C4658EC}"/>
              </a:ext>
            </a:extLst>
          </p:cNvPr>
          <p:cNvSpPr/>
          <p:nvPr/>
        </p:nvSpPr>
        <p:spPr>
          <a:xfrm>
            <a:off x="5076202" y="1803163"/>
            <a:ext cx="649480" cy="172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7364E5-74A4-E1B3-C4C1-BB55918EBECB}"/>
              </a:ext>
            </a:extLst>
          </p:cNvPr>
          <p:cNvSpPr/>
          <p:nvPr/>
        </p:nvSpPr>
        <p:spPr>
          <a:xfrm>
            <a:off x="5088207" y="3348286"/>
            <a:ext cx="492198" cy="17309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9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62"/>
          <p:cNvSpPr/>
          <p:nvPr/>
        </p:nvSpPr>
        <p:spPr>
          <a:xfrm rot="10800000">
            <a:off x="826302" y="1823369"/>
            <a:ext cx="1731934" cy="3519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62"/>
          <p:cNvSpPr/>
          <p:nvPr/>
        </p:nvSpPr>
        <p:spPr>
          <a:xfrm rot="10800000">
            <a:off x="678658" y="2356818"/>
            <a:ext cx="2027222" cy="3558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62"/>
          <p:cNvSpPr/>
          <p:nvPr/>
        </p:nvSpPr>
        <p:spPr>
          <a:xfrm rot="10800000">
            <a:off x="509664" y="2892945"/>
            <a:ext cx="2365210" cy="359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62"/>
          <p:cNvSpPr txBox="1"/>
          <p:nvPr/>
        </p:nvSpPr>
        <p:spPr>
          <a:xfrm>
            <a:off x="4022790" y="1196230"/>
            <a:ext cx="4807856" cy="47745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● </a:t>
            </a:r>
            <a:r>
              <a:rPr lang="en-US" altLang="ko-KR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Global Sales = </a:t>
            </a:r>
            <a:r>
              <a:rPr lang="en-US" altLang="ko-KR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NA_Sales</a:t>
            </a:r>
            <a:r>
              <a:rPr lang="en-US" altLang="ko-KR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lang="en-US" altLang="ko-KR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EU_Sales</a:t>
            </a:r>
            <a:r>
              <a:rPr lang="en-US" altLang="ko-KR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lang="en-US" altLang="ko-KR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JP_Sales</a:t>
            </a:r>
            <a:r>
              <a:rPr lang="en-US" altLang="ko-KR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lang="en-US" altLang="ko-KR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Other_Sales</a:t>
            </a:r>
            <a:endParaRPr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5" name="Google Shape;1115;p62"/>
          <p:cNvSpPr txBox="1">
            <a:spLocks noGrp="1"/>
          </p:cNvSpPr>
          <p:nvPr>
            <p:ph type="subTitle" idx="4294967295"/>
          </p:nvPr>
        </p:nvSpPr>
        <p:spPr>
          <a:xfrm>
            <a:off x="1235069" y="2835083"/>
            <a:ext cx="914400" cy="47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Russo One"/>
                <a:ea typeface="Russo One"/>
                <a:cs typeface="Russo One"/>
                <a:sym typeface="Russo One"/>
              </a:rPr>
              <a:t>STEP 4</a:t>
            </a:r>
            <a:endParaRPr sz="1600" dirty="0">
              <a:solidFill>
                <a:schemeClr val="accent4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116" name="Google Shape;1116;p62"/>
          <p:cNvSpPr txBox="1">
            <a:spLocks noGrp="1"/>
          </p:cNvSpPr>
          <p:nvPr>
            <p:ph type="subTitle" idx="4294967295"/>
          </p:nvPr>
        </p:nvSpPr>
        <p:spPr>
          <a:xfrm>
            <a:off x="1235069" y="2311463"/>
            <a:ext cx="914400" cy="47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Russo One"/>
                <a:ea typeface="Russo One"/>
                <a:cs typeface="Russo One"/>
                <a:sym typeface="Russo One"/>
              </a:rPr>
              <a:t>STEP 3</a:t>
            </a:r>
            <a:endParaRPr sz="1600" dirty="0">
              <a:solidFill>
                <a:schemeClr val="accent4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117" name="Google Shape;1117;p62"/>
          <p:cNvSpPr txBox="1">
            <a:spLocks noGrp="1"/>
          </p:cNvSpPr>
          <p:nvPr>
            <p:ph type="subTitle" idx="4294967295"/>
          </p:nvPr>
        </p:nvSpPr>
        <p:spPr>
          <a:xfrm>
            <a:off x="1235069" y="1761597"/>
            <a:ext cx="914400" cy="47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Russo One"/>
                <a:ea typeface="Russo One"/>
                <a:cs typeface="Russo One"/>
                <a:sym typeface="Russo One"/>
              </a:rPr>
              <a:t>STEP 2</a:t>
            </a:r>
            <a:endParaRPr sz="1600" dirty="0">
              <a:solidFill>
                <a:schemeClr val="accent4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7E755C35-6924-9CE0-27F9-0D267E737F61}"/>
              </a:ext>
            </a:extLst>
          </p:cNvPr>
          <p:cNvSpPr/>
          <p:nvPr/>
        </p:nvSpPr>
        <p:spPr>
          <a:xfrm>
            <a:off x="3173912" y="1152005"/>
            <a:ext cx="738835" cy="2825229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851833-B941-FCAA-3F2D-C51AB0EC7CF4}"/>
              </a:ext>
            </a:extLst>
          </p:cNvPr>
          <p:cNvSpPr txBox="1"/>
          <p:nvPr/>
        </p:nvSpPr>
        <p:spPr>
          <a:xfrm>
            <a:off x="590130" y="1560567"/>
            <a:ext cx="22042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(16276, 10)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1FEBDD-2714-AC31-0DE7-9D0AEADB4503}"/>
              </a:ext>
            </a:extLst>
          </p:cNvPr>
          <p:cNvSpPr txBox="1"/>
          <p:nvPr/>
        </p:nvSpPr>
        <p:spPr>
          <a:xfrm>
            <a:off x="590130" y="2106403"/>
            <a:ext cx="22042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F140F3-198B-0596-1552-93CCF41C6CF0}"/>
              </a:ext>
            </a:extLst>
          </p:cNvPr>
          <p:cNvSpPr txBox="1"/>
          <p:nvPr/>
        </p:nvSpPr>
        <p:spPr>
          <a:xfrm>
            <a:off x="590131" y="2646430"/>
            <a:ext cx="2204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0BBF85-EED4-7A2B-7835-37FEDA6A91C0}"/>
              </a:ext>
            </a:extLst>
          </p:cNvPr>
          <p:cNvSpPr txBox="1"/>
          <p:nvPr/>
        </p:nvSpPr>
        <p:spPr>
          <a:xfrm>
            <a:off x="590131" y="3194421"/>
            <a:ext cx="2204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13)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D7B8B70-EDE2-DB5B-10F2-94193389514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794406" y="2260292"/>
            <a:ext cx="6532474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AA1C5E4-F557-F4C8-1C84-1F829811955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94406" y="1714456"/>
            <a:ext cx="6532474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FB5D39-558A-8B83-3B5E-1E0C6471DF2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794405" y="2790464"/>
            <a:ext cx="6532475" cy="9855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4553AB-1BF1-D790-95C2-AFF130E8E52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794405" y="3348309"/>
            <a:ext cx="6532475" cy="1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051F0A-0A44-014F-FB28-54F13DBEAE58}"/>
              </a:ext>
            </a:extLst>
          </p:cNvPr>
          <p:cNvSpPr txBox="1"/>
          <p:nvPr/>
        </p:nvSpPr>
        <p:spPr>
          <a:xfrm>
            <a:off x="678656" y="1012377"/>
            <a:ext cx="2027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(16276, 9)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B89A7-A9BE-7069-184D-C79FC7D4861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705880" y="1166266"/>
            <a:ext cx="6621000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108;p62">
            <a:extLst>
              <a:ext uri="{FF2B5EF4-FFF2-40B4-BE49-F238E27FC236}">
                <a16:creationId xmlns:a16="http://schemas.microsoft.com/office/drawing/2014/main" id="{2A277D5E-4F0F-77DF-528E-DEFD9E85FA53}"/>
              </a:ext>
            </a:extLst>
          </p:cNvPr>
          <p:cNvSpPr/>
          <p:nvPr/>
        </p:nvSpPr>
        <p:spPr>
          <a:xfrm rot="10800000">
            <a:off x="933944" y="1272797"/>
            <a:ext cx="1516648" cy="3519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117;p62">
            <a:extLst>
              <a:ext uri="{FF2B5EF4-FFF2-40B4-BE49-F238E27FC236}">
                <a16:creationId xmlns:a16="http://schemas.microsoft.com/office/drawing/2014/main" id="{540302A5-375D-AD83-5DFC-8E73C45A0C06}"/>
              </a:ext>
            </a:extLst>
          </p:cNvPr>
          <p:cNvSpPr txBox="1">
            <a:spLocks/>
          </p:cNvSpPr>
          <p:nvPr/>
        </p:nvSpPr>
        <p:spPr>
          <a:xfrm>
            <a:off x="1235068" y="1211025"/>
            <a:ext cx="914400" cy="47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  <a:latin typeface="Russo One"/>
                <a:ea typeface="Russo One"/>
                <a:cs typeface="Russo One"/>
                <a:sym typeface="Russo One"/>
              </a:rPr>
              <a:t>STEP 1</a:t>
            </a:r>
          </a:p>
        </p:txBody>
      </p:sp>
      <p:sp>
        <p:nvSpPr>
          <p:cNvPr id="26" name="Google Shape;1110;p62">
            <a:extLst>
              <a:ext uri="{FF2B5EF4-FFF2-40B4-BE49-F238E27FC236}">
                <a16:creationId xmlns:a16="http://schemas.microsoft.com/office/drawing/2014/main" id="{D49101B5-5A77-8916-1635-412B51954595}"/>
              </a:ext>
            </a:extLst>
          </p:cNvPr>
          <p:cNvSpPr/>
          <p:nvPr/>
        </p:nvSpPr>
        <p:spPr>
          <a:xfrm rot="10800000">
            <a:off x="320670" y="3447428"/>
            <a:ext cx="2743198" cy="359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115;p62">
            <a:extLst>
              <a:ext uri="{FF2B5EF4-FFF2-40B4-BE49-F238E27FC236}">
                <a16:creationId xmlns:a16="http://schemas.microsoft.com/office/drawing/2014/main" id="{0132F23E-171A-A295-8FA1-74284B3FA800}"/>
              </a:ext>
            </a:extLst>
          </p:cNvPr>
          <p:cNvSpPr txBox="1">
            <a:spLocks/>
          </p:cNvSpPr>
          <p:nvPr/>
        </p:nvSpPr>
        <p:spPr>
          <a:xfrm>
            <a:off x="1235069" y="3448086"/>
            <a:ext cx="914400" cy="47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  <a:latin typeface="Russo One"/>
                <a:ea typeface="Russo One"/>
                <a:cs typeface="Russo One"/>
                <a:sym typeface="Russo One"/>
              </a:rPr>
              <a:t>STEP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AF1252-F925-F6FA-2C2F-539317FC0DB9}"/>
              </a:ext>
            </a:extLst>
          </p:cNvPr>
          <p:cNvSpPr txBox="1"/>
          <p:nvPr/>
        </p:nvSpPr>
        <p:spPr>
          <a:xfrm>
            <a:off x="590131" y="3748904"/>
            <a:ext cx="2204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14)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ED5D873-53C8-C071-D91F-2714B317956D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794405" y="3902792"/>
            <a:ext cx="6532475" cy="1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1111;p62">
            <a:extLst>
              <a:ext uri="{FF2B5EF4-FFF2-40B4-BE49-F238E27FC236}">
                <a16:creationId xmlns:a16="http://schemas.microsoft.com/office/drawing/2014/main" id="{60D4ABD3-31BC-828E-3575-E5372FFF3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715" y="139841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44" name="Google Shape;1113;p62">
            <a:extLst>
              <a:ext uri="{FF2B5EF4-FFF2-40B4-BE49-F238E27FC236}">
                <a16:creationId xmlns:a16="http://schemas.microsoft.com/office/drawing/2014/main" id="{8F09E5AD-3BB4-DC9B-3CA2-D1AD51C9489F}"/>
              </a:ext>
            </a:extLst>
          </p:cNvPr>
          <p:cNvSpPr txBox="1"/>
          <p:nvPr/>
        </p:nvSpPr>
        <p:spPr>
          <a:xfrm>
            <a:off x="320669" y="573548"/>
            <a:ext cx="8517292" cy="2459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(16276, 9) – 16276 Games, 9 Features</a:t>
            </a:r>
          </a:p>
        </p:txBody>
      </p:sp>
      <p:graphicFrame>
        <p:nvGraphicFramePr>
          <p:cNvPr id="45" name="표 31">
            <a:extLst>
              <a:ext uri="{FF2B5EF4-FFF2-40B4-BE49-F238E27FC236}">
                <a16:creationId xmlns:a16="http://schemas.microsoft.com/office/drawing/2014/main" id="{16CFD014-A34D-8A94-D7FD-9019DDF30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68461"/>
              </p:ext>
            </p:extLst>
          </p:nvPr>
        </p:nvGraphicFramePr>
        <p:xfrm>
          <a:off x="320668" y="817276"/>
          <a:ext cx="8509977" cy="243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45553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945553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945553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945553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945553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945553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945553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945553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945553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accent4"/>
                          </a:solidFill>
                        </a:rPr>
                        <a:t>NA_Sales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accent4"/>
                          </a:solidFill>
                        </a:rPr>
                        <a:t>EU_Sales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accent4"/>
                          </a:solidFill>
                        </a:rPr>
                        <a:t>JP_Sales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accent4"/>
                          </a:solidFill>
                        </a:rPr>
                        <a:t>Other_Sales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sp>
        <p:nvSpPr>
          <p:cNvPr id="46" name="Google Shape;1113;p62">
            <a:extLst>
              <a:ext uri="{FF2B5EF4-FFF2-40B4-BE49-F238E27FC236}">
                <a16:creationId xmlns:a16="http://schemas.microsoft.com/office/drawing/2014/main" id="{F2B65218-3529-2233-D4CC-9B44CD7E4BD6}"/>
              </a:ext>
            </a:extLst>
          </p:cNvPr>
          <p:cNvSpPr txBox="1"/>
          <p:nvPr/>
        </p:nvSpPr>
        <p:spPr>
          <a:xfrm>
            <a:off x="317012" y="4027725"/>
            <a:ext cx="8517292" cy="2459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★ 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Frame (16245, 14) – 16245 Games, 14 Features</a:t>
            </a:r>
          </a:p>
        </p:txBody>
      </p:sp>
      <p:graphicFrame>
        <p:nvGraphicFramePr>
          <p:cNvPr id="47" name="표 31">
            <a:extLst>
              <a:ext uri="{FF2B5EF4-FFF2-40B4-BE49-F238E27FC236}">
                <a16:creationId xmlns:a16="http://schemas.microsoft.com/office/drawing/2014/main" id="{DDA1B813-E954-9F2F-D430-DC7108D1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41912"/>
              </p:ext>
            </p:extLst>
          </p:nvPr>
        </p:nvGraphicFramePr>
        <p:xfrm>
          <a:off x="317011" y="4277612"/>
          <a:ext cx="8509984" cy="3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07856">
                  <a:extLst>
                    <a:ext uri="{9D8B030D-6E8A-4147-A177-3AD203B41FA5}">
                      <a16:colId xmlns:a16="http://schemas.microsoft.com/office/drawing/2014/main" val="29987199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995568453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7115454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29984826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31912842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5781182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458523180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88684156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31905041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175810198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7544189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1841931335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218762721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3636493397"/>
                    </a:ext>
                  </a:extLst>
                </a:gridCol>
              </a:tblGrid>
              <a:tr h="16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Publisher</a:t>
                      </a:r>
                      <a:endParaRPr lang="ko-KR" altLang="en-US" sz="7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Year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accent4"/>
                          </a:solidFill>
                        </a:rPr>
                        <a:t>Generation</a:t>
                      </a: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Type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700" dirty="0">
                          <a:solidFill>
                            <a:schemeClr val="accent4"/>
                          </a:solidFill>
                        </a:rPr>
                        <a:t>Company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Platform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Multi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NA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EU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JP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Other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Global</a:t>
                      </a:r>
                      <a:br>
                        <a:rPr lang="en-US" altLang="ko-KR" sz="800" dirty="0">
                          <a:solidFill>
                            <a:schemeClr val="accent4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accent4"/>
                          </a:solidFill>
                        </a:rPr>
                        <a:t>Sales</a:t>
                      </a:r>
                      <a:endParaRPr lang="ko-KR" alt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641"/>
                  </a:ext>
                </a:extLst>
              </a:tr>
            </a:tbl>
          </a:graphicData>
        </a:graphic>
      </p:graphicFrame>
      <p:sp>
        <p:nvSpPr>
          <p:cNvPr id="48" name="Google Shape;1114;p62">
            <a:extLst>
              <a:ext uri="{FF2B5EF4-FFF2-40B4-BE49-F238E27FC236}">
                <a16:creationId xmlns:a16="http://schemas.microsoft.com/office/drawing/2014/main" id="{12836C5A-C44F-E5ED-2E7F-DAC48C425A26}"/>
              </a:ext>
            </a:extLst>
          </p:cNvPr>
          <p:cNvSpPr txBox="1"/>
          <p:nvPr/>
        </p:nvSpPr>
        <p:spPr>
          <a:xfrm>
            <a:off x="4026448" y="1751051"/>
            <a:ext cx="4807856" cy="47745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● </a:t>
            </a:r>
            <a:r>
              <a:rPr lang="en" altLang="ko-KR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Platform Type = Traditional / Portable / PC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● </a:t>
            </a:r>
            <a:r>
              <a:rPr lang="en-US" altLang="ko-KR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Drop 31 games [SCD,3DO,TG16,PCFX,NG,GG,WS]</a:t>
            </a:r>
            <a:endParaRPr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1114;p62">
            <a:extLst>
              <a:ext uri="{FF2B5EF4-FFF2-40B4-BE49-F238E27FC236}">
                <a16:creationId xmlns:a16="http://schemas.microsoft.com/office/drawing/2014/main" id="{AC7E7804-28E8-0FC9-DF82-464AE703439D}"/>
              </a:ext>
            </a:extLst>
          </p:cNvPr>
          <p:cNvSpPr txBox="1"/>
          <p:nvPr/>
        </p:nvSpPr>
        <p:spPr>
          <a:xfrm>
            <a:off x="4012132" y="2287769"/>
            <a:ext cx="4807856" cy="47745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● </a:t>
            </a:r>
            <a:r>
              <a:rPr lang="en" altLang="ko-KR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Platform Company = Atari / Nintendo / Sega / Sony / Microsoft / PC</a:t>
            </a:r>
            <a:endParaRPr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1114;p62">
            <a:extLst>
              <a:ext uri="{FF2B5EF4-FFF2-40B4-BE49-F238E27FC236}">
                <a16:creationId xmlns:a16="http://schemas.microsoft.com/office/drawing/2014/main" id="{1FD461A5-1437-251B-1ED3-4C787DCA5685}"/>
              </a:ext>
            </a:extLst>
          </p:cNvPr>
          <p:cNvSpPr txBox="1"/>
          <p:nvPr/>
        </p:nvSpPr>
        <p:spPr>
          <a:xfrm>
            <a:off x="4012132" y="2842251"/>
            <a:ext cx="4807856" cy="47745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● </a:t>
            </a:r>
            <a:r>
              <a:rPr lang="en" altLang="ko-KR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Generation(Platform) = 2 / 3 / 4 / 5 / 6 / 7 / 8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● </a:t>
            </a:r>
            <a:r>
              <a:rPr lang="en-US" altLang="ko-KR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Generation(PC) : 1980~1983~1988~1994~1998~2005~2013~2020</a:t>
            </a:r>
            <a:endParaRPr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" name="Google Shape;1114;p62">
            <a:extLst>
              <a:ext uri="{FF2B5EF4-FFF2-40B4-BE49-F238E27FC236}">
                <a16:creationId xmlns:a16="http://schemas.microsoft.com/office/drawing/2014/main" id="{9D7D5978-8B66-DFA3-3C5A-A0F7363E5E6E}"/>
              </a:ext>
            </a:extLst>
          </p:cNvPr>
          <p:cNvSpPr txBox="1"/>
          <p:nvPr/>
        </p:nvSpPr>
        <p:spPr>
          <a:xfrm>
            <a:off x="4012132" y="3390241"/>
            <a:ext cx="4807856" cy="47745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● </a:t>
            </a:r>
            <a:r>
              <a:rPr lang="en" altLang="ko-KR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Platform Multi = Native / Multi</a:t>
            </a:r>
            <a:endParaRPr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6" name="Google Shape;1029;p60">
            <a:extLst>
              <a:ext uri="{FF2B5EF4-FFF2-40B4-BE49-F238E27FC236}">
                <a16:creationId xmlns:a16="http://schemas.microsoft.com/office/drawing/2014/main" id="{0DFF5F07-9081-5324-A559-0936E4FAC2E4}"/>
              </a:ext>
            </a:extLst>
          </p:cNvPr>
          <p:cNvSpPr txBox="1">
            <a:spLocks/>
          </p:cNvSpPr>
          <p:nvPr/>
        </p:nvSpPr>
        <p:spPr>
          <a:xfrm>
            <a:off x="544329" y="139309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STEP 1</a:t>
            </a:r>
          </a:p>
        </p:txBody>
      </p:sp>
      <p:grpSp>
        <p:nvGrpSpPr>
          <p:cNvPr id="1097" name="Google Shape;1034;p60">
            <a:extLst>
              <a:ext uri="{FF2B5EF4-FFF2-40B4-BE49-F238E27FC236}">
                <a16:creationId xmlns:a16="http://schemas.microsoft.com/office/drawing/2014/main" id="{D25490AE-ABC1-BEF7-B144-1FFBCBBD517E}"/>
              </a:ext>
            </a:extLst>
          </p:cNvPr>
          <p:cNvGrpSpPr/>
          <p:nvPr/>
        </p:nvGrpSpPr>
        <p:grpSpPr>
          <a:xfrm>
            <a:off x="95393" y="104901"/>
            <a:ext cx="763563" cy="357006"/>
            <a:chOff x="934621" y="2258300"/>
            <a:chExt cx="873942" cy="408614"/>
          </a:xfrm>
        </p:grpSpPr>
        <p:sp>
          <p:nvSpPr>
            <p:cNvPr id="1098" name="Google Shape;1035;p60">
              <a:extLst>
                <a:ext uri="{FF2B5EF4-FFF2-40B4-BE49-F238E27FC236}">
                  <a16:creationId xmlns:a16="http://schemas.microsoft.com/office/drawing/2014/main" id="{615B407D-F022-C8EC-D769-39FF93633B95}"/>
                </a:ext>
              </a:extLst>
            </p:cNvPr>
            <p:cNvSpPr/>
            <p:nvPr/>
          </p:nvSpPr>
          <p:spPr>
            <a:xfrm>
              <a:off x="934621" y="2301373"/>
              <a:ext cx="873942" cy="325319"/>
            </a:xfrm>
            <a:custGeom>
              <a:avLst/>
              <a:gdLst/>
              <a:ahLst/>
              <a:cxnLst/>
              <a:rect l="l" t="t" r="r" b="b"/>
              <a:pathLst>
                <a:path w="50929" h="18958" extrusionOk="0">
                  <a:moveTo>
                    <a:pt x="0" y="1"/>
                  </a:moveTo>
                  <a:lnTo>
                    <a:pt x="0" y="18958"/>
                  </a:lnTo>
                  <a:lnTo>
                    <a:pt x="50928" y="18958"/>
                  </a:lnTo>
                  <a:lnTo>
                    <a:pt x="50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36;p60">
              <a:extLst>
                <a:ext uri="{FF2B5EF4-FFF2-40B4-BE49-F238E27FC236}">
                  <a16:creationId xmlns:a16="http://schemas.microsoft.com/office/drawing/2014/main" id="{31AB7BF1-ECF3-A601-2CD5-813CCAD13DC1}"/>
                </a:ext>
              </a:extLst>
            </p:cNvPr>
            <p:cNvSpPr/>
            <p:nvPr/>
          </p:nvSpPr>
          <p:spPr>
            <a:xfrm>
              <a:off x="975549" y="2258300"/>
              <a:ext cx="792809" cy="408614"/>
            </a:xfrm>
            <a:custGeom>
              <a:avLst/>
              <a:gdLst/>
              <a:ahLst/>
              <a:cxnLst/>
              <a:rect l="l" t="t" r="r" b="b"/>
              <a:pathLst>
                <a:path w="46201" h="23812" extrusionOk="0">
                  <a:moveTo>
                    <a:pt x="1" y="0"/>
                  </a:moveTo>
                  <a:lnTo>
                    <a:pt x="1" y="23811"/>
                  </a:lnTo>
                  <a:lnTo>
                    <a:pt x="46200" y="23811"/>
                  </a:lnTo>
                  <a:lnTo>
                    <a:pt x="46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037;p60">
              <a:extLst>
                <a:ext uri="{FF2B5EF4-FFF2-40B4-BE49-F238E27FC236}">
                  <a16:creationId xmlns:a16="http://schemas.microsoft.com/office/drawing/2014/main" id="{A154F2FF-C875-3638-4993-8AD102659F00}"/>
                </a:ext>
              </a:extLst>
            </p:cNvPr>
            <p:cNvSpPr/>
            <p:nvPr/>
          </p:nvSpPr>
          <p:spPr>
            <a:xfrm>
              <a:off x="975549" y="2301373"/>
              <a:ext cx="792809" cy="325319"/>
            </a:xfrm>
            <a:custGeom>
              <a:avLst/>
              <a:gdLst/>
              <a:ahLst/>
              <a:cxnLst/>
              <a:rect l="l" t="t" r="r" b="b"/>
              <a:pathLst>
                <a:path w="46201" h="18958" extrusionOk="0">
                  <a:moveTo>
                    <a:pt x="1" y="1"/>
                  </a:moveTo>
                  <a:lnTo>
                    <a:pt x="1" y="18958"/>
                  </a:lnTo>
                  <a:lnTo>
                    <a:pt x="46200" y="18958"/>
                  </a:lnTo>
                  <a:lnTo>
                    <a:pt x="462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038;p60">
              <a:extLst>
                <a:ext uri="{FF2B5EF4-FFF2-40B4-BE49-F238E27FC236}">
                  <a16:creationId xmlns:a16="http://schemas.microsoft.com/office/drawing/2014/main" id="{9749A2F2-5E7E-1E4F-D6FE-62A5C4026A5C}"/>
                </a:ext>
              </a:extLst>
            </p:cNvPr>
            <p:cNvSpPr/>
            <p:nvPr/>
          </p:nvSpPr>
          <p:spPr>
            <a:xfrm>
              <a:off x="1299779" y="2455062"/>
              <a:ext cx="56388" cy="19408"/>
            </a:xfrm>
            <a:custGeom>
              <a:avLst/>
              <a:gdLst/>
              <a:ahLst/>
              <a:cxnLst/>
              <a:rect l="l" t="t" r="r" b="b"/>
              <a:pathLst>
                <a:path w="3286" h="1131" extrusionOk="0">
                  <a:moveTo>
                    <a:pt x="1" y="0"/>
                  </a:moveTo>
                  <a:lnTo>
                    <a:pt x="1" y="1130"/>
                  </a:lnTo>
                  <a:lnTo>
                    <a:pt x="3286" y="1130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039;p60">
              <a:extLst>
                <a:ext uri="{FF2B5EF4-FFF2-40B4-BE49-F238E27FC236}">
                  <a16:creationId xmlns:a16="http://schemas.microsoft.com/office/drawing/2014/main" id="{1E406DBB-B78F-E7F0-94B1-161109DC2385}"/>
                </a:ext>
              </a:extLst>
            </p:cNvPr>
            <p:cNvSpPr/>
            <p:nvPr/>
          </p:nvSpPr>
          <p:spPr>
            <a:xfrm>
              <a:off x="1379489" y="2454702"/>
              <a:ext cx="56748" cy="19408"/>
            </a:xfrm>
            <a:custGeom>
              <a:avLst/>
              <a:gdLst/>
              <a:ahLst/>
              <a:cxnLst/>
              <a:rect l="l" t="t" r="r" b="b"/>
              <a:pathLst>
                <a:path w="3307" h="1131" extrusionOk="0">
                  <a:moveTo>
                    <a:pt x="1" y="0"/>
                  </a:moveTo>
                  <a:lnTo>
                    <a:pt x="1" y="1130"/>
                  </a:lnTo>
                  <a:lnTo>
                    <a:pt x="3307" y="1130"/>
                  </a:lnTo>
                  <a:lnTo>
                    <a:pt x="33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040;p60">
              <a:extLst>
                <a:ext uri="{FF2B5EF4-FFF2-40B4-BE49-F238E27FC236}">
                  <a16:creationId xmlns:a16="http://schemas.microsoft.com/office/drawing/2014/main" id="{0DAE44A0-990E-C2FB-354E-FD44B0313A21}"/>
                </a:ext>
              </a:extLst>
            </p:cNvPr>
            <p:cNvSpPr/>
            <p:nvPr/>
          </p:nvSpPr>
          <p:spPr>
            <a:xfrm>
              <a:off x="1028335" y="2392941"/>
              <a:ext cx="131428" cy="131428"/>
            </a:xfrm>
            <a:custGeom>
              <a:avLst/>
              <a:gdLst/>
              <a:ahLst/>
              <a:cxnLst/>
              <a:rect l="l" t="t" r="r" b="b"/>
              <a:pathLst>
                <a:path w="7659" h="7659" extrusionOk="0">
                  <a:moveTo>
                    <a:pt x="2156" y="0"/>
                  </a:moveTo>
                  <a:lnTo>
                    <a:pt x="2156" y="2156"/>
                  </a:lnTo>
                  <a:lnTo>
                    <a:pt x="0" y="2156"/>
                  </a:lnTo>
                  <a:lnTo>
                    <a:pt x="0" y="5482"/>
                  </a:lnTo>
                  <a:lnTo>
                    <a:pt x="2156" y="5482"/>
                  </a:lnTo>
                  <a:lnTo>
                    <a:pt x="2156" y="7658"/>
                  </a:lnTo>
                  <a:lnTo>
                    <a:pt x="5503" y="7658"/>
                  </a:lnTo>
                  <a:lnTo>
                    <a:pt x="5503" y="5482"/>
                  </a:lnTo>
                  <a:lnTo>
                    <a:pt x="7659" y="5482"/>
                  </a:lnTo>
                  <a:lnTo>
                    <a:pt x="7659" y="2156"/>
                  </a:lnTo>
                  <a:lnTo>
                    <a:pt x="5503" y="2156"/>
                  </a:lnTo>
                  <a:lnTo>
                    <a:pt x="55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4" name="Google Shape;1041;p60">
              <a:extLst>
                <a:ext uri="{FF2B5EF4-FFF2-40B4-BE49-F238E27FC236}">
                  <a16:creationId xmlns:a16="http://schemas.microsoft.com/office/drawing/2014/main" id="{6134A50A-4873-9616-2A6D-251E951C1856}"/>
                </a:ext>
              </a:extLst>
            </p:cNvPr>
            <p:cNvGrpSpPr/>
            <p:nvPr/>
          </p:nvGrpSpPr>
          <p:grpSpPr>
            <a:xfrm>
              <a:off x="1573025" y="2370324"/>
              <a:ext cx="174521" cy="165185"/>
              <a:chOff x="1573025" y="2370324"/>
              <a:chExt cx="174521" cy="165185"/>
            </a:xfrm>
          </p:grpSpPr>
          <p:sp>
            <p:nvSpPr>
              <p:cNvPr id="1119" name="Google Shape;1042;p60">
                <a:extLst>
                  <a:ext uri="{FF2B5EF4-FFF2-40B4-BE49-F238E27FC236}">
                    <a16:creationId xmlns:a16="http://schemas.microsoft.com/office/drawing/2014/main" id="{D58CF662-8415-28BC-1896-4B299D65DF6A}"/>
                  </a:ext>
                </a:extLst>
              </p:cNvPr>
              <p:cNvSpPr/>
              <p:nvPr/>
            </p:nvSpPr>
            <p:spPr>
              <a:xfrm>
                <a:off x="1635867" y="2377857"/>
                <a:ext cx="48477" cy="33411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1947" extrusionOk="0">
                    <a:moveTo>
                      <a:pt x="0" y="1"/>
                    </a:moveTo>
                    <a:lnTo>
                      <a:pt x="0" y="1947"/>
                    </a:lnTo>
                    <a:lnTo>
                      <a:pt x="2825" y="1947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043;p60">
                <a:extLst>
                  <a:ext uri="{FF2B5EF4-FFF2-40B4-BE49-F238E27FC236}">
                    <a16:creationId xmlns:a16="http://schemas.microsoft.com/office/drawing/2014/main" id="{911892CE-4CDA-975D-1BB6-9AC303B7DC86}"/>
                  </a:ext>
                </a:extLst>
              </p:cNvPr>
              <p:cNvSpPr/>
              <p:nvPr/>
            </p:nvSpPr>
            <p:spPr>
              <a:xfrm>
                <a:off x="1643760" y="2370324"/>
                <a:ext cx="33411" cy="48477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825" extrusionOk="0">
                    <a:moveTo>
                      <a:pt x="1" y="0"/>
                    </a:moveTo>
                    <a:lnTo>
                      <a:pt x="1" y="2825"/>
                    </a:lnTo>
                    <a:lnTo>
                      <a:pt x="1946" y="2825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044;p60">
                <a:extLst>
                  <a:ext uri="{FF2B5EF4-FFF2-40B4-BE49-F238E27FC236}">
                    <a16:creationId xmlns:a16="http://schemas.microsoft.com/office/drawing/2014/main" id="{CA6B8832-F1FF-0FA7-C989-210D322A7050}"/>
                  </a:ext>
                </a:extLst>
              </p:cNvPr>
              <p:cNvSpPr/>
              <p:nvPr/>
            </p:nvSpPr>
            <p:spPr>
              <a:xfrm>
                <a:off x="1635867" y="2494548"/>
                <a:ext cx="48477" cy="33411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1947" extrusionOk="0">
                    <a:moveTo>
                      <a:pt x="0" y="1"/>
                    </a:moveTo>
                    <a:lnTo>
                      <a:pt x="0" y="1947"/>
                    </a:lnTo>
                    <a:lnTo>
                      <a:pt x="2825" y="1947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045;p60">
                <a:extLst>
                  <a:ext uri="{FF2B5EF4-FFF2-40B4-BE49-F238E27FC236}">
                    <a16:creationId xmlns:a16="http://schemas.microsoft.com/office/drawing/2014/main" id="{A4609B9C-7DA1-D0F0-52EC-B642DE9DC605}"/>
                  </a:ext>
                </a:extLst>
              </p:cNvPr>
              <p:cNvSpPr/>
              <p:nvPr/>
            </p:nvSpPr>
            <p:spPr>
              <a:xfrm>
                <a:off x="1643760" y="2487015"/>
                <a:ext cx="33411" cy="48494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826" extrusionOk="0">
                    <a:moveTo>
                      <a:pt x="1" y="0"/>
                    </a:moveTo>
                    <a:lnTo>
                      <a:pt x="1" y="2825"/>
                    </a:lnTo>
                    <a:lnTo>
                      <a:pt x="1946" y="2825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046;p60">
                <a:extLst>
                  <a:ext uri="{FF2B5EF4-FFF2-40B4-BE49-F238E27FC236}">
                    <a16:creationId xmlns:a16="http://schemas.microsoft.com/office/drawing/2014/main" id="{68F19A24-CCC2-BFE9-32B5-97F325A0CE71}"/>
                  </a:ext>
                </a:extLst>
              </p:cNvPr>
              <p:cNvSpPr/>
              <p:nvPr/>
            </p:nvSpPr>
            <p:spPr>
              <a:xfrm>
                <a:off x="1699051" y="2436752"/>
                <a:ext cx="48494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926" extrusionOk="0">
                    <a:moveTo>
                      <a:pt x="1" y="0"/>
                    </a:moveTo>
                    <a:lnTo>
                      <a:pt x="1" y="1925"/>
                    </a:lnTo>
                    <a:lnTo>
                      <a:pt x="2825" y="1925"/>
                    </a:lnTo>
                    <a:lnTo>
                      <a:pt x="2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047;p60">
                <a:extLst>
                  <a:ext uri="{FF2B5EF4-FFF2-40B4-BE49-F238E27FC236}">
                    <a16:creationId xmlns:a16="http://schemas.microsoft.com/office/drawing/2014/main" id="{86E7DF79-35D6-75F7-37F5-4081DFFFB2BB}"/>
                  </a:ext>
                </a:extLst>
              </p:cNvPr>
              <p:cNvSpPr/>
              <p:nvPr/>
            </p:nvSpPr>
            <p:spPr>
              <a:xfrm>
                <a:off x="1706962" y="2429561"/>
                <a:ext cx="33050" cy="48494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826" extrusionOk="0">
                    <a:moveTo>
                      <a:pt x="0" y="1"/>
                    </a:moveTo>
                    <a:lnTo>
                      <a:pt x="0" y="2825"/>
                    </a:lnTo>
                    <a:lnTo>
                      <a:pt x="1925" y="2825"/>
                    </a:lnTo>
                    <a:lnTo>
                      <a:pt x="19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048;p60">
                <a:extLst>
                  <a:ext uri="{FF2B5EF4-FFF2-40B4-BE49-F238E27FC236}">
                    <a16:creationId xmlns:a16="http://schemas.microsoft.com/office/drawing/2014/main" id="{1DCC42AF-F157-8543-61A2-445CD797F21F}"/>
                  </a:ext>
                </a:extLst>
              </p:cNvPr>
              <p:cNvSpPr/>
              <p:nvPr/>
            </p:nvSpPr>
            <p:spPr>
              <a:xfrm>
                <a:off x="1573025" y="2436752"/>
                <a:ext cx="48494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926" extrusionOk="0">
                    <a:moveTo>
                      <a:pt x="1" y="0"/>
                    </a:moveTo>
                    <a:lnTo>
                      <a:pt x="1" y="1925"/>
                    </a:lnTo>
                    <a:lnTo>
                      <a:pt x="2825" y="1925"/>
                    </a:lnTo>
                    <a:lnTo>
                      <a:pt x="2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049;p60">
                <a:extLst>
                  <a:ext uri="{FF2B5EF4-FFF2-40B4-BE49-F238E27FC236}">
                    <a16:creationId xmlns:a16="http://schemas.microsoft.com/office/drawing/2014/main" id="{3D8B13D3-0511-D765-E948-3B0B2744DC6B}"/>
                  </a:ext>
                </a:extLst>
              </p:cNvPr>
              <p:cNvSpPr/>
              <p:nvPr/>
            </p:nvSpPr>
            <p:spPr>
              <a:xfrm>
                <a:off x="1580919" y="2429201"/>
                <a:ext cx="33411" cy="48494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826" extrusionOk="0">
                    <a:moveTo>
                      <a:pt x="1" y="1"/>
                    </a:moveTo>
                    <a:lnTo>
                      <a:pt x="1" y="2825"/>
                    </a:lnTo>
                    <a:lnTo>
                      <a:pt x="1947" y="2825"/>
                    </a:lnTo>
                    <a:lnTo>
                      <a:pt x="19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5" name="Google Shape;1050;p60">
              <a:extLst>
                <a:ext uri="{FF2B5EF4-FFF2-40B4-BE49-F238E27FC236}">
                  <a16:creationId xmlns:a16="http://schemas.microsoft.com/office/drawing/2014/main" id="{A70645E7-AED1-D4D4-846F-2DFDAC6FD7E7}"/>
                </a:ext>
              </a:extLst>
            </p:cNvPr>
            <p:cNvSpPr/>
            <p:nvPr/>
          </p:nvSpPr>
          <p:spPr>
            <a:xfrm>
              <a:off x="1264240" y="2582890"/>
              <a:ext cx="214723" cy="23355"/>
            </a:xfrm>
            <a:custGeom>
              <a:avLst/>
              <a:gdLst/>
              <a:ahLst/>
              <a:cxnLst/>
              <a:rect l="l" t="t" r="r" b="b"/>
              <a:pathLst>
                <a:path w="12513" h="1361" extrusionOk="0">
                  <a:moveTo>
                    <a:pt x="0" y="0"/>
                  </a:moveTo>
                  <a:lnTo>
                    <a:pt x="0" y="1360"/>
                  </a:lnTo>
                  <a:lnTo>
                    <a:pt x="12513" y="1360"/>
                  </a:lnTo>
                  <a:lnTo>
                    <a:pt x="125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051;p60">
              <a:extLst>
                <a:ext uri="{FF2B5EF4-FFF2-40B4-BE49-F238E27FC236}">
                  <a16:creationId xmlns:a16="http://schemas.microsoft.com/office/drawing/2014/main" id="{14F0D4B4-942B-722A-3D06-BC46127A119C}"/>
                </a:ext>
              </a:extLst>
            </p:cNvPr>
            <p:cNvSpPr/>
            <p:nvPr/>
          </p:nvSpPr>
          <p:spPr>
            <a:xfrm>
              <a:off x="1274656" y="2303535"/>
              <a:ext cx="79725" cy="79365"/>
            </a:xfrm>
            <a:custGeom>
              <a:avLst/>
              <a:gdLst/>
              <a:ahLst/>
              <a:cxnLst/>
              <a:rect l="l" t="t" r="r" b="b"/>
              <a:pathLst>
                <a:path w="4646" h="4625" extrusionOk="0">
                  <a:moveTo>
                    <a:pt x="732" y="0"/>
                  </a:moveTo>
                  <a:lnTo>
                    <a:pt x="732" y="712"/>
                  </a:lnTo>
                  <a:lnTo>
                    <a:pt x="0" y="712"/>
                  </a:lnTo>
                  <a:lnTo>
                    <a:pt x="0" y="3892"/>
                  </a:lnTo>
                  <a:lnTo>
                    <a:pt x="732" y="3892"/>
                  </a:lnTo>
                  <a:lnTo>
                    <a:pt x="732" y="4625"/>
                  </a:lnTo>
                  <a:lnTo>
                    <a:pt x="3913" y="4625"/>
                  </a:lnTo>
                  <a:lnTo>
                    <a:pt x="3913" y="3892"/>
                  </a:lnTo>
                  <a:lnTo>
                    <a:pt x="4645" y="3892"/>
                  </a:lnTo>
                  <a:lnTo>
                    <a:pt x="4645" y="712"/>
                  </a:lnTo>
                  <a:lnTo>
                    <a:pt x="3913" y="712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052;p60">
              <a:extLst>
                <a:ext uri="{FF2B5EF4-FFF2-40B4-BE49-F238E27FC236}">
                  <a16:creationId xmlns:a16="http://schemas.microsoft.com/office/drawing/2014/main" id="{D52B07AA-825A-9ADE-D1C6-CF33D53A89DF}"/>
                </a:ext>
              </a:extLst>
            </p:cNvPr>
            <p:cNvSpPr/>
            <p:nvPr/>
          </p:nvSpPr>
          <p:spPr>
            <a:xfrm>
              <a:off x="1385959" y="2303535"/>
              <a:ext cx="79365" cy="79365"/>
            </a:xfrm>
            <a:custGeom>
              <a:avLst/>
              <a:gdLst/>
              <a:ahLst/>
              <a:cxnLst/>
              <a:rect l="l" t="t" r="r" b="b"/>
              <a:pathLst>
                <a:path w="4625" h="4625" extrusionOk="0">
                  <a:moveTo>
                    <a:pt x="712" y="0"/>
                  </a:moveTo>
                  <a:lnTo>
                    <a:pt x="712" y="712"/>
                  </a:lnTo>
                  <a:lnTo>
                    <a:pt x="0" y="712"/>
                  </a:lnTo>
                  <a:lnTo>
                    <a:pt x="0" y="3892"/>
                  </a:lnTo>
                  <a:lnTo>
                    <a:pt x="712" y="3892"/>
                  </a:lnTo>
                  <a:lnTo>
                    <a:pt x="712" y="4625"/>
                  </a:lnTo>
                  <a:lnTo>
                    <a:pt x="3892" y="4625"/>
                  </a:lnTo>
                  <a:lnTo>
                    <a:pt x="3892" y="3892"/>
                  </a:lnTo>
                  <a:lnTo>
                    <a:pt x="4625" y="3892"/>
                  </a:lnTo>
                  <a:lnTo>
                    <a:pt x="4625" y="712"/>
                  </a:lnTo>
                  <a:lnTo>
                    <a:pt x="3892" y="71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81B28F-FDD5-A02C-0682-44F54D731F94}"/>
              </a:ext>
            </a:extLst>
          </p:cNvPr>
          <p:cNvSpPr/>
          <p:nvPr/>
        </p:nvSpPr>
        <p:spPr>
          <a:xfrm>
            <a:off x="4211784" y="1997625"/>
            <a:ext cx="531131" cy="13773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1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1"/>
          <p:cNvSpPr/>
          <p:nvPr/>
        </p:nvSpPr>
        <p:spPr>
          <a:xfrm>
            <a:off x="4338510" y="3192225"/>
            <a:ext cx="472480" cy="2467791"/>
          </a:xfrm>
          <a:custGeom>
            <a:avLst/>
            <a:gdLst/>
            <a:ahLst/>
            <a:cxnLst/>
            <a:rect l="l" t="t" r="r" b="b"/>
            <a:pathLst>
              <a:path w="8231" h="42991" extrusionOk="0">
                <a:moveTo>
                  <a:pt x="6546" y="5705"/>
                </a:moveTo>
                <a:lnTo>
                  <a:pt x="6546" y="9093"/>
                </a:lnTo>
                <a:lnTo>
                  <a:pt x="1704" y="9093"/>
                </a:lnTo>
                <a:lnTo>
                  <a:pt x="1704" y="5705"/>
                </a:lnTo>
                <a:close/>
                <a:moveTo>
                  <a:pt x="6565" y="10164"/>
                </a:moveTo>
                <a:lnTo>
                  <a:pt x="6565" y="13495"/>
                </a:lnTo>
                <a:lnTo>
                  <a:pt x="1723" y="13495"/>
                </a:lnTo>
                <a:lnTo>
                  <a:pt x="1723" y="10164"/>
                </a:lnTo>
                <a:close/>
                <a:moveTo>
                  <a:pt x="6565" y="14567"/>
                </a:moveTo>
                <a:lnTo>
                  <a:pt x="6565" y="17936"/>
                </a:lnTo>
                <a:lnTo>
                  <a:pt x="1723" y="17936"/>
                </a:lnTo>
                <a:lnTo>
                  <a:pt x="1723" y="14567"/>
                </a:lnTo>
                <a:close/>
                <a:moveTo>
                  <a:pt x="6565" y="19007"/>
                </a:moveTo>
                <a:lnTo>
                  <a:pt x="6565" y="22300"/>
                </a:lnTo>
                <a:lnTo>
                  <a:pt x="1723" y="22300"/>
                </a:lnTo>
                <a:lnTo>
                  <a:pt x="1723" y="19007"/>
                </a:lnTo>
                <a:close/>
                <a:moveTo>
                  <a:pt x="6565" y="23371"/>
                </a:moveTo>
                <a:lnTo>
                  <a:pt x="6565" y="26740"/>
                </a:lnTo>
                <a:lnTo>
                  <a:pt x="1723" y="26740"/>
                </a:lnTo>
                <a:lnTo>
                  <a:pt x="1723" y="23371"/>
                </a:lnTo>
                <a:close/>
                <a:moveTo>
                  <a:pt x="6565" y="27793"/>
                </a:moveTo>
                <a:lnTo>
                  <a:pt x="6565" y="31123"/>
                </a:lnTo>
                <a:lnTo>
                  <a:pt x="1723" y="31123"/>
                </a:lnTo>
                <a:lnTo>
                  <a:pt x="1723" y="27793"/>
                </a:lnTo>
                <a:close/>
                <a:moveTo>
                  <a:pt x="6546" y="32195"/>
                </a:moveTo>
                <a:lnTo>
                  <a:pt x="6546" y="35564"/>
                </a:lnTo>
                <a:lnTo>
                  <a:pt x="1704" y="35564"/>
                </a:lnTo>
                <a:lnTo>
                  <a:pt x="1704" y="32195"/>
                </a:lnTo>
                <a:close/>
                <a:moveTo>
                  <a:pt x="6565" y="36655"/>
                </a:moveTo>
                <a:lnTo>
                  <a:pt x="6565" y="39966"/>
                </a:lnTo>
                <a:lnTo>
                  <a:pt x="1723" y="39966"/>
                </a:lnTo>
                <a:lnTo>
                  <a:pt x="1723" y="36655"/>
                </a:lnTo>
                <a:close/>
                <a:moveTo>
                  <a:pt x="0" y="1"/>
                </a:moveTo>
                <a:lnTo>
                  <a:pt x="0" y="42991"/>
                </a:lnTo>
                <a:lnTo>
                  <a:pt x="1704" y="42991"/>
                </a:lnTo>
                <a:lnTo>
                  <a:pt x="1704" y="41038"/>
                </a:lnTo>
                <a:lnTo>
                  <a:pt x="6546" y="41038"/>
                </a:lnTo>
                <a:lnTo>
                  <a:pt x="6546" y="42991"/>
                </a:lnTo>
                <a:lnTo>
                  <a:pt x="8231" y="42991"/>
                </a:lnTo>
                <a:lnTo>
                  <a:pt x="8231" y="1"/>
                </a:lnTo>
                <a:lnTo>
                  <a:pt x="6546" y="1"/>
                </a:lnTo>
                <a:lnTo>
                  <a:pt x="6546" y="4633"/>
                </a:lnTo>
                <a:lnTo>
                  <a:pt x="1704" y="4633"/>
                </a:lnTo>
                <a:lnTo>
                  <a:pt x="17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51"/>
          <p:cNvSpPr txBox="1">
            <a:spLocks noGrp="1"/>
          </p:cNvSpPr>
          <p:nvPr>
            <p:ph type="title" idx="2"/>
          </p:nvPr>
        </p:nvSpPr>
        <p:spPr>
          <a:xfrm>
            <a:off x="718850" y="1295975"/>
            <a:ext cx="77118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Trends in Video Games</a:t>
            </a:r>
            <a:endParaRPr dirty="0"/>
          </a:p>
        </p:txBody>
      </p:sp>
      <p:sp>
        <p:nvSpPr>
          <p:cNvPr id="624" name="Google Shape;624;p51"/>
          <p:cNvSpPr txBox="1">
            <a:spLocks noGrp="1"/>
          </p:cNvSpPr>
          <p:nvPr>
            <p:ph type="title"/>
          </p:nvPr>
        </p:nvSpPr>
        <p:spPr>
          <a:xfrm>
            <a:off x="2288750" y="34633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625" name="Google Shape;625;p51"/>
          <p:cNvSpPr txBox="1">
            <a:spLocks noGrp="1"/>
          </p:cNvSpPr>
          <p:nvPr>
            <p:ph type="subTitle" idx="4294967295"/>
          </p:nvPr>
        </p:nvSpPr>
        <p:spPr>
          <a:xfrm>
            <a:off x="1828800" y="2204475"/>
            <a:ext cx="5486400" cy="6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26" name="Google Shape;626;p51"/>
          <p:cNvSpPr txBox="1">
            <a:spLocks noGrp="1"/>
          </p:cNvSpPr>
          <p:nvPr>
            <p:ph type="subTitle" idx="1"/>
          </p:nvPr>
        </p:nvSpPr>
        <p:spPr>
          <a:xfrm>
            <a:off x="1831550" y="2042160"/>
            <a:ext cx="5486400" cy="9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☆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Global Sales Trend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☆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Genre Trend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☆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Type Trend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☆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Trend</a:t>
            </a:r>
          </a:p>
        </p:txBody>
      </p:sp>
    </p:spTree>
    <p:extLst>
      <p:ext uri="{BB962C8B-B14F-4D97-AF65-F5344CB8AC3E}">
        <p14:creationId xmlns:p14="http://schemas.microsoft.com/office/powerpoint/2010/main" val="2682071219"/>
      </p:ext>
    </p:extLst>
  </p:cSld>
  <p:clrMapOvr>
    <a:masterClrMapping/>
  </p:clrMapOvr>
</p:sld>
</file>

<file path=ppt/theme/theme1.xml><?xml version="1.0" encoding="utf-8"?>
<a:theme xmlns:a="http://schemas.openxmlformats.org/drawingml/2006/main" name="Arcade Game Lesson by Slidesgo">
  <a:themeElements>
    <a:clrScheme name="Simple Light">
      <a:dk1>
        <a:srgbClr val="692D17"/>
      </a:dk1>
      <a:lt1>
        <a:srgbClr val="FFFFFF"/>
      </a:lt1>
      <a:dk2>
        <a:srgbClr val="E5B0A1"/>
      </a:dk2>
      <a:lt2>
        <a:srgbClr val="1E130F"/>
      </a:lt2>
      <a:accent1>
        <a:srgbClr val="2DC252"/>
      </a:accent1>
      <a:accent2>
        <a:srgbClr val="FF0000"/>
      </a:accent2>
      <a:accent3>
        <a:srgbClr val="FF006E"/>
      </a:accent3>
      <a:accent4>
        <a:srgbClr val="8338EC"/>
      </a:accent4>
      <a:accent5>
        <a:srgbClr val="FFFF82"/>
      </a:accent5>
      <a:accent6>
        <a:srgbClr val="00BAD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3869</Words>
  <Application>Microsoft Office PowerPoint</Application>
  <PresentationFormat>화면 슬라이드 쇼(16:9)</PresentationFormat>
  <Paragraphs>1057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Russo One</vt:lpstr>
      <vt:lpstr>Open Sans</vt:lpstr>
      <vt:lpstr>Arial</vt:lpstr>
      <vt:lpstr>나눔바른고딕</vt:lpstr>
      <vt:lpstr>Arcade Game Lesson by Slidesgo</vt:lpstr>
      <vt:lpstr>PROJECT 1 어떤 게임을 설계해야 할까?</vt:lpstr>
      <vt:lpstr>Introduction</vt:lpstr>
      <vt:lpstr>Introduction</vt:lpstr>
      <vt:lpstr>Console War</vt:lpstr>
      <vt:lpstr>Purpose</vt:lpstr>
      <vt:lpstr>Process</vt:lpstr>
      <vt:lpstr>DATA Pre-Processing</vt:lpstr>
      <vt:lpstr>Feature Engineering</vt:lpstr>
      <vt:lpstr>Trends in Video Games</vt:lpstr>
      <vt:lpstr>Trend Analysis - Global</vt:lpstr>
      <vt:lpstr>Trend Analysis - Global</vt:lpstr>
      <vt:lpstr>Trend Analysis - Global</vt:lpstr>
      <vt:lpstr>Trend Analysis - Global</vt:lpstr>
      <vt:lpstr>Trend Analysis - Genre</vt:lpstr>
      <vt:lpstr>Trend Analysis - Genre</vt:lpstr>
      <vt:lpstr>Trend Analysis - Genre</vt:lpstr>
      <vt:lpstr>Trend Analysis - Genre</vt:lpstr>
      <vt:lpstr>Trend Analysis - Genre</vt:lpstr>
      <vt:lpstr>Trend Analysis – Type</vt:lpstr>
      <vt:lpstr>Trend Analysis - Type</vt:lpstr>
      <vt:lpstr>Trend Analysis - Type</vt:lpstr>
      <vt:lpstr>Trend Analysis - Type</vt:lpstr>
      <vt:lpstr>Trend Analysis – Company</vt:lpstr>
      <vt:lpstr>Trend Analysis - Company</vt:lpstr>
      <vt:lpstr>Trend Analysis - Company</vt:lpstr>
      <vt:lpstr>Trend Analysis - Company</vt:lpstr>
      <vt:lpstr>SUMMARY (Trend)</vt:lpstr>
      <vt:lpstr>Hypothesis Test</vt:lpstr>
      <vt:lpstr>Multi Platform Trend</vt:lpstr>
      <vt:lpstr>Multi Platform Trend</vt:lpstr>
      <vt:lpstr>Multi Platform Trend</vt:lpstr>
      <vt:lpstr>T-test (Multi vs. Native)</vt:lpstr>
      <vt:lpstr>T-test (Region)</vt:lpstr>
      <vt:lpstr>SUMMARY (Multi vs. Native)</vt:lpstr>
      <vt:lpstr>Conclusion</vt:lpstr>
      <vt:lpstr>Summary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 GAME LESSON</dc:title>
  <cp:lastModifiedBy>Cheong KyungJae</cp:lastModifiedBy>
  <cp:revision>16</cp:revision>
  <dcterms:modified xsi:type="dcterms:W3CDTF">2022-08-28T14:51:13Z</dcterms:modified>
</cp:coreProperties>
</file>