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95" r:id="rId5"/>
    <p:sldId id="275" r:id="rId6"/>
    <p:sldId id="283" r:id="rId7"/>
    <p:sldId id="274" r:id="rId8"/>
    <p:sldId id="296" r:id="rId9"/>
    <p:sldId id="259" r:id="rId10"/>
    <p:sldId id="282" r:id="rId11"/>
    <p:sldId id="294" r:id="rId12"/>
    <p:sldId id="297" r:id="rId13"/>
    <p:sldId id="299" r:id="rId14"/>
    <p:sldId id="260" r:id="rId15"/>
    <p:sldId id="263" r:id="rId16"/>
    <p:sldId id="298" r:id="rId17"/>
    <p:sldId id="264" r:id="rId18"/>
    <p:sldId id="265" r:id="rId19"/>
    <p:sldId id="266" r:id="rId20"/>
    <p:sldId id="268" r:id="rId21"/>
    <p:sldId id="269" r:id="rId22"/>
    <p:sldId id="270" r:id="rId23"/>
    <p:sldId id="271" r:id="rId24"/>
    <p:sldId id="278" r:id="rId25"/>
    <p:sldId id="279" r:id="rId26"/>
    <p:sldId id="280" r:id="rId27"/>
    <p:sldId id="281" r:id="rId28"/>
    <p:sldId id="277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0" r:id="rId38"/>
    <p:sldId id="293" r:id="rId39"/>
    <p:sldId id="262" r:id="rId40"/>
    <p:sldId id="30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3226C-8ECA-E64D-FD96-4BBB4E264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38072C-FB88-EE3F-85BF-EECC1285D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9B093-CD2F-0EDB-12E6-F5E2FFA6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AD58-ED9F-4B98-9D85-D75B72D80335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C982D-30ED-4AFD-3600-580385D3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4E7D9-B67A-B399-90E6-FEDAC1EA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B649-7F0B-45B8-9D09-83DA28A94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2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4284A-B6AA-60CF-A0C9-81764D75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E03E6B-E7DF-0E4B-8846-201DD9994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1AB57-6D06-835A-AA9B-83360831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AD58-ED9F-4B98-9D85-D75B72D80335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180C2-C4D4-D4A9-338C-ACED79B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66097-9494-FAEF-75D9-F2467E70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B649-7F0B-45B8-9D09-83DA28A94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4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8E9DB4-8628-6D0D-F8FF-ECF833FE4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6DC8ED-9BA8-19B1-E601-D27A36EA3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2F56-8BBC-6FB6-A410-1B64A3AE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AD58-ED9F-4B98-9D85-D75B72D80335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858EF-421E-C041-E543-550C429B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385BF-B375-5AA5-0769-5F1FD252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B649-7F0B-45B8-9D09-83DA28A94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7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77227-72D5-FAB7-46D7-9FA4354C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CD2A6-E223-9F14-6EB2-BBE31F24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DC3CA-4B3C-0FC4-EC3C-D8C2E1D7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AD58-ED9F-4B98-9D85-D75B72D80335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BA271-4C90-FA5D-8AFF-B09B1AAC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DE7E1-0E9A-0C82-0F4B-18DB6C56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B649-7F0B-45B8-9D09-83DA28A94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5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B0073-58DE-6B9A-7A65-0F596288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53710-6B41-8523-3DDC-C8932FA0C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B5E7A-3B23-7D46-1700-A7835444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AD58-ED9F-4B98-9D85-D75B72D80335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E9EF6-8687-9F27-3BB7-14212F28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E23B4-B723-759C-8290-A315CC72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B649-7F0B-45B8-9D09-83DA28A94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6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51BA8-2042-E967-7C90-2677698C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18573-F12A-EDA5-C814-21F068EAB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84C1-258A-FA53-71AD-1FCC0A5E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60CA7-89CB-AA92-E432-07B75344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AD58-ED9F-4B98-9D85-D75B72D80335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EA6BF-34CC-BB2E-8102-81A17047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8FA5D-ECE0-DFB5-FB70-A694CB63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B649-7F0B-45B8-9D09-83DA28A94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6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B5D2C-5C7A-6D0B-97EA-8991C530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5ED6D-D170-5FEA-B580-97C83BA07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CAE872-F09B-1759-8530-089DA498A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E12C5E-8800-C8FD-1783-7C2983C5C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706D76-7C49-3144-22DE-F20C123AE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A2DCA6-6933-BCB3-0110-95210A17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AD58-ED9F-4B98-9D85-D75B72D80335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A8E500-1876-29EF-72AF-C1E0E97B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260E9-F64E-2F2E-CD21-2E2CA3B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B649-7F0B-45B8-9D09-83DA28A94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7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95AA9-D4FD-A792-470A-B3C34170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395CA7-E3C3-8DF3-0087-B68BB884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AD58-ED9F-4B98-9D85-D75B72D80335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0422AE-B95E-4A3E-5124-3906554F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2DE8E5-7030-5482-ABD7-CACF52CF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B649-7F0B-45B8-9D09-83DA28A94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7302BD-FFA7-371E-2000-5C7159D0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AD58-ED9F-4B98-9D85-D75B72D80335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AF8520-9ED0-08B4-F0EE-F6598022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10F57-CEEE-15D8-5472-ADED7C49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B649-7F0B-45B8-9D09-83DA28A94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5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64201-FD14-E511-77C6-3A298AD1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EA88F-E6D9-8F36-739C-5EB4564E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241B9-05DD-3CA4-F918-E038F7C6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802E8-F88C-3F51-399B-EA4AD867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AD58-ED9F-4B98-9D85-D75B72D80335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B3AFF-7D30-DF24-B333-6B22ACFC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231923-41CA-A623-177D-95F38BA7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B649-7F0B-45B8-9D09-83DA28A94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AB7DF-9D27-8679-BD6B-3E6523BF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B530A-F12F-7B74-F393-2E4EE88F6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19157-1F11-B162-367F-8672DF6C4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EFC59-91D9-AABF-F28D-701BC7FE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AD58-ED9F-4B98-9D85-D75B72D80335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B14E1-F2D1-2E6B-DC51-38E88FA1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83591-9AEF-7DE2-45E0-2C5747DD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B649-7F0B-45B8-9D09-83DA28A94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3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A89E54-02E3-154B-D187-8C4C5500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C8D40-B4CC-B570-1E81-41107740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0F255-DD38-7946-D10B-31DED8EBD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6AD58-ED9F-4B98-9D85-D75B72D80335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1E1E6-4BD7-4A2F-B4E5-C9DABDF4F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3394C-C448-042A-5F15-33C8B4CEC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B649-7F0B-45B8-9D09-83DA28A94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4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drive.google.com/file/d/1SCO0ZGL_EDGWc9Le0JFDw9eww86xk1xJ/view?usp=share_link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.png"/><Relationship Id="rId7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7.png"/><Relationship Id="rId7" Type="http://schemas.openxmlformats.org/officeDocument/2006/relationships/image" Target="../media/image6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8.png"/><Relationship Id="rId7" Type="http://schemas.openxmlformats.org/officeDocument/2006/relationships/image" Target="../media/image111.png"/><Relationship Id="rId12" Type="http://schemas.openxmlformats.org/officeDocument/2006/relationships/image" Target="../media/image1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5" Type="http://schemas.openxmlformats.org/officeDocument/2006/relationships/image" Target="../media/image109.png"/><Relationship Id="rId10" Type="http://schemas.openxmlformats.org/officeDocument/2006/relationships/image" Target="../media/image106.png"/><Relationship Id="rId4" Type="http://schemas.openxmlformats.org/officeDocument/2006/relationships/hyperlink" Target="https://colab.research.google.com/drive/1hsjVs4NRumW0Nu240adbwJKIZ5o8IZja?usp=sharing" TargetMode="External"/><Relationship Id="rId9" Type="http://schemas.openxmlformats.org/officeDocument/2006/relationships/image" Target="../media/image1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g124cb77f799_0_1">
            <a:extLst>
              <a:ext uri="{FF2B5EF4-FFF2-40B4-BE49-F238E27FC236}">
                <a16:creationId xmlns:a16="http://schemas.microsoft.com/office/drawing/2014/main" id="{5D6F3D60-A97E-33DB-2FA9-234EC46D6D21}"/>
              </a:ext>
            </a:extLst>
          </p:cNvPr>
          <p:cNvSpPr txBox="1"/>
          <p:nvPr/>
        </p:nvSpPr>
        <p:spPr>
          <a:xfrm>
            <a:off x="6555668" y="4149070"/>
            <a:ext cx="51585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15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기 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–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</a:t>
            </a:r>
            <a:r>
              <a:rPr lang="ko-KR" altLang="en-US" sz="2400" b="1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개인 프로젝트</a:t>
            </a:r>
            <a:endParaRPr sz="1400" b="0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정 경 재 </a:t>
            </a:r>
            <a:r>
              <a:rPr lang="en-US" altLang="ko-KR" sz="2000" b="1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(Kyung Jae, Cheong)</a:t>
            </a:r>
            <a:endParaRPr sz="2000" b="1" i="0" u="none" strike="noStrike" cap="none" dirty="0">
              <a:solidFill>
                <a:srgbClr val="3F3F3F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5" name="Google Shape;108;g124cb77f799_0_1">
            <a:extLst>
              <a:ext uri="{FF2B5EF4-FFF2-40B4-BE49-F238E27FC236}">
                <a16:creationId xmlns:a16="http://schemas.microsoft.com/office/drawing/2014/main" id="{87D312C3-38D4-B8FE-53BD-0FB9B6BCFBAE}"/>
              </a:ext>
            </a:extLst>
          </p:cNvPr>
          <p:cNvSpPr/>
          <p:nvPr/>
        </p:nvSpPr>
        <p:spPr>
          <a:xfrm>
            <a:off x="1" y="1579670"/>
            <a:ext cx="12192000" cy="2190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39597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11;g124cb77f799_0_1">
            <a:extLst>
              <a:ext uri="{FF2B5EF4-FFF2-40B4-BE49-F238E27FC236}">
                <a16:creationId xmlns:a16="http://schemas.microsoft.com/office/drawing/2014/main" id="{29B346C2-C4D8-70A6-582A-0D637B858870}"/>
              </a:ext>
            </a:extLst>
          </p:cNvPr>
          <p:cNvSpPr txBox="1"/>
          <p:nvPr/>
        </p:nvSpPr>
        <p:spPr>
          <a:xfrm>
            <a:off x="2931459" y="2136509"/>
            <a:ext cx="878270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altLang="ko-KR" sz="30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Code States Project 1 - DS </a:t>
            </a:r>
            <a:r>
              <a:rPr lang="ko-KR" altLang="en-US" sz="30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트랙</a:t>
            </a:r>
            <a:endParaRPr lang="en-US" altLang="ko-KR" sz="3000" b="1" i="0" u="none" strike="noStrike" cap="none" dirty="0">
              <a:solidFill>
                <a:srgbClr val="3F3F3F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altLang="ko-KR" sz="40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0</a:t>
            </a:r>
            <a:r>
              <a:rPr lang="ko-KR" altLang="en-US" sz="40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과 </a:t>
            </a:r>
            <a:r>
              <a:rPr lang="en-US" altLang="ko-KR" sz="40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1</a:t>
            </a:r>
            <a:r>
              <a:rPr lang="ko-KR" altLang="en-US" sz="40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을 분류하는 인공신경망 프로그래밍</a:t>
            </a:r>
            <a:endParaRPr sz="4000" b="1" i="0" u="none" strike="noStrike" cap="none" dirty="0">
              <a:solidFill>
                <a:srgbClr val="3F3F3F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cxnSp>
        <p:nvCxnSpPr>
          <p:cNvPr id="7" name="Google Shape;112;g124cb77f799_0_1">
            <a:extLst>
              <a:ext uri="{FF2B5EF4-FFF2-40B4-BE49-F238E27FC236}">
                <a16:creationId xmlns:a16="http://schemas.microsoft.com/office/drawing/2014/main" id="{9DA9434C-4EE6-1C02-1CAB-4F1E79E92BCA}"/>
              </a:ext>
            </a:extLst>
          </p:cNvPr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13;g124cb77f799_0_1">
            <a:extLst>
              <a:ext uri="{FF2B5EF4-FFF2-40B4-BE49-F238E27FC236}">
                <a16:creationId xmlns:a16="http://schemas.microsoft.com/office/drawing/2014/main" id="{23D38E33-95ED-4ED6-616B-8799B05284E5}"/>
              </a:ext>
            </a:extLst>
          </p:cNvPr>
          <p:cNvSpPr txBox="1"/>
          <p:nvPr/>
        </p:nvSpPr>
        <p:spPr>
          <a:xfrm>
            <a:off x="0" y="313350"/>
            <a:ext cx="65556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Code States AI Bootcamp Project 1 (CP1)</a:t>
            </a:r>
          </a:p>
        </p:txBody>
      </p:sp>
      <p:pic>
        <p:nvPicPr>
          <p:cNvPr id="9" name="Google Shape;114;g124cb77f799_0_1">
            <a:extLst>
              <a:ext uri="{FF2B5EF4-FFF2-40B4-BE49-F238E27FC236}">
                <a16:creationId xmlns:a16="http://schemas.microsoft.com/office/drawing/2014/main" id="{24EDCAD1-CAF3-1FBF-4753-39AD6C512F2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701" y="6348813"/>
            <a:ext cx="1482842" cy="38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5;g124cb77f799_0_1" descr="EMB0000378c3f3d">
            <a:extLst>
              <a:ext uri="{FF2B5EF4-FFF2-40B4-BE49-F238E27FC236}">
                <a16:creationId xmlns:a16="http://schemas.microsoft.com/office/drawing/2014/main" id="{2D12AE7F-AF40-AB00-06FA-189694E5ED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4" y="6381328"/>
            <a:ext cx="1180238" cy="375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5;p1">
            <a:extLst>
              <a:ext uri="{FF2B5EF4-FFF2-40B4-BE49-F238E27FC236}">
                <a16:creationId xmlns:a16="http://schemas.microsoft.com/office/drawing/2014/main" id="{4FFBA7BA-1611-95D1-6ED6-FFA0C3217E8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343" y="1827731"/>
            <a:ext cx="1694775" cy="169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61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p4">
            <a:extLst>
              <a:ext uri="{FF2B5EF4-FFF2-40B4-BE49-F238E27FC236}">
                <a16:creationId xmlns:a16="http://schemas.microsoft.com/office/drawing/2014/main" id="{18413713-DCEC-A462-E6B7-9270D56A6A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cxnSp>
        <p:nvCxnSpPr>
          <p:cNvPr id="6" name="Google Shape;136;p4">
            <a:extLst>
              <a:ext uri="{FF2B5EF4-FFF2-40B4-BE49-F238E27FC236}">
                <a16:creationId xmlns:a16="http://schemas.microsoft.com/office/drawing/2014/main" id="{C9B2F76F-B369-B61D-942F-06C66DB48E19}"/>
              </a:ext>
            </a:extLst>
          </p:cNvPr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46;p5">
            <a:extLst>
              <a:ext uri="{FF2B5EF4-FFF2-40B4-BE49-F238E27FC236}">
                <a16:creationId xmlns:a16="http://schemas.microsoft.com/office/drawing/2014/main" id="{0A831D4F-D3BD-C432-F3B0-3909E66B546A}"/>
              </a:ext>
            </a:extLst>
          </p:cNvPr>
          <p:cNvSpPr txBox="1"/>
          <p:nvPr/>
        </p:nvSpPr>
        <p:spPr>
          <a:xfrm>
            <a:off x="1164392" y="313361"/>
            <a:ext cx="49316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Code States AI Bootcamp CP1</a:t>
            </a:r>
          </a:p>
        </p:txBody>
      </p:sp>
      <p:pic>
        <p:nvPicPr>
          <p:cNvPr id="2" name="Google Shape;75;p1">
            <a:extLst>
              <a:ext uri="{FF2B5EF4-FFF2-40B4-BE49-F238E27FC236}">
                <a16:creationId xmlns:a16="http://schemas.microsoft.com/office/drawing/2014/main" id="{562EEC62-EC68-829D-E13F-464D72A81A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1;g124cb77f799_0_1">
            <a:extLst>
              <a:ext uri="{FF2B5EF4-FFF2-40B4-BE49-F238E27FC236}">
                <a16:creationId xmlns:a16="http://schemas.microsoft.com/office/drawing/2014/main" id="{1919746C-F706-EDA0-4415-E4BFABA8FF78}"/>
              </a:ext>
            </a:extLst>
          </p:cNvPr>
          <p:cNvSpPr txBox="1"/>
          <p:nvPr/>
        </p:nvSpPr>
        <p:spPr>
          <a:xfrm>
            <a:off x="3935760" y="3121222"/>
            <a:ext cx="677541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04. </a:t>
            </a:r>
            <a:r>
              <a:rPr lang="ko-KR" altLang="en-US" sz="4000" b="1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프로젝트 수행 결과</a:t>
            </a:r>
            <a:endParaRPr sz="5400" b="1" i="0" u="none" strike="noStrike" cap="none" dirty="0">
              <a:solidFill>
                <a:srgbClr val="3F3F3F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pic>
        <p:nvPicPr>
          <p:cNvPr id="13" name="Google Shape;75;p1">
            <a:extLst>
              <a:ext uri="{FF2B5EF4-FFF2-40B4-BE49-F238E27FC236}">
                <a16:creationId xmlns:a16="http://schemas.microsoft.com/office/drawing/2014/main" id="{ACF51B0E-500F-6E58-8CCA-643B113DB9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30000" y="2581612"/>
            <a:ext cx="1694775" cy="169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96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p4">
            <a:extLst>
              <a:ext uri="{FF2B5EF4-FFF2-40B4-BE49-F238E27FC236}">
                <a16:creationId xmlns:a16="http://schemas.microsoft.com/office/drawing/2014/main" id="{18413713-DCEC-A462-E6B7-9270D56A6A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E02ACAEB-C375-0D05-0D03-8A430B84112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주제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</a:t>
            </a:r>
            <a:r>
              <a:rPr lang="en-US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DS</a:t>
            </a:r>
            <a:r>
              <a:rPr lang="en-US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 (</a:t>
            </a:r>
            <a:r>
              <a:rPr lang="en-US" altLang="ko-KR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Data Scientist</a:t>
            </a:r>
            <a:r>
              <a:rPr lang="en-US" altLang="ko-KR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)</a:t>
            </a:r>
            <a:r>
              <a:rPr lang="en-US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 track - </a:t>
            </a:r>
            <a:r>
              <a:rPr lang="en-US" altLang="ko-KR" b="1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0</a:t>
            </a:r>
            <a:r>
              <a:rPr lang="ko-KR" altLang="en-US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과 </a:t>
            </a:r>
            <a:r>
              <a:rPr lang="en-US" altLang="ko-KR" b="1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1</a:t>
            </a:r>
            <a:r>
              <a:rPr lang="ko-KR" altLang="en-US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분류하는 인공신경망 프로그래밍</a:t>
            </a:r>
            <a:endParaRPr lang="en-US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6" name="Google Shape;136;p4">
            <a:extLst>
              <a:ext uri="{FF2B5EF4-FFF2-40B4-BE49-F238E27FC236}">
                <a16:creationId xmlns:a16="http://schemas.microsoft.com/office/drawing/2014/main" id="{C9B2F76F-B369-B61D-942F-06C66DB48E19}"/>
              </a:ext>
            </a:extLst>
          </p:cNvPr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38;p4">
            <a:extLst>
              <a:ext uri="{FF2B5EF4-FFF2-40B4-BE49-F238E27FC236}">
                <a16:creationId xmlns:a16="http://schemas.microsoft.com/office/drawing/2014/main" id="{738B0436-EC74-06A4-7447-6605B00CE26D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8" name="Google Shape;146;p5">
            <a:extLst>
              <a:ext uri="{FF2B5EF4-FFF2-40B4-BE49-F238E27FC236}">
                <a16:creationId xmlns:a16="http://schemas.microsoft.com/office/drawing/2014/main" id="{0A831D4F-D3BD-C432-F3B0-3909E66B546A}"/>
              </a:ext>
            </a:extLst>
          </p:cNvPr>
          <p:cNvSpPr txBox="1"/>
          <p:nvPr/>
        </p:nvSpPr>
        <p:spPr>
          <a:xfrm>
            <a:off x="1164392" y="313361"/>
            <a:ext cx="38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4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프로젝트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수행 결과</a:t>
            </a:r>
            <a:endParaRPr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pic>
        <p:nvPicPr>
          <p:cNvPr id="2" name="Google Shape;75;p1">
            <a:extLst>
              <a:ext uri="{FF2B5EF4-FFF2-40B4-BE49-F238E27FC236}">
                <a16:creationId xmlns:a16="http://schemas.microsoft.com/office/drawing/2014/main" id="{562EEC62-EC68-829D-E13F-464D72A81A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4;p4">
            <a:extLst>
              <a:ext uri="{FF2B5EF4-FFF2-40B4-BE49-F238E27FC236}">
                <a16:creationId xmlns:a16="http://schemas.microsoft.com/office/drawing/2014/main" id="{5F27B4F3-26CC-A57F-3C82-FAEC72DB1581}"/>
              </a:ext>
            </a:extLst>
          </p:cNvPr>
          <p:cNvSpPr txBox="1"/>
          <p:nvPr/>
        </p:nvSpPr>
        <p:spPr>
          <a:xfrm>
            <a:off x="1200772" y="1534486"/>
            <a:ext cx="97904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목표 및 필요조건</a:t>
            </a: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본 과제의 목표는 아래 조건들을 모두 만족하며 이진 판단을 수행하는 인공신경망을 프로그래밍 하는 것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9" name="Google Shape;138;p4">
            <a:extLst>
              <a:ext uri="{FF2B5EF4-FFF2-40B4-BE49-F238E27FC236}">
                <a16:creationId xmlns:a16="http://schemas.microsoft.com/office/drawing/2014/main" id="{FB5DF1CC-36B0-C13C-2159-932A8A02D4C1}"/>
              </a:ext>
            </a:extLst>
          </p:cNvPr>
          <p:cNvSpPr txBox="1"/>
          <p:nvPr/>
        </p:nvSpPr>
        <p:spPr>
          <a:xfrm>
            <a:off x="659396" y="144508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10" name="Google Shape;134;p4">
            <a:extLst>
              <a:ext uri="{FF2B5EF4-FFF2-40B4-BE49-F238E27FC236}">
                <a16:creationId xmlns:a16="http://schemas.microsoft.com/office/drawing/2014/main" id="{85AA7C0E-AB70-954C-EE7B-5C6F1148EEEE}"/>
              </a:ext>
            </a:extLst>
          </p:cNvPr>
          <p:cNvSpPr txBox="1"/>
          <p:nvPr/>
        </p:nvSpPr>
        <p:spPr>
          <a:xfrm>
            <a:off x="1559859" y="2122719"/>
            <a:ext cx="4536141" cy="861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🏆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조건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1.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실습환경 및 라이브러리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실습환경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Google 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Colaboratory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(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Colab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라이브러리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numpy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pandas, csv,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matplotlib.pyplot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위 라이브러리 이외의 라이브러리는 사용하면 안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됨</a:t>
            </a:r>
            <a:endParaRPr lang="en-US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1" name="Google Shape;134;p4">
            <a:extLst>
              <a:ext uri="{FF2B5EF4-FFF2-40B4-BE49-F238E27FC236}">
                <a16:creationId xmlns:a16="http://schemas.microsoft.com/office/drawing/2014/main" id="{14A56B64-74A8-EEA5-B909-B8F11F8F8607}"/>
              </a:ext>
            </a:extLst>
          </p:cNvPr>
          <p:cNvSpPr txBox="1"/>
          <p:nvPr/>
        </p:nvSpPr>
        <p:spPr>
          <a:xfrm>
            <a:off x="1559858" y="3136853"/>
            <a:ext cx="4536141" cy="283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🏆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조건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다운로드 링크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(csv file)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  <a:hlinkClick r:id="rId3"/>
              </a:rPr>
              <a:t>https://drive.google.com/file/d/1SCO0ZGL_EDGWc9Le0JFDw9eww86xk1xJ/view?usp=share_link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개요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: 9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개의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column, 21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개의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row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로 구성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column :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독립변수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(x1 ~ x8),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 종속변수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(y)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row :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첫 행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변수 이름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),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나머지 행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변수의 값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학습 및 테스트 데이터 분류 기준 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학습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data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(80%, 16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개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),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테스트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data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(20%, 4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개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미니 배치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(Mini-Batch)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하나의 미니 배치에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개의 학습데이터로 구성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총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개의 미니 배치가 생성됨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A0A6E1-2C07-4357-20F6-D28660BD7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68" y="3582457"/>
            <a:ext cx="2675347" cy="19336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3ABA34A-A54B-DAB7-1C89-FCB18B678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485" y="3582457"/>
            <a:ext cx="2807615" cy="19336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Google Colab | Educational &amp; Classroom Technologies">
            <a:extLst>
              <a:ext uri="{FF2B5EF4-FFF2-40B4-BE49-F238E27FC236}">
                <a16:creationId xmlns:a16="http://schemas.microsoft.com/office/drawing/2014/main" id="{F4F3F1F7-565C-9683-889C-492A7119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68" y="2171906"/>
            <a:ext cx="957661" cy="35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DA6733-6B53-9D9F-3F9A-888AC12AF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97" y="2171906"/>
            <a:ext cx="304734" cy="35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BA313F2-00F6-22B7-212D-A019AB5CA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68" y="2577811"/>
            <a:ext cx="794638" cy="3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F78CE11-DE08-B228-31BB-BF6C55EFA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774" y="2577779"/>
            <a:ext cx="878638" cy="35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sv 파일 형식 확장자 - 무료 상호 작용개 아이콘">
            <a:extLst>
              <a:ext uri="{FF2B5EF4-FFF2-40B4-BE49-F238E27FC236}">
                <a16:creationId xmlns:a16="http://schemas.microsoft.com/office/drawing/2014/main" id="{7FB9AE16-5AD5-BFA3-05E1-A323FA14C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80" y="2575422"/>
            <a:ext cx="357588" cy="3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tplotlib logo — Matplotlib 3.6.2 documentation">
            <a:extLst>
              <a:ext uri="{FF2B5EF4-FFF2-40B4-BE49-F238E27FC236}">
                <a16:creationId xmlns:a16="http://schemas.microsoft.com/office/drawing/2014/main" id="{2AF3C987-CF75-C10E-A4CA-CF4597506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36" y="2575422"/>
            <a:ext cx="1812996" cy="3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0286657-A15F-6A5D-4A48-F431D3F0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99" y="2158614"/>
            <a:ext cx="1213310" cy="35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BD2E2E-9AE2-3387-155C-A1A75F868014}"/>
              </a:ext>
            </a:extLst>
          </p:cNvPr>
          <p:cNvGrpSpPr/>
          <p:nvPr/>
        </p:nvGrpSpPr>
        <p:grpSpPr>
          <a:xfrm>
            <a:off x="4938124" y="353470"/>
            <a:ext cx="6949868" cy="392931"/>
            <a:chOff x="2818659" y="443415"/>
            <a:chExt cx="9467175" cy="1117181"/>
          </a:xfrm>
        </p:grpSpPr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id="{E6D6893B-C995-4A06-0C9C-1A16490658BE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A246AF9D-9F4A-06F2-0E74-B9114FDE8E60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2C87841E-9E63-6C29-9724-8BEBA7C16574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69713D9E-2D8E-0465-A11F-BFF18655DBA7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id="{1015B2AD-118D-82AC-7116-6C26697A8F9A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FE26366-016C-C0CE-217D-9BECE8C8479B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18A601E-9E26-3BA4-1187-214C1A137067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8079FCB-0F85-AB1E-96EC-1F7CE36598B4}"/>
                </a:ext>
              </a:extLst>
            </p:cNvPr>
            <p:cNvCxnSpPr>
              <a:stCxn id="21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D1F96D3-6843-6443-D4EE-5A96BACEF056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29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p4">
            <a:extLst>
              <a:ext uri="{FF2B5EF4-FFF2-40B4-BE49-F238E27FC236}">
                <a16:creationId xmlns:a16="http://schemas.microsoft.com/office/drawing/2014/main" id="{18413713-DCEC-A462-E6B7-9270D56A6A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E02ACAEB-C375-0D05-0D03-8A430B84112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주제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</a:t>
            </a:r>
            <a:r>
              <a:rPr lang="en-US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DS</a:t>
            </a:r>
            <a:r>
              <a:rPr lang="en-US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 (</a:t>
            </a:r>
            <a:r>
              <a:rPr lang="en-US" altLang="ko-KR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Data Scientist</a:t>
            </a:r>
            <a:r>
              <a:rPr lang="en-US" altLang="ko-KR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)</a:t>
            </a:r>
            <a:r>
              <a:rPr lang="en-US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 track - </a:t>
            </a:r>
            <a:r>
              <a:rPr lang="en-US" altLang="ko-KR" b="1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0</a:t>
            </a:r>
            <a:r>
              <a:rPr lang="ko-KR" altLang="en-US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과 </a:t>
            </a:r>
            <a:r>
              <a:rPr lang="en-US" altLang="ko-KR" b="1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1</a:t>
            </a:r>
            <a:r>
              <a:rPr lang="ko-KR" altLang="en-US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분류하는 인공신경망 프로그래밍</a:t>
            </a:r>
            <a:endParaRPr lang="en-US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6" name="Google Shape;136;p4">
            <a:extLst>
              <a:ext uri="{FF2B5EF4-FFF2-40B4-BE49-F238E27FC236}">
                <a16:creationId xmlns:a16="http://schemas.microsoft.com/office/drawing/2014/main" id="{C9B2F76F-B369-B61D-942F-06C66DB48E19}"/>
              </a:ext>
            </a:extLst>
          </p:cNvPr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38;p4">
            <a:extLst>
              <a:ext uri="{FF2B5EF4-FFF2-40B4-BE49-F238E27FC236}">
                <a16:creationId xmlns:a16="http://schemas.microsoft.com/office/drawing/2014/main" id="{738B0436-EC74-06A4-7447-6605B00CE26D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8" name="Google Shape;146;p5">
            <a:extLst>
              <a:ext uri="{FF2B5EF4-FFF2-40B4-BE49-F238E27FC236}">
                <a16:creationId xmlns:a16="http://schemas.microsoft.com/office/drawing/2014/main" id="{0A831D4F-D3BD-C432-F3B0-3909E66B546A}"/>
              </a:ext>
            </a:extLst>
          </p:cNvPr>
          <p:cNvSpPr txBox="1"/>
          <p:nvPr/>
        </p:nvSpPr>
        <p:spPr>
          <a:xfrm>
            <a:off x="1164392" y="313361"/>
            <a:ext cx="38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4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프로젝트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수행 결과</a:t>
            </a:r>
            <a:endParaRPr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pic>
        <p:nvPicPr>
          <p:cNvPr id="2" name="Google Shape;75;p1">
            <a:extLst>
              <a:ext uri="{FF2B5EF4-FFF2-40B4-BE49-F238E27FC236}">
                <a16:creationId xmlns:a16="http://schemas.microsoft.com/office/drawing/2014/main" id="{562EEC62-EC68-829D-E13F-464D72A81A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4;p4">
            <a:extLst>
              <a:ext uri="{FF2B5EF4-FFF2-40B4-BE49-F238E27FC236}">
                <a16:creationId xmlns:a16="http://schemas.microsoft.com/office/drawing/2014/main" id="{5F27B4F3-26CC-A57F-3C82-FAEC72DB1581}"/>
              </a:ext>
            </a:extLst>
          </p:cNvPr>
          <p:cNvSpPr txBox="1"/>
          <p:nvPr/>
        </p:nvSpPr>
        <p:spPr>
          <a:xfrm>
            <a:off x="1200772" y="1534486"/>
            <a:ext cx="97904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목표 및 필요조건</a:t>
            </a: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본 과제의 목표는 아래 조건들을 모두 만족하며 이진 판단을 수행하는 인공신경망을 프로그래밍 하는 것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9" name="Google Shape;138;p4">
            <a:extLst>
              <a:ext uri="{FF2B5EF4-FFF2-40B4-BE49-F238E27FC236}">
                <a16:creationId xmlns:a16="http://schemas.microsoft.com/office/drawing/2014/main" id="{FB5DF1CC-36B0-C13C-2159-932A8A02D4C1}"/>
              </a:ext>
            </a:extLst>
          </p:cNvPr>
          <p:cNvSpPr txBox="1"/>
          <p:nvPr/>
        </p:nvSpPr>
        <p:spPr>
          <a:xfrm>
            <a:off x="659396" y="144508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25" name="Google Shape;134;p4">
            <a:extLst>
              <a:ext uri="{FF2B5EF4-FFF2-40B4-BE49-F238E27FC236}">
                <a16:creationId xmlns:a16="http://schemas.microsoft.com/office/drawing/2014/main" id="{4DD18907-EEB5-89C7-B0A2-68894FE7EE5F}"/>
              </a:ext>
            </a:extLst>
          </p:cNvPr>
          <p:cNvSpPr txBox="1"/>
          <p:nvPr/>
        </p:nvSpPr>
        <p:spPr>
          <a:xfrm>
            <a:off x="1559859" y="2122700"/>
            <a:ext cx="4895226" cy="2339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🏆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조건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프로그래밍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입력계층 노드 수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8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개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출력계층 노드 수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: 1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개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활성화함수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sigmoid,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예측 결과 값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(0.0~1.0)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반환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분류 평가 지표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정확도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(Accuracy)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각 미니배치의 정확도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평균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-&gt;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정확도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평균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 함수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이진 교차 엔트로피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(Binary Cross Entropy)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미니배치 고려하여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 Epoch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에 대한 손실 값 연산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프로그래밍한 각 기능에 대한 설명을 위한 주석 작성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필수 기능은 재사용이 가능한 메서드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함수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형태로 구현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기능이 순차적으로 동작하는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main()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메서드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26" name="Google Shape;134;p4">
            <a:extLst>
              <a:ext uri="{FF2B5EF4-FFF2-40B4-BE49-F238E27FC236}">
                <a16:creationId xmlns:a16="http://schemas.microsoft.com/office/drawing/2014/main" id="{1448FD99-9293-B2F4-9CDC-9C97A6930BB7}"/>
              </a:ext>
            </a:extLst>
          </p:cNvPr>
          <p:cNvSpPr txBox="1"/>
          <p:nvPr/>
        </p:nvSpPr>
        <p:spPr>
          <a:xfrm>
            <a:off x="1559859" y="4578303"/>
            <a:ext cx="4895226" cy="861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🏆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조건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4.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프로그램 필수 기능 목록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 동작 기능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main()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처리 기능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불러오기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뒤섞기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 및 테스트 분리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파라미터 생성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신경망 연산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 및 정확도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46BE2B-ECDD-E136-E5CF-79F7BD659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72" y="2119222"/>
            <a:ext cx="2607733" cy="1855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168A014-A702-7010-1791-3F0193799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172" y="4074456"/>
            <a:ext cx="2607733" cy="229164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785A2F18-2604-DD28-9378-AB7C7DAC3BDC}"/>
              </a:ext>
            </a:extLst>
          </p:cNvPr>
          <p:cNvGrpSpPr/>
          <p:nvPr/>
        </p:nvGrpSpPr>
        <p:grpSpPr>
          <a:xfrm>
            <a:off x="4938124" y="353470"/>
            <a:ext cx="6949868" cy="392931"/>
            <a:chOff x="2818659" y="443415"/>
            <a:chExt cx="9467175" cy="1117181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id="{A9479E1D-3C1A-9FF3-BCC8-7BB9D1698AF4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id="{6337CAD1-9898-E543-3CB0-3C4D71F15C73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8FAD208C-6724-2A8C-A76B-216CF66E702D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id="{3613B579-68CE-1B06-584C-E432B0AB6E19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329FC289-6D01-D271-E572-C8B980F24991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ECCE05D-F27C-0C4D-93E1-596BFFA2AB6B}"/>
                </a:ext>
              </a:extLst>
            </p:cNvPr>
            <p:cNvCxnSpPr>
              <a:stCxn id="30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91B37AB-578A-0259-0FF6-DFFB1FDC3484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CE42883-B8FE-DDFA-14E8-627BA6C9E9B4}"/>
                </a:ext>
              </a:extLst>
            </p:cNvPr>
            <p:cNvCxnSpPr>
              <a:stCxn id="32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C6BC356-DBAE-1C07-990B-B9DD2F9979BB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45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3;p5">
            <a:extLst>
              <a:ext uri="{FF2B5EF4-FFF2-40B4-BE49-F238E27FC236}">
                <a16:creationId xmlns:a16="http://schemas.microsoft.com/office/drawing/2014/main" id="{DB5064CD-56C3-8AD6-47CE-F1B1C2D2AB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5" name="Google Shape;146;p5">
            <a:extLst>
              <a:ext uri="{FF2B5EF4-FFF2-40B4-BE49-F238E27FC236}">
                <a16:creationId xmlns:a16="http://schemas.microsoft.com/office/drawing/2014/main" id="{6E344BC7-00F6-3B61-EE97-F3751792C3A5}"/>
              </a:ext>
            </a:extLst>
          </p:cNvPr>
          <p:cNvSpPr txBox="1"/>
          <p:nvPr/>
        </p:nvSpPr>
        <p:spPr>
          <a:xfrm>
            <a:off x="1164391" y="313361"/>
            <a:ext cx="41785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4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0" name="Google Shape;136;p4">
            <a:extLst>
              <a:ext uri="{FF2B5EF4-FFF2-40B4-BE49-F238E27FC236}">
                <a16:creationId xmlns:a16="http://schemas.microsoft.com/office/drawing/2014/main" id="{2219C819-8284-9751-D643-0E67C7F85850}"/>
              </a:ext>
            </a:extLst>
          </p:cNvPr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Google Shape;75;p1">
            <a:extLst>
              <a:ext uri="{FF2B5EF4-FFF2-40B4-BE49-F238E27FC236}">
                <a16:creationId xmlns:a16="http://schemas.microsoft.com/office/drawing/2014/main" id="{669B5089-1826-63FE-0B5E-E0FBAFD1EB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4;p4">
            <a:extLst>
              <a:ext uri="{FF2B5EF4-FFF2-40B4-BE49-F238E27FC236}">
                <a16:creationId xmlns:a16="http://schemas.microsoft.com/office/drawing/2014/main" id="{62F9E9B0-DB4E-EACB-BF38-34AA96C31220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프로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그래밍</a:t>
            </a:r>
            <a:r>
              <a:rPr lang="ko-KR" alt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</a:t>
            </a:r>
            <a:r>
              <a:rPr lang="ko-KR" altLang="ko-KR" sz="1800" b="1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구</a:t>
            </a:r>
            <a:r>
              <a:rPr lang="ko-KR" alt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성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</a:t>
            </a:r>
            <a:r>
              <a:rPr lang="ko-KR" altLang="en-US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인공신경망 프로그래밍 기능 구성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9" name="Google Shape;138;p4">
            <a:extLst>
              <a:ext uri="{FF2B5EF4-FFF2-40B4-BE49-F238E27FC236}">
                <a16:creationId xmlns:a16="http://schemas.microsoft.com/office/drawing/2014/main" id="{97966089-DB59-92C1-3B5D-5C45978232BB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11" name="Google Shape;134;p4">
            <a:extLst>
              <a:ext uri="{FF2B5EF4-FFF2-40B4-BE49-F238E27FC236}">
                <a16:creationId xmlns:a16="http://schemas.microsoft.com/office/drawing/2014/main" id="{9B22935C-2498-359F-9504-30E7D310EDCE}"/>
              </a:ext>
            </a:extLst>
          </p:cNvPr>
          <p:cNvSpPr txBox="1"/>
          <p:nvPr/>
        </p:nvSpPr>
        <p:spPr>
          <a:xfrm>
            <a:off x="1559858" y="1462894"/>
            <a:ext cx="6571129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프로그래밍 기능 구성 목록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2" name="Google Shape;134;p4">
            <a:extLst>
              <a:ext uri="{FF2B5EF4-FFF2-40B4-BE49-F238E27FC236}">
                <a16:creationId xmlns:a16="http://schemas.microsoft.com/office/drawing/2014/main" id="{C701BFE4-AB6D-1F8C-BA94-E050F55CEC7A}"/>
              </a:ext>
            </a:extLst>
          </p:cNvPr>
          <p:cNvSpPr txBox="1"/>
          <p:nvPr/>
        </p:nvSpPr>
        <p:spPr>
          <a:xfrm>
            <a:off x="8453969" y="1462894"/>
            <a:ext cx="2711253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💡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파이프라인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시각화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3" name="Google Shape;134;p4">
            <a:extLst>
              <a:ext uri="{FF2B5EF4-FFF2-40B4-BE49-F238E27FC236}">
                <a16:creationId xmlns:a16="http://schemas.microsoft.com/office/drawing/2014/main" id="{1EE93C81-89DD-C562-8852-62F0A2ACAD0E}"/>
              </a:ext>
            </a:extLst>
          </p:cNvPr>
          <p:cNvSpPr txBox="1"/>
          <p:nvPr/>
        </p:nvSpPr>
        <p:spPr>
          <a:xfrm>
            <a:off x="1559859" y="1874582"/>
            <a:ext cx="6571130" cy="1631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💾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라이브러리 및 데이터 불러오기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1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tabLst/>
              <a:defRPr/>
            </a:pPr>
            <a:r>
              <a:rPr lang="ko-KR" altLang="en-US" sz="12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Library Import &amp; Google Drive Mount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1-1.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불러오기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		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data_load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🛠️</a:t>
            </a:r>
            <a:r>
              <a:rPr lang="en-US" altLang="ko-KR" sz="1400" b="1" i="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i="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</a:t>
            </a:r>
            <a:r>
              <a:rPr lang="ko-KR" altLang="en-US" sz="1400" b="1" i="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전처리</a:t>
            </a:r>
            <a:r>
              <a:rPr lang="ko-KR" altLang="en-US" sz="1400" b="1" i="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및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분리</a:t>
            </a:r>
            <a:endParaRPr lang="en-US" altLang="ko-KR" sz="1400" b="1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-1.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뒤섞기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	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data_shuffle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-2.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표준화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	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standard_scaler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-3.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 및 테스트 데이터 분리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	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train_test_split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-4.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독립변수 및 종속변수 분리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	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X_y_split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6BF299-ED77-C52C-B5AA-5E7973A71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278" y="1879064"/>
            <a:ext cx="2012634" cy="16266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134;p4">
            <a:extLst>
              <a:ext uri="{FF2B5EF4-FFF2-40B4-BE49-F238E27FC236}">
                <a16:creationId xmlns:a16="http://schemas.microsoft.com/office/drawing/2014/main" id="{C6417A59-BE12-4BAC-8332-C4D2D7A8108F}"/>
              </a:ext>
            </a:extLst>
          </p:cNvPr>
          <p:cNvSpPr txBox="1"/>
          <p:nvPr/>
        </p:nvSpPr>
        <p:spPr>
          <a:xfrm>
            <a:off x="1558314" y="3609709"/>
            <a:ext cx="6572673" cy="273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프로그래밍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r>
              <a:rPr lang="ko-KR" altLang="en-US" sz="12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-1.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편향 생성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		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initialization_parameter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-2.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가중치 시각화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		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weights_plot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lvl="1">
              <a:buClr>
                <a:srgbClr val="000000"/>
              </a:buClr>
              <a:buSzPts val="1800"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-3.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배치데이터를 얻기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		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get_batch_data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lvl="1">
              <a:buClr>
                <a:srgbClr val="000000"/>
              </a:buClr>
              <a:buSzPts val="1800"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-4.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활성화 함수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		sigmoid()</a:t>
            </a:r>
          </a:p>
          <a:p>
            <a:pPr lvl="1">
              <a:buClr>
                <a:srgbClr val="000000"/>
              </a:buClr>
              <a:buSzPts val="1800"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-5.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 함수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		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sigmoid_crossentropy_logits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lvl="1">
              <a:buClr>
                <a:srgbClr val="000000"/>
              </a:buClr>
              <a:buSzPts val="1800"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-6.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 함수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편미분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함수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	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sigmoid_crossentropy_logits_prime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lvl="1">
              <a:buClr>
                <a:srgbClr val="000000"/>
              </a:buClr>
              <a:buSzPts val="1800"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-7.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정확도 연산 기능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		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accuracy_score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lvl="1">
              <a:buClr>
                <a:srgbClr val="000000"/>
              </a:buClr>
              <a:buSzPts val="1800"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Class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–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예측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검증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lvl="1">
              <a:buClr>
                <a:srgbClr val="000000"/>
              </a:buClr>
              <a:buSzPts val="1800"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Class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–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역전파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_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additional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lvl="1">
              <a:buClr>
                <a:srgbClr val="000000"/>
              </a:buClr>
              <a:buSzPts val="1800"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-8.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 곡선 시각화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		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plot_history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 동작 함수</a:t>
            </a:r>
            <a:endParaRPr lang="en-US" altLang="ko-KR" sz="1400" b="1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4-1.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 동작 기능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-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		main()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D5D5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⚙️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4-2.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 동작 기능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시각화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예측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검증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	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main_additional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BA2B94-ABD0-05C1-BA6F-4B875F2B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67" y="3609709"/>
            <a:ext cx="2487055" cy="13733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07BC3B7-333A-5C27-DB19-B82E8670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358" y="4983064"/>
            <a:ext cx="2520472" cy="13733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34;p4">
            <a:extLst>
              <a:ext uri="{FF2B5EF4-FFF2-40B4-BE49-F238E27FC236}">
                <a16:creationId xmlns:a16="http://schemas.microsoft.com/office/drawing/2014/main" id="{EEA94C6B-BF69-BA23-7B5E-B9A24A3976A4}"/>
              </a:ext>
            </a:extLst>
          </p:cNvPr>
          <p:cNvSpPr txBox="1"/>
          <p:nvPr/>
        </p:nvSpPr>
        <p:spPr>
          <a:xfrm>
            <a:off x="8453969" y="1239064"/>
            <a:ext cx="271125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sz="9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9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단계별로 자세히 살펴볼 예정</a:t>
            </a:r>
            <a:r>
              <a:rPr lang="en-US" altLang="ko-KR" sz="9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  <a:endParaRPr lang="en-US" altLang="ko-KR" sz="9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DB46BA0-5CB5-9EF9-D172-0EE279F0DB93}"/>
              </a:ext>
            </a:extLst>
          </p:cNvPr>
          <p:cNvCxnSpPr>
            <a:cxnSpLocks/>
            <a:endCxn id="1028" idx="1"/>
          </p:cNvCxnSpPr>
          <p:nvPr/>
        </p:nvCxnSpPr>
        <p:spPr>
          <a:xfrm flipV="1">
            <a:off x="6535271" y="4296387"/>
            <a:ext cx="2030796" cy="965895"/>
          </a:xfrm>
          <a:prstGeom prst="bentConnector3">
            <a:avLst>
              <a:gd name="adj1" fmla="val 89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46377E1-2379-17F0-C8DD-C99CAD831E00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7297271" y="5432612"/>
            <a:ext cx="1252087" cy="237130"/>
          </a:xfrm>
          <a:prstGeom prst="bentConnector3">
            <a:avLst>
              <a:gd name="adj1" fmla="val 82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048C0A-B2DC-A0F3-77C7-F46B6812734A}"/>
              </a:ext>
            </a:extLst>
          </p:cNvPr>
          <p:cNvGrpSpPr/>
          <p:nvPr/>
        </p:nvGrpSpPr>
        <p:grpSpPr>
          <a:xfrm>
            <a:off x="4938124" y="353470"/>
            <a:ext cx="6949868" cy="392931"/>
            <a:chOff x="2818659" y="443415"/>
            <a:chExt cx="9467175" cy="1117181"/>
          </a:xfrm>
        </p:grpSpPr>
        <p:sp>
          <p:nvSpPr>
            <p:cNvPr id="7" name="순서도: 대체 처리 6">
              <a:extLst>
                <a:ext uri="{FF2B5EF4-FFF2-40B4-BE49-F238E27FC236}">
                  <a16:creationId xmlns:a16="http://schemas.microsoft.com/office/drawing/2014/main" id="{4015BDF3-02C4-F37E-5056-28CBD34F147B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8EE28686-259E-A99F-5D81-0DEA876C7AF8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2A75D283-D04E-AD6B-28C4-8D9EEFFC9159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id="{E533A4FD-9851-345B-1A87-7A6D59D9CCDB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5D2419C4-AD49-FC80-E10E-ACC9D5F4E98E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6F71705-CF02-6B01-1983-BE939C7C4E0C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756C08B-AF9B-7EFD-D703-BE255E7F1251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7EEBE3B-1907-BF9D-D185-3C264A21BF03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DF3B9EA-3119-B806-4B1D-A929D67E03E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AD49B0-0CE2-5F4C-2FF7-87732A51BE25}"/>
              </a:ext>
            </a:extLst>
          </p:cNvPr>
          <p:cNvCxnSpPr>
            <a:stCxn id="13" idx="3"/>
            <a:endCxn id="1026" idx="1"/>
          </p:cNvCxnSpPr>
          <p:nvPr/>
        </p:nvCxnSpPr>
        <p:spPr>
          <a:xfrm>
            <a:off x="8130989" y="2690170"/>
            <a:ext cx="672289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4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프로젝트 수행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결과</a:t>
            </a:r>
            <a:endParaRPr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💾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라이브러리 및 데이터 불러오기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3" y="1445082"/>
            <a:ext cx="4536141" cy="861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💾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Library Import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실습환경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Google 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Colaboratory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(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Colab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라이브러리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numpy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pandas, csv,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matplotlib.pyplot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위 라이브러리 이외의 라이브러리는 사용하면 안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됨</a:t>
            </a:r>
            <a:endParaRPr lang="en-US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885B61-0AD3-C1D0-5608-76F26836D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751" y="1445082"/>
            <a:ext cx="1690745" cy="861734"/>
          </a:xfrm>
          <a:prstGeom prst="rect">
            <a:avLst/>
          </a:prstGeom>
        </p:spPr>
      </p:pic>
      <p:sp>
        <p:nvSpPr>
          <p:cNvPr id="17" name="Google Shape;134;p4">
            <a:extLst>
              <a:ext uri="{FF2B5EF4-FFF2-40B4-BE49-F238E27FC236}">
                <a16:creationId xmlns:a16="http://schemas.microsoft.com/office/drawing/2014/main" id="{AC199115-FC51-A28A-2835-8B835FD13842}"/>
              </a:ext>
            </a:extLst>
          </p:cNvPr>
          <p:cNvSpPr txBox="1"/>
          <p:nvPr/>
        </p:nvSpPr>
        <p:spPr>
          <a:xfrm>
            <a:off x="1302633" y="2371341"/>
            <a:ext cx="4536141" cy="677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💾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Google Drive Mount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Google Drive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와 연동을 실시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csv file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에 대한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directory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를 변수 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csv_dir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로 저장</a:t>
            </a:r>
            <a:endParaRPr lang="en-US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574731B-1164-1FA8-5309-7073DCC5E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705" y="2371342"/>
            <a:ext cx="1756835" cy="5019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FD54B64-D310-3CD4-6E4B-8820EC3E1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080" y="2868321"/>
            <a:ext cx="2456083" cy="176655"/>
          </a:xfrm>
          <a:prstGeom prst="rect">
            <a:avLst/>
          </a:prstGeom>
        </p:spPr>
      </p:pic>
      <p:sp>
        <p:nvSpPr>
          <p:cNvPr id="23" name="Google Shape;134;p4">
            <a:extLst>
              <a:ext uri="{FF2B5EF4-FFF2-40B4-BE49-F238E27FC236}">
                <a16:creationId xmlns:a16="http://schemas.microsoft.com/office/drawing/2014/main" id="{170024C4-3016-CBD7-A83C-60E9BB33FAE4}"/>
              </a:ext>
            </a:extLst>
          </p:cNvPr>
          <p:cNvSpPr txBox="1"/>
          <p:nvPr/>
        </p:nvSpPr>
        <p:spPr>
          <a:xfrm>
            <a:off x="1302633" y="3404414"/>
            <a:ext cx="4536141" cy="1785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1-1.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불러오기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data_load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csv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모듈로 데이터를 불러옴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첫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row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column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이름으로 쓰기 위해 따로 저장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나머지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row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data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로 쓰기 위해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list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형태로 저장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원활한 데이터 전처리를 위해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pandas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로 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DataFrame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생성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data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에 대한 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dtype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변경 처리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(X : float, y : integer)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그대로 만들면 문자열로 지정 되기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때문에 처리함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FBD754-2731-9FB1-3F39-77D0C271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80" y="5254857"/>
            <a:ext cx="3687245" cy="9108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134;p4">
            <a:extLst>
              <a:ext uri="{FF2B5EF4-FFF2-40B4-BE49-F238E27FC236}">
                <a16:creationId xmlns:a16="http://schemas.microsoft.com/office/drawing/2014/main" id="{A0436CBC-EAF1-BCDA-EB49-965348FCCDE6}"/>
              </a:ext>
            </a:extLst>
          </p:cNvPr>
          <p:cNvSpPr txBox="1"/>
          <p:nvPr/>
        </p:nvSpPr>
        <p:spPr>
          <a:xfrm>
            <a:off x="5900226" y="1072586"/>
            <a:ext cx="3316566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08A6DCB-5F71-A9C5-9F2B-34EC17FF14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225" y="3404415"/>
            <a:ext cx="3316565" cy="2761627"/>
          </a:xfrm>
          <a:prstGeom prst="rect">
            <a:avLst/>
          </a:prstGeom>
        </p:spPr>
      </p:pic>
      <p:sp>
        <p:nvSpPr>
          <p:cNvPr id="31" name="Google Shape;134;p4">
            <a:extLst>
              <a:ext uri="{FF2B5EF4-FFF2-40B4-BE49-F238E27FC236}">
                <a16:creationId xmlns:a16="http://schemas.microsoft.com/office/drawing/2014/main" id="{DA7A0E0C-2B9B-652A-C388-7B1B354561CF}"/>
              </a:ext>
            </a:extLst>
          </p:cNvPr>
          <p:cNvSpPr txBox="1"/>
          <p:nvPr/>
        </p:nvSpPr>
        <p:spPr>
          <a:xfrm>
            <a:off x="9278243" y="1072586"/>
            <a:ext cx="2372016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동작 테스트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BF4FC07-5D7C-0DB5-746A-B5492913F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8242" y="2235853"/>
            <a:ext cx="2372016" cy="117419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E68794A-D86C-8AC4-EC7B-0ADE8F729D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8528" y="1922472"/>
            <a:ext cx="1374602" cy="31338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84FF636-14E7-CA32-24E0-3099D57E10C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4057"/>
          <a:stretch/>
        </p:blipFill>
        <p:spPr>
          <a:xfrm>
            <a:off x="9275473" y="1453852"/>
            <a:ext cx="2374785" cy="30773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F8E46BF-E1E3-117B-BC23-705785D6D4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85278" y="3567811"/>
            <a:ext cx="1755170" cy="31650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6D36A12-BA34-03A2-BDC2-CE0833DBC4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8717" y="3884317"/>
            <a:ext cx="2101268" cy="2281377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E3257CD9-AE74-3357-24B4-93CBCFD6CA81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1EF167A5-FCA2-5399-2EF8-7BCEEAB3A67F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id="{16E6D168-BB8C-5E91-68FF-B16AE5212D3A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31CF0286-8A83-98B3-A3F1-2C62C35566B2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id="{513A4CC2-B7D6-B030-4754-D619287A25B3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41CC0FF1-B034-70B0-FC36-D2731031E165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D257427-F86A-F2BF-5CD5-33EFB99B8C93}"/>
                </a:ext>
              </a:extLst>
            </p:cNvPr>
            <p:cNvCxnSpPr>
              <a:stCxn id="24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6BB3077-41B1-8A02-ACCD-511C3AB23D16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0B275CC-3429-296F-31D4-314874299509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AD4928B-2A3E-455F-43F2-829351B117B8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98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🛠️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</a:t>
            </a:r>
            <a:r>
              <a:rPr lang="ko-KR" altLang="en-US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전처리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3" y="1415402"/>
            <a:ext cx="4536141" cy="1231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2-1.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뒤섞기 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data_shuffle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numpy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뒤섞을 인덱스 번호의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array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생성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동일한 결과가 나오도록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seed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설정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기본값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2023)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pandas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DataFrame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행 순서 뒤섞기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.reindex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행순서를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array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에 따라 재정렬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reset_index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옵션으로 인덱스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초기화할지 결정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23" name="Google Shape;134;p4">
            <a:extLst>
              <a:ext uri="{FF2B5EF4-FFF2-40B4-BE49-F238E27FC236}">
                <a16:creationId xmlns:a16="http://schemas.microsoft.com/office/drawing/2014/main" id="{170024C4-3016-CBD7-A83C-60E9BB33FAE4}"/>
              </a:ext>
            </a:extLst>
          </p:cNvPr>
          <p:cNvSpPr txBox="1"/>
          <p:nvPr/>
        </p:nvSpPr>
        <p:spPr>
          <a:xfrm>
            <a:off x="1302633" y="4539912"/>
            <a:ext cx="4536141" cy="160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2-2.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표준화 기능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standard_scaler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feature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들의 평균과 표준편차 차이가 심함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분포를 맞추기 위한 표준화가 필요함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표준화 방식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: standard scaling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표준화 이후 분포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평균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0,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표준편차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1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pandas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를 이용해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column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단위로 표준화를 진행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X, y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를 먼저 분리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X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에 대한 표준화 진행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후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y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와 병합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concat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</p:txBody>
      </p:sp>
      <p:sp>
        <p:nvSpPr>
          <p:cNvPr id="28" name="Google Shape;134;p4">
            <a:extLst>
              <a:ext uri="{FF2B5EF4-FFF2-40B4-BE49-F238E27FC236}">
                <a16:creationId xmlns:a16="http://schemas.microsoft.com/office/drawing/2014/main" id="{A0436CBC-EAF1-BCDA-EB49-965348FCCDE6}"/>
              </a:ext>
            </a:extLst>
          </p:cNvPr>
          <p:cNvSpPr txBox="1"/>
          <p:nvPr/>
        </p:nvSpPr>
        <p:spPr>
          <a:xfrm>
            <a:off x="5900226" y="1072586"/>
            <a:ext cx="2625209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1" name="Google Shape;134;p4">
            <a:extLst>
              <a:ext uri="{FF2B5EF4-FFF2-40B4-BE49-F238E27FC236}">
                <a16:creationId xmlns:a16="http://schemas.microsoft.com/office/drawing/2014/main" id="{DA7A0E0C-2B9B-652A-C388-7B1B354561CF}"/>
              </a:ext>
            </a:extLst>
          </p:cNvPr>
          <p:cNvSpPr txBox="1"/>
          <p:nvPr/>
        </p:nvSpPr>
        <p:spPr>
          <a:xfrm>
            <a:off x="8582782" y="1072586"/>
            <a:ext cx="3067477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동작 테스트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85B3D5F-6F97-67CA-AFF7-6FD7C01AA3D4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44F2EFA3-2DE4-0B1C-C711-2ECAC5DF0E3B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01F2C6DA-D36C-6081-A30B-5255B0D8BB03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04D87B93-9EBC-1FC3-1183-CB35A6EDF372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A22A23BB-4151-1FB3-6EF4-D487E921C051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605E7C7D-30BC-8DED-AC2D-BC0CDE170392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BF48725-7D87-AD82-29C1-A648177E4C6D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B51EFE8-8EEE-820B-1B13-6C025FD7527F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66385BB-3914-808A-09AD-1AABF45A4785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8AB5A26-0F59-96D5-1D94-018853251D6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096CCB9F-4B54-921C-6178-EF14687D6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9" r="30844" b="63397"/>
          <a:stretch/>
        </p:blipFill>
        <p:spPr bwMode="auto">
          <a:xfrm>
            <a:off x="1302633" y="2796830"/>
            <a:ext cx="2369766" cy="15927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491CFFCA-B661-658A-5A32-4EEB98A46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8" t="21508" r="27811" b="43660"/>
          <a:stretch/>
        </p:blipFill>
        <p:spPr bwMode="auto">
          <a:xfrm>
            <a:off x="4082371" y="2796830"/>
            <a:ext cx="1751784" cy="15882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C894FE0-3953-2E7F-91A1-6D860305310C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3672399" y="3590973"/>
            <a:ext cx="409972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400FC64-D4AD-B3D6-52F6-74FA1F059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17" y="1413085"/>
            <a:ext cx="2631101" cy="301548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41C564F-5BBA-BC8A-2CEE-E46105E89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917" y="4539912"/>
            <a:ext cx="2628518" cy="160243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7E4C2B1-14A8-F407-7936-E19EFE27D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4686" y="3629348"/>
            <a:ext cx="923668" cy="23947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D963EB0-7239-91D0-F70F-0C2AE13B83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7759"/>
          <a:stretch/>
        </p:blipFill>
        <p:spPr>
          <a:xfrm>
            <a:off x="8582782" y="3855754"/>
            <a:ext cx="3067476" cy="56475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DB6A8A7-D3CF-76ED-A9AF-CA6D7059A3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4863" y="4539912"/>
            <a:ext cx="1983312" cy="30180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9C61F61-A67C-454E-68CD-CF01CC4C35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7462" y="5763990"/>
            <a:ext cx="1318114" cy="23537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2A40B0C4-6C3D-0C7E-F6AE-13A7EDD7524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49490"/>
          <a:stretch/>
        </p:blipFill>
        <p:spPr>
          <a:xfrm>
            <a:off x="8578148" y="5999601"/>
            <a:ext cx="3067476" cy="56377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623D965-7AEE-7E1A-ED2D-D0E1FC5EE29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50414"/>
          <a:stretch/>
        </p:blipFill>
        <p:spPr>
          <a:xfrm>
            <a:off x="9267915" y="1411557"/>
            <a:ext cx="1706560" cy="222133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CE3ACBA1-A66B-AD8B-9A19-6BB33DB27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48965" y="1629101"/>
            <a:ext cx="2745228" cy="84618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C2277CDA-AB6D-949E-4491-7A84025FF0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8965" y="2737619"/>
            <a:ext cx="2745228" cy="871501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72FD01B-BE82-CD11-FDEF-467429CCF1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48965" y="4843295"/>
            <a:ext cx="2745228" cy="88239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26EBAE4-FA14-88B4-1AAF-3752CAB7C98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45011"/>
          <a:stretch/>
        </p:blipFill>
        <p:spPr>
          <a:xfrm>
            <a:off x="9267915" y="2490740"/>
            <a:ext cx="1687942" cy="2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🛠️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분리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3" y="1415402"/>
            <a:ext cx="4536141" cy="861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2-3.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 및 테스트 분리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train_test_split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pandas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활용한 데이터 분리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학습데이터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: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테스트데이터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= 0.8 : 0.2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미니배치 사이즈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4</a:t>
            </a:r>
          </a:p>
        </p:txBody>
      </p:sp>
      <p:sp>
        <p:nvSpPr>
          <p:cNvPr id="23" name="Google Shape;134;p4">
            <a:extLst>
              <a:ext uri="{FF2B5EF4-FFF2-40B4-BE49-F238E27FC236}">
                <a16:creationId xmlns:a16="http://schemas.microsoft.com/office/drawing/2014/main" id="{170024C4-3016-CBD7-A83C-60E9BB33FAE4}"/>
              </a:ext>
            </a:extLst>
          </p:cNvPr>
          <p:cNvSpPr txBox="1"/>
          <p:nvPr/>
        </p:nvSpPr>
        <p:spPr>
          <a:xfrm>
            <a:off x="1302633" y="3810199"/>
            <a:ext cx="4536141" cy="1415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2-4.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독립 및 종속변수 분리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X_y_split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pand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as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와 </a:t>
            </a:r>
            <a:r>
              <a:rPr lang="en-US" altLang="ko-KR" sz="1200" dirty="0" err="1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numpy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를 활용한 데이터 분리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출력 계층 노드 수에 따라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X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와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y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로 분리함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수월한 행렬 연산을 위해 </a:t>
            </a:r>
            <a:r>
              <a:rPr lang="en-US" altLang="ko-KR" sz="1200" dirty="0" err="1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ndarray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로 반환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y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가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1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개지만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형태를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(n,1)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로 맞춰 행렬연산 오류를 방지함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(n, )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로 맞추면 신경망에서 연산오류가 </a:t>
            </a: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발생했었음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28" name="Google Shape;134;p4">
            <a:extLst>
              <a:ext uri="{FF2B5EF4-FFF2-40B4-BE49-F238E27FC236}">
                <a16:creationId xmlns:a16="http://schemas.microsoft.com/office/drawing/2014/main" id="{A0436CBC-EAF1-BCDA-EB49-965348FCCDE6}"/>
              </a:ext>
            </a:extLst>
          </p:cNvPr>
          <p:cNvSpPr txBox="1"/>
          <p:nvPr/>
        </p:nvSpPr>
        <p:spPr>
          <a:xfrm>
            <a:off x="5900226" y="1072586"/>
            <a:ext cx="2801937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1" name="Google Shape;134;p4">
            <a:extLst>
              <a:ext uri="{FF2B5EF4-FFF2-40B4-BE49-F238E27FC236}">
                <a16:creationId xmlns:a16="http://schemas.microsoft.com/office/drawing/2014/main" id="{DA7A0E0C-2B9B-652A-C388-7B1B354561CF}"/>
              </a:ext>
            </a:extLst>
          </p:cNvPr>
          <p:cNvSpPr txBox="1"/>
          <p:nvPr/>
        </p:nvSpPr>
        <p:spPr>
          <a:xfrm>
            <a:off x="8848322" y="1072586"/>
            <a:ext cx="2801937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동작 테스트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9F18F01D-F887-13F7-7423-78C208E1F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1" b="23513"/>
          <a:stretch/>
        </p:blipFill>
        <p:spPr bwMode="auto">
          <a:xfrm>
            <a:off x="1456431" y="2395176"/>
            <a:ext cx="4228544" cy="12090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A2F3173-FADD-67F1-80D5-B9681A478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17" y="1411963"/>
            <a:ext cx="2805246" cy="219224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2881C4C-0FB7-6CC8-7276-056E46A97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917" y="3810200"/>
            <a:ext cx="2805246" cy="1415732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144B36D4-0DF5-74EA-7EBF-D012CD071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1"/>
          <a:stretch/>
        </p:blipFill>
        <p:spPr bwMode="auto">
          <a:xfrm>
            <a:off x="1870644" y="5343970"/>
            <a:ext cx="3400118" cy="110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B2ECEA4-4C7E-D3C9-09B4-DEDF0B72E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5013" y="1411963"/>
            <a:ext cx="2805246" cy="25868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B3BCA2D-9E1B-342D-B40C-843C579C7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5013" y="1702050"/>
            <a:ext cx="2805246" cy="311785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BE3D7DE-697C-4E39-B503-1A3550E89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5011" y="4851309"/>
            <a:ext cx="2805247" cy="42270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536E82C-E192-4A42-F46F-82C1223FAB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9163" y="5310251"/>
            <a:ext cx="1022342" cy="113375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B85B3D5F-6F97-67CA-AFF7-6FD7C01AA3D4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44F2EFA3-2DE4-0B1C-C711-2ECAC5DF0E3B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01F2C6DA-D36C-6081-A30B-5255B0D8BB03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04D87B93-9EBC-1FC3-1183-CB35A6EDF372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A22A23BB-4151-1FB3-6EF4-D487E921C051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605E7C7D-30BC-8DED-AC2D-BC0CDE170392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BF48725-7D87-AD82-29C1-A648177E4C6D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B51EFE8-8EEE-820B-1B13-6C025FD7527F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66385BB-3914-808A-09AD-1AABF45A4785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8AB5A26-0F59-96D5-1D94-018853251D6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409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개요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638188" y="1415402"/>
            <a:ext cx="5340216" cy="2523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💡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프로그래밍 개요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입력 계층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8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개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출력 계층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개인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차원적 인공신경망 구현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구현한 인공신경망은 총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종류이며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함수들을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묶어서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구현함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 :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예측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검증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NeuralNetwork_additional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 :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역전파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 추가구현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프로그래밍 수행 절차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신경망 연산에 쓰일 기능들을 정의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정의된 연산기능들을 활용해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인공신경망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인공신경망을 상속받아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역전파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및 학습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추가 구현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학습에 대한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Epoch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별 손실 및 정확도 시각화 기능 추가 구현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223D22-45AD-8B15-0D6F-591EA489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282" y="1426856"/>
            <a:ext cx="3566529" cy="25122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134;p4">
            <a:extLst>
              <a:ext uri="{FF2B5EF4-FFF2-40B4-BE49-F238E27FC236}">
                <a16:creationId xmlns:a16="http://schemas.microsoft.com/office/drawing/2014/main" id="{78C21370-1D2F-75ED-15FC-2D631BB0C9D5}"/>
              </a:ext>
            </a:extLst>
          </p:cNvPr>
          <p:cNvSpPr txBox="1"/>
          <p:nvPr/>
        </p:nvSpPr>
        <p:spPr>
          <a:xfrm>
            <a:off x="1638188" y="3985428"/>
            <a:ext cx="8915623" cy="2523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프로그래밍 기능 목록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lvl="1">
              <a:buClr>
                <a:srgbClr val="000000"/>
              </a:buClr>
              <a:buSzPts val="1800"/>
            </a:pPr>
            <a:r>
              <a:rPr lang="ko-KR" altLang="en-US" sz="12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및 함수 정의</a:t>
            </a:r>
            <a:endParaRPr lang="en-US" altLang="ko-KR" sz="12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lvl="1">
              <a:buClr>
                <a:srgbClr val="000000"/>
              </a:buClr>
              <a:buSzPts val="1800"/>
            </a:pP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⚙️ 기능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3-1.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가중치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편향 생성 	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initialization_parameter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lvl="1">
              <a:buClr>
                <a:srgbClr val="000000"/>
              </a:buClr>
              <a:buSzPts val="1800"/>
            </a:pP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⚙️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3-2.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가중치 시각화  	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	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weights_plot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lvl="1">
              <a:buClr>
                <a:srgbClr val="000000"/>
              </a:buClr>
              <a:buSzPts val="1800"/>
            </a:pP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⚙️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3-3.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배치데이터를 얻기  	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get_batch_data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lvl="1">
              <a:buClr>
                <a:srgbClr val="000000"/>
              </a:buClr>
              <a:buSzPts val="1800"/>
            </a:pP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⚙️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3-4.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활성화 함수  	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	sigmoid()</a:t>
            </a:r>
          </a:p>
          <a:p>
            <a:pPr lvl="1">
              <a:buClr>
                <a:srgbClr val="000000"/>
              </a:buClr>
              <a:buSzPts val="1800"/>
            </a:pP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⚙️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3-5.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 함수  		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sigmoid_crossentropy_logits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lvl="1">
              <a:buClr>
                <a:srgbClr val="000000"/>
              </a:buClr>
              <a:buSzPts val="1800"/>
            </a:pP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⚙️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3-6.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 함수 </a:t>
            </a:r>
            <a:r>
              <a:rPr lang="ko-KR" altLang="en-US" sz="1100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편미분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함수	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sigmoid_crossentropy_logits_prime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lvl="1">
              <a:buClr>
                <a:srgbClr val="000000"/>
              </a:buClr>
              <a:buSzPts val="1800"/>
            </a:pP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⚙️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3-7.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정확도 연산 기능  	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accuracy_score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lvl="1">
              <a:buClr>
                <a:srgbClr val="000000"/>
              </a:buClr>
              <a:buSzPts val="1800"/>
            </a:pPr>
            <a:r>
              <a:rPr lang="ko-KR" altLang="en-US" sz="11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구현</a:t>
            </a:r>
            <a:endParaRPr lang="en-US" altLang="ko-KR" sz="11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lvl="1">
              <a:buClr>
                <a:srgbClr val="000000"/>
              </a:buClr>
              <a:buSzPts val="1800"/>
            </a:pP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⚙️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– </a:t>
            </a:r>
            <a:r>
              <a:rPr lang="ko-KR" altLang="en-US" sz="1100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예측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검증	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lvl="1">
              <a:buClr>
                <a:srgbClr val="000000"/>
              </a:buClr>
              <a:buSzPts val="1800"/>
            </a:pP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⚙️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1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– </a:t>
            </a:r>
            <a:r>
              <a:rPr lang="ko-KR" altLang="en-US" sz="1100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역전파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	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NeuralNetwork_additional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lvl="1">
              <a:buClr>
                <a:srgbClr val="000000"/>
              </a:buClr>
              <a:buSzPts val="1800"/>
            </a:pPr>
            <a:r>
              <a:rPr lang="ko-KR" altLang="en-US" sz="11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 </a:t>
            </a:r>
            <a:r>
              <a:rPr lang="ko-KR" altLang="en-US" sz="11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 곡선 시각화</a:t>
            </a:r>
            <a:endParaRPr lang="en-US" altLang="ko-KR" sz="11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lvl="1">
              <a:buClr>
                <a:srgbClr val="000000"/>
              </a:buClr>
              <a:buSzPts val="1800"/>
            </a:pP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⚙️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3-8.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 곡선 시각화 </a:t>
            </a:r>
            <a:r>
              <a:rPr lang="ko-KR" altLang="en-US" sz="11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plot_history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8B0E60-7443-DFE8-C2DB-67C49022D015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552D51AE-97F5-D832-55DF-7D4D7ABD38C2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C1D18604-C23B-B89A-3095-E24C5F08A521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1F3A697D-648A-4DC0-F96E-B4A3890ED1C6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5871B80D-B450-10C7-88DE-409EF7AFC328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6" name="순서도: 대체 처리 15">
              <a:extLst>
                <a:ext uri="{FF2B5EF4-FFF2-40B4-BE49-F238E27FC236}">
                  <a16:creationId xmlns:a16="http://schemas.microsoft.com/office/drawing/2014/main" id="{ED81755D-725F-EF88-CBED-11F02BB3F5EF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5B6323F-6E04-EAD0-6246-F24E60437D5D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F4FC9AE-7F4E-39E3-4054-A5310788C0FE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C5C7894-8DAD-A548-7E76-DFCC0A5E4B1F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C626C5D-458F-736D-68FD-E1138BF00085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36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</a:t>
            </a:r>
            <a:r>
              <a:rPr lang="ko-KR" altLang="en-US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및 함수 정의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2" y="1415402"/>
            <a:ext cx="4972661" cy="160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3-1.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가중치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편향 생성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initialization_parameter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numpy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random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모듈을 통해 가중치 및 편향에 대한 난수 생성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분포와 분포를 맞춰주기 위해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randn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함수 이용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가중치 및 편향 분포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평균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0,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표준편차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동일한 결과가 출력되도록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seed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설정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기본값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2023)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 신경망에서 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init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함수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초기함수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에서 쓰일 예정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23" name="Google Shape;134;p4">
            <a:extLst>
              <a:ext uri="{FF2B5EF4-FFF2-40B4-BE49-F238E27FC236}">
                <a16:creationId xmlns:a16="http://schemas.microsoft.com/office/drawing/2014/main" id="{170024C4-3016-CBD7-A83C-60E9BB33FAE4}"/>
              </a:ext>
            </a:extLst>
          </p:cNvPr>
          <p:cNvSpPr txBox="1"/>
          <p:nvPr/>
        </p:nvSpPr>
        <p:spPr>
          <a:xfrm>
            <a:off x="1302633" y="4351645"/>
            <a:ext cx="4972659" cy="215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3-2.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가중치 시각화 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weights_plot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출력층이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개 뿐이므로 가중치 들에 대한 시각화가 가능할 것으로 판단하여 추가적으로 구현하였음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하지만 </a:t>
            </a:r>
            <a:r>
              <a:rPr lang="en-US" altLang="ko-KR" sz="1200" dirty="0" err="1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numpy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.reshape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을 통해 형태를 변환해서 진행하므로 출력 계층 개수에 상관 없이 시각화 가능함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인공 신경망에 포함시켜 학습 전후 가중치 변화를 확인하는 용도로 쓰일 예정임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matplotlib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만으로 구현하였음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28" name="Google Shape;134;p4">
            <a:extLst>
              <a:ext uri="{FF2B5EF4-FFF2-40B4-BE49-F238E27FC236}">
                <a16:creationId xmlns:a16="http://schemas.microsoft.com/office/drawing/2014/main" id="{A0436CBC-EAF1-BCDA-EB49-965348FCCDE6}"/>
              </a:ext>
            </a:extLst>
          </p:cNvPr>
          <p:cNvSpPr txBox="1"/>
          <p:nvPr/>
        </p:nvSpPr>
        <p:spPr>
          <a:xfrm>
            <a:off x="6384162" y="1072586"/>
            <a:ext cx="2577977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1" name="Google Shape;134;p4">
            <a:extLst>
              <a:ext uri="{FF2B5EF4-FFF2-40B4-BE49-F238E27FC236}">
                <a16:creationId xmlns:a16="http://schemas.microsoft.com/office/drawing/2014/main" id="{DA7A0E0C-2B9B-652A-C388-7B1B354561CF}"/>
              </a:ext>
            </a:extLst>
          </p:cNvPr>
          <p:cNvSpPr txBox="1"/>
          <p:nvPr/>
        </p:nvSpPr>
        <p:spPr>
          <a:xfrm>
            <a:off x="9072282" y="1072586"/>
            <a:ext cx="2577977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동작 테스트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D90E905-8C68-E1CE-1C6F-4D0049216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" t="6552" r="49678" b="70791"/>
          <a:stretch/>
        </p:blipFill>
        <p:spPr bwMode="auto">
          <a:xfrm>
            <a:off x="1302631" y="3050645"/>
            <a:ext cx="4972661" cy="1267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412D29-E77F-65FB-CCD8-D0793F574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162" y="1415402"/>
            <a:ext cx="2577977" cy="1988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6C7AEA-A230-51FB-D4D9-92F798F66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161" y="4337648"/>
            <a:ext cx="2577978" cy="21901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CD18D9-20C9-7AEC-7679-DADA29264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1007" y="1415167"/>
            <a:ext cx="2579251" cy="10456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53C1173-E420-9D91-3D39-293EF62AE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420" y="2495419"/>
            <a:ext cx="1059948" cy="18247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C9F470-9574-81ED-661F-DF27EE5F6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006" y="4337413"/>
            <a:ext cx="2579251" cy="26034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3E23600-EE2E-1688-25FB-99C7A999F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724" y="4629543"/>
            <a:ext cx="1977339" cy="18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8AF8623-A8EB-96EB-5C6B-A09A6926C65D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E9860BA8-AC69-B90D-2F60-A3BAC3FEE53D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796DEEB9-061D-9E52-CE0D-BBFDFD0A528B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6" name="순서도: 대체 처리 15">
              <a:extLst>
                <a:ext uri="{FF2B5EF4-FFF2-40B4-BE49-F238E27FC236}">
                  <a16:creationId xmlns:a16="http://schemas.microsoft.com/office/drawing/2014/main" id="{C8B212E5-ACAD-27CF-5799-98B63662D9C7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8" name="순서도: 대체 처리 17">
              <a:extLst>
                <a:ext uri="{FF2B5EF4-FFF2-40B4-BE49-F238E27FC236}">
                  <a16:creationId xmlns:a16="http://schemas.microsoft.com/office/drawing/2014/main" id="{2B15681D-1E61-904F-05A4-8CF278E64F7D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071F8E33-3CD0-5F79-E141-553EE5F18EDF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21453E3-2C0E-115A-CA96-2D1944BE0FD7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C5CC26D-3919-C397-CC53-73D8392030D8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8A86180-11F4-AB5C-5FA7-717A05460C53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E0D5754-FEEB-923C-620E-0E35A6DF8040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279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</a:t>
            </a:r>
            <a:r>
              <a:rPr lang="ko-KR" altLang="en-US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및 함수 정의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2" y="1415402"/>
            <a:ext cx="4972661" cy="1231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3-3.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배치데이터를 얻기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get_batch_data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및 학습을 진행할 때 배치를 고려하여 연산을 진행해야 하기 때문에 배치 데이터를 얻는 함수를 정의함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 신경망에서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for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문으로 배치 별 반복을 수행할 때 쓰일 예정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23" name="Google Shape;134;p4">
            <a:extLst>
              <a:ext uri="{FF2B5EF4-FFF2-40B4-BE49-F238E27FC236}">
                <a16:creationId xmlns:a16="http://schemas.microsoft.com/office/drawing/2014/main" id="{170024C4-3016-CBD7-A83C-60E9BB33FAE4}"/>
              </a:ext>
            </a:extLst>
          </p:cNvPr>
          <p:cNvSpPr txBox="1"/>
          <p:nvPr/>
        </p:nvSpPr>
        <p:spPr>
          <a:xfrm>
            <a:off x="3176141" y="3987888"/>
            <a:ext cx="4972659" cy="160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3-4.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활성화 함수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sigmoid()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인공신경망에서 활성화 함수 역할을 하는 함수를 정의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본 과제의 조건에 따라 활성화함수는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sigmoid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를 이용함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가중합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 연산을 통한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y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값을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0.0~1.0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범위의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확률값으로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 반환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인공신경망에서 예측 기능에서도 주요하게 쓰일 예정 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28" name="Google Shape;134;p4">
            <a:extLst>
              <a:ext uri="{FF2B5EF4-FFF2-40B4-BE49-F238E27FC236}">
                <a16:creationId xmlns:a16="http://schemas.microsoft.com/office/drawing/2014/main" id="{A0436CBC-EAF1-BCDA-EB49-965348FCCDE6}"/>
              </a:ext>
            </a:extLst>
          </p:cNvPr>
          <p:cNvSpPr txBox="1"/>
          <p:nvPr/>
        </p:nvSpPr>
        <p:spPr>
          <a:xfrm>
            <a:off x="6384162" y="1072586"/>
            <a:ext cx="2577977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1" name="Google Shape;134;p4">
            <a:extLst>
              <a:ext uri="{FF2B5EF4-FFF2-40B4-BE49-F238E27FC236}">
                <a16:creationId xmlns:a16="http://schemas.microsoft.com/office/drawing/2014/main" id="{DA7A0E0C-2B9B-652A-C388-7B1B354561CF}"/>
              </a:ext>
            </a:extLst>
          </p:cNvPr>
          <p:cNvSpPr txBox="1"/>
          <p:nvPr/>
        </p:nvSpPr>
        <p:spPr>
          <a:xfrm>
            <a:off x="9072282" y="1072586"/>
            <a:ext cx="2577977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동작 테스트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BBEDF8C-D1B7-0F86-A3D3-4D45125AA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t="36546" r="50845" b="42062"/>
          <a:stretch/>
        </p:blipFill>
        <p:spPr bwMode="auto">
          <a:xfrm>
            <a:off x="1302632" y="2681313"/>
            <a:ext cx="4972659" cy="12486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59BB372D-7D10-4383-5371-15758666E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7" t="54163" r="2410" b="6415"/>
          <a:stretch/>
        </p:blipFill>
        <p:spPr bwMode="auto">
          <a:xfrm>
            <a:off x="1302631" y="3998670"/>
            <a:ext cx="1735561" cy="22783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536543F-EF09-759E-3C90-69479BBFD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61" y="1415167"/>
            <a:ext cx="2571977" cy="15431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AE8778E-28F5-81E4-27C0-7FA74DD74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282" y="1414932"/>
            <a:ext cx="2577977" cy="128898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0E1BE85-23A3-4563-3BA0-D5933249F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2282" y="2703920"/>
            <a:ext cx="2571977" cy="28577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48294DC-2704-1831-A53B-F53FA819C0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5420"/>
          <a:stretch/>
        </p:blipFill>
        <p:spPr>
          <a:xfrm>
            <a:off x="9075247" y="2989696"/>
            <a:ext cx="704948" cy="97174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028C26C-5773-C8A0-B50F-9603F226D0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512" b="50908"/>
          <a:stretch/>
        </p:blipFill>
        <p:spPr>
          <a:xfrm>
            <a:off x="9656288" y="2989696"/>
            <a:ext cx="704948" cy="97174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88C53A2-2B95-37CB-BA40-6C34DE961B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092" b="26329"/>
          <a:stretch/>
        </p:blipFill>
        <p:spPr>
          <a:xfrm>
            <a:off x="10297800" y="2989696"/>
            <a:ext cx="704948" cy="97174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89EF32F-9D87-B068-E869-7EA33F1CBF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3671" b="1749"/>
          <a:stretch/>
        </p:blipFill>
        <p:spPr>
          <a:xfrm>
            <a:off x="10939311" y="2989696"/>
            <a:ext cx="704948" cy="97174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006FA53-25E5-654E-6E7D-A9FF2AFA2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6749" y="4330369"/>
            <a:ext cx="3357509" cy="1945380"/>
          </a:xfrm>
          <a:prstGeom prst="rect">
            <a:avLst/>
          </a:prstGeom>
        </p:spPr>
      </p:pic>
      <p:sp>
        <p:nvSpPr>
          <p:cNvPr id="39" name="Google Shape;134;p4">
            <a:extLst>
              <a:ext uri="{FF2B5EF4-FFF2-40B4-BE49-F238E27FC236}">
                <a16:creationId xmlns:a16="http://schemas.microsoft.com/office/drawing/2014/main" id="{130974E0-EFEF-65A7-08D2-7F4CDAFC18F8}"/>
              </a:ext>
            </a:extLst>
          </p:cNvPr>
          <p:cNvSpPr txBox="1"/>
          <p:nvPr/>
        </p:nvSpPr>
        <p:spPr>
          <a:xfrm>
            <a:off x="8286749" y="3992037"/>
            <a:ext cx="3363510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CA80CC1-1A88-1582-0968-2E29ABB8F8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6141" y="5646199"/>
            <a:ext cx="2381341" cy="6295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DD71388-D14B-E84C-B7F8-B303B6D8B6E2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B2A8A239-9F41-3942-9639-597AA79DFD9F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08987AE6-99FC-4ACB-475E-D93D93CF7159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E419C10A-8AE1-3EBA-4B61-BF66B2A88F81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EA0467A9-1605-867D-4909-189F6A74F087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42C65A41-C42E-66EE-4379-C641788DD198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47807E9-F23A-82EB-6F10-C87E0363A40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B63D251-A08B-3997-4162-31812C5AA329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FF46171-E93E-D30D-49F4-3B24D6193C33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4F9861F-EF0C-37F3-E97D-CF33662DE963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4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120;p3">
            <a:extLst>
              <a:ext uri="{FF2B5EF4-FFF2-40B4-BE49-F238E27FC236}">
                <a16:creationId xmlns:a16="http://schemas.microsoft.com/office/drawing/2014/main" id="{0133AD22-1025-322C-24AE-27AE4ED96C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231775" y="1107300"/>
            <a:ext cx="396175" cy="57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21;p3">
            <a:extLst>
              <a:ext uri="{FF2B5EF4-FFF2-40B4-BE49-F238E27FC236}">
                <a16:creationId xmlns:a16="http://schemas.microsoft.com/office/drawing/2014/main" id="{D201D71D-ADE1-F621-CE0E-9ADE3BBD7046}"/>
              </a:ext>
            </a:extLst>
          </p:cNvPr>
          <p:cNvSpPr txBox="1"/>
          <p:nvPr/>
        </p:nvSpPr>
        <p:spPr>
          <a:xfrm>
            <a:off x="6296549" y="1485945"/>
            <a:ext cx="367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latinLnBrk="0"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ko-KR" sz="2800" b="1" kern="0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01. </a:t>
            </a:r>
            <a:r>
              <a:rPr lang="ko-KR" altLang="en-US" sz="2800" b="1" kern="0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프로젝트 개요</a:t>
            </a:r>
            <a:endParaRPr sz="2800" b="1" kern="0" dirty="0">
              <a:solidFill>
                <a:srgbClr val="3F3F3F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24" name="Google Shape;122;p3">
            <a:extLst>
              <a:ext uri="{FF2B5EF4-FFF2-40B4-BE49-F238E27FC236}">
                <a16:creationId xmlns:a16="http://schemas.microsoft.com/office/drawing/2014/main" id="{DD482313-C020-431F-5A33-DE2FF885EC0A}"/>
              </a:ext>
            </a:extLst>
          </p:cNvPr>
          <p:cNvSpPr txBox="1"/>
          <p:nvPr/>
        </p:nvSpPr>
        <p:spPr>
          <a:xfrm>
            <a:off x="6296549" y="2287034"/>
            <a:ext cx="496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latinLnBrk="0"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ko-KR" sz="2800" b="1" kern="0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02. </a:t>
            </a:r>
            <a:r>
              <a:rPr lang="ko-KR" altLang="en-US" sz="2800" b="1" kern="0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프로젝트 구성</a:t>
            </a:r>
            <a:endParaRPr sz="1400" kern="0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25" name="Google Shape;123;p3">
            <a:extLst>
              <a:ext uri="{FF2B5EF4-FFF2-40B4-BE49-F238E27FC236}">
                <a16:creationId xmlns:a16="http://schemas.microsoft.com/office/drawing/2014/main" id="{823CA40E-3808-DF57-11A6-CC28AD7B195D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latinLnBrk="0"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ko-KR" sz="2800" b="1" kern="0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03. </a:t>
            </a:r>
            <a:r>
              <a:rPr lang="ko-KR" altLang="en-US" sz="2800" b="1" kern="0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프로젝트 수행 절차 및 방법</a:t>
            </a:r>
            <a:endParaRPr sz="1400" kern="0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26" name="Google Shape;124;p3">
            <a:extLst>
              <a:ext uri="{FF2B5EF4-FFF2-40B4-BE49-F238E27FC236}">
                <a16:creationId xmlns:a16="http://schemas.microsoft.com/office/drawing/2014/main" id="{95DA1FEB-3CDB-75BF-6950-ED1A60ECB81F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latinLnBrk="0"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ko-KR" sz="2800" b="1" kern="0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04. </a:t>
            </a:r>
            <a:r>
              <a:rPr lang="ko-KR" altLang="en-US" sz="2800" b="1" kern="0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프로젝트 수행 결과</a:t>
            </a:r>
            <a:endParaRPr sz="1400" kern="0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27" name="Google Shape;125;p3">
            <a:extLst>
              <a:ext uri="{FF2B5EF4-FFF2-40B4-BE49-F238E27FC236}">
                <a16:creationId xmlns:a16="http://schemas.microsoft.com/office/drawing/2014/main" id="{EBEA47F5-69A8-9C8E-4415-87E0813A1799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latinLnBrk="0"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ko-KR" sz="2800" b="1" kern="0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05. </a:t>
            </a:r>
            <a:r>
              <a:rPr lang="ko-KR" altLang="en-US" sz="2800" b="1" kern="0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자체 평가 의견</a:t>
            </a:r>
            <a:endParaRPr sz="1400" kern="0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28" name="Google Shape;126;p3">
            <a:extLst>
              <a:ext uri="{FF2B5EF4-FFF2-40B4-BE49-F238E27FC236}">
                <a16:creationId xmlns:a16="http://schemas.microsoft.com/office/drawing/2014/main" id="{6F8F98B0-F4E9-C536-E1A4-B2F4F55BFEDB}"/>
              </a:ext>
            </a:extLst>
          </p:cNvPr>
          <p:cNvSpPr/>
          <p:nvPr/>
        </p:nvSpPr>
        <p:spPr>
          <a:xfrm>
            <a:off x="0" y="1107200"/>
            <a:ext cx="5231700" cy="57507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목차</a:t>
            </a:r>
            <a:endParaRPr kumimoji="0" lang="en-US" altLang="ko-KR" sz="4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Index</a:t>
            </a:r>
          </a:p>
        </p:txBody>
      </p:sp>
      <p:cxnSp>
        <p:nvCxnSpPr>
          <p:cNvPr id="29" name="Google Shape;127;p3">
            <a:extLst>
              <a:ext uri="{FF2B5EF4-FFF2-40B4-BE49-F238E27FC236}">
                <a16:creationId xmlns:a16="http://schemas.microsoft.com/office/drawing/2014/main" id="{648F1A17-5264-2EC6-BC04-031B4FBD9478}"/>
              </a:ext>
            </a:extLst>
          </p:cNvPr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Google Shape;75;p1">
            <a:extLst>
              <a:ext uri="{FF2B5EF4-FFF2-40B4-BE49-F238E27FC236}">
                <a16:creationId xmlns:a16="http://schemas.microsoft.com/office/drawing/2014/main" id="{E6EEAF42-71E5-B08C-4B65-88B3A8F04A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6;p5">
            <a:extLst>
              <a:ext uri="{FF2B5EF4-FFF2-40B4-BE49-F238E27FC236}">
                <a16:creationId xmlns:a16="http://schemas.microsoft.com/office/drawing/2014/main" id="{55A7C711-F010-2169-B1E9-6C3A7FD0D2CF}"/>
              </a:ext>
            </a:extLst>
          </p:cNvPr>
          <p:cNvSpPr txBox="1"/>
          <p:nvPr/>
        </p:nvSpPr>
        <p:spPr>
          <a:xfrm>
            <a:off x="1164391" y="313361"/>
            <a:ext cx="616873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00. </a:t>
            </a:r>
            <a:r>
              <a:rPr lang="ko-KR" altLang="en-US" sz="2400" b="1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목차 </a:t>
            </a:r>
            <a:r>
              <a:rPr lang="en-US" altLang="ko-KR" sz="2400" b="1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Index)</a:t>
            </a:r>
          </a:p>
        </p:txBody>
      </p:sp>
    </p:spTree>
    <p:extLst>
      <p:ext uri="{BB962C8B-B14F-4D97-AF65-F5344CB8AC3E}">
        <p14:creationId xmlns:p14="http://schemas.microsoft.com/office/powerpoint/2010/main" val="113563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</a:t>
            </a:r>
            <a:r>
              <a:rPr lang="ko-KR" altLang="en-US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및 함수 정의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2" y="1415402"/>
            <a:ext cx="6039462" cy="2523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3-5.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손실함수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sigmoid_crossentropy_logits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검증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학습에서 쓰일 손실 함수를 정의함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과제 조건에 따라 이진 교차 엔트로피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(binary cross entropy)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사용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가중합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연산을 통해 얻은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logits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활성화함수 적용과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손실값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계산을 한번에 처리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logits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활성화함수를 거치치 않은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Raw outputs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활성화함수를 거친 예측 값으로 손실 값을 계산하는 경우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과정은 문제가 없음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그러나 학습 과정에서 파이썬 연산 범위를 초과하는 오류가 발생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따라서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logit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통해 구하는 방식으로 손실함수를 구현</a:t>
            </a:r>
          </a:p>
        </p:txBody>
      </p:sp>
      <p:sp>
        <p:nvSpPr>
          <p:cNvPr id="28" name="Google Shape;134;p4">
            <a:extLst>
              <a:ext uri="{FF2B5EF4-FFF2-40B4-BE49-F238E27FC236}">
                <a16:creationId xmlns:a16="http://schemas.microsoft.com/office/drawing/2014/main" id="{A0436CBC-EAF1-BCDA-EB49-965348FCCDE6}"/>
              </a:ext>
            </a:extLst>
          </p:cNvPr>
          <p:cNvSpPr txBox="1"/>
          <p:nvPr/>
        </p:nvSpPr>
        <p:spPr>
          <a:xfrm>
            <a:off x="3767427" y="4052143"/>
            <a:ext cx="3574667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1" name="Google Shape;134;p4">
            <a:extLst>
              <a:ext uri="{FF2B5EF4-FFF2-40B4-BE49-F238E27FC236}">
                <a16:creationId xmlns:a16="http://schemas.microsoft.com/office/drawing/2014/main" id="{DA7A0E0C-2B9B-652A-C388-7B1B354561CF}"/>
              </a:ext>
            </a:extLst>
          </p:cNvPr>
          <p:cNvSpPr txBox="1"/>
          <p:nvPr/>
        </p:nvSpPr>
        <p:spPr>
          <a:xfrm>
            <a:off x="7481274" y="1414380"/>
            <a:ext cx="3683204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손실함수 공식 유도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26FC1E-D46D-506D-1B32-09168D131487}"/>
              </a:ext>
            </a:extLst>
          </p:cNvPr>
          <p:cNvGrpSpPr/>
          <p:nvPr/>
        </p:nvGrpSpPr>
        <p:grpSpPr>
          <a:xfrm>
            <a:off x="1302632" y="4049005"/>
            <a:ext cx="2417316" cy="1662238"/>
            <a:chOff x="1981202" y="2699243"/>
            <a:chExt cx="3264858" cy="2245041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EE0E8776-1339-1548-F7CA-BBF82F4E7E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36" t="43733" r="28822" b="4849"/>
            <a:stretch/>
          </p:blipFill>
          <p:spPr bwMode="auto">
            <a:xfrm>
              <a:off x="1981202" y="2699243"/>
              <a:ext cx="3264858" cy="224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0F43FD-D1E4-2E49-35F9-4D270513372E}"/>
                </a:ext>
              </a:extLst>
            </p:cNvPr>
            <p:cNvSpPr/>
            <p:nvPr/>
          </p:nvSpPr>
          <p:spPr>
            <a:xfrm>
              <a:off x="3845859" y="3996619"/>
              <a:ext cx="1349348" cy="922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C6A8F15-A79D-51D8-7B2B-B7F3851F7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274" y="1776606"/>
            <a:ext cx="3683203" cy="252488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1EC4E3A-5D19-A274-63C2-C9830D957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274" y="4355978"/>
            <a:ext cx="3683203" cy="17800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775E77C-8EAC-0620-3BE9-A35092C82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427" y="4355978"/>
            <a:ext cx="3574667" cy="135526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719AC7D-0CF1-4FDD-DCAA-75A645DF28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2633" y="5768575"/>
            <a:ext cx="3307468" cy="36749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FDB52F0-C45A-8239-EE67-C9C9BB61EC0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074"/>
          <a:stretch/>
        </p:blipFill>
        <p:spPr>
          <a:xfrm>
            <a:off x="4632575" y="5768380"/>
            <a:ext cx="2709520" cy="36769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4784D5C-0CFE-537F-20B4-313FBEFA16E4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377B7792-FF48-2563-BD3F-CAB65A38C13F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41864642-8CB0-78E0-451E-5C13231AF65E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2AED59AC-EF3D-171F-4BE9-A0A23196B5A6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6" name="순서도: 대체 처리 15">
              <a:extLst>
                <a:ext uri="{FF2B5EF4-FFF2-40B4-BE49-F238E27FC236}">
                  <a16:creationId xmlns:a16="http://schemas.microsoft.com/office/drawing/2014/main" id="{078BD4A6-2EBE-FB7D-5E3E-8271D2726DF1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01AC49BD-90EB-E7BB-635F-7B2A97EA5792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B6CA71A-EE38-46FF-40D4-A6C4CA81A8E0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D7FBE43-A082-451D-80DA-5979BFA4EE1B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2F8D357-81C3-DF57-E1B7-9E64FF789FAB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DED4A47-152E-7FD8-6FD0-1B57D6A99400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</a:t>
            </a:r>
            <a:r>
              <a:rPr lang="ko-KR" altLang="en-US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및 함수 정의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1" y="1415402"/>
            <a:ext cx="6888869" cy="2523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3-6.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 </a:t>
            </a:r>
            <a:r>
              <a:rPr lang="ko-KR" altLang="en-US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편미분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함수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sigmoid_crossentropy_logits_prime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역전파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과정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에서 쓰일 손실 함수의 </a:t>
            </a: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편미분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함수를 정의함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앞서서 손실함수에서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logit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통해 활성화와 손실계산을 한번에 연산한 것처럼</a:t>
            </a:r>
            <a:b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</a:b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손실함수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편미분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또한 동일한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입력값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(label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값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logit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값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으로 연산을 진행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가중치와 편향을 업데이트하기 위해선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dy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값을 구해야 함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활성화함수를 거친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값을 이용하는 경우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dY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*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dY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구해야 함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하지만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logit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값으로 바로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편미분을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하면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값을 한번에 구할 수 있음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logit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값인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값으로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편미분하여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logit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값에 대한 순간 기울기를 구할 수 있음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가중치는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X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의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역행렬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dy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dw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와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행렬 곱함으로써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dw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구함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편향은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의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열방향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(axis=0)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합으로써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db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구함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28" name="Google Shape;134;p4">
            <a:extLst>
              <a:ext uri="{FF2B5EF4-FFF2-40B4-BE49-F238E27FC236}">
                <a16:creationId xmlns:a16="http://schemas.microsoft.com/office/drawing/2014/main" id="{A0436CBC-EAF1-BCDA-EB49-965348FCCDE6}"/>
              </a:ext>
            </a:extLst>
          </p:cNvPr>
          <p:cNvSpPr txBox="1"/>
          <p:nvPr/>
        </p:nvSpPr>
        <p:spPr>
          <a:xfrm>
            <a:off x="7143749" y="4052143"/>
            <a:ext cx="4506509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1" name="Google Shape;134;p4">
            <a:extLst>
              <a:ext uri="{FF2B5EF4-FFF2-40B4-BE49-F238E27FC236}">
                <a16:creationId xmlns:a16="http://schemas.microsoft.com/office/drawing/2014/main" id="{DA7A0E0C-2B9B-652A-C388-7B1B354561CF}"/>
              </a:ext>
            </a:extLst>
          </p:cNvPr>
          <p:cNvSpPr txBox="1"/>
          <p:nvPr/>
        </p:nvSpPr>
        <p:spPr>
          <a:xfrm>
            <a:off x="8325911" y="1102822"/>
            <a:ext cx="3324348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손실함수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편미분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공식 유도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B61F8D31-50ED-8348-CEA6-53A0A73FA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1" t="33536" r="4076" b="32058"/>
          <a:stretch/>
        </p:blipFill>
        <p:spPr bwMode="auto">
          <a:xfrm>
            <a:off x="1302631" y="4052142"/>
            <a:ext cx="5769308" cy="16981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4B9262-7EB6-B741-C157-880370222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618"/>
          <a:stretch/>
        </p:blipFill>
        <p:spPr>
          <a:xfrm>
            <a:off x="8325913" y="1411298"/>
            <a:ext cx="3324348" cy="25237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89985A-AE6A-5397-7557-58C22F9DF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0" y="4368636"/>
            <a:ext cx="4506508" cy="138165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D3AF064-7560-C5C8-29D2-E6EA78A20546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BAA4423B-563C-C30D-BDFB-C44FC9C3D3F9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917E79B9-3C3E-2658-EA58-67D426F0FB01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EB3BD101-2304-509A-7383-D089A22486E2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CDD3F8EB-478A-05A1-CEC7-1EEB584D3779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3EDAF2F-FD42-F6EA-F061-BFDFA42F2AF6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1F6AEBC-CBA3-34BC-9A8E-628432AECD1C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F8A152D-41AA-2570-B43D-49A89BE1BA93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C911F69-4196-7E57-4207-9CC344CA750C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5D8BA30-401A-19EF-E65A-FB2998737085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24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</a:t>
            </a:r>
            <a:r>
              <a:rPr lang="ko-KR" altLang="en-US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및 함수 정의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2" y="1415402"/>
            <a:ext cx="4793368" cy="492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3-8.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정확도 연산 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accuracy_score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numpy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의 기능들을 활용하여 정확도를 계산하는 함수를 정의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0(False), 1(True)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이뤄진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Boolean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계산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for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문을 쓰지 않기 때문에 더 효율적인 연산 가능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입력은 손실함수와 마찬가지로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label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값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(z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혹은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y_data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과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logit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값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(y)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입력함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예측 값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(pred)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기준점을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으로 설정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보다 같거나 작은 경우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= False (0)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보다 큰 경우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= True (1)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실제 값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(real)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기준점을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0.5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설정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 경우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= False (0)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 경우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= True (1)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정답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(correct)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pred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와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real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이 일치하는 경우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= True (1)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일치하지 않는 경우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= False (0)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정확도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(Accuracy)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올바르게 예측한 경우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데이터 수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= correct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에서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True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의 비율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= correct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의 평균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1" name="Google Shape;134;p4">
            <a:extLst>
              <a:ext uri="{FF2B5EF4-FFF2-40B4-BE49-F238E27FC236}">
                <a16:creationId xmlns:a16="http://schemas.microsoft.com/office/drawing/2014/main" id="{DA7A0E0C-2B9B-652A-C388-7B1B354561CF}"/>
              </a:ext>
            </a:extLst>
          </p:cNvPr>
          <p:cNvSpPr txBox="1"/>
          <p:nvPr/>
        </p:nvSpPr>
        <p:spPr>
          <a:xfrm>
            <a:off x="6162675" y="2695948"/>
            <a:ext cx="5487584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2FCC29-9E3F-6000-0A33-6CB6D3ED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3003684"/>
            <a:ext cx="5487584" cy="3336103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59403D15-D780-9860-BE00-0DF1C86D3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7" t="46284" r="18896" b="29733"/>
          <a:stretch/>
        </p:blipFill>
        <p:spPr bwMode="auto">
          <a:xfrm>
            <a:off x="6162675" y="1418902"/>
            <a:ext cx="5487584" cy="11516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E5C8965-204B-BF7B-E2E7-F1DF1AA19CB7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FE26538C-4759-F788-79F9-195CE76E0ED8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17D774AC-B3C6-FEB5-9C32-B2A2A0169D63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119CBC17-EA56-1D34-DE15-78A73E14ACB9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14169B40-65B0-A490-2261-1DCCF1B22F62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10A94F44-A299-E05B-1483-9FEF9F270662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8609036-0C3E-5A5F-1C95-22136412004F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7FB0DD5-C242-6BF7-512B-12C5C694626C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8A489AC-8D3D-3FE9-9DDE-8805D60B248D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8DF23AD-79D7-158D-8706-B4829C0C5283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49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Class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구현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– </a:t>
            </a:r>
            <a:r>
              <a:rPr lang="ko-KR" altLang="en-US" b="1" i="0" u="none" strike="noStrike" cap="none" dirty="0" err="1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순전파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예측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검증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2" y="1415402"/>
            <a:ext cx="10347627" cy="10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우선 과제의 목표였던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순전파와 예측기능을 구현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연산을 위해 정의한 기능들을 하나의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묶어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예측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검증 기능을 수행하도록 구현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추가적으로 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weights_plot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기능을 포함시켜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내부에 저장되어 있는 가중치를 시각화 할 수 있도록 구현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D0C7EA6-AB8E-CA6E-ADFD-1D0583E6F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3" y="2936151"/>
            <a:ext cx="5868837" cy="32407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34;p4">
            <a:extLst>
              <a:ext uri="{FF2B5EF4-FFF2-40B4-BE49-F238E27FC236}">
                <a16:creationId xmlns:a16="http://schemas.microsoft.com/office/drawing/2014/main" id="{02FECECC-D820-C2A0-E12C-7DF068870D48}"/>
              </a:ext>
            </a:extLst>
          </p:cNvPr>
          <p:cNvSpPr txBox="1"/>
          <p:nvPr/>
        </p:nvSpPr>
        <p:spPr>
          <a:xfrm>
            <a:off x="5781422" y="2545108"/>
            <a:ext cx="5868837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Class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파이프라인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6" name="Google Shape;134;p4">
            <a:extLst>
              <a:ext uri="{FF2B5EF4-FFF2-40B4-BE49-F238E27FC236}">
                <a16:creationId xmlns:a16="http://schemas.microsoft.com/office/drawing/2014/main" id="{EAF4FAE4-0C16-2027-35A8-43C356FFBA58}"/>
              </a:ext>
            </a:extLst>
          </p:cNvPr>
          <p:cNvSpPr txBox="1"/>
          <p:nvPr/>
        </p:nvSpPr>
        <p:spPr>
          <a:xfrm>
            <a:off x="1302631" y="2545208"/>
            <a:ext cx="4339611" cy="363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Class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구성 요소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초기함수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: __</a:t>
            </a: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init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__()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initialization_parameters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가중합</a:t>
            </a:r>
            <a:r>
              <a:rPr lang="ko-KR" altLang="en-US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연산 기능 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weight_sum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(X)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ko-KR" altLang="en-US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기능 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feed_forward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(X, y, </a:t>
            </a: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batch_size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get_batch_data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self.weight_sum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sigmoid_crossentropy_logits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accuracy_score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예측 기능 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predict(X,</a:t>
            </a:r>
            <a:r>
              <a:rPr lang="ko-KR" altLang="en-US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threshold)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검증 기능 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evaluate(X, y)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self.weight_sum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sigmoid_crossentropy_logits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accuracy_score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가중치 시각화 함수 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weights_plot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weights_plot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8CA8B1-9170-0E9C-B64F-42239EC4246D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B3A74F22-6CAC-AC16-AAB1-0BF6C354FE9C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671EE5FD-5FF3-BAA3-0B3E-BFF90DB5B362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1FDE039F-1A71-2327-DE99-BF8A27BF3A1E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7F808AD4-D732-77F8-76F1-03EE3ED909A6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B7BA7735-1F05-161B-BD58-CC2C5C90E230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1243FE0-69DA-C48E-710C-39721934F2A0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FA2E6BF-01E8-6644-7D48-5BBFABDB4B71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23B2D95-5E8C-1255-0D35-C21A2783D312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2C2EA0C-EA45-9F06-0A1F-CEEFB9CB375E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982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Class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구현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– </a:t>
            </a:r>
            <a:r>
              <a:rPr lang="ko-KR" altLang="en-US" b="1" i="0" u="none" strike="noStrike" cap="none" dirty="0" err="1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순전파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예측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검증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2" y="1415402"/>
            <a:ext cx="9688593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9" name="Google Shape;134;p4">
            <a:extLst>
              <a:ext uri="{FF2B5EF4-FFF2-40B4-BE49-F238E27FC236}">
                <a16:creationId xmlns:a16="http://schemas.microsoft.com/office/drawing/2014/main" id="{5C7AB726-677F-2E4E-54E9-A3E71214E9A3}"/>
              </a:ext>
            </a:extLst>
          </p:cNvPr>
          <p:cNvSpPr txBox="1"/>
          <p:nvPr/>
        </p:nvSpPr>
        <p:spPr>
          <a:xfrm>
            <a:off x="1302632" y="1837658"/>
            <a:ext cx="4783842" cy="1231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Class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내부 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초기함수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__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init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__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가중치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편향 생성 기능인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initialization_parameter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이용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입력 값 정보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input_dim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입력 층 노드 수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output_dim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: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출력 층 노드 수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에서 전역적으로 사용 가능하도록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self.w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self.b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저장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0" name="Google Shape;134;p4">
            <a:extLst>
              <a:ext uri="{FF2B5EF4-FFF2-40B4-BE49-F238E27FC236}">
                <a16:creationId xmlns:a16="http://schemas.microsoft.com/office/drawing/2014/main" id="{FFC393E5-1EC7-BC2C-23FD-EF3A2BEA6529}"/>
              </a:ext>
            </a:extLst>
          </p:cNvPr>
          <p:cNvSpPr txBox="1"/>
          <p:nvPr/>
        </p:nvSpPr>
        <p:spPr>
          <a:xfrm>
            <a:off x="1302631" y="3185425"/>
            <a:ext cx="4783842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5116FD8-8243-5142-9249-69B4D05C5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31" y="3493161"/>
            <a:ext cx="4783842" cy="1718640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DB509A9F-952D-4D09-06EF-1E987809B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84" b="71272"/>
          <a:stretch/>
        </p:blipFill>
        <p:spPr bwMode="auto">
          <a:xfrm>
            <a:off x="1768839" y="5330392"/>
            <a:ext cx="3851426" cy="1214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DF76F14-7923-1DDB-A075-7DB7C6D15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9" t="10505" r="28422" b="45408"/>
          <a:stretch/>
        </p:blipFill>
        <p:spPr bwMode="auto">
          <a:xfrm>
            <a:off x="7273472" y="4711690"/>
            <a:ext cx="2651664" cy="18329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134;p4">
            <a:extLst>
              <a:ext uri="{FF2B5EF4-FFF2-40B4-BE49-F238E27FC236}">
                <a16:creationId xmlns:a16="http://schemas.microsoft.com/office/drawing/2014/main" id="{44AAD84F-10A4-5C27-9435-F2923F314BE7}"/>
              </a:ext>
            </a:extLst>
          </p:cNvPr>
          <p:cNvSpPr txBox="1"/>
          <p:nvPr/>
        </p:nvSpPr>
        <p:spPr>
          <a:xfrm>
            <a:off x="6207383" y="1837658"/>
            <a:ext cx="4783842" cy="677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Class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내부 기능 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</a:t>
            </a:r>
            <a:r>
              <a:rPr lang="ko-KR" altLang="en-US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가중합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연산 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weight_sum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가중치와 편향에 대한 연산 결과 값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(logit)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출력하는 함수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array X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입력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-&gt;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self.w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와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행렬곱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-&gt;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self.b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값을 더하기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-&gt; y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1ED89C9-825D-6B53-C400-98D0D117C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384" y="2936982"/>
            <a:ext cx="4783842" cy="1715842"/>
          </a:xfrm>
          <a:prstGeom prst="rect">
            <a:avLst/>
          </a:prstGeom>
        </p:spPr>
      </p:pic>
      <p:sp>
        <p:nvSpPr>
          <p:cNvPr id="21" name="Google Shape;134;p4">
            <a:extLst>
              <a:ext uri="{FF2B5EF4-FFF2-40B4-BE49-F238E27FC236}">
                <a16:creationId xmlns:a16="http://schemas.microsoft.com/office/drawing/2014/main" id="{0B8D49EF-91C8-B302-756B-2CF1A88542F2}"/>
              </a:ext>
            </a:extLst>
          </p:cNvPr>
          <p:cNvSpPr txBox="1"/>
          <p:nvPr/>
        </p:nvSpPr>
        <p:spPr>
          <a:xfrm>
            <a:off x="6207383" y="2629246"/>
            <a:ext cx="4783842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9204D9-109A-3F91-5406-D2FA7BA868CD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0F06D5F2-F246-C3F0-CD11-FCB27BCF561C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233953D8-F9C1-2E59-DCFF-CC49D800E96C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826EA69F-0E85-DC25-8B71-0EF60B1A3FFA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id="{98B90CF2-7D6B-25FB-63AB-DD1C387268D2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9017647C-695D-5DA6-A29F-A7833BDF2B9E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09C7612-C2B4-B5A0-EC1D-99ACDAD595E9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0655E91-6B0E-CA07-D600-CDDFA371BB74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530DD1F-2999-38FD-DBE7-89D7DB948FA5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10DE2AA-EE03-3706-32AB-E3C914E1BD62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19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Class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구현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– </a:t>
            </a:r>
            <a:r>
              <a:rPr lang="ko-KR" altLang="en-US" b="1" i="0" u="none" strike="noStrike" cap="none" dirty="0" err="1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순전파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예측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검증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2" y="1415402"/>
            <a:ext cx="9688593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9" name="Google Shape;134;p4">
            <a:extLst>
              <a:ext uri="{FF2B5EF4-FFF2-40B4-BE49-F238E27FC236}">
                <a16:creationId xmlns:a16="http://schemas.microsoft.com/office/drawing/2014/main" id="{5C7AB726-677F-2E4E-54E9-A3E71214E9A3}"/>
              </a:ext>
            </a:extLst>
          </p:cNvPr>
          <p:cNvSpPr txBox="1"/>
          <p:nvPr/>
        </p:nvSpPr>
        <p:spPr>
          <a:xfrm>
            <a:off x="1302631" y="1837658"/>
            <a:ext cx="6831717" cy="215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Class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내부 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2. </a:t>
            </a:r>
            <a:r>
              <a:rPr lang="ko-KR" altLang="en-US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feed_forward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get_batch_data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함수를 이용해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mini-batch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얻어냄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batch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별로 연산을 반복적으로 수행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가중합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self.weight_sum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(X)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손실값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sigmoid_crossentropy_logits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(z, y)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정확도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accuracy_score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(z, y)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batch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마다 평균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손실값과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정확도를 출력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verbose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옵션을 통해 출력을 조절 가능하도록 함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verbose = 0 :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출력 하지 않는다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verbose = 1 : (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기본값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 Epoch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평균 손실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정확도 출력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verbose = 2 : Batch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별 평균 손실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정확도도 함께 출력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21" name="Google Shape;134;p4">
            <a:extLst>
              <a:ext uri="{FF2B5EF4-FFF2-40B4-BE49-F238E27FC236}">
                <a16:creationId xmlns:a16="http://schemas.microsoft.com/office/drawing/2014/main" id="{0B8D49EF-91C8-B302-756B-2CF1A88542F2}"/>
              </a:ext>
            </a:extLst>
          </p:cNvPr>
          <p:cNvSpPr txBox="1"/>
          <p:nvPr/>
        </p:nvSpPr>
        <p:spPr>
          <a:xfrm>
            <a:off x="8245227" y="1838521"/>
            <a:ext cx="2745997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40AEA7A-ACD6-E480-2412-330743BB0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 t="28516" r="18522" b="30713"/>
          <a:stretch/>
        </p:blipFill>
        <p:spPr bwMode="auto">
          <a:xfrm>
            <a:off x="1302632" y="4160888"/>
            <a:ext cx="6831718" cy="19068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F2717F-5284-06FF-CA98-714912156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229" y="2191765"/>
            <a:ext cx="2745996" cy="387592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890F9AA-3448-2578-61FE-BBC08CF0184F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47B042D5-264B-17F7-2E0B-02AABB501F94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66E4B97D-BF47-2766-7894-6DEFAD192A5F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F220DD4B-6FA1-AC02-509F-4860C1F6AE6C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6" name="순서도: 대체 처리 15">
              <a:extLst>
                <a:ext uri="{FF2B5EF4-FFF2-40B4-BE49-F238E27FC236}">
                  <a16:creationId xmlns:a16="http://schemas.microsoft.com/office/drawing/2014/main" id="{ED247FEB-26EB-1C4B-4EC3-C4027DBAF86B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8B3FFC82-62C2-5F15-ED55-97D7B1174AC8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4742C82-92AA-03F6-D013-9C23D9F23EB0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3DD35CA-9F0A-32D6-D3D7-8ADF979CA77F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72C7AFC-569A-0F0F-5DEC-B0DE09FDB931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D1CB8D4-7141-883F-427C-943DF910FE0E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32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Class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구현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– </a:t>
            </a:r>
            <a:r>
              <a:rPr lang="ko-KR" altLang="en-US" b="1" i="0" u="none" strike="noStrike" cap="none" dirty="0" err="1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순전파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예측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검증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2" y="1415402"/>
            <a:ext cx="9688593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9" name="Google Shape;134;p4">
            <a:extLst>
              <a:ext uri="{FF2B5EF4-FFF2-40B4-BE49-F238E27FC236}">
                <a16:creationId xmlns:a16="http://schemas.microsoft.com/office/drawing/2014/main" id="{5C7AB726-677F-2E4E-54E9-A3E71214E9A3}"/>
              </a:ext>
            </a:extLst>
          </p:cNvPr>
          <p:cNvSpPr txBox="1"/>
          <p:nvPr/>
        </p:nvSpPr>
        <p:spPr>
          <a:xfrm>
            <a:off x="1302632" y="1837658"/>
            <a:ext cx="4443907" cy="10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Class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내부 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예측 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predict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array X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입력 값으로 받음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활성화함수 연산을 실시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연산 결과 나온 확률 값에 따라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또는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1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분류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분류 기준점인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threshold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기본값은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0.5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설정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0" name="Google Shape;134;p4">
            <a:extLst>
              <a:ext uri="{FF2B5EF4-FFF2-40B4-BE49-F238E27FC236}">
                <a16:creationId xmlns:a16="http://schemas.microsoft.com/office/drawing/2014/main" id="{FFC393E5-1EC7-BC2C-23FD-EF3A2BEA6529}"/>
              </a:ext>
            </a:extLst>
          </p:cNvPr>
          <p:cNvSpPr txBox="1"/>
          <p:nvPr/>
        </p:nvSpPr>
        <p:spPr>
          <a:xfrm>
            <a:off x="2713352" y="2998578"/>
            <a:ext cx="2872834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8" name="Google Shape;134;p4">
            <a:extLst>
              <a:ext uri="{FF2B5EF4-FFF2-40B4-BE49-F238E27FC236}">
                <a16:creationId xmlns:a16="http://schemas.microsoft.com/office/drawing/2014/main" id="{44AAD84F-10A4-5C27-9435-F2923F314BE7}"/>
              </a:ext>
            </a:extLst>
          </p:cNvPr>
          <p:cNvSpPr txBox="1"/>
          <p:nvPr/>
        </p:nvSpPr>
        <p:spPr>
          <a:xfrm>
            <a:off x="6547318" y="1837658"/>
            <a:ext cx="4443907" cy="10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Class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내부 기능 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4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검증 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evaluate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X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와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label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입력 값으로 받음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순전파를 진행하여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logit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값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얻음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logit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과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label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평균 손실 값과 정확도를 연산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test data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일반화 가능성을 확인하는 용도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21" name="Google Shape;134;p4">
            <a:extLst>
              <a:ext uri="{FF2B5EF4-FFF2-40B4-BE49-F238E27FC236}">
                <a16:creationId xmlns:a16="http://schemas.microsoft.com/office/drawing/2014/main" id="{0B8D49EF-91C8-B302-756B-2CF1A88542F2}"/>
              </a:ext>
            </a:extLst>
          </p:cNvPr>
          <p:cNvSpPr txBox="1"/>
          <p:nvPr/>
        </p:nvSpPr>
        <p:spPr>
          <a:xfrm>
            <a:off x="7021745" y="3009457"/>
            <a:ext cx="3495051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B4E4BD6-CB25-64D4-4C10-85CEDE6E4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17" t="22555"/>
          <a:stretch/>
        </p:blipFill>
        <p:spPr bwMode="auto">
          <a:xfrm>
            <a:off x="1306949" y="3003631"/>
            <a:ext cx="1083518" cy="23188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89F5A2-32F1-19C6-B2B9-78A414B29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32" y="3306314"/>
            <a:ext cx="2872834" cy="2016137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BFB71DD-866B-7344-E3DD-A4341B4F4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9" t="57237" r="18522" b="3673"/>
          <a:stretch/>
        </p:blipFill>
        <p:spPr bwMode="auto">
          <a:xfrm>
            <a:off x="7013664" y="5368435"/>
            <a:ext cx="3511211" cy="11943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6F2DE12-BFDD-7E2B-4917-C9F9D0C11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745" y="3315280"/>
            <a:ext cx="3511211" cy="2007171"/>
          </a:xfrm>
          <a:prstGeom prst="rect">
            <a:avLst/>
          </a:prstGeom>
        </p:spPr>
      </p:pic>
      <p:sp>
        <p:nvSpPr>
          <p:cNvPr id="23" name="Google Shape;134;p4">
            <a:extLst>
              <a:ext uri="{FF2B5EF4-FFF2-40B4-BE49-F238E27FC236}">
                <a16:creationId xmlns:a16="http://schemas.microsoft.com/office/drawing/2014/main" id="{277FAEE3-CFD5-F1BB-A2AA-981BD29F528A}"/>
              </a:ext>
            </a:extLst>
          </p:cNvPr>
          <p:cNvSpPr txBox="1"/>
          <p:nvPr/>
        </p:nvSpPr>
        <p:spPr>
          <a:xfrm>
            <a:off x="1302632" y="5390625"/>
            <a:ext cx="4443907" cy="677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Class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내부 기능 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5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가중치 시각화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weights_plot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이전에 정의한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weights_plot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기능을 그대로 사용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입력값으로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내부적으로 저장 되어 있는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self.w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2A59758-4455-83FB-0F04-311302DDB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631" y="6095666"/>
            <a:ext cx="3009908" cy="4208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4BC99C4-F1E0-3B10-D14C-7AE7627AB043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BF1E8ABB-8ED6-EF97-3FF1-12AD8039CE80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6" name="순서도: 대체 처리 15">
              <a:extLst>
                <a:ext uri="{FF2B5EF4-FFF2-40B4-BE49-F238E27FC236}">
                  <a16:creationId xmlns:a16="http://schemas.microsoft.com/office/drawing/2014/main" id="{1E44B0B5-742E-240B-4ACA-324CFAC9D511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3569707-2ADD-E915-2F15-4BDCFC4C8FAC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id="{71587DAD-3D83-A2CA-DB2F-14BCE35CE794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C4A71D0F-77E2-BFBA-B5C9-4057EAF3C5CA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10A5B1-C380-1102-B49C-94DAFEA55A24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AA12B57-0F82-CD52-1CB0-59FD116C9E76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A33BDE0-F3F8-31DC-C5B4-D7EBDC35C44E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6B2B4B3-4CF8-1591-0AB8-2CC8A4E61F76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757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Class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구현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– </a:t>
            </a:r>
            <a:r>
              <a:rPr lang="ko-KR" altLang="en-US" b="1" i="0" u="none" strike="noStrike" cap="none" dirty="0" err="1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순전파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예측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검증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3" y="1415402"/>
            <a:ext cx="3367980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동작 테스트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485794C-4404-9D1D-634D-1B9112634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798" y="1783553"/>
            <a:ext cx="2435650" cy="11219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16BEB6F-8D73-D68E-78BD-6B1C10100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98" y="2965929"/>
            <a:ext cx="2435650" cy="356648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4F3C646-A88F-1D97-B990-B83897330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795" y="1978415"/>
            <a:ext cx="3159830" cy="72081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A72F6CD-CB22-6120-ED9C-7C3A3D596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795" y="2965929"/>
            <a:ext cx="3159830" cy="173183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766E9EB-36F7-55A1-21AD-1672FAC7F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105" y="2040929"/>
            <a:ext cx="3540155" cy="58769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0C8F889-D389-64FF-B751-D9AFA2219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5694" y="2697005"/>
            <a:ext cx="823840" cy="20007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F713EA9-7F75-B53D-3CB4-7FAF86888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6651" y="5017224"/>
            <a:ext cx="2627059" cy="42550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383B201-A412-695D-C073-B2EA2645A1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0105" y="5541737"/>
            <a:ext cx="3540154" cy="305495"/>
          </a:xfrm>
          <a:prstGeom prst="rect">
            <a:avLst/>
          </a:prstGeom>
        </p:spPr>
      </p:pic>
      <p:sp>
        <p:nvSpPr>
          <p:cNvPr id="38" name="Google Shape;134;p4">
            <a:extLst>
              <a:ext uri="{FF2B5EF4-FFF2-40B4-BE49-F238E27FC236}">
                <a16:creationId xmlns:a16="http://schemas.microsoft.com/office/drawing/2014/main" id="{7922ED0F-C0EE-A638-E0AA-7B16F51228F8}"/>
              </a:ext>
            </a:extLst>
          </p:cNvPr>
          <p:cNvSpPr txBox="1"/>
          <p:nvPr/>
        </p:nvSpPr>
        <p:spPr>
          <a:xfrm>
            <a:off x="4809794" y="1415402"/>
            <a:ext cx="3159830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feed_forward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동작 테스트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9" name="Google Shape;134;p4">
            <a:extLst>
              <a:ext uri="{FF2B5EF4-FFF2-40B4-BE49-F238E27FC236}">
                <a16:creationId xmlns:a16="http://schemas.microsoft.com/office/drawing/2014/main" id="{AF2D033B-95B7-958C-D167-7FC22E01D190}"/>
              </a:ext>
            </a:extLst>
          </p:cNvPr>
          <p:cNvSpPr txBox="1"/>
          <p:nvPr/>
        </p:nvSpPr>
        <p:spPr>
          <a:xfrm>
            <a:off x="8110105" y="1410127"/>
            <a:ext cx="3540154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predict &amp; evaluate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동작 테스트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C1CEEF-BE86-F424-5874-78D698AB0BF8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3AD479CC-784E-095C-6C41-D5F24FF0627C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66EA82F4-1C9E-909A-C674-A8F8FEDC601B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18BC3869-8CF0-2B56-9968-D20048492A31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118A93AE-D094-F175-3B17-351165CC8207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9184B38D-0C90-ADDC-CEC8-FF2E197E8E62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929E823-3183-68F6-4294-CF62BDD4B389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CAF772A-9CAD-1517-21EB-03F13580C3B0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D1689F5-C808-DD0C-A8C6-B770A4E783C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42F6F66-9B01-73D3-7519-C7325F473414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16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Class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추가 구현</a:t>
            </a:r>
            <a:r>
              <a:rPr lang="ko-KR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– </a:t>
            </a:r>
            <a:r>
              <a:rPr lang="ko-KR" altLang="en-US" b="1" i="0" u="none" strike="noStrike" cap="none" dirty="0" err="1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역전파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학습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2" y="1415402"/>
            <a:ext cx="10347627" cy="10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NeuralNetwork_additional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우선 과제의 목표에서 한단계 더 나아가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서 추가적으로 역전파와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학습 기능을 구현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이전에 정의해 놓았던 기존의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상속받고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역전파와 학습기능을 추가적으로 구현 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지정한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Epoch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수만큼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Batch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단위로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반복을 수행하고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Batch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단위로 가중치와 편향을 업데이트하며 학습을 진행하게 됨</a:t>
            </a: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9" name="Google Shape;134;p4">
            <a:extLst>
              <a:ext uri="{FF2B5EF4-FFF2-40B4-BE49-F238E27FC236}">
                <a16:creationId xmlns:a16="http://schemas.microsoft.com/office/drawing/2014/main" id="{5C7AB726-677F-2E4E-54E9-A3E71214E9A3}"/>
              </a:ext>
            </a:extLst>
          </p:cNvPr>
          <p:cNvSpPr txBox="1"/>
          <p:nvPr/>
        </p:nvSpPr>
        <p:spPr>
          <a:xfrm>
            <a:off x="1302631" y="2545208"/>
            <a:ext cx="4339611" cy="363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Class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NeuralNetwork_additional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구성 요소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초기함수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: __</a:t>
            </a: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init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__()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super().__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init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__()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self.w</a:t>
            </a:r>
            <a:endParaRPr lang="en-US" altLang="ko-KR" sz="1200" b="1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self.b</a:t>
            </a:r>
            <a:endParaRPr lang="en-US" altLang="ko-KR" sz="1200" b="1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1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역전파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기능 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200" b="1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feed_backward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(X, z, y)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sigmoid_crossentropy_logits_prime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self.dE_dw</a:t>
            </a:r>
            <a:endParaRPr lang="en-US" altLang="ko-KR" sz="1200" b="1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self.dE_db</a:t>
            </a:r>
            <a:endParaRPr lang="en-US" altLang="ko-KR" sz="1200" b="1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 기능 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training(X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y, </a:t>
            </a: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batch_size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epochs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get_batch_data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self.weight_sum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sigmoid_crossentropy_logits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accuracy_score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self.feed_backward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1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</a:t>
            </a: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.w</a:t>
            </a:r>
            <a:r>
              <a:rPr lang="en-US" altLang="ko-KR" sz="12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-=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lr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*</a:t>
            </a: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self.dE_dw</a:t>
            </a:r>
            <a:endParaRPr lang="en-US" altLang="ko-KR" sz="1200" b="1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b="1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self.b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-=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lr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*</a:t>
            </a:r>
            <a:r>
              <a:rPr lang="en-US" altLang="ko-KR" sz="12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self.dE_db</a:t>
            </a:r>
            <a:endParaRPr lang="en-US" altLang="ko-KR" sz="1200" b="1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5" name="Google Shape;134;p4">
            <a:extLst>
              <a:ext uri="{FF2B5EF4-FFF2-40B4-BE49-F238E27FC236}">
                <a16:creationId xmlns:a16="http://schemas.microsoft.com/office/drawing/2014/main" id="{02FECECC-D820-C2A0-E12C-7DF068870D48}"/>
              </a:ext>
            </a:extLst>
          </p:cNvPr>
          <p:cNvSpPr txBox="1"/>
          <p:nvPr/>
        </p:nvSpPr>
        <p:spPr>
          <a:xfrm>
            <a:off x="5781422" y="2545108"/>
            <a:ext cx="5868837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Class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NeuralNetwork_additional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파이프라인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90B8EA19-B80E-34F7-F02E-99FC4BDA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2" y="2978063"/>
            <a:ext cx="5868837" cy="31978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C530470-AE16-3DC6-2A41-E22AC3C0CD65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2815F128-2CEA-0C62-FB43-E5CDF3061F6D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140F081D-6C69-43C0-37D3-516B79A74727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F851B680-411A-2718-1FC5-6CE9185F93E8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6" name="순서도: 대체 처리 15">
              <a:extLst>
                <a:ext uri="{FF2B5EF4-FFF2-40B4-BE49-F238E27FC236}">
                  <a16:creationId xmlns:a16="http://schemas.microsoft.com/office/drawing/2014/main" id="{A217C716-95FB-0984-7E9E-BF7868120721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DB695E35-9307-FAAF-C9AC-974B518C2AB3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9EC2CC3-BEEE-C4C8-5106-6806E0E5775A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7877647-CCF3-D5D8-53B5-4CC31E862F09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B10D4ED-CF20-5D8F-32A5-50B461356B7E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AF48373-2116-B63D-2B12-AD30FC162CA3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7413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Class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추가 구현</a:t>
            </a:r>
            <a:r>
              <a:rPr lang="ko-KR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– </a:t>
            </a:r>
            <a:r>
              <a:rPr lang="ko-KR" altLang="en-US" b="1" i="0" u="none" strike="noStrike" cap="none" dirty="0" err="1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역전파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학습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2" y="1415402"/>
            <a:ext cx="9688593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NeuralNetwork_additional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9" name="Google Shape;134;p4">
            <a:extLst>
              <a:ext uri="{FF2B5EF4-FFF2-40B4-BE49-F238E27FC236}">
                <a16:creationId xmlns:a16="http://schemas.microsoft.com/office/drawing/2014/main" id="{5C7AB726-677F-2E4E-54E9-A3E71214E9A3}"/>
              </a:ext>
            </a:extLst>
          </p:cNvPr>
          <p:cNvSpPr txBox="1"/>
          <p:nvPr/>
        </p:nvSpPr>
        <p:spPr>
          <a:xfrm>
            <a:off x="1302632" y="1837658"/>
            <a:ext cx="9688593" cy="2339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Class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내부 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초기함수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__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init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__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상속받아 역전파와 학습 기능을 추가적으로 구현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NeuralNetwork_additional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초기함수 또한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__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init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__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함수를 그대로 상속받음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super().__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init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__()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입력 값 정보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input_dim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입력 층 노드 수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output_dim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: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출력 층 노드 수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선언시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초기 가중치와 편향을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에서 전역적으로 사용하도록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self.w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self.b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저장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0" name="Google Shape;134;p4">
            <a:extLst>
              <a:ext uri="{FF2B5EF4-FFF2-40B4-BE49-F238E27FC236}">
                <a16:creationId xmlns:a16="http://schemas.microsoft.com/office/drawing/2014/main" id="{FFC393E5-1EC7-BC2C-23FD-EF3A2BEA6529}"/>
              </a:ext>
            </a:extLst>
          </p:cNvPr>
          <p:cNvSpPr txBox="1"/>
          <p:nvPr/>
        </p:nvSpPr>
        <p:spPr>
          <a:xfrm>
            <a:off x="6413010" y="4422920"/>
            <a:ext cx="4578215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1F1B32-E097-40A5-64A0-8D9CB98B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10" y="4730656"/>
            <a:ext cx="4578215" cy="1631912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C4006ACE-E113-1C32-3EB0-7906296F4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47" b="71742"/>
          <a:stretch/>
        </p:blipFill>
        <p:spPr bwMode="auto">
          <a:xfrm>
            <a:off x="1302632" y="4768102"/>
            <a:ext cx="4990593" cy="15570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F9E8067-3266-13B7-AE08-A612F66DE2CF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13DC9215-AE07-1FF5-E042-62E7AE693D61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04CC2AFC-9A3E-21CD-D7C5-02363C0032A7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6" name="순서도: 대체 처리 15">
              <a:extLst>
                <a:ext uri="{FF2B5EF4-FFF2-40B4-BE49-F238E27FC236}">
                  <a16:creationId xmlns:a16="http://schemas.microsoft.com/office/drawing/2014/main" id="{ED754BFD-4DBD-2E5D-FFE8-7ACDCF71EF3B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03967A18-A1FC-A485-9582-7AD7EA83C20A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8" name="순서도: 대체 처리 17">
              <a:extLst>
                <a:ext uri="{FF2B5EF4-FFF2-40B4-BE49-F238E27FC236}">
                  <a16:creationId xmlns:a16="http://schemas.microsoft.com/office/drawing/2014/main" id="{9D3F4BA9-A844-20F0-0933-275EE3A69E88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F639707-653A-2C0A-C16E-17D4D84656CB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7E6688F-B3C2-3464-B4C9-542B2F67A369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B3A4001-9E99-404A-F687-252250CEB9E6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1A60952-3AD0-E007-D79B-ABDA49245A17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214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p4">
            <a:extLst>
              <a:ext uri="{FF2B5EF4-FFF2-40B4-BE49-F238E27FC236}">
                <a16:creationId xmlns:a16="http://schemas.microsoft.com/office/drawing/2014/main" id="{18413713-DCEC-A462-E6B7-9270D56A6A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cxnSp>
        <p:nvCxnSpPr>
          <p:cNvPr id="6" name="Google Shape;136;p4">
            <a:extLst>
              <a:ext uri="{FF2B5EF4-FFF2-40B4-BE49-F238E27FC236}">
                <a16:creationId xmlns:a16="http://schemas.microsoft.com/office/drawing/2014/main" id="{C9B2F76F-B369-B61D-942F-06C66DB48E19}"/>
              </a:ext>
            </a:extLst>
          </p:cNvPr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46;p5">
            <a:extLst>
              <a:ext uri="{FF2B5EF4-FFF2-40B4-BE49-F238E27FC236}">
                <a16:creationId xmlns:a16="http://schemas.microsoft.com/office/drawing/2014/main" id="{0A831D4F-D3BD-C432-F3B0-3909E66B546A}"/>
              </a:ext>
            </a:extLst>
          </p:cNvPr>
          <p:cNvSpPr txBox="1"/>
          <p:nvPr/>
        </p:nvSpPr>
        <p:spPr>
          <a:xfrm>
            <a:off x="1164392" y="313361"/>
            <a:ext cx="49316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Code States AI Bootcamp CP1</a:t>
            </a:r>
          </a:p>
        </p:txBody>
      </p:sp>
      <p:pic>
        <p:nvPicPr>
          <p:cNvPr id="2" name="Google Shape;75;p1">
            <a:extLst>
              <a:ext uri="{FF2B5EF4-FFF2-40B4-BE49-F238E27FC236}">
                <a16:creationId xmlns:a16="http://schemas.microsoft.com/office/drawing/2014/main" id="{562EEC62-EC68-829D-E13F-464D72A81A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1;g124cb77f799_0_1">
            <a:extLst>
              <a:ext uri="{FF2B5EF4-FFF2-40B4-BE49-F238E27FC236}">
                <a16:creationId xmlns:a16="http://schemas.microsoft.com/office/drawing/2014/main" id="{1919746C-F706-EDA0-4415-E4BFABA8FF78}"/>
              </a:ext>
            </a:extLst>
          </p:cNvPr>
          <p:cNvSpPr txBox="1"/>
          <p:nvPr/>
        </p:nvSpPr>
        <p:spPr>
          <a:xfrm>
            <a:off x="3935760" y="3121222"/>
            <a:ext cx="677541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altLang="ko-KR" sz="4000" b="1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01. </a:t>
            </a:r>
            <a:r>
              <a:rPr lang="ko-KR" altLang="en-US" sz="4000" b="1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프로젝트 개요</a:t>
            </a:r>
            <a:endParaRPr lang="ko-KR" altLang="en-US" sz="5400" b="1" i="0" u="none" strike="noStrike" cap="none" dirty="0">
              <a:solidFill>
                <a:srgbClr val="3F3F3F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pic>
        <p:nvPicPr>
          <p:cNvPr id="13" name="Google Shape;75;p1">
            <a:extLst>
              <a:ext uri="{FF2B5EF4-FFF2-40B4-BE49-F238E27FC236}">
                <a16:creationId xmlns:a16="http://schemas.microsoft.com/office/drawing/2014/main" id="{ACF51B0E-500F-6E58-8CCA-643B113DB9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30000" y="2581612"/>
            <a:ext cx="1694775" cy="169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864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Class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추가 구현</a:t>
            </a:r>
            <a:r>
              <a:rPr lang="ko-KR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– </a:t>
            </a:r>
            <a:r>
              <a:rPr lang="ko-KR" altLang="en-US" b="1" i="0" u="none" strike="noStrike" cap="none" dirty="0" err="1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역전파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학습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2" y="1415402"/>
            <a:ext cx="9688593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NeuralNetwork_additional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9" name="Google Shape;134;p4">
            <a:extLst>
              <a:ext uri="{FF2B5EF4-FFF2-40B4-BE49-F238E27FC236}">
                <a16:creationId xmlns:a16="http://schemas.microsoft.com/office/drawing/2014/main" id="{5C7AB726-677F-2E4E-54E9-A3E71214E9A3}"/>
              </a:ext>
            </a:extLst>
          </p:cNvPr>
          <p:cNvSpPr txBox="1"/>
          <p:nvPr/>
        </p:nvSpPr>
        <p:spPr>
          <a:xfrm>
            <a:off x="1302631" y="1837658"/>
            <a:ext cx="9688593" cy="1785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Class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내부 기능 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</a:t>
            </a:r>
            <a:r>
              <a:rPr lang="ko-KR" altLang="en-US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역전파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feed_backward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입력층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(X), label(z), logit(y)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입력받고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sigmoid_crossentropy_logits_prime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으로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연산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dy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= logit 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값에서의 손실함수의 순간 기울기 값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dw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와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db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연산하고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에서 전역적으로 사용하도록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self.dE_dw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self.dE_db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저장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dw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: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가중치에 대한 손실함수의 순간 기울기 값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657350" lvl="3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X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의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역행렬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dy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dw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과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의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행렬곱으로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구함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db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: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편향에 대한 손실함수의 순간 기울기 값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657350" lvl="3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의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열방향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(axis=0)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합계로 구함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21" name="Google Shape;134;p4">
            <a:extLst>
              <a:ext uri="{FF2B5EF4-FFF2-40B4-BE49-F238E27FC236}">
                <a16:creationId xmlns:a16="http://schemas.microsoft.com/office/drawing/2014/main" id="{0B8D49EF-91C8-B302-756B-2CF1A88542F2}"/>
              </a:ext>
            </a:extLst>
          </p:cNvPr>
          <p:cNvSpPr txBox="1"/>
          <p:nvPr/>
        </p:nvSpPr>
        <p:spPr>
          <a:xfrm>
            <a:off x="6275294" y="3737242"/>
            <a:ext cx="4715931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3E125EF-94A9-D0D1-8595-5D5975A7F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94" y="4050861"/>
            <a:ext cx="4715931" cy="2368635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156E5FD7-83C7-1AC2-C0CF-C486149F5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9" t="7513" r="1615" b="25486"/>
          <a:stretch/>
        </p:blipFill>
        <p:spPr bwMode="auto">
          <a:xfrm>
            <a:off x="1302631" y="3737242"/>
            <a:ext cx="4758477" cy="2682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B305683-F18D-2538-E6DC-010D9A5F1C40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113149C6-3D90-EE25-4CAF-6A15E5574974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185EB434-5449-F15F-F759-C4C5CAE25842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1EE8C279-08AE-5E47-CF89-E4E13DAD4AEA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F449D5C0-B06A-594B-CD7C-193BE57E06C1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B0D14B92-E10E-7129-B591-C4329974FD10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4FDDB8E-FE23-B5CE-0C25-9E6B9C4E79CF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22C36C1-34E4-41C1-B575-92424732E7D9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2FCCD7D-E8E1-E9C0-A3BF-20024AFBE6B5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77E801F-3D0E-588B-91EF-853F818B660C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66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Class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추가 구현</a:t>
            </a:r>
            <a:r>
              <a:rPr lang="ko-KR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– </a:t>
            </a:r>
            <a:r>
              <a:rPr lang="ko-KR" altLang="en-US" b="1" i="0" u="none" strike="noStrike" cap="none" dirty="0" err="1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역전파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학습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2" y="1415402"/>
            <a:ext cx="9688593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NeuralNetwork_additional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9" name="Google Shape;134;p4">
            <a:extLst>
              <a:ext uri="{FF2B5EF4-FFF2-40B4-BE49-F238E27FC236}">
                <a16:creationId xmlns:a16="http://schemas.microsoft.com/office/drawing/2014/main" id="{5C7AB726-677F-2E4E-54E9-A3E71214E9A3}"/>
              </a:ext>
            </a:extLst>
          </p:cNvPr>
          <p:cNvSpPr txBox="1"/>
          <p:nvPr/>
        </p:nvSpPr>
        <p:spPr>
          <a:xfrm>
            <a:off x="1302631" y="1757983"/>
            <a:ext cx="5904977" cy="1785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Class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내부 기능 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 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training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입력값으로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추가적으로 입력하는 변수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epochs,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learning_rate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지정한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epoch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수만큼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역전파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파라미터 업데이트 수행함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미니배치를 고려해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batch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단위로 연산 및 업데이트 수행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feed_backward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 연산하고 저장한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dw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와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self.dE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db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</a:t>
            </a:r>
            <a:b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learning_rate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와 곱해서 빼서 파라미터 업데이트를 수행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epoch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끝날때마다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평균손실과 정확도를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self.history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에 저장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마찬가지로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verbose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통해 출력을 조절할 수 있음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0: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출력안함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 1 (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기본값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): epoch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출력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/ 2: batch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도 출력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21" name="Google Shape;134;p4">
            <a:extLst>
              <a:ext uri="{FF2B5EF4-FFF2-40B4-BE49-F238E27FC236}">
                <a16:creationId xmlns:a16="http://schemas.microsoft.com/office/drawing/2014/main" id="{0B8D49EF-91C8-B302-756B-2CF1A88542F2}"/>
              </a:ext>
            </a:extLst>
          </p:cNvPr>
          <p:cNvSpPr txBox="1"/>
          <p:nvPr/>
        </p:nvSpPr>
        <p:spPr>
          <a:xfrm>
            <a:off x="1302631" y="3612737"/>
            <a:ext cx="5883380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FE77A008-6087-1D2D-4433-100C36C8E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19"/>
          <a:stretch/>
        </p:blipFill>
        <p:spPr bwMode="auto">
          <a:xfrm>
            <a:off x="7274940" y="1757983"/>
            <a:ext cx="3716285" cy="28407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898ED18-6AD4-B541-FAC7-5BC7E79541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1302632" y="3920473"/>
            <a:ext cx="2908024" cy="26241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29B2667-1368-98C8-F8B0-2CDBC5C639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4277987" y="3920473"/>
            <a:ext cx="2908024" cy="2624165"/>
          </a:xfrm>
          <a:prstGeom prst="rect">
            <a:avLst/>
          </a:prstGeom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7F6EC9CA-A92B-B2DA-6111-9084B3E8E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6" t="7232" r="1767" b="24926"/>
          <a:stretch/>
        </p:blipFill>
        <p:spPr bwMode="auto">
          <a:xfrm>
            <a:off x="7456682" y="4631012"/>
            <a:ext cx="3352799" cy="19136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A98982F-41BD-A708-2317-18FF88F0E7DF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430F2043-674B-C70E-70BF-707DAEB2D570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C3032766-7805-7068-6AA6-459AB381C767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CAFE2CDF-92E7-CB05-D186-2C801367194E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1A4EAA10-36B6-24C2-A285-5A6F4539D58A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6" name="순서도: 대체 처리 15">
              <a:extLst>
                <a:ext uri="{FF2B5EF4-FFF2-40B4-BE49-F238E27FC236}">
                  <a16:creationId xmlns:a16="http://schemas.microsoft.com/office/drawing/2014/main" id="{E78D3695-4935-FA8C-155A-F155079901EA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1ECCC1A-5B21-EB4E-4A08-96070B35EB9D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CA30AAC-1CCA-AE1D-A208-B6739312C69E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AD48811-31C6-AC7A-BC31-4841C4163C64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FA8CA56-875E-3194-0E3D-1FCF65C3BD9E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3884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Class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추가 구현</a:t>
            </a:r>
            <a:r>
              <a:rPr lang="ko-KR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– </a:t>
            </a:r>
            <a:r>
              <a:rPr lang="ko-KR" altLang="en-US" b="1" i="0" u="none" strike="noStrike" cap="none" dirty="0" err="1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역전파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학습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3" y="1415402"/>
            <a:ext cx="4560285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NeuralNetwork_additional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동작 테스트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520634-698B-9F6A-5D29-84C6CECA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832" y="1763029"/>
            <a:ext cx="2987485" cy="11265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7C8B6C-52AC-2976-E7BB-AF78F9B82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447" y="2965929"/>
            <a:ext cx="2466253" cy="3566487"/>
          </a:xfrm>
          <a:prstGeom prst="rect">
            <a:avLst/>
          </a:prstGeom>
        </p:spPr>
      </p:pic>
      <p:sp>
        <p:nvSpPr>
          <p:cNvPr id="11" name="Google Shape;134;p4">
            <a:extLst>
              <a:ext uri="{FF2B5EF4-FFF2-40B4-BE49-F238E27FC236}">
                <a16:creationId xmlns:a16="http://schemas.microsoft.com/office/drawing/2014/main" id="{6B04C301-71F1-B543-F027-858B116FDF06}"/>
              </a:ext>
            </a:extLst>
          </p:cNvPr>
          <p:cNvSpPr txBox="1"/>
          <p:nvPr/>
        </p:nvSpPr>
        <p:spPr>
          <a:xfrm>
            <a:off x="6002099" y="1415402"/>
            <a:ext cx="4560285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: training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동작 테스트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0678D6-B01B-2492-AF56-A0AAF66F0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999" y="1971516"/>
            <a:ext cx="4560286" cy="7218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43EA5D4-4D30-8939-77D4-DB5C12DA4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379" y="2889574"/>
            <a:ext cx="2107525" cy="364802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471E1A0-4BAB-A4D6-B7E0-E3F8FE9FF3AC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19442149-FFBB-9A64-6FEA-60EEC91091E7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4C973F69-9740-AB50-B17A-735C2E067442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6" name="순서도: 대체 처리 15">
              <a:extLst>
                <a:ext uri="{FF2B5EF4-FFF2-40B4-BE49-F238E27FC236}">
                  <a16:creationId xmlns:a16="http://schemas.microsoft.com/office/drawing/2014/main" id="{B966C7FD-5EC6-E787-7D49-265FDC4FF930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70094BD3-3530-02A9-924D-BAC838EE01DF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id="{1D930A30-4BFF-AE35-8B3E-111C8601CE07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D02E19E-5D87-CEAB-FAFE-52B7FE14DC79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06302BC-F423-B1A7-64F6-7615D0055F87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7A0F8F2-17F0-71BD-6630-4DDF9A61A854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628577F-4B3A-AAE6-2CDB-B68DD029B2CC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711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Class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추가 구현</a:t>
            </a:r>
            <a:r>
              <a:rPr lang="ko-KR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– </a:t>
            </a:r>
            <a:r>
              <a:rPr lang="ko-KR" altLang="en-US" b="1" i="0" u="none" strike="noStrike" cap="none" dirty="0" err="1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역전파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,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학습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2854072" y="1415402"/>
            <a:ext cx="6308402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NeuralNetwork_additional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동작 테스트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 (verbose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테스트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D01635-282F-BFCA-AF02-A4B06EA45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797" y="1757982"/>
            <a:ext cx="6308401" cy="7278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EA993C-7F2D-709C-B978-B8D0DA80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687" y="2520719"/>
            <a:ext cx="3091172" cy="402392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92E758C-C07A-7819-0680-75AEDBA8A2A2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B4C4605F-1C52-A4C2-82C9-CC5B936C0096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52657008-8107-C136-8276-21C6EF8858D9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99B31EE0-1FAD-AA51-60A2-829191621588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29B6EA95-33C4-BA12-ECE5-F59ECA462391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8F27C323-ED1C-3102-A7A9-EC709DBBB03A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F93D292-D412-54E2-F06A-FF0AFDE101D7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751220D-FD35-B689-CC78-A46EC209CE45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2BC6CBD-29C0-8F48-AE6C-58C471574BDA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E952B51-D598-CDDB-5E4F-4295ED8FD30B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6540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(ANN) – </a:t>
            </a:r>
            <a:r>
              <a:rPr lang="ko-KR" altLang="en-US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및 함수 정의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1" y="1415402"/>
            <a:ext cx="7186945" cy="1231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3-7.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 곡선 시각화 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plot_history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Class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내부에서 저장되어 있는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self.history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딕셔너리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시각화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epoch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에 따른 손실함수 및 정확도의 변화를 시각화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matplotlib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만을 활용하여 시각화 진행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28" name="Google Shape;134;p4">
            <a:extLst>
              <a:ext uri="{FF2B5EF4-FFF2-40B4-BE49-F238E27FC236}">
                <a16:creationId xmlns:a16="http://schemas.microsoft.com/office/drawing/2014/main" id="{A0436CBC-EAF1-BCDA-EB49-965348FCCDE6}"/>
              </a:ext>
            </a:extLst>
          </p:cNvPr>
          <p:cNvSpPr txBox="1"/>
          <p:nvPr/>
        </p:nvSpPr>
        <p:spPr>
          <a:xfrm>
            <a:off x="8632629" y="1410558"/>
            <a:ext cx="3017630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1" name="Google Shape;134;p4">
            <a:extLst>
              <a:ext uri="{FF2B5EF4-FFF2-40B4-BE49-F238E27FC236}">
                <a16:creationId xmlns:a16="http://schemas.microsoft.com/office/drawing/2014/main" id="{DA7A0E0C-2B9B-652A-C388-7B1B354561CF}"/>
              </a:ext>
            </a:extLst>
          </p:cNvPr>
          <p:cNvSpPr txBox="1"/>
          <p:nvPr/>
        </p:nvSpPr>
        <p:spPr>
          <a:xfrm>
            <a:off x="1302630" y="2754044"/>
            <a:ext cx="3558988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학습곡선 동작 테스트 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7061EA-BFDE-E4A5-9F3C-B4C553766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629" y="1748295"/>
            <a:ext cx="3017630" cy="4606459"/>
          </a:xfrm>
          <a:prstGeom prst="rect">
            <a:avLst/>
          </a:prstGeom>
        </p:spPr>
      </p:pic>
      <p:sp>
        <p:nvSpPr>
          <p:cNvPr id="11" name="Google Shape;134;p4">
            <a:extLst>
              <a:ext uri="{FF2B5EF4-FFF2-40B4-BE49-F238E27FC236}">
                <a16:creationId xmlns:a16="http://schemas.microsoft.com/office/drawing/2014/main" id="{43C80609-F8F5-2262-CC5F-564528302346}"/>
              </a:ext>
            </a:extLst>
          </p:cNvPr>
          <p:cNvSpPr txBox="1"/>
          <p:nvPr/>
        </p:nvSpPr>
        <p:spPr>
          <a:xfrm>
            <a:off x="4930589" y="2754044"/>
            <a:ext cx="3558988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학습곡선 동작 테스트 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3B1A113-5185-15EE-CC17-5A4C104A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30" y="3073003"/>
            <a:ext cx="3558988" cy="8468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57F08C8-E4A5-A5A3-39AD-71AF0ED55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588" y="3073003"/>
            <a:ext cx="3558988" cy="103977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0872F3-31A7-FE16-952D-6A5CC4D1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30" y="3931040"/>
            <a:ext cx="1783970" cy="171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915774-CE64-8859-0AEC-146CD00D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4" y="3931040"/>
            <a:ext cx="1783970" cy="171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1797B42-6D55-65AE-69F3-8E0814BCC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0588" y="4155826"/>
            <a:ext cx="3558988" cy="1277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E7B16B0-3F05-DDDA-FCF4-AE8A76F321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0588" y="4283618"/>
            <a:ext cx="3558988" cy="13945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FE495C1-D00B-63AE-AB05-AC74EB512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88" y="4448955"/>
            <a:ext cx="1783970" cy="17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921ADC4-317C-E2B6-FEAE-77569B66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082" y="4435267"/>
            <a:ext cx="1783971" cy="178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6691C30-4A3B-C0F1-7C4A-58C048127AA3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B8D83F37-1C16-63A3-15AC-15800A2CDA21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B9248161-1C4A-9B6B-5B1E-4B058C4978A5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FA4C58D6-93C0-59ED-7C17-8E077A93607C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6" name="순서도: 대체 처리 15">
              <a:extLst>
                <a:ext uri="{FF2B5EF4-FFF2-40B4-BE49-F238E27FC236}">
                  <a16:creationId xmlns:a16="http://schemas.microsoft.com/office/drawing/2014/main" id="{36C49283-4914-B234-6A64-476BBBCDC5CB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A32056A2-4A44-E577-1B18-AD83A49F71EB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822C065-9D61-788D-D150-69A307DE2DE5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C348B9B-2041-0F52-39CA-39A68C7C081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992B162-05F3-B5DE-567C-D49B111A1FAF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EE92B6D-04EE-8851-1303-5700A2FEDF21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6156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 동작함수 정의 및 테스트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1" y="1415402"/>
            <a:ext cx="4793369" cy="1415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4-1.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 동작 기능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 : main()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전처리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및 분리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1-1 ~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2-4)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class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feed_forward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X_train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y_train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mb_size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=4)</a:t>
            </a:r>
          </a:p>
        </p:txBody>
      </p:sp>
      <p:sp>
        <p:nvSpPr>
          <p:cNvPr id="28" name="Google Shape;134;p4">
            <a:extLst>
              <a:ext uri="{FF2B5EF4-FFF2-40B4-BE49-F238E27FC236}">
                <a16:creationId xmlns:a16="http://schemas.microsoft.com/office/drawing/2014/main" id="{A0436CBC-EAF1-BCDA-EB49-965348FCCDE6}"/>
              </a:ext>
            </a:extLst>
          </p:cNvPr>
          <p:cNvSpPr txBox="1"/>
          <p:nvPr/>
        </p:nvSpPr>
        <p:spPr>
          <a:xfrm>
            <a:off x="1302631" y="3623930"/>
            <a:ext cx="4793369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 동작 테스트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</p:txBody>
      </p:sp>
      <p:sp>
        <p:nvSpPr>
          <p:cNvPr id="31" name="Google Shape;134;p4">
            <a:extLst>
              <a:ext uri="{FF2B5EF4-FFF2-40B4-BE49-F238E27FC236}">
                <a16:creationId xmlns:a16="http://schemas.microsoft.com/office/drawing/2014/main" id="{DA7A0E0C-2B9B-652A-C388-7B1B354561CF}"/>
              </a:ext>
            </a:extLst>
          </p:cNvPr>
          <p:cNvSpPr txBox="1"/>
          <p:nvPr/>
        </p:nvSpPr>
        <p:spPr>
          <a:xfrm>
            <a:off x="6845773" y="1415402"/>
            <a:ext cx="4197162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C5BD88-0D56-2E7B-A51E-B26AFE83C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773" y="1861759"/>
            <a:ext cx="4197162" cy="31580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0658243-B2F3-F47E-C63F-3C9E91AE1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630" y="4099432"/>
            <a:ext cx="1219370" cy="457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A78B7D-1460-F14A-7597-84F545408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838" y="4724462"/>
            <a:ext cx="3600953" cy="29531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5A27AB7-E194-2C6E-E2FC-46A8D651747B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E0ABAA15-620F-BC4B-824B-0ED5554168F5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44592041-C42D-DA12-5C0A-A17BCD229A0A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4FB70118-52A4-051F-F289-03ADE46D9548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61073BE7-09FF-98AF-4B43-500E802A7EA0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8281EF1E-B710-CA03-524F-B61FF2348C9C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FFE533F-A267-7109-7ADC-381CC8E2396D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640DC7F-A92B-0EBE-1A57-7F4A76DF698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5DDDB2C-93A5-8D54-DED5-E4696B92FF6D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E7B1B0E-9BAF-8C19-5947-20EB855396C2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417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 동작함수 정의 및 테스트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1" y="1415402"/>
            <a:ext cx="5515679" cy="2339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4-2.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 동작 기능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 : </a:t>
            </a:r>
            <a:r>
              <a:rPr lang="en-US" altLang="ko-KR" sz="1400" b="1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main_additional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</a:t>
            </a:r>
            <a:r>
              <a:rPr lang="ko-KR" altLang="en-US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전처리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및 분리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1-1 ~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2-4)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class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NeuralNetwork_additional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training(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X_train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y_train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mb_size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=4, epochs=5, verbose=2)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plot_history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(NN, key='Accuracy’, </a:t>
            </a:r>
            <a:b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show_value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=True,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show_xticks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=True)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predict(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X_test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evaluate(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X_test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y_test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</p:txBody>
      </p:sp>
      <p:sp>
        <p:nvSpPr>
          <p:cNvPr id="28" name="Google Shape;134;p4">
            <a:extLst>
              <a:ext uri="{FF2B5EF4-FFF2-40B4-BE49-F238E27FC236}">
                <a16:creationId xmlns:a16="http://schemas.microsoft.com/office/drawing/2014/main" id="{A0436CBC-EAF1-BCDA-EB49-965348FCCDE6}"/>
              </a:ext>
            </a:extLst>
          </p:cNvPr>
          <p:cNvSpPr txBox="1"/>
          <p:nvPr/>
        </p:nvSpPr>
        <p:spPr>
          <a:xfrm>
            <a:off x="6845772" y="1415402"/>
            <a:ext cx="4197162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8" name="Google Shape;134;p4">
            <a:extLst>
              <a:ext uri="{FF2B5EF4-FFF2-40B4-BE49-F238E27FC236}">
                <a16:creationId xmlns:a16="http://schemas.microsoft.com/office/drawing/2014/main" id="{E4EEA9DD-8CFE-3960-77A6-364BB7EDE25C}"/>
              </a:ext>
            </a:extLst>
          </p:cNvPr>
          <p:cNvSpPr txBox="1"/>
          <p:nvPr/>
        </p:nvSpPr>
        <p:spPr>
          <a:xfrm>
            <a:off x="3044096" y="3807207"/>
            <a:ext cx="3774214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 동작 테스트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66AD28-0E65-9154-BE6C-BA925802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773" y="1723138"/>
            <a:ext cx="4202172" cy="42742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E484CF1-E185-3453-95F8-013D1C4F9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31" y="3807208"/>
            <a:ext cx="1714002" cy="3259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BD72732-6463-EAAE-897F-B73991D3E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631" y="4167687"/>
            <a:ext cx="1716182" cy="233906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E46C1CF-92DB-D1CC-B91D-20EFB408C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096" y="4171116"/>
            <a:ext cx="2329596" cy="23356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AC71C17-76FA-7E8D-7B29-14A7C87E4E1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6651"/>
          <a:stretch/>
        </p:blipFill>
        <p:spPr>
          <a:xfrm>
            <a:off x="5398975" y="6046066"/>
            <a:ext cx="5647318" cy="4606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3DF9F78-ED5F-DF3E-661B-AFF0DB14E9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9506" b="14388"/>
          <a:stretch/>
        </p:blipFill>
        <p:spPr>
          <a:xfrm>
            <a:off x="5398975" y="4163621"/>
            <a:ext cx="1419335" cy="183376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80F8204-6AAF-8F67-FCEB-E8A49760DE09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E1691998-FD4E-5776-E97E-528240954CE3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4A5FFC4D-D402-ECDC-443D-B5459FFBC720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57A5C3A2-D7C5-4212-907F-09673104EBC2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D18F5D4C-F689-30D3-6791-22577B27B3D5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301164C9-6112-BB11-D153-6264B6DCF0F7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2635710-E889-2C7B-1A25-4C71FA49DD78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7C11096-145A-5CFD-8E35-3ED8449CFF7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9273BC7-BB0B-B3C5-FAF4-BFCEFEB3B637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3DE7222-7692-EE56-F805-5D6FF8D33985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011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6">
            <a:extLst>
              <a:ext uri="{FF2B5EF4-FFF2-40B4-BE49-F238E27FC236}">
                <a16:creationId xmlns:a16="http://schemas.microsoft.com/office/drawing/2014/main" id="{3E62A645-58F0-6D8D-4E56-7795AB5341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ko-KR" altLang="en-US"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2" name="Google Shape;159;p6">
            <a:extLst>
              <a:ext uri="{FF2B5EF4-FFF2-40B4-BE49-F238E27FC236}">
                <a16:creationId xmlns:a16="http://schemas.microsoft.com/office/drawing/2014/main" id="{B3F68E75-599B-5711-ABAD-3C455A84D1AE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04.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결과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3" name="Google Shape;160;p6">
            <a:extLst>
              <a:ext uri="{FF2B5EF4-FFF2-40B4-BE49-F238E27FC236}">
                <a16:creationId xmlns:a16="http://schemas.microsoft.com/office/drawing/2014/main" id="{9A7B5DD3-DFD9-0611-1545-6DFE47E95E2F}"/>
              </a:ext>
            </a:extLst>
          </p:cNvPr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F344F87B-7D6E-A242-A6A5-DF9446719E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4515A05B-8B84-2FE9-11FB-D0A495FAC61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테스트용 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file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동작 테스트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31B0CB8A-F545-8CB5-1349-CDAEC869095E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93A68D51-C58D-F645-52C3-30C4D4CC1F22}"/>
              </a:ext>
            </a:extLst>
          </p:cNvPr>
          <p:cNvSpPr txBox="1"/>
          <p:nvPr/>
        </p:nvSpPr>
        <p:spPr>
          <a:xfrm>
            <a:off x="1302630" y="1415402"/>
            <a:ext cx="5313323" cy="1415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4-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번외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테스트용 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file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실행시켜 동일하게 테스트해보기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test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용 파일에는 기능들만 담아두고 동일한 결과가 나오는지 테스트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test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용 파일에는 어떠한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global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변수도 저장되지 않음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함수 내부적으로만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local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변수를 저장하여 테스트를 진행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test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용 파일에서는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google drive mount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를 실시하지 않았음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csv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파일 경로는 본 과제파일에서 정의한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csv_dir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이용하게 됨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0F8204-6AAF-8F67-FCEB-E8A49760DE09}"/>
              </a:ext>
            </a:extLst>
          </p:cNvPr>
          <p:cNvGrpSpPr/>
          <p:nvPr/>
        </p:nvGrpSpPr>
        <p:grpSpPr>
          <a:xfrm>
            <a:off x="4700390" y="353470"/>
            <a:ext cx="6949868" cy="392931"/>
            <a:chOff x="2818659" y="443415"/>
            <a:chExt cx="9467175" cy="1117181"/>
          </a:xfrm>
        </p:grpSpPr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E1691998-FD4E-5776-E97E-528240954CE3}"/>
                </a:ext>
              </a:extLst>
            </p:cNvPr>
            <p:cNvSpPr/>
            <p:nvPr/>
          </p:nvSpPr>
          <p:spPr>
            <a:xfrm>
              <a:off x="281865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라이브러리 </a:t>
              </a: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불러오기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4A5FFC4D-D402-ECDC-443D-B5459FFBC720}"/>
                </a:ext>
              </a:extLst>
            </p:cNvPr>
            <p:cNvSpPr/>
            <p:nvPr/>
          </p:nvSpPr>
          <p:spPr>
            <a:xfrm>
              <a:off x="476859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</a:t>
              </a:r>
              <a:r>
                <a:rPr lang="ko-KR" altLang="en-US" sz="1000" dirty="0" err="1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전처리</a:t>
              </a:r>
              <a:b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&amp;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데이터 분리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57A5C3A2-D7C5-4212-907F-09673104EBC2}"/>
                </a:ext>
              </a:extLst>
            </p:cNvPr>
            <p:cNvSpPr/>
            <p:nvPr/>
          </p:nvSpPr>
          <p:spPr>
            <a:xfrm>
              <a:off x="6718529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연산 기능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D18F5D4C-F689-30D3-6791-22577B27B3D5}"/>
                </a:ext>
              </a:extLst>
            </p:cNvPr>
            <p:cNvSpPr/>
            <p:nvPr/>
          </p:nvSpPr>
          <p:spPr>
            <a:xfrm>
              <a:off x="8668464" y="443415"/>
              <a:ext cx="1667435" cy="1117181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인공신경망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Class </a:t>
              </a: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구현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301164C9-6112-BB11-D153-6264B6DCF0F7}"/>
                </a:ext>
              </a:extLst>
            </p:cNvPr>
            <p:cNvSpPr/>
            <p:nvPr/>
          </p:nvSpPr>
          <p:spPr>
            <a:xfrm>
              <a:off x="10618399" y="443415"/>
              <a:ext cx="1667435" cy="1117181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전체기능 동작기능</a:t>
              </a:r>
              <a:br>
                <a:rPr lang="en-US" altLang="ko-KR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</a:br>
              <a:r>
                <a:rPr lang="ko-KR" altLang="en-US" sz="1000" dirty="0">
                  <a:latin typeface="Open Sans" pitchFamily="2" charset="0"/>
                  <a:ea typeface="Noto Sans KR" panose="020B0500000000000000" pitchFamily="34" charset="-127"/>
                  <a:cs typeface="Open Sans" pitchFamily="2" charset="0"/>
                </a:rPr>
                <a:t>동작 테스트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2635710-E889-2C7B-1A25-4C71FA49DD78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48609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7C11096-145A-5CFD-8E35-3ED8449CFF7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643602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9273BC7-BB0B-B3C5-FAF4-BFCEFEB3B637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8385964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3DE7222-7692-EE56-F805-5D6FF8D33985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10335899" y="1002005"/>
              <a:ext cx="282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6FB5CDA2-5B29-26DC-620D-43E26DBCF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03" y="3366244"/>
            <a:ext cx="4585976" cy="3126802"/>
          </a:xfrm>
          <a:prstGeom prst="rect">
            <a:avLst/>
          </a:prstGeom>
        </p:spPr>
      </p:pic>
      <p:sp>
        <p:nvSpPr>
          <p:cNvPr id="31" name="Google Shape;134;p4">
            <a:extLst>
              <a:ext uri="{FF2B5EF4-FFF2-40B4-BE49-F238E27FC236}">
                <a16:creationId xmlns:a16="http://schemas.microsoft.com/office/drawing/2014/main" id="{DD764C2A-F550-F4AF-50AE-498F0B4F110B}"/>
              </a:ext>
            </a:extLst>
          </p:cNvPr>
          <p:cNvSpPr txBox="1"/>
          <p:nvPr/>
        </p:nvSpPr>
        <p:spPr>
          <a:xfrm>
            <a:off x="1302631" y="2890960"/>
            <a:ext cx="5313322" cy="41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ko-KR" altLang="en-US" sz="12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test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용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file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링크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</a:t>
            </a:r>
            <a:b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</a:br>
            <a:r>
              <a:rPr lang="en-US" altLang="ko-KR" sz="9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  <a:hlinkClick r:id="rId4"/>
              </a:rPr>
              <a:t>https://colab.research.google.com/drive/1hsjVs4NRumW0Nu240adbwJKIZ5o8IZja?usp=sharing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2" name="Google Shape;134;p4">
            <a:extLst>
              <a:ext uri="{FF2B5EF4-FFF2-40B4-BE49-F238E27FC236}">
                <a16:creationId xmlns:a16="http://schemas.microsoft.com/office/drawing/2014/main" id="{658A7FD0-A960-F03F-3D6D-1A34F26F749C}"/>
              </a:ext>
            </a:extLst>
          </p:cNvPr>
          <p:cNvSpPr txBox="1"/>
          <p:nvPr/>
        </p:nvSpPr>
        <p:spPr>
          <a:xfrm>
            <a:off x="6755132" y="2292277"/>
            <a:ext cx="4777472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 동작 테스트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</p:txBody>
      </p:sp>
      <p:sp>
        <p:nvSpPr>
          <p:cNvPr id="33" name="Google Shape;134;p4">
            <a:extLst>
              <a:ext uri="{FF2B5EF4-FFF2-40B4-BE49-F238E27FC236}">
                <a16:creationId xmlns:a16="http://schemas.microsoft.com/office/drawing/2014/main" id="{312C8B1C-D054-7A97-A0AA-3817EAB04D04}"/>
              </a:ext>
            </a:extLst>
          </p:cNvPr>
          <p:cNvSpPr txBox="1"/>
          <p:nvPr/>
        </p:nvSpPr>
        <p:spPr>
          <a:xfrm>
            <a:off x="6755132" y="1415402"/>
            <a:ext cx="4777472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💻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python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5D3A60C-0633-ED3F-FC11-368F53120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155" y="1723138"/>
            <a:ext cx="3591426" cy="49536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88DD3C8-9DAA-07ED-A025-BBF95B3BC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130" y="2600061"/>
            <a:ext cx="4777473" cy="41207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CB5F57D-E37A-70F5-E493-55A42D083B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7681" y="3012134"/>
            <a:ext cx="3581900" cy="276264"/>
          </a:xfrm>
          <a:prstGeom prst="rect">
            <a:avLst/>
          </a:prstGeom>
        </p:spPr>
      </p:pic>
      <p:sp>
        <p:nvSpPr>
          <p:cNvPr id="40" name="Google Shape;134;p4">
            <a:extLst>
              <a:ext uri="{FF2B5EF4-FFF2-40B4-BE49-F238E27FC236}">
                <a16:creationId xmlns:a16="http://schemas.microsoft.com/office/drawing/2014/main" id="{2E49DCC4-5B57-24EB-BAFA-CA1CBD48C886}"/>
              </a:ext>
            </a:extLst>
          </p:cNvPr>
          <p:cNvSpPr txBox="1"/>
          <p:nvPr/>
        </p:nvSpPr>
        <p:spPr>
          <a:xfrm>
            <a:off x="6755131" y="3372128"/>
            <a:ext cx="4777472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 동작 테스트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시각화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예측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검증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3C54DF9-CA50-7AA3-FB7A-A748E75B71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5130" y="3683426"/>
            <a:ext cx="4777473" cy="35626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B736CFA-06A6-D30E-37FB-28BDE54BA2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9968" y="4039692"/>
            <a:ext cx="1641266" cy="2208922"/>
          </a:xfrm>
          <a:prstGeom prst="rect">
            <a:avLst/>
          </a:prstGeom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2D2D7D5A-C836-2054-6369-BB0F2B41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50" y="4039692"/>
            <a:ext cx="2203213" cy="220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2359A59-915A-7AF6-83D8-E1248404FF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89055" y="5024974"/>
            <a:ext cx="943548" cy="121899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6491FDE-DDD1-DDC8-D61C-D679A97DC1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99950" y="6243968"/>
            <a:ext cx="3132653" cy="23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39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p4">
            <a:extLst>
              <a:ext uri="{FF2B5EF4-FFF2-40B4-BE49-F238E27FC236}">
                <a16:creationId xmlns:a16="http://schemas.microsoft.com/office/drawing/2014/main" id="{18413713-DCEC-A462-E6B7-9270D56A6A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cxnSp>
        <p:nvCxnSpPr>
          <p:cNvPr id="6" name="Google Shape;136;p4">
            <a:extLst>
              <a:ext uri="{FF2B5EF4-FFF2-40B4-BE49-F238E27FC236}">
                <a16:creationId xmlns:a16="http://schemas.microsoft.com/office/drawing/2014/main" id="{C9B2F76F-B369-B61D-942F-06C66DB48E19}"/>
              </a:ext>
            </a:extLst>
          </p:cNvPr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46;p5">
            <a:extLst>
              <a:ext uri="{FF2B5EF4-FFF2-40B4-BE49-F238E27FC236}">
                <a16:creationId xmlns:a16="http://schemas.microsoft.com/office/drawing/2014/main" id="{0A831D4F-D3BD-C432-F3B0-3909E66B546A}"/>
              </a:ext>
            </a:extLst>
          </p:cNvPr>
          <p:cNvSpPr txBox="1"/>
          <p:nvPr/>
        </p:nvSpPr>
        <p:spPr>
          <a:xfrm>
            <a:off x="1164392" y="313361"/>
            <a:ext cx="49316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Code States AI Bootcamp CP1</a:t>
            </a:r>
          </a:p>
        </p:txBody>
      </p:sp>
      <p:pic>
        <p:nvPicPr>
          <p:cNvPr id="2" name="Google Shape;75;p1">
            <a:extLst>
              <a:ext uri="{FF2B5EF4-FFF2-40B4-BE49-F238E27FC236}">
                <a16:creationId xmlns:a16="http://schemas.microsoft.com/office/drawing/2014/main" id="{562EEC62-EC68-829D-E13F-464D72A81A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1;g124cb77f799_0_1">
            <a:extLst>
              <a:ext uri="{FF2B5EF4-FFF2-40B4-BE49-F238E27FC236}">
                <a16:creationId xmlns:a16="http://schemas.microsoft.com/office/drawing/2014/main" id="{1919746C-F706-EDA0-4415-E4BFABA8FF78}"/>
              </a:ext>
            </a:extLst>
          </p:cNvPr>
          <p:cNvSpPr txBox="1"/>
          <p:nvPr/>
        </p:nvSpPr>
        <p:spPr>
          <a:xfrm>
            <a:off x="3935760" y="3121222"/>
            <a:ext cx="677541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05. </a:t>
            </a:r>
            <a:r>
              <a:rPr lang="ko-KR" altLang="en-US" sz="4000" b="1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자체 평가 의견</a:t>
            </a:r>
            <a:endParaRPr sz="5400" b="1" i="0" u="none" strike="noStrike" cap="none" dirty="0">
              <a:solidFill>
                <a:srgbClr val="3F3F3F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pic>
        <p:nvPicPr>
          <p:cNvPr id="13" name="Google Shape;75;p1">
            <a:extLst>
              <a:ext uri="{FF2B5EF4-FFF2-40B4-BE49-F238E27FC236}">
                <a16:creationId xmlns:a16="http://schemas.microsoft.com/office/drawing/2014/main" id="{ACF51B0E-500F-6E58-8CCA-643B113DB9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30000" y="2581612"/>
            <a:ext cx="1694775" cy="169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966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8;p13">
            <a:extLst>
              <a:ext uri="{FF2B5EF4-FFF2-40B4-BE49-F238E27FC236}">
                <a16:creationId xmlns:a16="http://schemas.microsoft.com/office/drawing/2014/main" id="{9273BE05-B817-64B9-30A6-CA722A975A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cxnSp>
        <p:nvCxnSpPr>
          <p:cNvPr id="5" name="Google Shape;181;p13">
            <a:extLst>
              <a:ext uri="{FF2B5EF4-FFF2-40B4-BE49-F238E27FC236}">
                <a16:creationId xmlns:a16="http://schemas.microsoft.com/office/drawing/2014/main" id="{C903B7CE-CC56-2DC8-9E0D-CA54B5B89671}"/>
              </a:ext>
            </a:extLst>
          </p:cNvPr>
          <p:cNvCxnSpPr/>
          <p:nvPr/>
        </p:nvCxnSpPr>
        <p:spPr>
          <a:xfrm>
            <a:off x="3683732" y="790307"/>
            <a:ext cx="820426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183;p13">
            <a:extLst>
              <a:ext uri="{FF2B5EF4-FFF2-40B4-BE49-F238E27FC236}">
                <a16:creationId xmlns:a16="http://schemas.microsoft.com/office/drawing/2014/main" id="{BEC9AEBA-CA44-7DE5-70CE-4C806E792CCE}"/>
              </a:ext>
            </a:extLst>
          </p:cNvPr>
          <p:cNvSpPr txBox="1"/>
          <p:nvPr/>
        </p:nvSpPr>
        <p:spPr>
          <a:xfrm>
            <a:off x="1164403" y="313350"/>
            <a:ext cx="312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05. 자체 평가 의견</a:t>
            </a:r>
            <a:endParaRPr sz="2400" b="1" i="0" u="none" strike="noStrike" cap="none" dirty="0">
              <a:solidFill>
                <a:srgbClr val="3F3F3F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pic>
        <p:nvPicPr>
          <p:cNvPr id="7" name="Google Shape;75;p1">
            <a:extLst>
              <a:ext uri="{FF2B5EF4-FFF2-40B4-BE49-F238E27FC236}">
                <a16:creationId xmlns:a16="http://schemas.microsoft.com/office/drawing/2014/main" id="{9AEF76E2-57CE-90F7-3D6C-76F8C2F24F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4;p4">
            <a:extLst>
              <a:ext uri="{FF2B5EF4-FFF2-40B4-BE49-F238E27FC236}">
                <a16:creationId xmlns:a16="http://schemas.microsoft.com/office/drawing/2014/main" id="{8BF27AA9-C332-E4ED-7256-53B30F428EA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주제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</a:t>
            </a:r>
            <a:r>
              <a:rPr lang="en-US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DS</a:t>
            </a:r>
            <a:r>
              <a:rPr lang="en-US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 (</a:t>
            </a:r>
            <a:r>
              <a:rPr lang="en-US" altLang="ko-KR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Data Scientist</a:t>
            </a:r>
            <a:r>
              <a:rPr lang="en-US" altLang="ko-KR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)</a:t>
            </a:r>
            <a:r>
              <a:rPr lang="en-US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 track - </a:t>
            </a:r>
            <a:r>
              <a:rPr lang="en-US" altLang="ko-KR" b="1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0</a:t>
            </a:r>
            <a:r>
              <a:rPr lang="ko-KR" altLang="en-US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과 </a:t>
            </a:r>
            <a:r>
              <a:rPr lang="en-US" altLang="ko-KR" b="1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1</a:t>
            </a:r>
            <a:r>
              <a:rPr lang="ko-KR" altLang="en-US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분류하는 인공신경망 프로그래밍</a:t>
            </a:r>
            <a:endParaRPr lang="en-US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9" name="Google Shape;138;p4">
            <a:extLst>
              <a:ext uri="{FF2B5EF4-FFF2-40B4-BE49-F238E27FC236}">
                <a16:creationId xmlns:a16="http://schemas.microsoft.com/office/drawing/2014/main" id="{9EA78068-92A7-BD1E-4958-5E6B83A2EC80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10" name="Google Shape;134;p4">
            <a:extLst>
              <a:ext uri="{FF2B5EF4-FFF2-40B4-BE49-F238E27FC236}">
                <a16:creationId xmlns:a16="http://schemas.microsoft.com/office/drawing/2014/main" id="{09140423-2D0D-4BDE-DA4F-30959D62E70C}"/>
              </a:ext>
            </a:extLst>
          </p:cNvPr>
          <p:cNvSpPr txBox="1"/>
          <p:nvPr/>
        </p:nvSpPr>
        <p:spPr>
          <a:xfrm>
            <a:off x="1200772" y="1539384"/>
            <a:ext cx="97904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목표 및 필요조건</a:t>
            </a: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본 과제의 목표는 아래 조건들을 모두 만족하며 이진 판단을 수행하는 인공신경망을 프로그래밍 하는 것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1" name="Google Shape;138;p4">
            <a:extLst>
              <a:ext uri="{FF2B5EF4-FFF2-40B4-BE49-F238E27FC236}">
                <a16:creationId xmlns:a16="http://schemas.microsoft.com/office/drawing/2014/main" id="{609D7BAA-9481-D44E-BE5D-D051D465386B}"/>
              </a:ext>
            </a:extLst>
          </p:cNvPr>
          <p:cNvSpPr txBox="1"/>
          <p:nvPr/>
        </p:nvSpPr>
        <p:spPr>
          <a:xfrm>
            <a:off x="659396" y="144998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12" name="Google Shape;134;p4">
            <a:extLst>
              <a:ext uri="{FF2B5EF4-FFF2-40B4-BE49-F238E27FC236}">
                <a16:creationId xmlns:a16="http://schemas.microsoft.com/office/drawing/2014/main" id="{45E3376F-4369-B460-EC9A-7FD9E8A8BA36}"/>
              </a:ext>
            </a:extLst>
          </p:cNvPr>
          <p:cNvSpPr txBox="1"/>
          <p:nvPr/>
        </p:nvSpPr>
        <p:spPr>
          <a:xfrm>
            <a:off x="1559859" y="2135039"/>
            <a:ext cx="4536141" cy="861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🏆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조건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1.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실습환경 및 라이브러리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실습환경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Google 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Colaboratory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(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Colab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라이브러리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numpy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pandas, csv,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matplotlib.pyplot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위 라이브러리 이외의 라이브러리는 사용하면 안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됨</a:t>
            </a:r>
            <a:endParaRPr lang="en-US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3" name="Google Shape;134;p4">
            <a:extLst>
              <a:ext uri="{FF2B5EF4-FFF2-40B4-BE49-F238E27FC236}">
                <a16:creationId xmlns:a16="http://schemas.microsoft.com/office/drawing/2014/main" id="{2F7CA5A5-2E38-D2A5-87B4-1C6F464E6C8B}"/>
              </a:ext>
            </a:extLst>
          </p:cNvPr>
          <p:cNvSpPr txBox="1"/>
          <p:nvPr/>
        </p:nvSpPr>
        <p:spPr>
          <a:xfrm>
            <a:off x="1559859" y="2990033"/>
            <a:ext cx="4536141" cy="861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🏆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조건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2.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학습 및 테스트 데이터 분류 기준 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학습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data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(80%, 16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개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),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테스트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data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(20%, 4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개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하나의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mini-Batch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에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4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개의 학습데이터로 구성</a:t>
            </a:r>
          </a:p>
        </p:txBody>
      </p:sp>
      <p:sp>
        <p:nvSpPr>
          <p:cNvPr id="14" name="Google Shape;134;p4">
            <a:extLst>
              <a:ext uri="{FF2B5EF4-FFF2-40B4-BE49-F238E27FC236}">
                <a16:creationId xmlns:a16="http://schemas.microsoft.com/office/drawing/2014/main" id="{506FBD31-EEDD-53B2-1411-5A9506761903}"/>
              </a:ext>
            </a:extLst>
          </p:cNvPr>
          <p:cNvSpPr txBox="1"/>
          <p:nvPr/>
        </p:nvSpPr>
        <p:spPr>
          <a:xfrm>
            <a:off x="6096000" y="2135039"/>
            <a:ext cx="4895226" cy="861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🏆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조건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프로그래밍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입력계층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8 /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출력계층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: 1 /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활성화함수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sigmoid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평가지표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Accuracy /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손실함수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Binary Cross Entropy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기능들이 순차적으로 동작하는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main()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메서드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5" name="Google Shape;134;p4">
            <a:extLst>
              <a:ext uri="{FF2B5EF4-FFF2-40B4-BE49-F238E27FC236}">
                <a16:creationId xmlns:a16="http://schemas.microsoft.com/office/drawing/2014/main" id="{7BF3E064-94A4-E7CC-3374-EF907D12B173}"/>
              </a:ext>
            </a:extLst>
          </p:cNvPr>
          <p:cNvSpPr txBox="1"/>
          <p:nvPr/>
        </p:nvSpPr>
        <p:spPr>
          <a:xfrm>
            <a:off x="6096630" y="2993403"/>
            <a:ext cx="4903561" cy="861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🏆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조건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4.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프로그램 필수 기능 목록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 동작 기능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main()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처리 기능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불러오기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뒤섞기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 및 테스트 분리 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파라미터 생성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신경망 연산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 및 정확도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7" name="Google Shape;138;p4">
            <a:extLst>
              <a:ext uri="{FF2B5EF4-FFF2-40B4-BE49-F238E27FC236}">
                <a16:creationId xmlns:a16="http://schemas.microsoft.com/office/drawing/2014/main" id="{22398EE9-0D00-30AD-96DB-1D2461CE94A6}"/>
              </a:ext>
            </a:extLst>
          </p:cNvPr>
          <p:cNvSpPr txBox="1"/>
          <p:nvPr/>
        </p:nvSpPr>
        <p:spPr>
          <a:xfrm>
            <a:off x="659396" y="3902245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18" name="Google Shape;134;p4">
            <a:extLst>
              <a:ext uri="{FF2B5EF4-FFF2-40B4-BE49-F238E27FC236}">
                <a16:creationId xmlns:a16="http://schemas.microsoft.com/office/drawing/2014/main" id="{74434F7A-3568-4F88-3B05-D16D0CA3E099}"/>
              </a:ext>
            </a:extLst>
          </p:cNvPr>
          <p:cNvSpPr txBox="1"/>
          <p:nvPr/>
        </p:nvSpPr>
        <p:spPr>
          <a:xfrm>
            <a:off x="1200771" y="3948532"/>
            <a:ext cx="9790456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b="1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프로젝트 결과</a:t>
            </a: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본 과제의 본래 목표는 이진 판단을 수행하는 </a:t>
            </a:r>
            <a:r>
              <a:rPr lang="ko-KR" altLang="en-US" sz="14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인공신경망 만을 프로그래밍 하는 것이었음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그러나 추가적으로 </a:t>
            </a:r>
            <a:r>
              <a:rPr lang="ko-KR" altLang="en-US" sz="14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역전파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기능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학습 기능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시각화 기능과 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verbose 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기능 등 다양한 기능들도 추가 구현하는 것을 목표로 삼았음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</a:t>
            </a:r>
            <a:r>
              <a:rPr lang="en-US" altLang="ko-KR" sz="14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ensorflow</a:t>
            </a:r>
            <a:r>
              <a:rPr lang="en-US" altLang="ko-KR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Scikit-Learn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과 같은 딥러닝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머신러닝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라이브러리를 이용하지 않고 인공신경망을 구현하는 것이 목표였고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이에 주어진</a:t>
            </a: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가지의 라이브러리들을 최대한 활용하여 </a:t>
            </a:r>
            <a:r>
              <a:rPr lang="en-US" altLang="ko-KR" sz="14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</a:t>
            </a:r>
            <a:r>
              <a:rPr lang="en-US" altLang="ko-KR" sz="14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ensorflow</a:t>
            </a:r>
            <a:r>
              <a:rPr lang="en-US" altLang="ko-KR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Scikit-Learn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의 기능들을 수행하도록 구현하기 위해 노력하였음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프로그래밍 결과 주어진 조건을 모두 만족하는 </a:t>
            </a:r>
            <a:r>
              <a:rPr lang="ko-KR" altLang="en-US" sz="14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인공신경망을 성공적으로 구현하였고</a:t>
            </a:r>
            <a:r>
              <a:rPr lang="en-US" altLang="ko-KR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제시된 목표에서 한발 더 나아가서 </a:t>
            </a:r>
            <a:r>
              <a:rPr lang="ko-KR" altLang="en-US" sz="14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역전파</a:t>
            </a: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및 학습 기능들을 추가한 인공신경망도 성공적으로 구현함으로써 추가적으로 세운 목표들도 모두 달성하였음</a:t>
            </a:r>
            <a:endParaRPr lang="en-US" altLang="ko-KR" sz="14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구현한 두종류의 인공신경망과 추가 기능들에 대한 다양한 테스트를 실시하였고</a:t>
            </a:r>
            <a:r>
              <a:rPr lang="en-US" altLang="ko-KR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그 결과 문제없이 기능들이 수행됨을 확인함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5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p4">
            <a:extLst>
              <a:ext uri="{FF2B5EF4-FFF2-40B4-BE49-F238E27FC236}">
                <a16:creationId xmlns:a16="http://schemas.microsoft.com/office/drawing/2014/main" id="{18413713-DCEC-A462-E6B7-9270D56A6A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E02ACAEB-C375-0D05-0D03-8A430B84112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주제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</a:t>
            </a:r>
            <a:r>
              <a:rPr lang="en-US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DS</a:t>
            </a:r>
            <a:r>
              <a:rPr lang="en-US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 (</a:t>
            </a:r>
            <a:r>
              <a:rPr lang="en-US" altLang="ko-KR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Data Scientist</a:t>
            </a:r>
            <a:r>
              <a:rPr lang="en-US" altLang="ko-KR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)</a:t>
            </a:r>
            <a:r>
              <a:rPr lang="en-US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 track - </a:t>
            </a:r>
            <a:r>
              <a:rPr lang="en-US" altLang="ko-KR" b="1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0</a:t>
            </a:r>
            <a:r>
              <a:rPr lang="ko-KR" altLang="en-US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과 </a:t>
            </a:r>
            <a:r>
              <a:rPr lang="en-US" altLang="ko-KR" b="1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1</a:t>
            </a:r>
            <a:r>
              <a:rPr lang="ko-KR" altLang="en-US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분류하는 인공신경망 프로그래밍</a:t>
            </a:r>
            <a:endParaRPr lang="en-US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6" name="Google Shape;136;p4">
            <a:extLst>
              <a:ext uri="{FF2B5EF4-FFF2-40B4-BE49-F238E27FC236}">
                <a16:creationId xmlns:a16="http://schemas.microsoft.com/office/drawing/2014/main" id="{C9B2F76F-B369-B61D-942F-06C66DB48E19}"/>
              </a:ext>
            </a:extLst>
          </p:cNvPr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38;p4">
            <a:extLst>
              <a:ext uri="{FF2B5EF4-FFF2-40B4-BE49-F238E27FC236}">
                <a16:creationId xmlns:a16="http://schemas.microsoft.com/office/drawing/2014/main" id="{738B0436-EC74-06A4-7447-6605B00CE26D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8" name="Google Shape;146;p5">
            <a:extLst>
              <a:ext uri="{FF2B5EF4-FFF2-40B4-BE49-F238E27FC236}">
                <a16:creationId xmlns:a16="http://schemas.microsoft.com/office/drawing/2014/main" id="{0A831D4F-D3BD-C432-F3B0-3909E66B546A}"/>
              </a:ext>
            </a:extLst>
          </p:cNvPr>
          <p:cNvSpPr txBox="1"/>
          <p:nvPr/>
        </p:nvSpPr>
        <p:spPr>
          <a:xfrm>
            <a:off x="1164392" y="313361"/>
            <a:ext cx="38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1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프로젝트 </a:t>
            </a:r>
            <a:r>
              <a:rPr lang="ko-KR" altLang="en-US" sz="2400" b="1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개요</a:t>
            </a:r>
            <a:endParaRPr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pic>
        <p:nvPicPr>
          <p:cNvPr id="2" name="Google Shape;75;p1">
            <a:extLst>
              <a:ext uri="{FF2B5EF4-FFF2-40B4-BE49-F238E27FC236}">
                <a16:creationId xmlns:a16="http://schemas.microsoft.com/office/drawing/2014/main" id="{562EEC62-EC68-829D-E13F-464D72A81A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4;p4">
            <a:extLst>
              <a:ext uri="{FF2B5EF4-FFF2-40B4-BE49-F238E27FC236}">
                <a16:creationId xmlns:a16="http://schemas.microsoft.com/office/drawing/2014/main" id="{5F27B4F3-26CC-A57F-3C82-FAEC72DB1581}"/>
              </a:ext>
            </a:extLst>
          </p:cNvPr>
          <p:cNvSpPr txBox="1"/>
          <p:nvPr/>
        </p:nvSpPr>
        <p:spPr>
          <a:xfrm>
            <a:off x="1200772" y="1702311"/>
            <a:ext cx="9790456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목표 및 필요조건</a:t>
            </a: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sz="1800" b="1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본 과제의 목표는 아래 조건들을 모두 만족하며 이진 판단을 수행하는 인공신경망을 프로그래밍 하는 것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9" name="Google Shape;138;p4">
            <a:extLst>
              <a:ext uri="{FF2B5EF4-FFF2-40B4-BE49-F238E27FC236}">
                <a16:creationId xmlns:a16="http://schemas.microsoft.com/office/drawing/2014/main" id="{FB5DF1CC-36B0-C13C-2159-932A8A02D4C1}"/>
              </a:ext>
            </a:extLst>
          </p:cNvPr>
          <p:cNvSpPr txBox="1"/>
          <p:nvPr/>
        </p:nvSpPr>
        <p:spPr>
          <a:xfrm>
            <a:off x="659396" y="1612907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10" name="Google Shape;134;p4">
            <a:extLst>
              <a:ext uri="{FF2B5EF4-FFF2-40B4-BE49-F238E27FC236}">
                <a16:creationId xmlns:a16="http://schemas.microsoft.com/office/drawing/2014/main" id="{85AA7C0E-AB70-954C-EE7B-5C6F1148EEEE}"/>
              </a:ext>
            </a:extLst>
          </p:cNvPr>
          <p:cNvSpPr txBox="1"/>
          <p:nvPr/>
        </p:nvSpPr>
        <p:spPr>
          <a:xfrm>
            <a:off x="1559859" y="2502490"/>
            <a:ext cx="4536141" cy="861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🏆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조건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1.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실습환경 및 라이브러리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실습환경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Google 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Colaboratory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(</a:t>
            </a:r>
            <a:r>
              <a:rPr lang="en-US" altLang="ko-KR" sz="12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Colab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라이브러리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numpy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pandas, csv, </a:t>
            </a:r>
            <a:r>
              <a:rPr lang="en-US" altLang="ko-KR" sz="12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matplotlib.pyplot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위 라이브러리 이외의 라이브러리는 사용하면 안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됨</a:t>
            </a:r>
            <a:endParaRPr lang="en-US" sz="1200" b="0" i="0" u="none" strike="noStrike" cap="none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2" name="Google Shape;134;p4">
            <a:extLst>
              <a:ext uri="{FF2B5EF4-FFF2-40B4-BE49-F238E27FC236}">
                <a16:creationId xmlns:a16="http://schemas.microsoft.com/office/drawing/2014/main" id="{FF24F189-87CA-BD65-A1A0-55DBE65FB650}"/>
              </a:ext>
            </a:extLst>
          </p:cNvPr>
          <p:cNvSpPr txBox="1"/>
          <p:nvPr/>
        </p:nvSpPr>
        <p:spPr>
          <a:xfrm>
            <a:off x="1559859" y="3357484"/>
            <a:ext cx="4536141" cy="861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🏆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조건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2.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학습 및 테스트 데이터 분류 기준 </a:t>
            </a:r>
            <a:endParaRPr lang="en-US" altLang="ko-KR" sz="1200" dirty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200150" lvl="2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학습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data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(80%, 16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개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),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테스트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data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(20%, 4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개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하나의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mini-Batch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에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4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sym typeface="Arial"/>
              </a:rPr>
              <a:t>개의 학습데이터로 구성</a:t>
            </a:r>
          </a:p>
        </p:txBody>
      </p:sp>
      <p:sp>
        <p:nvSpPr>
          <p:cNvPr id="13" name="Google Shape;134;p4">
            <a:extLst>
              <a:ext uri="{FF2B5EF4-FFF2-40B4-BE49-F238E27FC236}">
                <a16:creationId xmlns:a16="http://schemas.microsoft.com/office/drawing/2014/main" id="{4FB8287E-F844-A65C-B4E9-8B824A9C9D52}"/>
              </a:ext>
            </a:extLst>
          </p:cNvPr>
          <p:cNvSpPr txBox="1"/>
          <p:nvPr/>
        </p:nvSpPr>
        <p:spPr>
          <a:xfrm>
            <a:off x="6096000" y="2502490"/>
            <a:ext cx="4895226" cy="861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🏆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조건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3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프로그래밍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입력계층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8 /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출력계층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: 1 /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활성화함수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sigmoid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평가지표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Accuracy /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손실함수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Binary Cross Entropy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기능들이 순차적으로 동작하는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main()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메서드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4" name="Google Shape;134;p4">
            <a:extLst>
              <a:ext uri="{FF2B5EF4-FFF2-40B4-BE49-F238E27FC236}">
                <a16:creationId xmlns:a16="http://schemas.microsoft.com/office/drawing/2014/main" id="{B8C2E5DD-32BE-5760-90B4-7B9E2F486C04}"/>
              </a:ext>
            </a:extLst>
          </p:cNvPr>
          <p:cNvSpPr txBox="1"/>
          <p:nvPr/>
        </p:nvSpPr>
        <p:spPr>
          <a:xfrm>
            <a:off x="6096630" y="3360854"/>
            <a:ext cx="4903561" cy="861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🏆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조건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4.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프로그램 필수 기능 목록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 동작 기능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main()</a:t>
            </a: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처리 기능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불러오기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뒤섞기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 및 테스트 분리 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인공신경망 기능 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파라미터 생성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신경망 연산</a:t>
            </a:r>
            <a:r>
              <a:rPr lang="en-US" altLang="ko-KR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 및 정확도</a:t>
            </a:r>
            <a:endParaRPr lang="en-US" altLang="ko-KR" sz="12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5" name="Google Shape;134;p4">
            <a:extLst>
              <a:ext uri="{FF2B5EF4-FFF2-40B4-BE49-F238E27FC236}">
                <a16:creationId xmlns:a16="http://schemas.microsoft.com/office/drawing/2014/main" id="{B4BFA663-B611-32E9-05CE-6EDDDC68C168}"/>
              </a:ext>
            </a:extLst>
          </p:cNvPr>
          <p:cNvSpPr txBox="1"/>
          <p:nvPr/>
        </p:nvSpPr>
        <p:spPr>
          <a:xfrm>
            <a:off x="1200772" y="4474144"/>
            <a:ext cx="97904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수행 절차</a:t>
            </a: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sz="1800" b="1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6" name="Google Shape;138;p4">
            <a:extLst>
              <a:ext uri="{FF2B5EF4-FFF2-40B4-BE49-F238E27FC236}">
                <a16:creationId xmlns:a16="http://schemas.microsoft.com/office/drawing/2014/main" id="{9E1E8AA8-A0D2-FBAF-CC60-88429D0EC622}"/>
              </a:ext>
            </a:extLst>
          </p:cNvPr>
          <p:cNvSpPr txBox="1"/>
          <p:nvPr/>
        </p:nvSpPr>
        <p:spPr>
          <a:xfrm>
            <a:off x="659396" y="438474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54F6E92C-1130-5949-07D9-D6315B5E9540}"/>
              </a:ext>
            </a:extLst>
          </p:cNvPr>
          <p:cNvSpPr/>
          <p:nvPr/>
        </p:nvSpPr>
        <p:spPr>
          <a:xfrm>
            <a:off x="1524051" y="5080431"/>
            <a:ext cx="1667435" cy="111718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라이브러리 </a:t>
            </a:r>
            <a:r>
              <a:rPr lang="en-US" altLang="ko-KR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&amp;</a:t>
            </a:r>
            <a:br>
              <a:rPr lang="en-US" altLang="ko-KR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데이터 불러오기</a:t>
            </a: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9CACE067-3B83-21F4-2930-8D9C48BF35F5}"/>
              </a:ext>
            </a:extLst>
          </p:cNvPr>
          <p:cNvSpPr/>
          <p:nvPr/>
        </p:nvSpPr>
        <p:spPr>
          <a:xfrm>
            <a:off x="3473986" y="5080431"/>
            <a:ext cx="1667435" cy="111718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데이터 </a:t>
            </a:r>
            <a:r>
              <a:rPr lang="ko-KR" altLang="en-US" sz="1400" dirty="0" err="1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전처리</a:t>
            </a:r>
            <a:br>
              <a:rPr lang="en-US" altLang="ko-KR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&amp; 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데이터 분리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기능 구현</a:t>
            </a: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E3FFE4FB-C46B-12D4-B9B1-017591B36262}"/>
              </a:ext>
            </a:extLst>
          </p:cNvPr>
          <p:cNvSpPr/>
          <p:nvPr/>
        </p:nvSpPr>
        <p:spPr>
          <a:xfrm>
            <a:off x="5423921" y="5080431"/>
            <a:ext cx="1667435" cy="111718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인공신경망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연산 기능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구현</a:t>
            </a: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2E3A38BD-C5E1-CCD2-FCA1-C098ADEBF8A3}"/>
              </a:ext>
            </a:extLst>
          </p:cNvPr>
          <p:cNvSpPr/>
          <p:nvPr/>
        </p:nvSpPr>
        <p:spPr>
          <a:xfrm>
            <a:off x="7373856" y="5080431"/>
            <a:ext cx="1667435" cy="111718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인공신경망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Class 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구현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</a:t>
            </a:r>
            <a:r>
              <a:rPr lang="ko-KR" altLang="en-US" sz="1400" dirty="0" err="1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순전파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예측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검증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)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</a:t>
            </a:r>
            <a:r>
              <a:rPr lang="ko-KR" altLang="en-US" sz="1400" dirty="0" err="1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역전파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학습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)</a:t>
            </a:r>
            <a:endParaRPr lang="ko-KR" altLang="en-US" sz="1400" dirty="0"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A9C22AB9-33F9-A9B9-322F-303493465F34}"/>
              </a:ext>
            </a:extLst>
          </p:cNvPr>
          <p:cNvSpPr/>
          <p:nvPr/>
        </p:nvSpPr>
        <p:spPr>
          <a:xfrm>
            <a:off x="9323791" y="5080431"/>
            <a:ext cx="1667435" cy="111718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전체 기능 동작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main() 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함수 정의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&amp;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실행 테스트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04FA30E-2C01-3CB2-A4E1-1ACADF2D72A6}"/>
              </a:ext>
            </a:extLst>
          </p:cNvPr>
          <p:cNvCxnSpPr>
            <a:stCxn id="17" idx="3"/>
          </p:cNvCxnSpPr>
          <p:nvPr/>
        </p:nvCxnSpPr>
        <p:spPr>
          <a:xfrm flipV="1">
            <a:off x="3191486" y="5639021"/>
            <a:ext cx="282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C3D378-1B71-1115-C63B-05F1F9742E3A}"/>
              </a:ext>
            </a:extLst>
          </p:cNvPr>
          <p:cNvCxnSpPr>
            <a:stCxn id="18" idx="3"/>
          </p:cNvCxnSpPr>
          <p:nvPr/>
        </p:nvCxnSpPr>
        <p:spPr>
          <a:xfrm flipV="1">
            <a:off x="5141421" y="5639021"/>
            <a:ext cx="282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36B3FF9-E19E-5FA4-6EBA-1056B4F378F6}"/>
              </a:ext>
            </a:extLst>
          </p:cNvPr>
          <p:cNvCxnSpPr>
            <a:stCxn id="19" idx="3"/>
          </p:cNvCxnSpPr>
          <p:nvPr/>
        </p:nvCxnSpPr>
        <p:spPr>
          <a:xfrm flipV="1">
            <a:off x="7091356" y="5639021"/>
            <a:ext cx="282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6FB538-10A9-45C4-039A-2BC6346ECDEA}"/>
              </a:ext>
            </a:extLst>
          </p:cNvPr>
          <p:cNvCxnSpPr>
            <a:stCxn id="20" idx="3"/>
          </p:cNvCxnSpPr>
          <p:nvPr/>
        </p:nvCxnSpPr>
        <p:spPr>
          <a:xfrm flipV="1">
            <a:off x="9041291" y="5639021"/>
            <a:ext cx="282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3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8;p13">
            <a:extLst>
              <a:ext uri="{FF2B5EF4-FFF2-40B4-BE49-F238E27FC236}">
                <a16:creationId xmlns:a16="http://schemas.microsoft.com/office/drawing/2014/main" id="{9273BE05-B817-64B9-30A6-CA722A975A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cxnSp>
        <p:nvCxnSpPr>
          <p:cNvPr id="5" name="Google Shape;181;p13">
            <a:extLst>
              <a:ext uri="{FF2B5EF4-FFF2-40B4-BE49-F238E27FC236}">
                <a16:creationId xmlns:a16="http://schemas.microsoft.com/office/drawing/2014/main" id="{C903B7CE-CC56-2DC8-9E0D-CA54B5B89671}"/>
              </a:ext>
            </a:extLst>
          </p:cNvPr>
          <p:cNvCxnSpPr/>
          <p:nvPr/>
        </p:nvCxnSpPr>
        <p:spPr>
          <a:xfrm>
            <a:off x="3683732" y="790307"/>
            <a:ext cx="820426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183;p13">
            <a:extLst>
              <a:ext uri="{FF2B5EF4-FFF2-40B4-BE49-F238E27FC236}">
                <a16:creationId xmlns:a16="http://schemas.microsoft.com/office/drawing/2014/main" id="{BEC9AEBA-CA44-7DE5-70CE-4C806E792CCE}"/>
              </a:ext>
            </a:extLst>
          </p:cNvPr>
          <p:cNvSpPr txBox="1"/>
          <p:nvPr/>
        </p:nvSpPr>
        <p:spPr>
          <a:xfrm>
            <a:off x="1164403" y="313350"/>
            <a:ext cx="312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05. 자체 평가 의견</a:t>
            </a:r>
            <a:endParaRPr sz="2400" b="1" i="0" u="none" strike="noStrike" cap="none" dirty="0">
              <a:solidFill>
                <a:srgbClr val="3F3F3F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pic>
        <p:nvPicPr>
          <p:cNvPr id="7" name="Google Shape;75;p1">
            <a:extLst>
              <a:ext uri="{FF2B5EF4-FFF2-40B4-BE49-F238E27FC236}">
                <a16:creationId xmlns:a16="http://schemas.microsoft.com/office/drawing/2014/main" id="{9AEF76E2-57CE-90F7-3D6C-76F8C2F24F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4;p4">
            <a:extLst>
              <a:ext uri="{FF2B5EF4-FFF2-40B4-BE49-F238E27FC236}">
                <a16:creationId xmlns:a16="http://schemas.microsoft.com/office/drawing/2014/main" id="{8BF27AA9-C332-E4ED-7256-53B30F428EA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주제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</a:t>
            </a:r>
            <a:r>
              <a:rPr lang="en-US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DS</a:t>
            </a:r>
            <a:r>
              <a:rPr lang="en-US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 (</a:t>
            </a:r>
            <a:r>
              <a:rPr lang="en-US" altLang="ko-KR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Data Scientist</a:t>
            </a:r>
            <a:r>
              <a:rPr lang="en-US" altLang="ko-KR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)</a:t>
            </a:r>
            <a:r>
              <a:rPr lang="en-US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 track - </a:t>
            </a:r>
            <a:r>
              <a:rPr lang="en-US" altLang="ko-KR" b="1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0</a:t>
            </a:r>
            <a:r>
              <a:rPr lang="ko-KR" altLang="en-US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과 </a:t>
            </a:r>
            <a:r>
              <a:rPr lang="en-US" altLang="ko-KR" b="1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1</a:t>
            </a:r>
            <a:r>
              <a:rPr lang="ko-KR" altLang="en-US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분류하는 인공신경망 프로그래밍</a:t>
            </a:r>
            <a:endParaRPr lang="en-US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9" name="Google Shape;138;p4">
            <a:extLst>
              <a:ext uri="{FF2B5EF4-FFF2-40B4-BE49-F238E27FC236}">
                <a16:creationId xmlns:a16="http://schemas.microsoft.com/office/drawing/2014/main" id="{9EA78068-92A7-BD1E-4958-5E6B83A2EC80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10" name="Google Shape;134;p4">
            <a:extLst>
              <a:ext uri="{FF2B5EF4-FFF2-40B4-BE49-F238E27FC236}">
                <a16:creationId xmlns:a16="http://schemas.microsoft.com/office/drawing/2014/main" id="{09140423-2D0D-4BDE-DA4F-30959D62E70C}"/>
              </a:ext>
            </a:extLst>
          </p:cNvPr>
          <p:cNvSpPr txBox="1"/>
          <p:nvPr/>
        </p:nvSpPr>
        <p:spPr>
          <a:xfrm>
            <a:off x="1200772" y="1539384"/>
            <a:ext cx="9790456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느낀 점 </a:t>
            </a:r>
            <a:r>
              <a:rPr lang="en-US" alt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– 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좋았던 점</a:t>
            </a: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제한된 라이브러리를 통해 </a:t>
            </a:r>
            <a:r>
              <a:rPr lang="en-US" altLang="ko-KR" sz="14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</a:t>
            </a:r>
            <a:r>
              <a:rPr lang="en-US" altLang="ko-KR" sz="14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ensorflow</a:t>
            </a:r>
            <a:r>
              <a:rPr lang="en-US" altLang="ko-KR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Scikit-Learn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의 기능들을 수행하도록 구현해야 했기 때문에 해당 기능들의 작동 방식에 대한 기초적인 이해가 필요했고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이에 그동안 배웠던 개념들을 복습하면서 정리해 볼 수 있었던 유용한 시간이었음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각각의 기능들을 정의하고 이러한 기능들을 한데 묶어 구현함으로써 객체 지향 프로그래밍에 대한 이해가 더 깊어진 것 같고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앞으로 어떠한 부분들을 공부해 가면 좋을지 감이 잡히는 것 같아서 좋았음 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프로그래밍 과정에서 크고 작은 오류들을 경험하고</a:t>
            </a:r>
            <a:r>
              <a:rPr lang="en-US" altLang="ko-KR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이를 해결하기 위해 노력하였고</a:t>
            </a:r>
            <a:r>
              <a:rPr lang="en-US" altLang="ko-KR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발생가능한 예외 상황들을 최대한 반영하기 위해 예외처리를 하는 과정을 수행함으로써 결과적으로는 완성도가 높은 프로그램이 완성된 것 같아서 비교적 만족스러웠음</a:t>
            </a:r>
            <a:endParaRPr lang="en-US" altLang="ko-KR" sz="14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구현에 필요한 수학 공식들을 다시 증명해보고 복습해보면서 개인적으로 즐거움과 성취감을 느낄 수 있었고</a:t>
            </a:r>
            <a:r>
              <a:rPr lang="en-US" altLang="ko-KR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이러한 감정들을 통해서 데이터 사이언스</a:t>
            </a:r>
            <a:r>
              <a:rPr lang="en-US" altLang="ko-KR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(DS)</a:t>
            </a: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 개인적인 적성과 가장 잘 맞는 것을 다시 한번 확인 해 볼 수 있어서 좋았음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11" name="Google Shape;138;p4">
            <a:extLst>
              <a:ext uri="{FF2B5EF4-FFF2-40B4-BE49-F238E27FC236}">
                <a16:creationId xmlns:a16="http://schemas.microsoft.com/office/drawing/2014/main" id="{609D7BAA-9481-D44E-BE5D-D051D465386B}"/>
              </a:ext>
            </a:extLst>
          </p:cNvPr>
          <p:cNvSpPr txBox="1"/>
          <p:nvPr/>
        </p:nvSpPr>
        <p:spPr>
          <a:xfrm>
            <a:off x="659396" y="144998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17" name="Google Shape;138;p4">
            <a:extLst>
              <a:ext uri="{FF2B5EF4-FFF2-40B4-BE49-F238E27FC236}">
                <a16:creationId xmlns:a16="http://schemas.microsoft.com/office/drawing/2014/main" id="{22398EE9-0D00-30AD-96DB-1D2461CE94A6}"/>
              </a:ext>
            </a:extLst>
          </p:cNvPr>
          <p:cNvSpPr txBox="1"/>
          <p:nvPr/>
        </p:nvSpPr>
        <p:spPr>
          <a:xfrm>
            <a:off x="659396" y="4493999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18" name="Google Shape;134;p4">
            <a:extLst>
              <a:ext uri="{FF2B5EF4-FFF2-40B4-BE49-F238E27FC236}">
                <a16:creationId xmlns:a16="http://schemas.microsoft.com/office/drawing/2014/main" id="{74434F7A-3568-4F88-3B05-D16D0CA3E099}"/>
              </a:ext>
            </a:extLst>
          </p:cNvPr>
          <p:cNvSpPr txBox="1"/>
          <p:nvPr/>
        </p:nvSpPr>
        <p:spPr>
          <a:xfrm>
            <a:off x="1200771" y="4540286"/>
            <a:ext cx="9790456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느낀 점 </a:t>
            </a:r>
            <a:r>
              <a:rPr lang="en-US" alt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– 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아쉬운 점</a:t>
            </a: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주어진 데이터가 아닌 다른 데이터로 테스트할 만큼의 시간적 여유는 없어서 그런지 다른 일반적인 데이터에도 기능들을 일반화 시켜서 이용할 수 있을지 확인해보지 못한 점이 아쉬움으로 남아있음</a:t>
            </a:r>
            <a:endParaRPr lang="en-US" altLang="ko-KR" sz="14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준비한 자료들을 하나의 </a:t>
            </a:r>
            <a:r>
              <a:rPr lang="en-US" altLang="ko-KR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ppt</a:t>
            </a: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에 모두 담아내려 하다 보니 </a:t>
            </a:r>
            <a:r>
              <a:rPr lang="en-US" altLang="ko-KR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ppt </a:t>
            </a: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디자인이 전반적으로 복잡하게 구성되었는데</a:t>
            </a:r>
            <a:r>
              <a:rPr lang="en-US" altLang="ko-KR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좀 더 깔끔하게 정리하지 못한 점이 아쉬움으로 남아있음</a:t>
            </a:r>
            <a:endParaRPr lang="en-US" altLang="ko-KR" sz="14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만약 데이터가 방대한 경우에도 오류 없이 동작하는지</a:t>
            </a:r>
            <a:r>
              <a:rPr lang="en-US" altLang="ko-KR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수행속도면에서도 효율적인지 확인해보지 못한점이 아쉬움으로 남아있음</a:t>
            </a:r>
            <a:endParaRPr lang="en-US" altLang="ko-KR" sz="14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397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p4">
            <a:extLst>
              <a:ext uri="{FF2B5EF4-FFF2-40B4-BE49-F238E27FC236}">
                <a16:creationId xmlns:a16="http://schemas.microsoft.com/office/drawing/2014/main" id="{18413713-DCEC-A462-E6B7-9270D56A6A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cxnSp>
        <p:nvCxnSpPr>
          <p:cNvPr id="6" name="Google Shape;136;p4">
            <a:extLst>
              <a:ext uri="{FF2B5EF4-FFF2-40B4-BE49-F238E27FC236}">
                <a16:creationId xmlns:a16="http://schemas.microsoft.com/office/drawing/2014/main" id="{C9B2F76F-B369-B61D-942F-06C66DB48E19}"/>
              </a:ext>
            </a:extLst>
          </p:cNvPr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46;p5">
            <a:extLst>
              <a:ext uri="{FF2B5EF4-FFF2-40B4-BE49-F238E27FC236}">
                <a16:creationId xmlns:a16="http://schemas.microsoft.com/office/drawing/2014/main" id="{0A831D4F-D3BD-C432-F3B0-3909E66B546A}"/>
              </a:ext>
            </a:extLst>
          </p:cNvPr>
          <p:cNvSpPr txBox="1"/>
          <p:nvPr/>
        </p:nvSpPr>
        <p:spPr>
          <a:xfrm>
            <a:off x="1164392" y="313361"/>
            <a:ext cx="49316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Code States AI Bootcamp CP1</a:t>
            </a:r>
          </a:p>
        </p:txBody>
      </p:sp>
      <p:pic>
        <p:nvPicPr>
          <p:cNvPr id="2" name="Google Shape;75;p1">
            <a:extLst>
              <a:ext uri="{FF2B5EF4-FFF2-40B4-BE49-F238E27FC236}">
                <a16:creationId xmlns:a16="http://schemas.microsoft.com/office/drawing/2014/main" id="{562EEC62-EC68-829D-E13F-464D72A81A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1;g124cb77f799_0_1">
            <a:extLst>
              <a:ext uri="{FF2B5EF4-FFF2-40B4-BE49-F238E27FC236}">
                <a16:creationId xmlns:a16="http://schemas.microsoft.com/office/drawing/2014/main" id="{1919746C-F706-EDA0-4415-E4BFABA8FF78}"/>
              </a:ext>
            </a:extLst>
          </p:cNvPr>
          <p:cNvSpPr txBox="1"/>
          <p:nvPr/>
        </p:nvSpPr>
        <p:spPr>
          <a:xfrm>
            <a:off x="3935760" y="3121222"/>
            <a:ext cx="677541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altLang="ko-KR" sz="4000" b="1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02. </a:t>
            </a:r>
            <a:r>
              <a:rPr lang="ko-KR" altLang="en-US" sz="4000" b="1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프로젝트 구성</a:t>
            </a:r>
            <a:endParaRPr lang="ko-KR" altLang="en-US" sz="5400" b="1" i="0" u="none" strike="noStrike" cap="none" dirty="0">
              <a:solidFill>
                <a:srgbClr val="3F3F3F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pic>
        <p:nvPicPr>
          <p:cNvPr id="13" name="Google Shape;75;p1">
            <a:extLst>
              <a:ext uri="{FF2B5EF4-FFF2-40B4-BE49-F238E27FC236}">
                <a16:creationId xmlns:a16="http://schemas.microsoft.com/office/drawing/2014/main" id="{ACF51B0E-500F-6E58-8CCA-643B113DB9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30000" y="2581612"/>
            <a:ext cx="1694775" cy="169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73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p4">
            <a:extLst>
              <a:ext uri="{FF2B5EF4-FFF2-40B4-BE49-F238E27FC236}">
                <a16:creationId xmlns:a16="http://schemas.microsoft.com/office/drawing/2014/main" id="{18413713-DCEC-A462-E6B7-9270D56A6A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E02ACAEB-C375-0D05-0D03-8A430B84112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주제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</a:t>
            </a:r>
            <a:r>
              <a:rPr lang="en-US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DS</a:t>
            </a:r>
            <a:r>
              <a:rPr lang="en-US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 (</a:t>
            </a:r>
            <a:r>
              <a:rPr lang="en-US" altLang="ko-KR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Data Scientist</a:t>
            </a:r>
            <a:r>
              <a:rPr lang="en-US" altLang="ko-KR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)</a:t>
            </a:r>
            <a:r>
              <a:rPr lang="en-US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 track - </a:t>
            </a:r>
            <a:r>
              <a:rPr lang="en-US" altLang="ko-KR" b="1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0</a:t>
            </a:r>
            <a:r>
              <a:rPr lang="ko-KR" altLang="en-US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과 </a:t>
            </a:r>
            <a:r>
              <a:rPr lang="en-US" altLang="ko-KR" b="1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1</a:t>
            </a:r>
            <a:r>
              <a:rPr lang="ko-KR" altLang="en-US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분류하는 인공신경망 프로그래밍</a:t>
            </a:r>
            <a:endParaRPr lang="en-US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6" name="Google Shape;136;p4">
            <a:extLst>
              <a:ext uri="{FF2B5EF4-FFF2-40B4-BE49-F238E27FC236}">
                <a16:creationId xmlns:a16="http://schemas.microsoft.com/office/drawing/2014/main" id="{C9B2F76F-B369-B61D-942F-06C66DB48E19}"/>
              </a:ext>
            </a:extLst>
          </p:cNvPr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38;p4">
            <a:extLst>
              <a:ext uri="{FF2B5EF4-FFF2-40B4-BE49-F238E27FC236}">
                <a16:creationId xmlns:a16="http://schemas.microsoft.com/office/drawing/2014/main" id="{738B0436-EC74-06A4-7447-6605B00CE26D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8" name="Google Shape;146;p5">
            <a:extLst>
              <a:ext uri="{FF2B5EF4-FFF2-40B4-BE49-F238E27FC236}">
                <a16:creationId xmlns:a16="http://schemas.microsoft.com/office/drawing/2014/main" id="{0A831D4F-D3BD-C432-F3B0-3909E66B546A}"/>
              </a:ext>
            </a:extLst>
          </p:cNvPr>
          <p:cNvSpPr txBox="1"/>
          <p:nvPr/>
        </p:nvSpPr>
        <p:spPr>
          <a:xfrm>
            <a:off x="1164392" y="313361"/>
            <a:ext cx="38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2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. 프로젝트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구성</a:t>
            </a:r>
            <a:endParaRPr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pic>
        <p:nvPicPr>
          <p:cNvPr id="2" name="Google Shape;75;p1">
            <a:extLst>
              <a:ext uri="{FF2B5EF4-FFF2-40B4-BE49-F238E27FC236}">
                <a16:creationId xmlns:a16="http://schemas.microsoft.com/office/drawing/2014/main" id="{562EEC62-EC68-829D-E13F-464D72A81A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4;p4">
            <a:extLst>
              <a:ext uri="{FF2B5EF4-FFF2-40B4-BE49-F238E27FC236}">
                <a16:creationId xmlns:a16="http://schemas.microsoft.com/office/drawing/2014/main" id="{5F27B4F3-26CC-A57F-3C82-FAEC72DB1581}"/>
              </a:ext>
            </a:extLst>
          </p:cNvPr>
          <p:cNvSpPr txBox="1"/>
          <p:nvPr/>
        </p:nvSpPr>
        <p:spPr>
          <a:xfrm>
            <a:off x="1200772" y="1474284"/>
            <a:ext cx="9790456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수행 구성원</a:t>
            </a: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sz="1800" b="1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본 과제는 </a:t>
            </a:r>
            <a:r>
              <a:rPr lang="ko-KR" altLang="en-US" sz="1400" b="0" i="0" u="none" strike="noStrike" cap="none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코드스테이츠에서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제시한 주제를 수행하는 </a:t>
            </a:r>
            <a:r>
              <a:rPr lang="ko-KR" altLang="en-US" sz="1400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개인 프로젝트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로써 모든 수행과정을 혼자서 진행하였음 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9" name="Google Shape;138;p4">
            <a:extLst>
              <a:ext uri="{FF2B5EF4-FFF2-40B4-BE49-F238E27FC236}">
                <a16:creationId xmlns:a16="http://schemas.microsoft.com/office/drawing/2014/main" id="{FB5DF1CC-36B0-C13C-2159-932A8A02D4C1}"/>
              </a:ext>
            </a:extLst>
          </p:cNvPr>
          <p:cNvSpPr txBox="1"/>
          <p:nvPr/>
        </p:nvSpPr>
        <p:spPr>
          <a:xfrm>
            <a:off x="659396" y="138488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44D58A28-4B34-04F2-48DD-0FF717BDA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19717"/>
              </p:ext>
            </p:extLst>
          </p:nvPr>
        </p:nvGraphicFramePr>
        <p:xfrm>
          <a:off x="1559855" y="2384344"/>
          <a:ext cx="8050309" cy="2291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0245">
                  <a:extLst>
                    <a:ext uri="{9D8B030D-6E8A-4147-A177-3AD203B41FA5}">
                      <a16:colId xmlns:a16="http://schemas.microsoft.com/office/drawing/2014/main" val="495441118"/>
                    </a:ext>
                  </a:extLst>
                </a:gridCol>
                <a:gridCol w="1176394">
                  <a:extLst>
                    <a:ext uri="{9D8B030D-6E8A-4147-A177-3AD203B41FA5}">
                      <a16:colId xmlns:a16="http://schemas.microsoft.com/office/drawing/2014/main" val="2949881858"/>
                    </a:ext>
                  </a:extLst>
                </a:gridCol>
                <a:gridCol w="5163670">
                  <a:extLst>
                    <a:ext uri="{9D8B030D-6E8A-4147-A177-3AD203B41FA5}">
                      <a16:colId xmlns:a16="http://schemas.microsoft.com/office/drawing/2014/main" val="2572556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훈련생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기수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수행 업무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52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정경재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15</a:t>
                      </a:r>
                      <a:r>
                        <a:rPr lang="ko-KR" altLang="en-US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프로그래밍 파이프라인 구성</a:t>
                      </a:r>
                      <a:endParaRPr lang="en-US" altLang="ko-KR" sz="1200" dirty="0">
                        <a:latin typeface="Open Sans" pitchFamily="2" charset="0"/>
                        <a:ea typeface="Noto Sans KR" panose="020B0500000000000000" pitchFamily="34" charset="-127"/>
                        <a:cs typeface="Open Sans" pitchFamily="2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데이터 </a:t>
                      </a:r>
                      <a:r>
                        <a:rPr lang="ko-KR" altLang="en-US" sz="1200" dirty="0" err="1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전처리</a:t>
                      </a:r>
                      <a:r>
                        <a:rPr lang="ko-KR" altLang="en-US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 및 분리</a:t>
                      </a:r>
                      <a:endParaRPr lang="en-US" altLang="ko-KR" sz="12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err="1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순전파</a:t>
                      </a:r>
                      <a:r>
                        <a:rPr lang="en-US" altLang="ko-KR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, </a:t>
                      </a:r>
                      <a:r>
                        <a:rPr lang="ko-KR" altLang="en-US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예측</a:t>
                      </a:r>
                      <a:r>
                        <a:rPr lang="en-US" altLang="ko-KR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, </a:t>
                      </a:r>
                      <a:r>
                        <a:rPr lang="ko-KR" altLang="en-US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검증 인공신경망 프로그래밍</a:t>
                      </a:r>
                      <a:endParaRPr lang="en-US" altLang="ko-KR" sz="12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err="1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역전파</a:t>
                      </a:r>
                      <a:r>
                        <a:rPr lang="ko-KR" altLang="en-US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 및 학습 기능 추가 구현</a:t>
                      </a:r>
                      <a:endParaRPr lang="en-US" altLang="ko-KR" sz="1200" dirty="0">
                        <a:latin typeface="Open Sans" pitchFamily="2" charset="0"/>
                        <a:ea typeface="Noto Sans KR" panose="020B0500000000000000" pitchFamily="34" charset="-127"/>
                        <a:cs typeface="Open Sans" pitchFamily="2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가중치 및 학습곡선 시각화 기능 추가 구현</a:t>
                      </a:r>
                      <a:endParaRPr lang="en-US" altLang="ko-KR" sz="1200" dirty="0">
                        <a:latin typeface="Open Sans" pitchFamily="2" charset="0"/>
                        <a:ea typeface="Noto Sans KR" panose="020B0500000000000000" pitchFamily="34" charset="-127"/>
                        <a:cs typeface="Open Sans" pitchFamily="2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>
                        <a:latin typeface="Open Sans" pitchFamily="2" charset="0"/>
                        <a:ea typeface="Noto Sans KR" panose="020B0500000000000000" pitchFamily="34" charset="-127"/>
                        <a:cs typeface="Open Sans" pitchFamily="2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프로그래밍 코드 정리</a:t>
                      </a:r>
                      <a:r>
                        <a:rPr lang="en-US" altLang="ko-KR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,</a:t>
                      </a:r>
                      <a:r>
                        <a:rPr lang="ko-KR" altLang="en-US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 </a:t>
                      </a:r>
                      <a:r>
                        <a:rPr lang="en-US" altLang="ko-KR" sz="1200" dirty="0" err="1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colab</a:t>
                      </a:r>
                      <a:r>
                        <a:rPr lang="en-US" altLang="ko-KR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 </a:t>
                      </a:r>
                      <a:r>
                        <a:rPr lang="ko-KR" altLang="en-US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파일 제작</a:t>
                      </a:r>
                      <a:endParaRPr lang="en-US" altLang="ko-KR" sz="1200" dirty="0">
                        <a:latin typeface="Open Sans" pitchFamily="2" charset="0"/>
                        <a:ea typeface="Noto Sans KR" panose="020B0500000000000000" pitchFamily="34" charset="-127"/>
                        <a:cs typeface="Open Sans" pitchFamily="2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프로그램 테스트 진행</a:t>
                      </a:r>
                      <a:endParaRPr lang="en-US" altLang="ko-KR" sz="1200" dirty="0">
                        <a:latin typeface="Open Sans" pitchFamily="2" charset="0"/>
                        <a:ea typeface="Noto Sans KR" panose="020B0500000000000000" pitchFamily="34" charset="-127"/>
                        <a:cs typeface="Open Sans" pitchFamily="2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Open Sans" pitchFamily="2" charset="0"/>
                          <a:ea typeface="Noto Sans KR" panose="020B0500000000000000" pitchFamily="34" charset="-127"/>
                          <a:cs typeface="Open Sans" pitchFamily="2" charset="0"/>
                        </a:rPr>
                        <a:t>프로젝트 결과 자료 제작</a:t>
                      </a:r>
                      <a:endParaRPr lang="ko-KR" altLang="en-US" dirty="0">
                        <a:latin typeface="Open Sans" pitchFamily="2" charset="0"/>
                        <a:ea typeface="Noto Sans KR" panose="020B0500000000000000" pitchFamily="34" charset="-127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405443"/>
                  </a:ext>
                </a:extLst>
              </a:tr>
            </a:tbl>
          </a:graphicData>
        </a:graphic>
      </p:graphicFrame>
      <p:sp>
        <p:nvSpPr>
          <p:cNvPr id="10" name="Google Shape;134;p4">
            <a:extLst>
              <a:ext uri="{FF2B5EF4-FFF2-40B4-BE49-F238E27FC236}">
                <a16:creationId xmlns:a16="http://schemas.microsoft.com/office/drawing/2014/main" id="{7F9BA692-5637-ADF4-4386-D8E7AF0C0DB8}"/>
              </a:ext>
            </a:extLst>
          </p:cNvPr>
          <p:cNvSpPr txBox="1"/>
          <p:nvPr/>
        </p:nvSpPr>
        <p:spPr>
          <a:xfrm>
            <a:off x="1200772" y="4785305"/>
            <a:ext cx="97904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수행 절차</a:t>
            </a: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endParaRPr lang="en-US" altLang="ko-KR" sz="1800" b="1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1" name="Google Shape;138;p4">
            <a:extLst>
              <a:ext uri="{FF2B5EF4-FFF2-40B4-BE49-F238E27FC236}">
                <a16:creationId xmlns:a16="http://schemas.microsoft.com/office/drawing/2014/main" id="{16B9809F-1E9A-9291-5EB1-85F9A2717FDB}"/>
              </a:ext>
            </a:extLst>
          </p:cNvPr>
          <p:cNvSpPr txBox="1"/>
          <p:nvPr/>
        </p:nvSpPr>
        <p:spPr>
          <a:xfrm>
            <a:off x="659396" y="4695901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9DAE8AC3-449F-2C46-46FD-D550607A1A6E}"/>
              </a:ext>
            </a:extLst>
          </p:cNvPr>
          <p:cNvSpPr/>
          <p:nvPr/>
        </p:nvSpPr>
        <p:spPr>
          <a:xfrm>
            <a:off x="1524051" y="5237908"/>
            <a:ext cx="1667435" cy="111718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라이브러리 </a:t>
            </a:r>
            <a:r>
              <a:rPr lang="en-US" altLang="ko-KR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&amp;</a:t>
            </a:r>
            <a:br>
              <a:rPr lang="en-US" altLang="ko-KR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데이터 불러오기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7FB7CA99-37A6-4509-DECD-32EF9DE73AB7}"/>
              </a:ext>
            </a:extLst>
          </p:cNvPr>
          <p:cNvSpPr/>
          <p:nvPr/>
        </p:nvSpPr>
        <p:spPr>
          <a:xfrm>
            <a:off x="3473986" y="5237908"/>
            <a:ext cx="1667435" cy="111718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데이터 </a:t>
            </a:r>
            <a:r>
              <a:rPr lang="ko-KR" altLang="en-US" sz="1400" dirty="0" err="1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전처리</a:t>
            </a:r>
            <a:br>
              <a:rPr lang="en-US" altLang="ko-KR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&amp; 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데이터 분리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기능 구현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69617322-60AA-B289-EC47-B307A2D985DC}"/>
              </a:ext>
            </a:extLst>
          </p:cNvPr>
          <p:cNvSpPr/>
          <p:nvPr/>
        </p:nvSpPr>
        <p:spPr>
          <a:xfrm>
            <a:off x="5423921" y="5237908"/>
            <a:ext cx="1667435" cy="111718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인공신경망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연산 기능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구현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BF7FEC94-A4E2-4604-DFCF-8488004F5E97}"/>
              </a:ext>
            </a:extLst>
          </p:cNvPr>
          <p:cNvSpPr/>
          <p:nvPr/>
        </p:nvSpPr>
        <p:spPr>
          <a:xfrm>
            <a:off x="7373856" y="5237908"/>
            <a:ext cx="1667435" cy="111718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인공신경망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Class 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구현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</a:t>
            </a:r>
            <a:r>
              <a:rPr lang="ko-KR" altLang="en-US" sz="1400" dirty="0" err="1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순전파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예측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검증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)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</a:t>
            </a:r>
            <a:r>
              <a:rPr lang="ko-KR" altLang="en-US" sz="1400" dirty="0" err="1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역전파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학습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)</a:t>
            </a:r>
            <a:endParaRPr lang="ko-KR" altLang="en-US" sz="1400" dirty="0"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3DEF997B-C306-94AF-810F-88530C4AA4B4}"/>
              </a:ext>
            </a:extLst>
          </p:cNvPr>
          <p:cNvSpPr/>
          <p:nvPr/>
        </p:nvSpPr>
        <p:spPr>
          <a:xfrm>
            <a:off x="9323791" y="5237908"/>
            <a:ext cx="1667435" cy="111718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전체 기능 동작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main() 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함수 정의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&amp;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실행 테스트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79C90B-498C-BE85-5DCE-1D5A14DEE065}"/>
              </a:ext>
            </a:extLst>
          </p:cNvPr>
          <p:cNvCxnSpPr>
            <a:stCxn id="12" idx="3"/>
          </p:cNvCxnSpPr>
          <p:nvPr/>
        </p:nvCxnSpPr>
        <p:spPr>
          <a:xfrm flipV="1">
            <a:off x="3191486" y="5796498"/>
            <a:ext cx="282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5FE1C0E-DB8F-5A6A-10C2-A50D8840B1D1}"/>
              </a:ext>
            </a:extLst>
          </p:cNvPr>
          <p:cNvCxnSpPr>
            <a:stCxn id="14" idx="3"/>
          </p:cNvCxnSpPr>
          <p:nvPr/>
        </p:nvCxnSpPr>
        <p:spPr>
          <a:xfrm flipV="1">
            <a:off x="5141421" y="5796498"/>
            <a:ext cx="282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6C5C9CC-D352-BB0D-56B7-18F9AD49C4D6}"/>
              </a:ext>
            </a:extLst>
          </p:cNvPr>
          <p:cNvCxnSpPr>
            <a:stCxn id="15" idx="3"/>
          </p:cNvCxnSpPr>
          <p:nvPr/>
        </p:nvCxnSpPr>
        <p:spPr>
          <a:xfrm flipV="1">
            <a:off x="7091356" y="5796498"/>
            <a:ext cx="282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D9FCD43-1C50-46CC-DFFD-9026490AFD0D}"/>
              </a:ext>
            </a:extLst>
          </p:cNvPr>
          <p:cNvCxnSpPr>
            <a:stCxn id="16" idx="3"/>
          </p:cNvCxnSpPr>
          <p:nvPr/>
        </p:nvCxnSpPr>
        <p:spPr>
          <a:xfrm flipV="1">
            <a:off x="9041291" y="5796498"/>
            <a:ext cx="282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0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p4">
            <a:extLst>
              <a:ext uri="{FF2B5EF4-FFF2-40B4-BE49-F238E27FC236}">
                <a16:creationId xmlns:a16="http://schemas.microsoft.com/office/drawing/2014/main" id="{18413713-DCEC-A462-E6B7-9270D56A6A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cxnSp>
        <p:nvCxnSpPr>
          <p:cNvPr id="6" name="Google Shape;136;p4">
            <a:extLst>
              <a:ext uri="{FF2B5EF4-FFF2-40B4-BE49-F238E27FC236}">
                <a16:creationId xmlns:a16="http://schemas.microsoft.com/office/drawing/2014/main" id="{C9B2F76F-B369-B61D-942F-06C66DB48E19}"/>
              </a:ext>
            </a:extLst>
          </p:cNvPr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46;p5">
            <a:extLst>
              <a:ext uri="{FF2B5EF4-FFF2-40B4-BE49-F238E27FC236}">
                <a16:creationId xmlns:a16="http://schemas.microsoft.com/office/drawing/2014/main" id="{0A831D4F-D3BD-C432-F3B0-3909E66B546A}"/>
              </a:ext>
            </a:extLst>
          </p:cNvPr>
          <p:cNvSpPr txBox="1"/>
          <p:nvPr/>
        </p:nvSpPr>
        <p:spPr>
          <a:xfrm>
            <a:off x="1164392" y="313361"/>
            <a:ext cx="49316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Code States AI Bootcamp CP1</a:t>
            </a:r>
          </a:p>
        </p:txBody>
      </p:sp>
      <p:pic>
        <p:nvPicPr>
          <p:cNvPr id="2" name="Google Shape;75;p1">
            <a:extLst>
              <a:ext uri="{FF2B5EF4-FFF2-40B4-BE49-F238E27FC236}">
                <a16:creationId xmlns:a16="http://schemas.microsoft.com/office/drawing/2014/main" id="{562EEC62-EC68-829D-E13F-464D72A81A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1;g124cb77f799_0_1">
            <a:extLst>
              <a:ext uri="{FF2B5EF4-FFF2-40B4-BE49-F238E27FC236}">
                <a16:creationId xmlns:a16="http://schemas.microsoft.com/office/drawing/2014/main" id="{1919746C-F706-EDA0-4415-E4BFABA8FF78}"/>
              </a:ext>
            </a:extLst>
          </p:cNvPr>
          <p:cNvSpPr txBox="1"/>
          <p:nvPr/>
        </p:nvSpPr>
        <p:spPr>
          <a:xfrm>
            <a:off x="3935760" y="3121222"/>
            <a:ext cx="677541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3F3F3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03. </a:t>
            </a:r>
            <a:r>
              <a:rPr lang="ko-KR" altLang="en-US" sz="4000" b="1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프로젝트 수행 절차 및 방법</a:t>
            </a:r>
            <a:endParaRPr sz="5400" b="1" i="0" u="none" strike="noStrike" cap="none" dirty="0">
              <a:solidFill>
                <a:srgbClr val="3F3F3F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pic>
        <p:nvPicPr>
          <p:cNvPr id="13" name="Google Shape;75;p1">
            <a:extLst>
              <a:ext uri="{FF2B5EF4-FFF2-40B4-BE49-F238E27FC236}">
                <a16:creationId xmlns:a16="http://schemas.microsoft.com/office/drawing/2014/main" id="{ACF51B0E-500F-6E58-8CCA-643B113DB9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30000" y="2581612"/>
            <a:ext cx="1694775" cy="169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675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p4">
            <a:extLst>
              <a:ext uri="{FF2B5EF4-FFF2-40B4-BE49-F238E27FC236}">
                <a16:creationId xmlns:a16="http://schemas.microsoft.com/office/drawing/2014/main" id="{18413713-DCEC-A462-E6B7-9270D56A6A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5" name="Google Shape;134;p4">
            <a:extLst>
              <a:ext uri="{FF2B5EF4-FFF2-40B4-BE49-F238E27FC236}">
                <a16:creationId xmlns:a16="http://schemas.microsoft.com/office/drawing/2014/main" id="{E02ACAEB-C375-0D05-0D03-8A430B84112B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주제</a:t>
            </a:r>
            <a:r>
              <a:rPr 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</a:t>
            </a:r>
            <a:r>
              <a:rPr lang="en-US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DS</a:t>
            </a:r>
            <a:r>
              <a:rPr lang="en-US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 (</a:t>
            </a:r>
            <a:r>
              <a:rPr lang="en-US" altLang="ko-KR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Data Scientist</a:t>
            </a:r>
            <a:r>
              <a:rPr lang="en-US" altLang="ko-KR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)</a:t>
            </a:r>
            <a:r>
              <a:rPr lang="en-US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 track - </a:t>
            </a:r>
            <a:r>
              <a:rPr lang="en-US" altLang="ko-KR" b="1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0</a:t>
            </a:r>
            <a:r>
              <a:rPr lang="ko-KR" altLang="en-US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과 </a:t>
            </a:r>
            <a:r>
              <a:rPr lang="en-US" altLang="ko-KR" b="1" i="0" u="none" strike="noStrike" cap="none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Arial"/>
              </a:rPr>
              <a:t>1</a:t>
            </a:r>
            <a:r>
              <a:rPr lang="ko-KR" altLang="en-US" b="1" i="0" u="none" strike="noStrike" cap="none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을 분류하는 인공신경망 프로그래밍</a:t>
            </a:r>
            <a:endParaRPr lang="en-US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6" name="Google Shape;136;p4">
            <a:extLst>
              <a:ext uri="{FF2B5EF4-FFF2-40B4-BE49-F238E27FC236}">
                <a16:creationId xmlns:a16="http://schemas.microsoft.com/office/drawing/2014/main" id="{C9B2F76F-B369-B61D-942F-06C66DB48E19}"/>
              </a:ext>
            </a:extLst>
          </p:cNvPr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38;p4">
            <a:extLst>
              <a:ext uri="{FF2B5EF4-FFF2-40B4-BE49-F238E27FC236}">
                <a16:creationId xmlns:a16="http://schemas.microsoft.com/office/drawing/2014/main" id="{738B0436-EC74-06A4-7447-6605B00CE26D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8" name="Google Shape;146;p5">
            <a:extLst>
              <a:ext uri="{FF2B5EF4-FFF2-40B4-BE49-F238E27FC236}">
                <a16:creationId xmlns:a16="http://schemas.microsoft.com/office/drawing/2014/main" id="{0A831D4F-D3BD-C432-F3B0-3909E66B546A}"/>
              </a:ext>
            </a:extLst>
          </p:cNvPr>
          <p:cNvSpPr txBox="1"/>
          <p:nvPr/>
        </p:nvSpPr>
        <p:spPr>
          <a:xfrm>
            <a:off x="1164391" y="313361"/>
            <a:ext cx="41785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03.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절차 및 방법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pic>
        <p:nvPicPr>
          <p:cNvPr id="2" name="Google Shape;75;p1">
            <a:extLst>
              <a:ext uri="{FF2B5EF4-FFF2-40B4-BE49-F238E27FC236}">
                <a16:creationId xmlns:a16="http://schemas.microsoft.com/office/drawing/2014/main" id="{562EEC62-EC68-829D-E13F-464D72A81A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34;p4">
            <a:extLst>
              <a:ext uri="{FF2B5EF4-FFF2-40B4-BE49-F238E27FC236}">
                <a16:creationId xmlns:a16="http://schemas.microsoft.com/office/drawing/2014/main" id="{B4BFA663-B611-32E9-05CE-6EDDDC68C168}"/>
              </a:ext>
            </a:extLst>
          </p:cNvPr>
          <p:cNvSpPr txBox="1"/>
          <p:nvPr/>
        </p:nvSpPr>
        <p:spPr>
          <a:xfrm>
            <a:off x="1200772" y="1690919"/>
            <a:ext cx="97904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수행 절차</a:t>
            </a:r>
            <a:r>
              <a:rPr 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– 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프로그래밍 파이프라인</a:t>
            </a:r>
            <a:endParaRPr lang="en-US" altLang="ko-KR" sz="1800" b="1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16" name="Google Shape;138;p4">
            <a:extLst>
              <a:ext uri="{FF2B5EF4-FFF2-40B4-BE49-F238E27FC236}">
                <a16:creationId xmlns:a16="http://schemas.microsoft.com/office/drawing/2014/main" id="{9E1E8AA8-A0D2-FBAF-CC60-88429D0EC622}"/>
              </a:ext>
            </a:extLst>
          </p:cNvPr>
          <p:cNvSpPr txBox="1"/>
          <p:nvPr/>
        </p:nvSpPr>
        <p:spPr>
          <a:xfrm>
            <a:off x="659396" y="1601515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54F6E92C-1130-5949-07D9-D6315B5E9540}"/>
              </a:ext>
            </a:extLst>
          </p:cNvPr>
          <p:cNvSpPr/>
          <p:nvPr/>
        </p:nvSpPr>
        <p:spPr>
          <a:xfrm>
            <a:off x="1524051" y="2297206"/>
            <a:ext cx="1667435" cy="111718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라이브러리 </a:t>
            </a:r>
            <a:r>
              <a:rPr lang="en-US" altLang="ko-KR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&amp;</a:t>
            </a:r>
            <a:br>
              <a:rPr lang="en-US" altLang="ko-KR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데이터 불러오기</a:t>
            </a: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9CACE067-3B83-21F4-2930-8D9C48BF35F5}"/>
              </a:ext>
            </a:extLst>
          </p:cNvPr>
          <p:cNvSpPr/>
          <p:nvPr/>
        </p:nvSpPr>
        <p:spPr>
          <a:xfrm>
            <a:off x="3473986" y="2297206"/>
            <a:ext cx="1667435" cy="111718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데이터 </a:t>
            </a:r>
            <a:r>
              <a:rPr lang="ko-KR" altLang="en-US" sz="1400" dirty="0" err="1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전처리</a:t>
            </a:r>
            <a:br>
              <a:rPr lang="en-US" altLang="ko-KR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&amp; 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데이터 분리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기능 구현</a:t>
            </a: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E3FFE4FB-C46B-12D4-B9B1-017591B36262}"/>
              </a:ext>
            </a:extLst>
          </p:cNvPr>
          <p:cNvSpPr/>
          <p:nvPr/>
        </p:nvSpPr>
        <p:spPr>
          <a:xfrm>
            <a:off x="5423921" y="2297206"/>
            <a:ext cx="1667435" cy="111718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인공신경망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연산 기능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구현</a:t>
            </a: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2E3A38BD-C5E1-CCD2-FCA1-C098ADEBF8A3}"/>
              </a:ext>
            </a:extLst>
          </p:cNvPr>
          <p:cNvSpPr/>
          <p:nvPr/>
        </p:nvSpPr>
        <p:spPr>
          <a:xfrm>
            <a:off x="7373856" y="2297206"/>
            <a:ext cx="1667435" cy="111718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인공신경망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Class 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구현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</a:t>
            </a:r>
            <a:r>
              <a:rPr lang="ko-KR" altLang="en-US" sz="1400" dirty="0" err="1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순전파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예측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검증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)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</a:t>
            </a:r>
            <a:r>
              <a:rPr lang="ko-KR" altLang="en-US" sz="1400" dirty="0" err="1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역전파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학습</a:t>
            </a: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)</a:t>
            </a:r>
            <a:endParaRPr lang="ko-KR" altLang="en-US" sz="1400" dirty="0"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A9C22AB9-33F9-A9B9-322F-303493465F34}"/>
              </a:ext>
            </a:extLst>
          </p:cNvPr>
          <p:cNvSpPr/>
          <p:nvPr/>
        </p:nvSpPr>
        <p:spPr>
          <a:xfrm>
            <a:off x="9323791" y="2297206"/>
            <a:ext cx="1667435" cy="111718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전체 기능 동작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main() </a:t>
            </a: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함수 구현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&amp;</a:t>
            </a:r>
            <a:br>
              <a:rPr lang="en-US" altLang="ko-KR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4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동작 테스트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04FA30E-2C01-3CB2-A4E1-1ACADF2D72A6}"/>
              </a:ext>
            </a:extLst>
          </p:cNvPr>
          <p:cNvCxnSpPr>
            <a:stCxn id="17" idx="3"/>
          </p:cNvCxnSpPr>
          <p:nvPr/>
        </p:nvCxnSpPr>
        <p:spPr>
          <a:xfrm flipV="1">
            <a:off x="3191486" y="2855796"/>
            <a:ext cx="282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C3D378-1B71-1115-C63B-05F1F9742E3A}"/>
              </a:ext>
            </a:extLst>
          </p:cNvPr>
          <p:cNvCxnSpPr>
            <a:stCxn id="18" idx="3"/>
          </p:cNvCxnSpPr>
          <p:nvPr/>
        </p:nvCxnSpPr>
        <p:spPr>
          <a:xfrm flipV="1">
            <a:off x="5141421" y="2855796"/>
            <a:ext cx="282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36B3FF9-E19E-5FA4-6EBA-1056B4F378F6}"/>
              </a:ext>
            </a:extLst>
          </p:cNvPr>
          <p:cNvCxnSpPr>
            <a:stCxn id="19" idx="3"/>
          </p:cNvCxnSpPr>
          <p:nvPr/>
        </p:nvCxnSpPr>
        <p:spPr>
          <a:xfrm flipV="1">
            <a:off x="7091356" y="2855796"/>
            <a:ext cx="282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6FB538-10A9-45C4-039A-2BC6346ECDEA}"/>
              </a:ext>
            </a:extLst>
          </p:cNvPr>
          <p:cNvCxnSpPr>
            <a:stCxn id="20" idx="3"/>
          </p:cNvCxnSpPr>
          <p:nvPr/>
        </p:nvCxnSpPr>
        <p:spPr>
          <a:xfrm flipV="1">
            <a:off x="9041291" y="2855796"/>
            <a:ext cx="282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34;p4">
            <a:extLst>
              <a:ext uri="{FF2B5EF4-FFF2-40B4-BE49-F238E27FC236}">
                <a16:creationId xmlns:a16="http://schemas.microsoft.com/office/drawing/2014/main" id="{A646A2DE-A075-4E47-F907-472873386921}"/>
              </a:ext>
            </a:extLst>
          </p:cNvPr>
          <p:cNvSpPr txBox="1"/>
          <p:nvPr/>
        </p:nvSpPr>
        <p:spPr>
          <a:xfrm>
            <a:off x="1524051" y="3546419"/>
            <a:ext cx="1667435" cy="923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💾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라이브러리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numpy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pandas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csv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matplotlib</a:t>
            </a:r>
          </a:p>
        </p:txBody>
      </p:sp>
      <p:sp>
        <p:nvSpPr>
          <p:cNvPr id="25" name="Google Shape;134;p4">
            <a:extLst>
              <a:ext uri="{FF2B5EF4-FFF2-40B4-BE49-F238E27FC236}">
                <a16:creationId xmlns:a16="http://schemas.microsoft.com/office/drawing/2014/main" id="{5DA2884E-E763-89AB-7523-CD699A5C8373}"/>
              </a:ext>
            </a:extLst>
          </p:cNvPr>
          <p:cNvSpPr txBox="1"/>
          <p:nvPr/>
        </p:nvSpPr>
        <p:spPr>
          <a:xfrm>
            <a:off x="1524051" y="4552815"/>
            <a:ext cx="1667435" cy="46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💾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불러오기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data_load</a:t>
            </a: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0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26" name="Google Shape;134;p4">
            <a:extLst>
              <a:ext uri="{FF2B5EF4-FFF2-40B4-BE49-F238E27FC236}">
                <a16:creationId xmlns:a16="http://schemas.microsoft.com/office/drawing/2014/main" id="{40022C94-F6B6-FBBF-EE1A-B2FC91674336}"/>
              </a:ext>
            </a:extLst>
          </p:cNvPr>
          <p:cNvSpPr txBox="1"/>
          <p:nvPr/>
        </p:nvSpPr>
        <p:spPr>
          <a:xfrm>
            <a:off x="3473985" y="3546419"/>
            <a:ext cx="1667435" cy="615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🛠️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i="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</a:t>
            </a:r>
            <a:r>
              <a:rPr lang="ko-KR" altLang="en-US" sz="1400" b="1" i="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전처리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data_shuffle</a:t>
            </a: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standard_scaler</a:t>
            </a: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0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28" name="Google Shape;134;p4">
            <a:extLst>
              <a:ext uri="{FF2B5EF4-FFF2-40B4-BE49-F238E27FC236}">
                <a16:creationId xmlns:a16="http://schemas.microsoft.com/office/drawing/2014/main" id="{0460896A-E7A4-B9DC-48D6-9B1D0587A0EA}"/>
              </a:ext>
            </a:extLst>
          </p:cNvPr>
          <p:cNvSpPr txBox="1"/>
          <p:nvPr/>
        </p:nvSpPr>
        <p:spPr>
          <a:xfrm>
            <a:off x="3473984" y="4245037"/>
            <a:ext cx="1667435" cy="615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🛠️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i="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데이터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분리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train_test_split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X_y_split</a:t>
            </a: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0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0" name="Google Shape;134;p4">
            <a:extLst>
              <a:ext uri="{FF2B5EF4-FFF2-40B4-BE49-F238E27FC236}">
                <a16:creationId xmlns:a16="http://schemas.microsoft.com/office/drawing/2014/main" id="{AB8A49ED-00BC-AE08-A56B-96C1FF140791}"/>
              </a:ext>
            </a:extLst>
          </p:cNvPr>
          <p:cNvSpPr txBox="1"/>
          <p:nvPr/>
        </p:nvSpPr>
        <p:spPr>
          <a:xfrm>
            <a:off x="9323790" y="3543557"/>
            <a:ext cx="1667435" cy="615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전체 기능 동작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main()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main_additional</a:t>
            </a: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0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2" name="Google Shape;134;p4">
            <a:extLst>
              <a:ext uri="{FF2B5EF4-FFF2-40B4-BE49-F238E27FC236}">
                <a16:creationId xmlns:a16="http://schemas.microsoft.com/office/drawing/2014/main" id="{E91BB725-B589-DF16-8CB8-0B7E16A4D57E}"/>
              </a:ext>
            </a:extLst>
          </p:cNvPr>
          <p:cNvSpPr txBox="1"/>
          <p:nvPr/>
        </p:nvSpPr>
        <p:spPr>
          <a:xfrm>
            <a:off x="9323790" y="4245036"/>
            <a:ext cx="1667435" cy="615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동작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테스트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main_test</a:t>
            </a: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main_additional_test</a:t>
            </a: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0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4" name="Google Shape;134;p4">
            <a:extLst>
              <a:ext uri="{FF2B5EF4-FFF2-40B4-BE49-F238E27FC236}">
                <a16:creationId xmlns:a16="http://schemas.microsoft.com/office/drawing/2014/main" id="{704D9D0A-2C82-D464-031E-572B2341479A}"/>
              </a:ext>
            </a:extLst>
          </p:cNvPr>
          <p:cNvSpPr txBox="1"/>
          <p:nvPr/>
        </p:nvSpPr>
        <p:spPr>
          <a:xfrm>
            <a:off x="5423921" y="3546419"/>
            <a:ext cx="1667435" cy="615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가중치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편향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initialization_parameter</a:t>
            </a: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weights_plot</a:t>
            </a: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0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5" name="Google Shape;134;p4">
            <a:extLst>
              <a:ext uri="{FF2B5EF4-FFF2-40B4-BE49-F238E27FC236}">
                <a16:creationId xmlns:a16="http://schemas.microsoft.com/office/drawing/2014/main" id="{0464FB32-30F5-1870-3CDC-E4E0538D74CC}"/>
              </a:ext>
            </a:extLst>
          </p:cNvPr>
          <p:cNvSpPr txBox="1"/>
          <p:nvPr/>
        </p:nvSpPr>
        <p:spPr>
          <a:xfrm>
            <a:off x="5423921" y="4239356"/>
            <a:ext cx="1667435" cy="46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미니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배치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get_batch_data</a:t>
            </a: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0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6" name="Google Shape;134;p4">
            <a:extLst>
              <a:ext uri="{FF2B5EF4-FFF2-40B4-BE49-F238E27FC236}">
                <a16:creationId xmlns:a16="http://schemas.microsoft.com/office/drawing/2014/main" id="{699DEEED-11E0-957C-6293-A6FADDAEA053}"/>
              </a:ext>
            </a:extLst>
          </p:cNvPr>
          <p:cNvSpPr txBox="1"/>
          <p:nvPr/>
        </p:nvSpPr>
        <p:spPr>
          <a:xfrm>
            <a:off x="5423921" y="4777925"/>
            <a:ext cx="1667435" cy="46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활성화함수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sigmoid()</a:t>
            </a:r>
            <a:endParaRPr lang="en-US" altLang="ko-KR" sz="10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7" name="Google Shape;134;p4">
            <a:extLst>
              <a:ext uri="{FF2B5EF4-FFF2-40B4-BE49-F238E27FC236}">
                <a16:creationId xmlns:a16="http://schemas.microsoft.com/office/drawing/2014/main" id="{57BA8E51-7F91-8C40-1AAE-A93EC7C09F4E}"/>
              </a:ext>
            </a:extLst>
          </p:cNvPr>
          <p:cNvSpPr txBox="1"/>
          <p:nvPr/>
        </p:nvSpPr>
        <p:spPr>
          <a:xfrm>
            <a:off x="5089997" y="5316494"/>
            <a:ext cx="2335281" cy="615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손실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함수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편미분함수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sigmoid_crossentropy_logits</a:t>
            </a: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sigmoid_crossentropy_logits_prime</a:t>
            </a: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0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8" name="Google Shape;134;p4">
            <a:extLst>
              <a:ext uri="{FF2B5EF4-FFF2-40B4-BE49-F238E27FC236}">
                <a16:creationId xmlns:a16="http://schemas.microsoft.com/office/drawing/2014/main" id="{5001436A-CE49-5406-D49C-E6889D9F5ADB}"/>
              </a:ext>
            </a:extLst>
          </p:cNvPr>
          <p:cNvSpPr txBox="1"/>
          <p:nvPr/>
        </p:nvSpPr>
        <p:spPr>
          <a:xfrm>
            <a:off x="5423921" y="6015113"/>
            <a:ext cx="1667435" cy="46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정확도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accuracy_score</a:t>
            </a: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0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39" name="Google Shape;134;p4">
            <a:extLst>
              <a:ext uri="{FF2B5EF4-FFF2-40B4-BE49-F238E27FC236}">
                <a16:creationId xmlns:a16="http://schemas.microsoft.com/office/drawing/2014/main" id="{2A29952E-3F1F-3AC9-9935-31AC6BAC3E10}"/>
              </a:ext>
            </a:extLst>
          </p:cNvPr>
          <p:cNvSpPr txBox="1"/>
          <p:nvPr/>
        </p:nvSpPr>
        <p:spPr>
          <a:xfrm>
            <a:off x="7304570" y="3546419"/>
            <a:ext cx="1806005" cy="46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 </a:t>
            </a:r>
            <a:r>
              <a:rPr lang="ko-KR" altLang="en-US" sz="1400" b="1" i="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예측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검증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endParaRPr lang="en-US" altLang="ko-KR" sz="10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40" name="Google Shape;134;p4">
            <a:extLst>
              <a:ext uri="{FF2B5EF4-FFF2-40B4-BE49-F238E27FC236}">
                <a16:creationId xmlns:a16="http://schemas.microsoft.com/office/drawing/2014/main" id="{22B3C202-B5C0-8775-8B04-6A8877887115}"/>
              </a:ext>
            </a:extLst>
          </p:cNvPr>
          <p:cNvSpPr txBox="1"/>
          <p:nvPr/>
        </p:nvSpPr>
        <p:spPr>
          <a:xfrm>
            <a:off x="7304569" y="4087628"/>
            <a:ext cx="1806005" cy="46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🧠 </a:t>
            </a:r>
            <a:r>
              <a:rPr lang="ko-KR" altLang="en-US" sz="1400" b="1" i="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역전파</a:t>
            </a:r>
            <a:r>
              <a:rPr lang="en-US" altLang="ko-KR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NeuralNetwork_additional</a:t>
            </a:r>
            <a:endParaRPr lang="en-US" altLang="ko-KR" sz="10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41" name="Google Shape;134;p4">
            <a:extLst>
              <a:ext uri="{FF2B5EF4-FFF2-40B4-BE49-F238E27FC236}">
                <a16:creationId xmlns:a16="http://schemas.microsoft.com/office/drawing/2014/main" id="{B5636E20-243E-4D6B-59E2-D150FCA189C5}"/>
              </a:ext>
            </a:extLst>
          </p:cNvPr>
          <p:cNvSpPr txBox="1"/>
          <p:nvPr/>
        </p:nvSpPr>
        <p:spPr>
          <a:xfrm>
            <a:off x="7304569" y="4632358"/>
            <a:ext cx="1806005" cy="46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⚙️ </a:t>
            </a:r>
            <a:r>
              <a:rPr lang="ko-KR" altLang="en-US" sz="1400" b="1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학습곡선 시각화</a:t>
            </a:r>
            <a:endParaRPr lang="en-US" altLang="ko-KR" sz="14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plot_history</a:t>
            </a: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()</a:t>
            </a:r>
            <a:endParaRPr lang="en-US" altLang="ko-KR" sz="1000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41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3;p5">
            <a:extLst>
              <a:ext uri="{FF2B5EF4-FFF2-40B4-BE49-F238E27FC236}">
                <a16:creationId xmlns:a16="http://schemas.microsoft.com/office/drawing/2014/main" id="{DB5064CD-56C3-8AD6-47CE-F1B1C2D2AB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5" name="Google Shape;146;p5">
            <a:extLst>
              <a:ext uri="{FF2B5EF4-FFF2-40B4-BE49-F238E27FC236}">
                <a16:creationId xmlns:a16="http://schemas.microsoft.com/office/drawing/2014/main" id="{6E344BC7-00F6-3B61-EE97-F3751792C3A5}"/>
              </a:ext>
            </a:extLst>
          </p:cNvPr>
          <p:cNvSpPr txBox="1"/>
          <p:nvPr/>
        </p:nvSpPr>
        <p:spPr>
          <a:xfrm>
            <a:off x="1164391" y="313361"/>
            <a:ext cx="41785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03.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프로젝트 수행 절차 및 방법</a:t>
            </a:r>
            <a:endParaRPr lang="ko-KR" altLang="en-US" sz="1400" b="1" i="0" u="none" strike="noStrike" cap="none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cxnSp>
        <p:nvCxnSpPr>
          <p:cNvPr id="10" name="Google Shape;136;p4">
            <a:extLst>
              <a:ext uri="{FF2B5EF4-FFF2-40B4-BE49-F238E27FC236}">
                <a16:creationId xmlns:a16="http://schemas.microsoft.com/office/drawing/2014/main" id="{2219C819-8284-9751-D643-0E67C7F85850}"/>
              </a:ext>
            </a:extLst>
          </p:cNvPr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Google Shape;75;p1">
            <a:extLst>
              <a:ext uri="{FF2B5EF4-FFF2-40B4-BE49-F238E27FC236}">
                <a16:creationId xmlns:a16="http://schemas.microsoft.com/office/drawing/2014/main" id="{669B5089-1826-63FE-0B5E-E0FBAFD1EB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574" y="31336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4;p4">
            <a:extLst>
              <a:ext uri="{FF2B5EF4-FFF2-40B4-BE49-F238E27FC236}">
                <a16:creationId xmlns:a16="http://schemas.microsoft.com/office/drawing/2014/main" id="{62F9E9B0-DB4E-EACB-BF38-34AA96C31220}"/>
              </a:ext>
            </a:extLst>
          </p:cNvPr>
          <p:cNvSpPr txBox="1"/>
          <p:nvPr/>
        </p:nvSpPr>
        <p:spPr>
          <a:xfrm>
            <a:off x="1200771" y="1011266"/>
            <a:ext cx="97904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[프로젝트 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수행 절차</a:t>
            </a:r>
            <a:r>
              <a:rPr lang="ko-KR" alt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]</a:t>
            </a:r>
            <a:r>
              <a:rPr lang="en-US" altLang="ko-KR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 – 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Calibri"/>
              </a:rPr>
              <a:t>프로그래밍 파이프라인 시각화</a:t>
            </a:r>
            <a:endParaRPr lang="en-US" altLang="ko-KR" sz="1800" b="1" i="0" u="none" strike="noStrike" cap="none" dirty="0">
              <a:solidFill>
                <a:srgbClr val="3A3838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9" name="Google Shape;138;p4">
            <a:extLst>
              <a:ext uri="{FF2B5EF4-FFF2-40B4-BE49-F238E27FC236}">
                <a16:creationId xmlns:a16="http://schemas.microsoft.com/office/drawing/2014/main" id="{97966089-DB59-92C1-3B5D-5C45978232BB}"/>
              </a:ext>
            </a:extLst>
          </p:cNvPr>
          <p:cNvSpPr txBox="1"/>
          <p:nvPr/>
        </p:nvSpPr>
        <p:spPr>
          <a:xfrm>
            <a:off x="659396" y="921862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6BF299-ED77-C52C-B5AA-5E7973A71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71" y="2697097"/>
            <a:ext cx="3740894" cy="30235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BA2B94-ABD0-05C1-BA6F-4B875F2B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24" y="1990258"/>
            <a:ext cx="3746682" cy="20689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07BC3B7-333A-5C27-DB19-B82E8670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33" y="4506300"/>
            <a:ext cx="3740895" cy="20383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988E3DC2-0352-0785-5B21-AA90657297EF}"/>
              </a:ext>
            </a:extLst>
          </p:cNvPr>
          <p:cNvSpPr/>
          <p:nvPr/>
        </p:nvSpPr>
        <p:spPr>
          <a:xfrm>
            <a:off x="1200771" y="2183756"/>
            <a:ext cx="1724374" cy="39293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라이브러리 </a:t>
            </a:r>
            <a:r>
              <a:rPr lang="en-US" altLang="ko-KR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&amp;</a:t>
            </a:r>
            <a:br>
              <a:rPr lang="en-US" altLang="ko-KR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ko-KR" altLang="en-US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데이터 불러오기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50966C5F-A921-6E7D-C807-E2AE282F0DDC}"/>
              </a:ext>
            </a:extLst>
          </p:cNvPr>
          <p:cNvSpPr/>
          <p:nvPr/>
        </p:nvSpPr>
        <p:spPr>
          <a:xfrm>
            <a:off x="3217291" y="2183756"/>
            <a:ext cx="1724374" cy="39293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데이터 </a:t>
            </a:r>
            <a:r>
              <a:rPr lang="ko-KR" altLang="en-US" sz="1000" dirty="0" err="1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전처리</a:t>
            </a:r>
            <a:br>
              <a:rPr lang="en-US" altLang="ko-KR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altLang="ko-KR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&amp; </a:t>
            </a:r>
            <a:r>
              <a:rPr lang="ko-KR" altLang="en-US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데이터 분리</a:t>
            </a: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1B32350B-F603-CEC0-5F1A-8020101AD2D6}"/>
              </a:ext>
            </a:extLst>
          </p:cNvPr>
          <p:cNvSpPr/>
          <p:nvPr/>
        </p:nvSpPr>
        <p:spPr>
          <a:xfrm>
            <a:off x="5233812" y="1484509"/>
            <a:ext cx="1724374" cy="39293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인공신경망</a:t>
            </a:r>
            <a:br>
              <a:rPr lang="en-US" altLang="ko-KR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연산 기능</a:t>
            </a: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057E7591-0ABA-5A90-5BF7-B7266EC6D7F0}"/>
              </a:ext>
            </a:extLst>
          </p:cNvPr>
          <p:cNvSpPr/>
          <p:nvPr/>
        </p:nvSpPr>
        <p:spPr>
          <a:xfrm>
            <a:off x="7250332" y="1484509"/>
            <a:ext cx="1724374" cy="39293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인공신경망 </a:t>
            </a:r>
            <a:r>
              <a:rPr lang="en-US" altLang="ko-KR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Class </a:t>
            </a:r>
            <a:r>
              <a:rPr lang="ko-KR" altLang="en-US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구현</a:t>
            </a:r>
            <a:endParaRPr lang="en-US" altLang="ko-KR" sz="1000" dirty="0"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r>
              <a:rPr lang="en-US" altLang="ko-KR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</a:t>
            </a:r>
            <a:r>
              <a:rPr lang="ko-KR" altLang="en-US" sz="1000" dirty="0" err="1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순전파</a:t>
            </a:r>
            <a:r>
              <a:rPr lang="en-US" altLang="ko-KR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예측</a:t>
            </a:r>
            <a:r>
              <a:rPr lang="en-US" altLang="ko-KR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검증</a:t>
            </a:r>
            <a:r>
              <a:rPr lang="en-US" altLang="ko-KR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)</a:t>
            </a:r>
            <a:endParaRPr lang="ko-KR" altLang="en-US" sz="1000" dirty="0"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106BB50E-4E4E-E333-3441-8F1716D9B745}"/>
              </a:ext>
            </a:extLst>
          </p:cNvPr>
          <p:cNvSpPr/>
          <p:nvPr/>
        </p:nvSpPr>
        <p:spPr>
          <a:xfrm>
            <a:off x="9603273" y="1484509"/>
            <a:ext cx="1724374" cy="39293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전체기능 동작기능</a:t>
            </a:r>
            <a:br>
              <a:rPr lang="en-US" altLang="ko-KR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동작 테스트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E44E97-3957-C594-9C37-25D03D827D1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2925145" y="2380222"/>
            <a:ext cx="2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7FFFE3A-DCF8-D7A0-D100-C6B215611EC7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6958186" y="1680975"/>
            <a:ext cx="2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FBA0086-FC70-E414-DAEA-96E2788D787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974706" y="1680975"/>
            <a:ext cx="628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5731B17-93A5-07A2-1B8C-B0F8469A130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4941665" y="1680975"/>
            <a:ext cx="292147" cy="6992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D7256977-2DC8-97FF-019B-AF3236164AC0}"/>
              </a:ext>
            </a:extLst>
          </p:cNvPr>
          <p:cNvSpPr/>
          <p:nvPr/>
        </p:nvSpPr>
        <p:spPr>
          <a:xfrm>
            <a:off x="6230493" y="4086274"/>
            <a:ext cx="1724374" cy="392931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인공신경망 </a:t>
            </a:r>
            <a:r>
              <a:rPr lang="en-US" altLang="ko-KR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Class </a:t>
            </a:r>
            <a:r>
              <a:rPr lang="ko-KR" altLang="en-US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기능 추가</a:t>
            </a:r>
            <a:endParaRPr lang="en-US" altLang="ko-KR" sz="1000" dirty="0"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r>
              <a:rPr lang="en-US" altLang="ko-KR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</a:t>
            </a:r>
            <a:r>
              <a:rPr lang="ko-KR" altLang="en-US" sz="1000" dirty="0" err="1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역전파</a:t>
            </a:r>
            <a:r>
              <a:rPr lang="en-US" altLang="ko-KR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학습</a:t>
            </a:r>
            <a:r>
              <a:rPr lang="en-US" altLang="ko-KR" sz="1000" dirty="0"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)</a:t>
            </a:r>
            <a:endParaRPr lang="ko-KR" altLang="en-US" sz="1000" dirty="0"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24B45DA-2390-F659-E62E-8821AF2B41A3}"/>
              </a:ext>
            </a:extLst>
          </p:cNvPr>
          <p:cNvCxnSpPr>
            <a:cxnSpLocks/>
            <a:stCxn id="25" idx="3"/>
            <a:endCxn id="43" idx="1"/>
          </p:cNvCxnSpPr>
          <p:nvPr/>
        </p:nvCxnSpPr>
        <p:spPr>
          <a:xfrm>
            <a:off x="4941665" y="2380222"/>
            <a:ext cx="1288828" cy="1902518"/>
          </a:xfrm>
          <a:prstGeom prst="bentConnector3">
            <a:avLst>
              <a:gd name="adj1" fmla="val 11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895D761-568C-77EE-B3AE-4EB3E869A1C1}"/>
              </a:ext>
            </a:extLst>
          </p:cNvPr>
          <p:cNvCxnSpPr>
            <a:cxnSpLocks/>
            <a:stCxn id="27" idx="3"/>
            <a:endCxn id="43" idx="3"/>
          </p:cNvCxnSpPr>
          <p:nvPr/>
        </p:nvCxnSpPr>
        <p:spPr>
          <a:xfrm flipH="1">
            <a:off x="7954867" y="1680975"/>
            <a:ext cx="1019839" cy="2601765"/>
          </a:xfrm>
          <a:prstGeom prst="bentConnector3">
            <a:avLst>
              <a:gd name="adj1" fmla="val -22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134;p4">
            <a:extLst>
              <a:ext uri="{FF2B5EF4-FFF2-40B4-BE49-F238E27FC236}">
                <a16:creationId xmlns:a16="http://schemas.microsoft.com/office/drawing/2014/main" id="{2583AC38-64EA-C1BC-F534-BBAFD9BE9675}"/>
              </a:ext>
            </a:extLst>
          </p:cNvPr>
          <p:cNvSpPr txBox="1"/>
          <p:nvPr/>
        </p:nvSpPr>
        <p:spPr>
          <a:xfrm>
            <a:off x="9603274" y="2250307"/>
            <a:ext cx="1724373" cy="153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main</a:t>
            </a:r>
            <a:endParaRPr lang="en-US" altLang="ko-KR" sz="11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data_load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data_shuffle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standard_scaler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train_test_split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X_y_split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NN = </a:t>
            </a: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NN.feed_forward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56" name="Google Shape;134;p4">
            <a:extLst>
              <a:ext uri="{FF2B5EF4-FFF2-40B4-BE49-F238E27FC236}">
                <a16:creationId xmlns:a16="http://schemas.microsoft.com/office/drawing/2014/main" id="{22FA1CE9-1E0B-B8F7-59CF-23981AC301C6}"/>
              </a:ext>
            </a:extLst>
          </p:cNvPr>
          <p:cNvSpPr txBox="1"/>
          <p:nvPr/>
        </p:nvSpPr>
        <p:spPr>
          <a:xfrm>
            <a:off x="9603274" y="4236355"/>
            <a:ext cx="1724373" cy="2308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💽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effectLst/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main_additional</a:t>
            </a:r>
            <a:endParaRPr lang="en-US" altLang="ko-KR" sz="1100" b="1" dirty="0">
              <a:solidFill>
                <a:srgbClr val="000000"/>
              </a:solidFill>
              <a:effectLst/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data_load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data_shuffle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standard_scaler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train_test_split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X_y_split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NN = </a:t>
            </a: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NeuralNetwork</a:t>
            </a:r>
            <a:b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</a:br>
            <a:r>
              <a:rPr lang="en-US" altLang="ko-KR" sz="10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          _additional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NN.training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plot_history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NN.predict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NN.evaluate</a:t>
            </a:r>
            <a:endParaRPr lang="en-US" altLang="ko-KR" sz="10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57" name="Google Shape;134;p4">
            <a:extLst>
              <a:ext uri="{FF2B5EF4-FFF2-40B4-BE49-F238E27FC236}">
                <a16:creationId xmlns:a16="http://schemas.microsoft.com/office/drawing/2014/main" id="{0C51E751-820E-6DD8-1B50-73DD914EFFBA}"/>
              </a:ext>
            </a:extLst>
          </p:cNvPr>
          <p:cNvSpPr txBox="1"/>
          <p:nvPr/>
        </p:nvSpPr>
        <p:spPr>
          <a:xfrm>
            <a:off x="9603274" y="3981001"/>
            <a:ext cx="1724373" cy="26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1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학습</a:t>
            </a:r>
            <a:r>
              <a:rPr lang="en-US" altLang="ko-KR" sz="11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시각화</a:t>
            </a:r>
            <a:r>
              <a:rPr lang="en-US" altLang="ko-KR" sz="11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예측</a:t>
            </a:r>
            <a:r>
              <a:rPr lang="en-US" altLang="ko-KR" sz="11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검증</a:t>
            </a:r>
            <a:endParaRPr lang="en-US" altLang="ko-KR" sz="11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  <p:sp>
        <p:nvSpPr>
          <p:cNvPr id="58" name="Google Shape;134;p4">
            <a:extLst>
              <a:ext uri="{FF2B5EF4-FFF2-40B4-BE49-F238E27FC236}">
                <a16:creationId xmlns:a16="http://schemas.microsoft.com/office/drawing/2014/main" id="{E9F7D959-FA5B-82F9-DA78-91DE96AF8A95}"/>
              </a:ext>
            </a:extLst>
          </p:cNvPr>
          <p:cNvSpPr txBox="1"/>
          <p:nvPr/>
        </p:nvSpPr>
        <p:spPr>
          <a:xfrm>
            <a:off x="9603273" y="1990351"/>
            <a:ext cx="1724373" cy="26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100" dirty="0" err="1">
                <a:solidFill>
                  <a:srgbClr val="000000"/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sym typeface="Arial"/>
              </a:rPr>
              <a:t>순전파</a:t>
            </a:r>
            <a:endParaRPr lang="en-US" altLang="ko-KR" sz="1100" dirty="0">
              <a:solidFill>
                <a:srgbClr val="000000"/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48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5729</Words>
  <Application>Microsoft Office PowerPoint</Application>
  <PresentationFormat>와이드스크린</PresentationFormat>
  <Paragraphs>834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Noto Sans KR</vt:lpstr>
      <vt:lpstr>맑은 고딕</vt:lpstr>
      <vt:lpstr>Arial</vt:lpstr>
      <vt:lpstr>Open Sans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Cheong KyungJae</dc:creator>
  <cp:lastModifiedBy>Cheong KyungJae</cp:lastModifiedBy>
  <cp:revision>20</cp:revision>
  <dcterms:created xsi:type="dcterms:W3CDTF">2023-01-09T11:16:43Z</dcterms:created>
  <dcterms:modified xsi:type="dcterms:W3CDTF">2023-01-11T07:32:27Z</dcterms:modified>
</cp:coreProperties>
</file>