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1" r:id="rId9"/>
    <p:sldId id="267" r:id="rId10"/>
    <p:sldId id="263" r:id="rId11"/>
    <p:sldId id="264" r:id="rId12"/>
    <p:sldId id="273" r:id="rId13"/>
    <p:sldId id="265" r:id="rId14"/>
    <p:sldId id="272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1576" autoAdjust="0"/>
  </p:normalViewPr>
  <p:slideViewPr>
    <p:cSldViewPr snapToGrid="0">
      <p:cViewPr varScale="1">
        <p:scale>
          <a:sx n="86" d="100"/>
          <a:sy n="86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1E3F6-481B-400C-A7A4-0ECD6B5E03E7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BD398-88B7-458B-BFA6-688FED73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3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AI</a:t>
            </a:r>
            <a:r>
              <a:rPr lang="ko-KR" altLang="en-US" dirty="0"/>
              <a:t>부트캠프 </a:t>
            </a:r>
            <a:r>
              <a:rPr lang="en-US" altLang="ko-KR" dirty="0"/>
              <a:t>15</a:t>
            </a:r>
            <a:r>
              <a:rPr lang="ko-KR" altLang="en-US" dirty="0"/>
              <a:t>기 </a:t>
            </a:r>
            <a:r>
              <a:rPr lang="ko-KR" altLang="en-US" dirty="0" err="1"/>
              <a:t>정경재입니다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서울시 날씨 정보로 식중독 환자 수를 예측하는 프로그램인</a:t>
            </a:r>
            <a:r>
              <a:rPr lang="en-US" altLang="ko-KR" dirty="0"/>
              <a:t> </a:t>
            </a:r>
            <a:r>
              <a:rPr lang="ko-KR" altLang="en-US" dirty="0"/>
              <a:t>서울 </a:t>
            </a:r>
            <a:r>
              <a:rPr lang="en-US" altLang="ko-KR" dirty="0"/>
              <a:t>FP </a:t>
            </a:r>
            <a:r>
              <a:rPr lang="ko-KR" altLang="en-US" dirty="0" err="1"/>
              <a:t>웨더를</a:t>
            </a:r>
            <a:r>
              <a:rPr lang="ko-KR" altLang="en-US" dirty="0"/>
              <a:t> 소개하고자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55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기상정보를 통한 환자수를 예측하기 위한 회귀분석을 실시하였고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속도와 성능이 뛰어나다고 알려진 </a:t>
            </a:r>
            <a:r>
              <a:rPr lang="en-US" altLang="ko-KR" dirty="0" err="1"/>
              <a:t>LightGBM</a:t>
            </a:r>
            <a:r>
              <a:rPr lang="ko-KR" altLang="en-US" dirty="0"/>
              <a:t>으로 모델링을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만족스럽지는 않은 모델 성능이긴 하지만</a:t>
            </a:r>
            <a:r>
              <a:rPr lang="en-US" altLang="ko-KR" dirty="0"/>
              <a:t>, </a:t>
            </a:r>
            <a:r>
              <a:rPr lang="ko-KR" altLang="en-US" dirty="0"/>
              <a:t>진행에는 무리가 없을 것이라 판단하고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8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 대시보드와 웹페이지를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트렌드를 확인하기 위한 대시보드는 구글 </a:t>
            </a:r>
            <a:r>
              <a:rPr lang="ko-KR" altLang="en-US" dirty="0" err="1"/>
              <a:t>루커</a:t>
            </a:r>
            <a:r>
              <a:rPr lang="ko-KR" altLang="en-US" dirty="0"/>
              <a:t> 스튜디오와 </a:t>
            </a:r>
            <a:r>
              <a:rPr lang="ko-KR" altLang="en-US" dirty="0" err="1"/>
              <a:t>태블로로</a:t>
            </a:r>
            <a:r>
              <a:rPr lang="ko-KR" altLang="en-US" dirty="0"/>
              <a:t> 구현하였고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예측에 대한 대시보드는 </a:t>
            </a:r>
            <a:r>
              <a:rPr lang="ko-KR" altLang="en-US" dirty="0" err="1"/>
              <a:t>루커</a:t>
            </a:r>
            <a:r>
              <a:rPr lang="ko-KR" altLang="en-US" dirty="0"/>
              <a:t> 스튜디오로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후에 웹페이지를 제작하고 플라스크와 </a:t>
            </a:r>
            <a:r>
              <a:rPr lang="ko-KR" altLang="en-US" dirty="0" err="1"/>
              <a:t>헤로쿠를</a:t>
            </a:r>
            <a:r>
              <a:rPr lang="ko-KR" altLang="en-US" dirty="0"/>
              <a:t> 통해 배포하였습니다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1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프로그램을 직접 시연해보도록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8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링크를 통해 웹페이지에 접속해보도록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홈페이지는 홈</a:t>
            </a:r>
            <a:r>
              <a:rPr lang="en-US" altLang="ko-KR" dirty="0"/>
              <a:t>, </a:t>
            </a:r>
            <a:r>
              <a:rPr lang="ko-KR" altLang="en-US" dirty="0"/>
              <a:t>트렌드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정보로 구성 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트렌드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우선 트렌드</a:t>
            </a:r>
            <a:r>
              <a:rPr lang="en-US" altLang="ko-KR" dirty="0"/>
              <a:t> </a:t>
            </a:r>
            <a:r>
              <a:rPr lang="ko-KR" altLang="en-US" dirty="0"/>
              <a:t>대시보드에서는</a:t>
            </a:r>
            <a:endParaRPr lang="en-US" altLang="ko-KR" dirty="0"/>
          </a:p>
          <a:p>
            <a:r>
              <a:rPr lang="ko-KR" altLang="en-US" dirty="0"/>
              <a:t>연도를 선택해서 보실 수도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특정 월을 선택해 확인 해 보실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대시보드에서는 계절별로 기상요인과 환자수의 관계를 살펴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예측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그럼 이제 예측을 진행해보도록 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이번달이 </a:t>
            </a:r>
            <a:r>
              <a:rPr lang="en-US" altLang="ko-KR" dirty="0"/>
              <a:t>11</a:t>
            </a:r>
            <a:r>
              <a:rPr lang="ko-KR" altLang="en-US" dirty="0"/>
              <a:t>월이니 </a:t>
            </a:r>
            <a:r>
              <a:rPr lang="en-US" altLang="ko-KR" dirty="0"/>
              <a:t>11</a:t>
            </a:r>
            <a:r>
              <a:rPr lang="ko-KR" altLang="en-US" dirty="0"/>
              <a:t>월 평년값 데이터를 입력해서 예측해보도록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이번달은 </a:t>
            </a:r>
            <a:r>
              <a:rPr lang="en-US" altLang="ko-KR" dirty="0"/>
              <a:t>68</a:t>
            </a:r>
            <a:r>
              <a:rPr lang="ko-KR" altLang="en-US" dirty="0"/>
              <a:t>명의 식중독 환자가 생길 것으로 보이네요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예측은 이렇게 진행해 보실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예측 대시보드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이런 방식으로 평년 값을 통해 모델이 예측 한 결과 값을 대시보드로 정리하였습니다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대체적으로 여름이 압도적으로 높게 나타나는 패턴이 나타나는군요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자세한 기상 정보를 얻으시려면 아래 링크에서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&lt;ppt </a:t>
            </a:r>
            <a:r>
              <a:rPr lang="ko-KR" altLang="en-US" dirty="0"/>
              <a:t>복귀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성공적인 시연이었습니다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70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슬슬 결론을 지어보도록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57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생각하는 프로그램 활용방안입니다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트렌드 대시보드를 통해 기간별</a:t>
            </a:r>
            <a:r>
              <a:rPr lang="en-US" altLang="ko-KR" dirty="0"/>
              <a:t>, </a:t>
            </a:r>
            <a:r>
              <a:rPr lang="ko-KR" altLang="en-US" dirty="0"/>
              <a:t>기상요인별 트렌드를 파악해볼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예측을 통해 월별 식중독 환자 수를 예측 해볼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평년값을</a:t>
            </a:r>
            <a:r>
              <a:rPr lang="ko-KR" altLang="en-US" dirty="0"/>
              <a:t> 통해 앞으로의 예상되는 환자수를 파악하는 데에도 활용해볼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생각하는 한계점들을 뽑아보자면</a:t>
            </a:r>
            <a:r>
              <a:rPr lang="en-US" altLang="ko-KR" dirty="0"/>
              <a:t>,</a:t>
            </a:r>
            <a:r>
              <a:rPr lang="ko-KR" altLang="en-US" dirty="0"/>
              <a:t> 적은 데이터 수와 한정된 기상 요인을 꼽을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한계점들은 수도권이나 전국으로 분석범위를 확대하거나</a:t>
            </a:r>
            <a:r>
              <a:rPr lang="en-US" altLang="ko-KR" dirty="0"/>
              <a:t>, </a:t>
            </a:r>
            <a:r>
              <a:rPr lang="ko-KR" altLang="en-US" dirty="0"/>
              <a:t>다른 기상요인들을 추가 분석하는 것으로 극복해 볼 수 있을 것이라 생각합니다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8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프로젝트의 핵심은 서울시의 월별 기상요인을 통해 식중독 발생 환자 수를 예측하는 프로그램을 구현하는 것이고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위해 데이터 수집부터 웹페이지 구현 및 모바일 최적화 작업까지 다양한 작업들을 수행하였습니다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진행하면서 많은 것들을 배울 수 있어 뿌듯했고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만족할 만한 모델 성능이 나오진 않아 아쉽다고 느꼈습니다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77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이상으로 발표를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2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서론에서 프로그램에 대한 간단한 소개를 한 뒤에</a:t>
            </a:r>
            <a:br>
              <a:rPr lang="en-US" altLang="ko-KR" dirty="0"/>
            </a:br>
            <a:r>
              <a:rPr lang="ko-KR" altLang="en-US" dirty="0"/>
              <a:t>개발 과정을 다루고</a:t>
            </a:r>
            <a:r>
              <a:rPr lang="en-US" altLang="ko-KR" dirty="0"/>
              <a:t>, </a:t>
            </a:r>
            <a:r>
              <a:rPr lang="ko-KR" altLang="en-US" dirty="0"/>
              <a:t>시연해보는 순서로 발표를 진행하고자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8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식중독은 식품 섭취에 의해 발생하는 질환이고 세균성 식중독이 가장 흔한 형태입니다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식중독균은 </a:t>
            </a:r>
            <a:r>
              <a:rPr lang="en-US" altLang="ko-KR" dirty="0"/>
              <a:t>35~36</a:t>
            </a:r>
            <a:r>
              <a:rPr lang="ko-KR" altLang="en-US" dirty="0"/>
              <a:t>도 부근에서 가장 빠르게 증식하기 때문에 고온 다습한 여름철에 가장 위험도가 높습니다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정부기관에서 발표하는 식중독 지수 역시 온도와 습도를 고려하여 계산하기 때문에 식중독은 날씨와 연관이 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4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저는 이러한 날씨 정보를 바탕으로 식중독 환자 수를 인공지능으로 예측해보는 프로그램을 기획하고 개발하게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프로젝트의 전체적인 파이프라인은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식중독 환자수 데이터와 기상 데이터를 받아오고</a:t>
            </a:r>
            <a:r>
              <a:rPr lang="en-US" altLang="ko-KR" dirty="0"/>
              <a:t>, </a:t>
            </a:r>
            <a:r>
              <a:rPr lang="ko-KR" altLang="en-US" dirty="0"/>
              <a:t>클라우드 데이터베이스를 구축하여 저장하였습니다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데이터베이스를 기반으로 모델링을 진행하고</a:t>
            </a:r>
            <a:r>
              <a:rPr lang="en-US" altLang="ko-KR" dirty="0"/>
              <a:t>,</a:t>
            </a:r>
            <a:r>
              <a:rPr lang="ko-KR" altLang="en-US" dirty="0"/>
              <a:t> 웹페이지로 구현하여 배포하였습니다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6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조금 더 세부적인 과정들을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데이터 수집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식중독 환자 데이터는 식품의약품안전처 </a:t>
            </a:r>
            <a:r>
              <a:rPr lang="en-US" altLang="ko-KR" dirty="0"/>
              <a:t>Open API</a:t>
            </a:r>
            <a:r>
              <a:rPr lang="ko-KR" altLang="en-US" dirty="0"/>
              <a:t>를 통해 수집하였고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서울시 월별 기상자료는 기상청 및 서울시 공공데이터를 다운받아 가공하였습니다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기상 정보는 기상청에서 정의하는 </a:t>
            </a:r>
            <a:r>
              <a:rPr lang="en-US" altLang="ko-KR" dirty="0"/>
              <a:t>8</a:t>
            </a:r>
            <a:r>
              <a:rPr lang="ko-KR" altLang="en-US" dirty="0"/>
              <a:t>개의 주요요소 데이터를 수집하였습니다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0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 아마존 </a:t>
            </a:r>
            <a:r>
              <a:rPr lang="en-US" altLang="ko-KR" dirty="0"/>
              <a:t>RDS</a:t>
            </a:r>
            <a:r>
              <a:rPr lang="ko-KR" altLang="en-US" dirty="0"/>
              <a:t>와 </a:t>
            </a:r>
            <a:r>
              <a:rPr lang="en-US" altLang="ko-KR" dirty="0"/>
              <a:t>PostgreSQL</a:t>
            </a:r>
            <a:r>
              <a:rPr lang="ko-KR" altLang="en-US" dirty="0"/>
              <a:t>을 이용하여 클라우드 관계형 데이터베이스를 구축하였고</a:t>
            </a:r>
            <a:r>
              <a:rPr lang="en-US" altLang="ko-KR" dirty="0"/>
              <a:t>, </a:t>
            </a:r>
            <a:r>
              <a:rPr lang="ko-KR" altLang="en-US" dirty="0"/>
              <a:t>데이터 구조는 아래 그림과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저장한 데이터들을 조합하고 추출하여 모델링 및 대시보드 제작에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D398-88B7-458B-BFA6-688FED73B2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3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77B03-4915-A73F-95DB-EE2C3C6B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ACAF71-6B8C-EF58-55BB-1BCD687D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41A37-8269-47E1-2F4E-0F6E07F4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54D2C-F2D4-1E5E-7C50-15A3A5A9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B5F76-7E31-3928-33E8-56E8E4C6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AB01E-3D62-66A5-A40A-DFEA089F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8B448-289B-14A9-9B47-6820639A1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FFB40-CFA2-E3AD-9F0B-54E1E2AE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95DC0-6942-00CC-742F-A584FC07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795D7-EF88-B1FB-0AA4-5C9A559E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FC5DCE-C2B0-27C8-974A-049C2013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EF0BC-0093-7A29-9970-47061F07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A9D41-E8BD-204B-C087-0748E171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B2817-608C-356E-2557-A2986B96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D5324-65A8-C4F7-D6BC-BF3AF2CF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4A074-9CA2-7F64-2354-A9648413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B7E55-F175-8AF5-173F-A1D58F80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19FEF-5520-2140-827B-DC2557BA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5C9BA-DEE6-5299-EB91-596C4432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32E75-123E-50B1-E8B1-5CD055E7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7225D-E499-6A6D-C108-530AB0BD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3FDA9-083A-9599-462E-981AA843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61067-7678-133A-2FB5-4C6B995E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60DAE-B602-5CD4-7FE5-59904A4C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A03D4-F63F-C493-DABE-17A7273B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8C69D-39CB-38EC-7385-237307CD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459AE-2619-92B4-4A86-ADB195E93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FBAD9B-396D-CC26-B7C4-6A4FF5D1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43FA-FA59-6636-E0E9-9AA57A89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B17D8-F6C5-D745-9968-38539BA3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3B141-A2C8-FB9F-81BC-A0A6C2CD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B7314-D70A-B5F0-2C2B-2A1602F7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34F50-743F-93BD-C145-39A3ECDA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EA6D3-E1AE-1B55-A8DA-0BFF62AE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B0F9AC-A6FD-BDC6-B637-032AED2B5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A5CC1-2C77-CB11-D78C-08BEEA185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7A7BA4-B838-E699-E0C0-15BC0628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6E110-3C0E-1751-913F-EDB04A45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E9D49E-3192-4174-0C66-29B819A2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0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116BC-6DA0-0898-588F-4795A4D0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1AB6A-39BC-C513-EC7C-52EE9482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F46B6-28BC-9E22-AE53-2CA47E0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452F-D90D-1DC3-63EB-0BF77CED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8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A951A-3639-C809-EA6A-4486BD59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039164-29F5-3762-D08E-CD063109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C9FF5-2D25-F767-9843-C95E4F44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B3B74-4507-FD98-84E2-A04F8ABB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78C19-EA19-11FF-71C8-92AD07DB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CFE1A-5A1C-40F3-C4C5-800973B11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E006-32B7-97BB-07FA-12BD52A5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7E6B5-5D68-37F8-2537-5E2EAEE1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BB8CD-5F76-D63C-EEAD-953A9CDB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1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79FDE-07B0-44D5-D27D-90D4E6BB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4AEDE-6BE0-42EA-B539-C115F47D0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0FE04-E86F-AB9F-F770-8F873AD95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4D6A7-16C5-EC4F-01DD-8D183977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85E4C-3FBD-854F-C651-91664075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DB676-E0B6-7A29-B880-17EC3547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F8E180-C0DE-F01D-3116-59836A6A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0276A-1000-41E9-E0A6-37D5CD8F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B8EF3-01E8-DE83-7BC0-D25878D10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FA0-F622-4649-8AB1-C06EF6C5A620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AB917-0A20-2431-4572-23E8D35BF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5A885-C2B6-68F3-8149-E9C5F58E2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904C-3E90-4040-AE8B-DD039CB3B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5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pweather.herokuapp.com/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dankool@naver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velog.io/@dankj1991" TargetMode="External"/><Relationship Id="rId4" Type="http://schemas.openxmlformats.org/officeDocument/2006/relationships/hyperlink" Target="https://github.com/kyungjaecheo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3D667-028F-4436-79AA-DEA48E1E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8596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FP-Weather</a:t>
            </a:r>
            <a:br>
              <a:rPr lang="en-US" altLang="ko-K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</a:br>
            <a:br>
              <a:rPr lang="en-US" altLang="ko-KR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Food-Poisoning Prediction Program</a:t>
            </a:r>
            <a:endParaRPr lang="ko-KR" altLang="en-US" dirty="0">
              <a:solidFill>
                <a:schemeClr val="bg1"/>
              </a:solidFill>
              <a:latin typeface="Noto Sans" panose="020B0502040504090204" pitchFamily="34" charset="0"/>
              <a:cs typeface="Open Sans" panose="020B0606030504020204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07B9E-02B4-97EC-3224-73055907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8325"/>
            <a:ext cx="9144000" cy="1655762"/>
          </a:xfrm>
        </p:spPr>
        <p:txBody>
          <a:bodyPr anchor="b">
            <a:noAutofit/>
          </a:bodyPr>
          <a:lstStyle/>
          <a:p>
            <a:br>
              <a:rPr lang="en-US" altLang="ko-KR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서울시 날씨기반 식중독 환자 수</a:t>
            </a:r>
            <a:r>
              <a:rPr lang="en-US" altLang="ko-KR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예측 프로그램</a:t>
            </a:r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anose="020B0606030504020204" pitchFamily="2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anose="020B0606030504020204" pitchFamily="2" charset="0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Code States AI bootcamp 15</a:t>
            </a:r>
            <a:r>
              <a:rPr lang="en-US" altLang="ko-KR" sz="2000" baseline="30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th</a:t>
            </a:r>
            <a:r>
              <a:rPr lang="en-US" altLang="ko-KR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정 경 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A5D46-F52C-442D-DA72-6667EF63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pic>
        <p:nvPicPr>
          <p:cNvPr id="4" name="그림 3" descr="Seoul FP-Weather Icon">
            <a:extLst>
              <a:ext uri="{FF2B5EF4-FFF2-40B4-BE49-F238E27FC236}">
                <a16:creationId xmlns:a16="http://schemas.microsoft.com/office/drawing/2014/main" id="{D305B293-5202-EC70-A088-716C36535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84" y="724001"/>
            <a:ext cx="1599831" cy="159983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018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Modeling </a:t>
            </a:r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Process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9A59-178C-5E4C-181E-3239BF669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7" t="34906" r="18728" b="35231"/>
          <a:stretch/>
        </p:blipFill>
        <p:spPr bwMode="auto">
          <a:xfrm>
            <a:off x="1694331" y="2272551"/>
            <a:ext cx="4563970" cy="154268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7003A6A-F13F-3D15-B69F-8A2934A299B2}"/>
              </a:ext>
            </a:extLst>
          </p:cNvPr>
          <p:cNvGrpSpPr/>
          <p:nvPr/>
        </p:nvGrpSpPr>
        <p:grpSpPr>
          <a:xfrm>
            <a:off x="1694330" y="1785147"/>
            <a:ext cx="8789154" cy="398932"/>
            <a:chOff x="1694330" y="1824317"/>
            <a:chExt cx="8789154" cy="39893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6311DC6-4C37-6676-C12B-769B18C19CC5}"/>
                </a:ext>
              </a:extLst>
            </p:cNvPr>
            <p:cNvSpPr/>
            <p:nvPr/>
          </p:nvSpPr>
          <p:spPr>
            <a:xfrm>
              <a:off x="1694330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Pull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1316F5D5-5496-17C2-DF60-614D13361A4C}"/>
                </a:ext>
              </a:extLst>
            </p:cNvPr>
            <p:cNvSpPr/>
            <p:nvPr/>
          </p:nvSpPr>
          <p:spPr>
            <a:xfrm>
              <a:off x="3683558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C134947-714F-944C-74E3-67057536A2CA}"/>
                </a:ext>
              </a:extLst>
            </p:cNvPr>
            <p:cNvSpPr/>
            <p:nvPr/>
          </p:nvSpPr>
          <p:spPr>
            <a:xfrm>
              <a:off x="3978457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Store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3D10182-974A-1CBF-8E45-594F8D397415}"/>
                </a:ext>
              </a:extLst>
            </p:cNvPr>
            <p:cNvSpPr/>
            <p:nvPr/>
          </p:nvSpPr>
          <p:spPr>
            <a:xfrm>
              <a:off x="5965543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C881BA4-7DA2-9537-00BD-CC363796B42C}"/>
                </a:ext>
              </a:extLst>
            </p:cNvPr>
            <p:cNvSpPr/>
            <p:nvPr/>
          </p:nvSpPr>
          <p:spPr>
            <a:xfrm>
              <a:off x="6258300" y="1828800"/>
              <a:ext cx="1945341" cy="3944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Modeling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348D0F54-C5E0-F954-30F1-C2797E4FA554}"/>
                </a:ext>
              </a:extLst>
            </p:cNvPr>
            <p:cNvSpPr/>
            <p:nvPr/>
          </p:nvSpPr>
          <p:spPr>
            <a:xfrm>
              <a:off x="8245386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86586CC-E71A-716E-1DD6-C5EB828479D8}"/>
                </a:ext>
              </a:extLst>
            </p:cNvPr>
            <p:cNvSpPr/>
            <p:nvPr/>
          </p:nvSpPr>
          <p:spPr>
            <a:xfrm>
              <a:off x="8538143" y="1824317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Deployment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B24E45-B370-499C-3FA5-E6B3C85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91" y="2277036"/>
            <a:ext cx="2061844" cy="153820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D1CB28-4E8F-A8CD-292E-AFBB459C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126" y="2277036"/>
            <a:ext cx="1930358" cy="153820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58A845-139E-FCA5-D515-305DAD77E6F9}"/>
              </a:ext>
            </a:extLst>
          </p:cNvPr>
          <p:cNvSpPr/>
          <p:nvPr/>
        </p:nvSpPr>
        <p:spPr>
          <a:xfrm>
            <a:off x="1694330" y="3903709"/>
            <a:ext cx="8789154" cy="2603412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Machine Learning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머신 러닝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학습 데이터셋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서울시 월별 기상정보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식중독 환자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(SQL INNER JOIN)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Feature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월간 기상정보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평균기온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최고기온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최저기온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강수량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평균풍속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상대습도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일조시간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해면기압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Target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월간 식중독 발생 환자 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Machine Learning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지도학습 유형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회귀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Model metrics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평가지표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	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RMSE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(Root Mean Square Error)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			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MAE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(Mean Absolute Error)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Machine Learning Model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LightGBM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(Gradient Boosting decision-tree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Model Object Encoding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Python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pickle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82780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Deployment </a:t>
            </a:r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배포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Process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9F705C-7718-7D9F-783F-03681EA2AB3B}"/>
              </a:ext>
            </a:extLst>
          </p:cNvPr>
          <p:cNvGrpSpPr/>
          <p:nvPr/>
        </p:nvGrpSpPr>
        <p:grpSpPr>
          <a:xfrm>
            <a:off x="1694330" y="1785147"/>
            <a:ext cx="8789154" cy="398932"/>
            <a:chOff x="1694330" y="1824317"/>
            <a:chExt cx="8789154" cy="3989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7C7557E-7DD2-88C1-4F9D-B34853BC4E2A}"/>
                </a:ext>
              </a:extLst>
            </p:cNvPr>
            <p:cNvSpPr/>
            <p:nvPr/>
          </p:nvSpPr>
          <p:spPr>
            <a:xfrm>
              <a:off x="1694330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Pull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72C29660-22AE-BABE-9B00-6C4F0739EAED}"/>
                </a:ext>
              </a:extLst>
            </p:cNvPr>
            <p:cNvSpPr/>
            <p:nvPr/>
          </p:nvSpPr>
          <p:spPr>
            <a:xfrm>
              <a:off x="3683558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E2EC5B-270F-4BAF-CFB8-1DED9AE67CEF}"/>
                </a:ext>
              </a:extLst>
            </p:cNvPr>
            <p:cNvSpPr/>
            <p:nvPr/>
          </p:nvSpPr>
          <p:spPr>
            <a:xfrm>
              <a:off x="3978457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Store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BEE20431-82C8-1166-97C2-DB4E6DD4AC33}"/>
                </a:ext>
              </a:extLst>
            </p:cNvPr>
            <p:cNvSpPr/>
            <p:nvPr/>
          </p:nvSpPr>
          <p:spPr>
            <a:xfrm>
              <a:off x="5965543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024DC79-8ED8-07DD-9716-B9A08F8C50F4}"/>
                </a:ext>
              </a:extLst>
            </p:cNvPr>
            <p:cNvSpPr/>
            <p:nvPr/>
          </p:nvSpPr>
          <p:spPr>
            <a:xfrm>
              <a:off x="6258300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Modeling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E10509BD-BA43-6F19-CB85-6BD9CEA75CC1}"/>
                </a:ext>
              </a:extLst>
            </p:cNvPr>
            <p:cNvSpPr/>
            <p:nvPr/>
          </p:nvSpPr>
          <p:spPr>
            <a:xfrm>
              <a:off x="8245386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13C1751-44A7-9E8E-BE25-450AE69AFFF4}"/>
                </a:ext>
              </a:extLst>
            </p:cNvPr>
            <p:cNvSpPr/>
            <p:nvPr/>
          </p:nvSpPr>
          <p:spPr>
            <a:xfrm>
              <a:off x="8538143" y="1824317"/>
              <a:ext cx="1945341" cy="3944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Deployment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9F17BE22-DFBF-ACD9-B99A-8F5D1D209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1" t="2850" r="224" b="2812"/>
          <a:stretch/>
        </p:blipFill>
        <p:spPr bwMode="auto">
          <a:xfrm>
            <a:off x="1694330" y="2277037"/>
            <a:ext cx="4271213" cy="430305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C99900-1166-3C99-53B6-23FCEB9B0ADB}"/>
              </a:ext>
            </a:extLst>
          </p:cNvPr>
          <p:cNvSpPr/>
          <p:nvPr/>
        </p:nvSpPr>
        <p:spPr>
          <a:xfrm>
            <a:off x="5965543" y="2277036"/>
            <a:ext cx="4517941" cy="4303057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Trend Dashboard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연도 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 별 식중독 환자 수 트렌드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Google Looker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계절 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기후 별 식중독 환자 수 트렌드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Tableau public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Prediction Dashboard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Google Looker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 별 기후 평년 값 검색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계절 별 기후 평균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 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계절 별 식중독 환자 수 예측 데이터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Web Page (Front-end)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Flask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HTML5, CSS3,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gunicorn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(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Web Server Gateway Interface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Platform service 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Heroku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3D667-028F-4436-79AA-DEA48E1E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5498"/>
            <a:ext cx="9144000" cy="1194098"/>
          </a:xfrm>
        </p:spPr>
        <p:txBody>
          <a:bodyPr anchor="ctr">
            <a:norm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Demonstration</a:t>
            </a:r>
            <a:endParaRPr lang="ko-KR" altLang="en-US" sz="7200" dirty="0">
              <a:solidFill>
                <a:schemeClr val="bg1"/>
              </a:solidFill>
              <a:latin typeface="Noto Sans" panose="020B0502040504090204" pitchFamily="34" charset="0"/>
              <a:cs typeface="Open Sans" panose="020B0606030504020204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07B9E-02B4-97EC-3224-73055907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594"/>
            <a:ext cx="9144000" cy="2501887"/>
          </a:xfrm>
        </p:spPr>
        <p:txBody>
          <a:bodyPr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Trend Dashboard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트렌드 대시보드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AI Prediction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AI </a:t>
            </a: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예측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Predict Dashboard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예측 대시보드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A5D46-F52C-442D-DA72-6667EF63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pic>
        <p:nvPicPr>
          <p:cNvPr id="4" name="그림 3" descr="Seoul FP-Weather Icon">
            <a:extLst>
              <a:ext uri="{FF2B5EF4-FFF2-40B4-BE49-F238E27FC236}">
                <a16:creationId xmlns:a16="http://schemas.microsoft.com/office/drawing/2014/main" id="{371BC3E8-8CFA-9076-2588-8930FC783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84" y="724001"/>
            <a:ext cx="1599831" cy="15998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DC6F7-4CA4-4D1A-7328-9B7FED3F2FAC}"/>
              </a:ext>
            </a:extLst>
          </p:cNvPr>
          <p:cNvSpPr txBox="1"/>
          <p:nvPr/>
        </p:nvSpPr>
        <p:spPr>
          <a:xfrm>
            <a:off x="3048000" y="23238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FP-Weather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13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FP-Weather  </a:t>
            </a:r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시연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Demonstration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34198-4106-0AED-65A2-EA90061B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85147"/>
            <a:ext cx="4241580" cy="4715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16A68DC-C8A9-FBA8-4260-C8F64AD814F7}"/>
              </a:ext>
            </a:extLst>
          </p:cNvPr>
          <p:cNvSpPr/>
          <p:nvPr/>
        </p:nvSpPr>
        <p:spPr>
          <a:xfrm>
            <a:off x="5783894" y="1785147"/>
            <a:ext cx="5061949" cy="2953162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Seoul FP-Weather</a:t>
            </a:r>
          </a:p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Web Page</a:t>
            </a: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  <a:hlinkClick r:id="rId5"/>
              </a:rPr>
              <a:t>https://fpweather.herokuapp.com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  <p:pic>
        <p:nvPicPr>
          <p:cNvPr id="24" name="그림 23">
            <a:hlinkClick r:id="rId5"/>
            <a:extLst>
              <a:ext uri="{FF2B5EF4-FFF2-40B4-BE49-F238E27FC236}">
                <a16:creationId xmlns:a16="http://schemas.microsoft.com/office/drawing/2014/main" id="{9B69DFEE-7514-5157-5A53-196EBDF4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731" y="5219599"/>
            <a:ext cx="3063430" cy="909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856338DA-3575-1368-DDE3-0C6839E5C074}"/>
              </a:ext>
            </a:extLst>
          </p:cNvPr>
          <p:cNvSpPr txBox="1">
            <a:spLocks/>
          </p:cNvSpPr>
          <p:nvPr/>
        </p:nvSpPr>
        <p:spPr>
          <a:xfrm>
            <a:off x="5703212" y="5219599"/>
            <a:ext cx="199851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Link  : </a:t>
            </a:r>
            <a:endParaRPr lang="ko-KR" altLang="en-US" sz="40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anose="020B0606030504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5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3D667-028F-4436-79AA-DEA48E1E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5498"/>
            <a:ext cx="9144000" cy="1194098"/>
          </a:xfrm>
        </p:spPr>
        <p:txBody>
          <a:bodyPr anchor="ctr">
            <a:norm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Conclusion</a:t>
            </a:r>
            <a:endParaRPr lang="ko-KR" altLang="en-US" sz="7200" dirty="0">
              <a:solidFill>
                <a:schemeClr val="bg1"/>
              </a:solidFill>
              <a:latin typeface="Noto Sans" panose="020B0502040504090204" pitchFamily="34" charset="0"/>
              <a:cs typeface="Open Sans" panose="020B0606030504020204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07B9E-02B4-97EC-3224-73055907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594"/>
            <a:ext cx="9144000" cy="2501887"/>
          </a:xfrm>
        </p:spPr>
        <p:txBody>
          <a:bodyPr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Applications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활용 방안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Limitations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한계점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Takeaway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핵심</a:t>
            </a: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소감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A5D46-F52C-442D-DA72-6667EF63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pic>
        <p:nvPicPr>
          <p:cNvPr id="4" name="그림 3" descr="Seoul FP-Weather Icon">
            <a:extLst>
              <a:ext uri="{FF2B5EF4-FFF2-40B4-BE49-F238E27FC236}">
                <a16:creationId xmlns:a16="http://schemas.microsoft.com/office/drawing/2014/main" id="{371BC3E8-8CFA-9076-2588-8930FC783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84" y="724001"/>
            <a:ext cx="1599831" cy="15998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DC6F7-4CA4-4D1A-7328-9B7FED3F2FAC}"/>
              </a:ext>
            </a:extLst>
          </p:cNvPr>
          <p:cNvSpPr txBox="1"/>
          <p:nvPr/>
        </p:nvSpPr>
        <p:spPr>
          <a:xfrm>
            <a:off x="3048000" y="23238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FP-Weather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39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결론 </a:t>
            </a:r>
            <a:r>
              <a:rPr lang="en-US" altLang="ko-KR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활용방안 및 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Conclusion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A8BC90D-A9AE-4634-FF28-0239CEBD91D6}"/>
              </a:ext>
            </a:extLst>
          </p:cNvPr>
          <p:cNvSpPr/>
          <p:nvPr/>
        </p:nvSpPr>
        <p:spPr>
          <a:xfrm>
            <a:off x="5263940" y="1785148"/>
            <a:ext cx="6089860" cy="4715434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Applications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활용 방안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Trend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연도별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월별 식중독 환자 발생 트렌드 파악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계절별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기상요인별 환자 발생 트렌드 파악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AI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월별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기상 정보로 식중독 환자 예측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Prediction Dashboard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활용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계절별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평년 값으로 예상 환자 수 파악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Limitations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한계점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극복 방안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적은 데이터 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 외 지역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수도권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전국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으로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분석범위 확대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Scheduling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으로 데이터 수집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업데이트 자동화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한정된 기상요인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분석에 쓰인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8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개 주요요소 외의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기상요소 추가분석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식중독과 기상요소의 관계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에 대한 지속적인 연구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E362AE-84C2-34AD-8A98-F4B7A4441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85147"/>
            <a:ext cx="4241580" cy="4715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104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결론 </a:t>
            </a:r>
            <a:r>
              <a:rPr lang="en-US" altLang="ko-KR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- Takeaway</a:t>
            </a:r>
            <a:endParaRPr lang="ko-KR" altLang="en-US" sz="3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anose="020B06060305040202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Conclusion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A8BC90D-A9AE-4634-FF28-0239CEBD91D6}"/>
              </a:ext>
            </a:extLst>
          </p:cNvPr>
          <p:cNvSpPr/>
          <p:nvPr/>
        </p:nvSpPr>
        <p:spPr>
          <a:xfrm>
            <a:off x="5263940" y="1785148"/>
            <a:ext cx="6089860" cy="4715434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Key Takeaway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핵심 요점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프로젝트 핵심 요점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서울시 월별 기상요인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으로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서울시 월간 식중독 발생 환자 수를 예측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하는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프로그램 구현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및 웹페이지 배포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수행 과정들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Data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수집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Cloud DB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구축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API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서비스 개발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대시보드 제작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웹페이지 구현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모바일 최적화 작업 등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...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My Takeaway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느낀 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좋았던 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프로젝트를 통해 다양한 시도들을 해보고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이를 통해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많은 것들을 배울 수 있어서 뿌듯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했음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아쉬운 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적은 데이터 수와 한정된 기상요소로 인해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모델 성능이 좋지는 않은 것이 아쉬움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으로 남아있음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E362AE-84C2-34AD-8A98-F4B7A4441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85147"/>
            <a:ext cx="4241580" cy="4715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133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3D667-028F-4436-79AA-DEA48E1E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5498"/>
            <a:ext cx="9144000" cy="1194098"/>
          </a:xfrm>
        </p:spPr>
        <p:txBody>
          <a:bodyPr anchor="ctr">
            <a:norm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THANKS!</a:t>
            </a:r>
            <a:endParaRPr lang="ko-KR" altLang="en-US" sz="7200" dirty="0">
              <a:solidFill>
                <a:schemeClr val="bg1"/>
              </a:solidFill>
              <a:latin typeface="Noto Sans" panose="020B0502040504090204" pitchFamily="34" charset="0"/>
              <a:cs typeface="Open Sans" panose="020B0606030504020204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07B9E-02B4-97EC-3224-73055907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594"/>
            <a:ext cx="9144000" cy="2501887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Code States AI bootcamp 15</a:t>
            </a:r>
            <a:r>
              <a:rPr lang="en-US" altLang="ko-KR" sz="1800" baseline="30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th</a:t>
            </a: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 Section3 Project</a:t>
            </a:r>
          </a:p>
          <a:p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정경재 </a:t>
            </a: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(KyungJae Cheong, Daniel Cheong)</a:t>
            </a:r>
          </a:p>
          <a:p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Email : </a:t>
            </a: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hlinkClick r:id="rId3"/>
              </a:rPr>
              <a:t>dankool@naver.com</a:t>
            </a: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r>
              <a:rPr lang="en-US" altLang="ko-KR" sz="1800" dirty="0" err="1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Github</a:t>
            </a: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 : </a:t>
            </a: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hlinkClick r:id="rId4"/>
              </a:rPr>
              <a:t>https://github.com/kyungjaecheong</a:t>
            </a: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Tech-Blog : </a:t>
            </a: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  <a:hlinkClick r:id="rId5"/>
              </a:rPr>
              <a:t>https://velog.io/@dankj1991</a:t>
            </a:r>
            <a:endParaRPr lang="ko-KR" altLang="en-US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A5D46-F52C-442D-DA72-6667EF633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pic>
        <p:nvPicPr>
          <p:cNvPr id="4" name="그림 3" descr="Seoul FP-Weather Icon">
            <a:extLst>
              <a:ext uri="{FF2B5EF4-FFF2-40B4-BE49-F238E27FC236}">
                <a16:creationId xmlns:a16="http://schemas.microsoft.com/office/drawing/2014/main" id="{371BC3E8-8CFA-9076-2588-8930FC783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84" y="724001"/>
            <a:ext cx="1599831" cy="15998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DC6F7-4CA4-4D1A-7328-9B7FED3F2FAC}"/>
              </a:ext>
            </a:extLst>
          </p:cNvPr>
          <p:cNvSpPr txBox="1"/>
          <p:nvPr/>
        </p:nvSpPr>
        <p:spPr>
          <a:xfrm>
            <a:off x="3048000" y="23238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FP-Weather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71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Open Sans" panose="020B0606030504020204" pitchFamily="2" charset="0"/>
              <a:cs typeface="Open Sans" panose="020B06060305040202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2061604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Introduction</a:t>
            </a:r>
            <a:b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</a:b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서론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287544-650A-4994-9B76-CA641C7B2DEC}"/>
              </a:ext>
            </a:extLst>
          </p:cNvPr>
          <p:cNvSpPr/>
          <p:nvPr/>
        </p:nvSpPr>
        <p:spPr>
          <a:xfrm>
            <a:off x="9045945" y="2055813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Conclusion</a:t>
            </a:r>
            <a:b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</a:b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결론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BC6F77-FDF6-09E5-3B97-33B9211AD1BC}"/>
              </a:ext>
            </a:extLst>
          </p:cNvPr>
          <p:cNvSpPr/>
          <p:nvPr/>
        </p:nvSpPr>
        <p:spPr>
          <a:xfrm>
            <a:off x="6310030" y="2055813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Demonstration</a:t>
            </a:r>
            <a:b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</a:b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시연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677085-FC8D-99E9-25A4-A499C52AE3CA}"/>
              </a:ext>
            </a:extLst>
          </p:cNvPr>
          <p:cNvSpPr/>
          <p:nvPr/>
        </p:nvSpPr>
        <p:spPr>
          <a:xfrm>
            <a:off x="3574115" y="2060852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Process</a:t>
            </a:r>
            <a:b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</a:b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D8A5-C9EE-B31C-6A09-D62610D531F4}"/>
              </a:ext>
            </a:extLst>
          </p:cNvPr>
          <p:cNvSpPr txBox="1"/>
          <p:nvPr/>
        </p:nvSpPr>
        <p:spPr>
          <a:xfrm>
            <a:off x="838200" y="3422842"/>
            <a:ext cx="2262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Food-Poisoning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식중독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Seoul FP-Weather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프로그램 소개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Data Pipeline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파이프라인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FA395-D65A-D0EC-B9AA-AF856F0ED8CB}"/>
              </a:ext>
            </a:extLst>
          </p:cNvPr>
          <p:cNvSpPr txBox="1"/>
          <p:nvPr/>
        </p:nvSpPr>
        <p:spPr>
          <a:xfrm>
            <a:off x="3574115" y="3422842"/>
            <a:ext cx="2262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Database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구축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Modeling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모델링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Deployment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배포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CFF28-EAC9-C276-8634-0036C0796F47}"/>
              </a:ext>
            </a:extLst>
          </p:cNvPr>
          <p:cNvSpPr txBox="1"/>
          <p:nvPr/>
        </p:nvSpPr>
        <p:spPr>
          <a:xfrm>
            <a:off x="6310030" y="3417803"/>
            <a:ext cx="2262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Trend Dashboard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트렌드 대시보드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AI Prediction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AI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예측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Predict Dashboard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예측 대시보드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531D4-C6B1-9D49-7496-550381028D19}"/>
              </a:ext>
            </a:extLst>
          </p:cNvPr>
          <p:cNvSpPr txBox="1"/>
          <p:nvPr/>
        </p:nvSpPr>
        <p:spPr>
          <a:xfrm>
            <a:off x="9045945" y="3417802"/>
            <a:ext cx="2262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Applications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활용 방안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Limitations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한계점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6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Takeaway</a:t>
            </a:r>
            <a:b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핵심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50463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3D667-028F-4436-79AA-DEA48E1E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5498"/>
            <a:ext cx="9144000" cy="1194098"/>
          </a:xfrm>
        </p:spPr>
        <p:txBody>
          <a:bodyPr anchor="ctr">
            <a:norm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Introduction</a:t>
            </a:r>
            <a:endParaRPr lang="ko-KR" altLang="en-US" sz="7200" dirty="0">
              <a:solidFill>
                <a:schemeClr val="bg1"/>
              </a:solidFill>
              <a:latin typeface="Noto Sans" panose="020B0502040504090204" pitchFamily="34" charset="0"/>
              <a:cs typeface="Open Sans" panose="020B0606030504020204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07B9E-02B4-97EC-3224-73055907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594"/>
            <a:ext cx="9144000" cy="2501887"/>
          </a:xfrm>
        </p:spPr>
        <p:txBody>
          <a:bodyPr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Food-Poisoning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식중독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Seoul FP-Weather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프로그램 소개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Data Pipeline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파이프라인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A5D46-F52C-442D-DA72-6667EF63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pic>
        <p:nvPicPr>
          <p:cNvPr id="4" name="그림 3" descr="Seoul FP-Weather Icon">
            <a:extLst>
              <a:ext uri="{FF2B5EF4-FFF2-40B4-BE49-F238E27FC236}">
                <a16:creationId xmlns:a16="http://schemas.microsoft.com/office/drawing/2014/main" id="{371BC3E8-8CFA-9076-2588-8930FC783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84" y="724001"/>
            <a:ext cx="1599831" cy="15998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DC6F7-4CA4-4D1A-7328-9B7FED3F2FAC}"/>
              </a:ext>
            </a:extLst>
          </p:cNvPr>
          <p:cNvSpPr txBox="1"/>
          <p:nvPr/>
        </p:nvSpPr>
        <p:spPr>
          <a:xfrm>
            <a:off x="3048000" y="23238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FP-Weather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1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Food-Poisoning </a:t>
            </a:r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식중독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997D3A-5F3B-D52B-D649-F5959D97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740" y="1796424"/>
            <a:ext cx="3270536" cy="216460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0B2B17-18E8-4089-9F19-07C722C0D3F6}"/>
              </a:ext>
            </a:extLst>
          </p:cNvPr>
          <p:cNvSpPr/>
          <p:nvPr/>
        </p:nvSpPr>
        <p:spPr>
          <a:xfrm>
            <a:off x="6196272" y="1796424"/>
            <a:ext cx="4391046" cy="2164604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식중독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Food-Poisoning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식품 또는 물의 섭취에 의해 발생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되었거나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발생된 것으로 생각되는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감염성 또는 독소형 질환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유발물질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세균성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바이러스성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자연독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인공화합물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주요 증상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발열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구토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복통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설사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두드러기</a:t>
            </a:r>
          </a:p>
        </p:txBody>
      </p:sp>
      <p:pic>
        <p:nvPicPr>
          <p:cNvPr id="2050" name="Picture 2" descr="Covid virus Images | Free Vectors, Stock Photos &amp; PSD">
            <a:extLst>
              <a:ext uri="{FF2B5EF4-FFF2-40B4-BE49-F238E27FC236}">
                <a16:creationId xmlns:a16="http://schemas.microsoft.com/office/drawing/2014/main" id="{0EC5CDDB-02F9-005D-64C1-5CFAA946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0" y="4119051"/>
            <a:ext cx="3270535" cy="241169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943C4A-85DF-0766-0C77-E1C6EC0A05CE}"/>
              </a:ext>
            </a:extLst>
          </p:cNvPr>
          <p:cNvSpPr/>
          <p:nvPr/>
        </p:nvSpPr>
        <p:spPr>
          <a:xfrm>
            <a:off x="6196271" y="4119051"/>
            <a:ext cx="4391045" cy="2411697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식중독과 날씨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식중독을 일으키는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식중독균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은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10~40℃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환경에서 급속히 증식하며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대부분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35~36 ℃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내외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에서 가장 빠름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고온 다습한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여름철에 가장 위험도가 높음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식중독지수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=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온도 및 습도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를 고려한 부패가능도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(%)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FP-Weather</a:t>
            </a:r>
            <a:endParaRPr lang="ko-KR" altLang="en-US" sz="3200" b="1" dirty="0">
              <a:solidFill>
                <a:schemeClr val="bg1"/>
              </a:solidFill>
              <a:latin typeface="Open Sans" panose="020B0606030504020204" pitchFamily="2" charset="0"/>
              <a:cs typeface="Open Sans" panose="020B06060305040202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pic>
        <p:nvPicPr>
          <p:cNvPr id="6" name="그림 5" descr="Seoul FP-Weather Icon">
            <a:extLst>
              <a:ext uri="{FF2B5EF4-FFF2-40B4-BE49-F238E27FC236}">
                <a16:creationId xmlns:a16="http://schemas.microsoft.com/office/drawing/2014/main" id="{22CFE2B2-6100-471E-A60A-43F807887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40" y="2588914"/>
            <a:ext cx="2953162" cy="295316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EABD54-36B4-99C0-AAB5-C2B6CE0F6CC0}"/>
              </a:ext>
            </a:extLst>
          </p:cNvPr>
          <p:cNvSpPr/>
          <p:nvPr/>
        </p:nvSpPr>
        <p:spPr>
          <a:xfrm>
            <a:off x="5783894" y="2588914"/>
            <a:ext cx="4391045" cy="2953162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서울시 식중독 예측 프로그램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Seoul FP-Weather</a:t>
            </a: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서울시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월간 기상정보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를 기반으로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서울시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월간 식중독 발생 환자 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예측하는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AI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머신 러닝 프로그램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8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Data Pipeline </a:t>
            </a:r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파이프라인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9B22A0D-2722-09E2-4910-00DC50D63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2753" b="2909"/>
          <a:stretch/>
        </p:blipFill>
        <p:spPr bwMode="auto">
          <a:xfrm>
            <a:off x="1694330" y="2277037"/>
            <a:ext cx="8789154" cy="410471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5A542E-1503-9382-C105-DF33AEAD93D9}"/>
              </a:ext>
            </a:extLst>
          </p:cNvPr>
          <p:cNvGrpSpPr/>
          <p:nvPr/>
        </p:nvGrpSpPr>
        <p:grpSpPr>
          <a:xfrm>
            <a:off x="1694330" y="1785147"/>
            <a:ext cx="8789154" cy="398932"/>
            <a:chOff x="1694330" y="1824317"/>
            <a:chExt cx="8789154" cy="39893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C42DF8D-9936-2959-EE48-35508950961F}"/>
                </a:ext>
              </a:extLst>
            </p:cNvPr>
            <p:cNvSpPr/>
            <p:nvPr/>
          </p:nvSpPr>
          <p:spPr>
            <a:xfrm>
              <a:off x="1694330" y="1828800"/>
              <a:ext cx="1945341" cy="3944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Pull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9A241083-0EC7-E769-5AC7-903DE1FB8885}"/>
                </a:ext>
              </a:extLst>
            </p:cNvPr>
            <p:cNvSpPr/>
            <p:nvPr/>
          </p:nvSpPr>
          <p:spPr>
            <a:xfrm>
              <a:off x="3683558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22C7961-C93A-5DBB-06EC-C4B4D9696E48}"/>
                </a:ext>
              </a:extLst>
            </p:cNvPr>
            <p:cNvSpPr/>
            <p:nvPr/>
          </p:nvSpPr>
          <p:spPr>
            <a:xfrm>
              <a:off x="3978457" y="1828800"/>
              <a:ext cx="1945341" cy="3944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Store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596C35D7-AFD9-9E3A-8200-C4DE34F47058}"/>
                </a:ext>
              </a:extLst>
            </p:cNvPr>
            <p:cNvSpPr/>
            <p:nvPr/>
          </p:nvSpPr>
          <p:spPr>
            <a:xfrm>
              <a:off x="5965543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B70443E-5001-9A59-7E96-140710C82C42}"/>
                </a:ext>
              </a:extLst>
            </p:cNvPr>
            <p:cNvSpPr/>
            <p:nvPr/>
          </p:nvSpPr>
          <p:spPr>
            <a:xfrm>
              <a:off x="6258300" y="1828800"/>
              <a:ext cx="1945341" cy="3944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Modeling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1B932E08-A09E-6F07-8537-DB6EC4E8CC1A}"/>
                </a:ext>
              </a:extLst>
            </p:cNvPr>
            <p:cNvSpPr/>
            <p:nvPr/>
          </p:nvSpPr>
          <p:spPr>
            <a:xfrm>
              <a:off x="8245386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F789B9A-A322-DD85-43DE-4EA6D3D43140}"/>
                </a:ext>
              </a:extLst>
            </p:cNvPr>
            <p:cNvSpPr/>
            <p:nvPr/>
          </p:nvSpPr>
          <p:spPr>
            <a:xfrm>
              <a:off x="8538143" y="1824317"/>
              <a:ext cx="1945341" cy="3944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Deployment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75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3D667-028F-4436-79AA-DEA48E1E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5498"/>
            <a:ext cx="9144000" cy="1194098"/>
          </a:xfrm>
        </p:spPr>
        <p:txBody>
          <a:bodyPr anchor="ctr">
            <a:norm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Process</a:t>
            </a:r>
            <a:endParaRPr lang="ko-KR" altLang="en-US" sz="7200" dirty="0">
              <a:solidFill>
                <a:schemeClr val="bg1"/>
              </a:solidFill>
              <a:latin typeface="Noto Sans" panose="020B0502040504090204" pitchFamily="34" charset="0"/>
              <a:cs typeface="Open Sans" panose="020B0606030504020204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07B9E-02B4-97EC-3224-73055907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594"/>
            <a:ext cx="9144000" cy="2501887"/>
          </a:xfrm>
        </p:spPr>
        <p:txBody>
          <a:bodyPr anchor="ctr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Database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DB</a:t>
            </a: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구축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Modeling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모델링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endParaRPr lang="en-US" altLang="ko-KR" sz="18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Deployment</a:t>
            </a:r>
            <a:br>
              <a:rPr lang="en-US" altLang="ko-KR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</a:br>
            <a:r>
              <a:rPr lang="ko-KR" altLang="en-US" sz="1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itchFamily="2" charset="0"/>
              </a:rPr>
              <a:t>배포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A5D46-F52C-442D-DA72-6667EF63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pic>
        <p:nvPicPr>
          <p:cNvPr id="4" name="그림 3" descr="Seoul FP-Weather Icon">
            <a:extLst>
              <a:ext uri="{FF2B5EF4-FFF2-40B4-BE49-F238E27FC236}">
                <a16:creationId xmlns:a16="http://schemas.microsoft.com/office/drawing/2014/main" id="{371BC3E8-8CFA-9076-2588-8930FC783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84" y="724001"/>
            <a:ext cx="1599831" cy="15998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DC6F7-4CA4-4D1A-7328-9B7FED3F2FAC}"/>
              </a:ext>
            </a:extLst>
          </p:cNvPr>
          <p:cNvSpPr txBox="1"/>
          <p:nvPr/>
        </p:nvSpPr>
        <p:spPr>
          <a:xfrm>
            <a:off x="3048000" y="23238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Seoul FP-Weather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8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Database </a:t>
            </a:r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데이터베이스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Process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35D1CA-3A92-535C-8EB9-C4D56A9B5842}"/>
              </a:ext>
            </a:extLst>
          </p:cNvPr>
          <p:cNvGrpSpPr/>
          <p:nvPr/>
        </p:nvGrpSpPr>
        <p:grpSpPr>
          <a:xfrm>
            <a:off x="1694330" y="1785147"/>
            <a:ext cx="8789154" cy="398932"/>
            <a:chOff x="1694330" y="1824317"/>
            <a:chExt cx="8789154" cy="39893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FE7571-A6B3-BA74-AFF5-F5BA193133DB}"/>
                </a:ext>
              </a:extLst>
            </p:cNvPr>
            <p:cNvSpPr/>
            <p:nvPr/>
          </p:nvSpPr>
          <p:spPr>
            <a:xfrm>
              <a:off x="1694330" y="1828800"/>
              <a:ext cx="1945341" cy="3944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Pull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28955084-A7A8-66E6-8887-B2FA4D86D628}"/>
                </a:ext>
              </a:extLst>
            </p:cNvPr>
            <p:cNvSpPr/>
            <p:nvPr/>
          </p:nvSpPr>
          <p:spPr>
            <a:xfrm>
              <a:off x="3683558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260A08-5F87-CC76-43BC-C26938CC8A0C}"/>
                </a:ext>
              </a:extLst>
            </p:cNvPr>
            <p:cNvSpPr/>
            <p:nvPr/>
          </p:nvSpPr>
          <p:spPr>
            <a:xfrm>
              <a:off x="3978457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Store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82973D0-7125-6EC8-4E3C-9C27146E4BD1}"/>
                </a:ext>
              </a:extLst>
            </p:cNvPr>
            <p:cNvSpPr/>
            <p:nvPr/>
          </p:nvSpPr>
          <p:spPr>
            <a:xfrm>
              <a:off x="5965543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35E65C7-AA21-1936-A0AD-E08537F48922}"/>
                </a:ext>
              </a:extLst>
            </p:cNvPr>
            <p:cNvSpPr/>
            <p:nvPr/>
          </p:nvSpPr>
          <p:spPr>
            <a:xfrm>
              <a:off x="6258300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Modeling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6F854E1-54F0-5C7A-9998-3AF2B2C92897}"/>
                </a:ext>
              </a:extLst>
            </p:cNvPr>
            <p:cNvSpPr/>
            <p:nvPr/>
          </p:nvSpPr>
          <p:spPr>
            <a:xfrm>
              <a:off x="8245386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DE41E3-A5A6-7B98-0959-FA560167A8F2}"/>
                </a:ext>
              </a:extLst>
            </p:cNvPr>
            <p:cNvSpPr/>
            <p:nvPr/>
          </p:nvSpPr>
          <p:spPr>
            <a:xfrm>
              <a:off x="8538143" y="1824317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Deployment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</p:grpSp>
      <p:pic>
        <p:nvPicPr>
          <p:cNvPr id="14" name="Picture 4">
            <a:extLst>
              <a:ext uri="{FF2B5EF4-FFF2-40B4-BE49-F238E27FC236}">
                <a16:creationId xmlns:a16="http://schemas.microsoft.com/office/drawing/2014/main" id="{44383DFE-9F09-4EE7-F83E-87D309629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2753" r="65618" b="2909"/>
          <a:stretch/>
        </p:blipFill>
        <p:spPr bwMode="auto">
          <a:xfrm>
            <a:off x="1694330" y="2277037"/>
            <a:ext cx="2957416" cy="430305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C157D2-66AC-834D-49FD-5A83E56182EA}"/>
              </a:ext>
            </a:extLst>
          </p:cNvPr>
          <p:cNvSpPr/>
          <p:nvPr/>
        </p:nvSpPr>
        <p:spPr>
          <a:xfrm>
            <a:off x="4651746" y="2277037"/>
            <a:ext cx="5831738" cy="4303058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식품의약품안전처 식중독 지역별 현황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제공 형태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Open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추가요청인자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OCCRNC_AREA=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범위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2002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03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~ 2022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09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기상청 월별 기후 평년값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(1991~2020)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제공 형태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지점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코드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(108)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 가공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주요요소 데이터 추출 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csv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주요 요소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평균기온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최고기온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최저기온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강수량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평균풍속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상대습도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일조시간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해면기압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서울시 기상개황 통계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제공 형태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선택 기간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2002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01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~ 2021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12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주요 요소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평균기온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최고기온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최저기온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강수량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평균풍속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상대습도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일조시간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해면기압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8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BD32-8F35-2F14-E386-5DF43092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28" y="724001"/>
            <a:ext cx="8253502" cy="9144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Database </a:t>
            </a:r>
            <a:r>
              <a:rPr lang="ko-KR" altLang="en-US" sz="3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Open Sans" panose="020B0606030504020204" pitchFamily="2" charset="0"/>
              </a:rPr>
              <a:t>데이터베이스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69643-67E2-BCAC-16B0-A574BD9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40" cy="72400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FC1181-4B11-B3E4-9B2D-2DE1380F9D7E}"/>
              </a:ext>
            </a:extLst>
          </p:cNvPr>
          <p:cNvSpPr/>
          <p:nvPr/>
        </p:nvSpPr>
        <p:spPr>
          <a:xfrm>
            <a:off x="838200" y="724001"/>
            <a:ext cx="226209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rPr>
              <a:t>Process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SemiBold" pitchFamily="2" charset="0"/>
              <a:ea typeface="Noto Sans KR" panose="020B0500000000000000" pitchFamily="34" charset="-127"/>
              <a:cs typeface="Open Sans SemiBold" pitchFamily="2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35D1CA-3A92-535C-8EB9-C4D56A9B5842}"/>
              </a:ext>
            </a:extLst>
          </p:cNvPr>
          <p:cNvGrpSpPr/>
          <p:nvPr/>
        </p:nvGrpSpPr>
        <p:grpSpPr>
          <a:xfrm>
            <a:off x="1694330" y="1785147"/>
            <a:ext cx="8789154" cy="398932"/>
            <a:chOff x="1694330" y="1824317"/>
            <a:chExt cx="8789154" cy="39893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FE7571-A6B3-BA74-AFF5-F5BA193133DB}"/>
                </a:ext>
              </a:extLst>
            </p:cNvPr>
            <p:cNvSpPr/>
            <p:nvPr/>
          </p:nvSpPr>
          <p:spPr>
            <a:xfrm>
              <a:off x="1694330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Pull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28955084-A7A8-66E6-8887-B2FA4D86D628}"/>
                </a:ext>
              </a:extLst>
            </p:cNvPr>
            <p:cNvSpPr/>
            <p:nvPr/>
          </p:nvSpPr>
          <p:spPr>
            <a:xfrm>
              <a:off x="3683558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260A08-5F87-CC76-43BC-C26938CC8A0C}"/>
                </a:ext>
              </a:extLst>
            </p:cNvPr>
            <p:cNvSpPr/>
            <p:nvPr/>
          </p:nvSpPr>
          <p:spPr>
            <a:xfrm>
              <a:off x="3978457" y="1828800"/>
              <a:ext cx="1945341" cy="3944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Data Store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82973D0-7125-6EC8-4E3C-9C27146E4BD1}"/>
                </a:ext>
              </a:extLst>
            </p:cNvPr>
            <p:cNvSpPr/>
            <p:nvPr/>
          </p:nvSpPr>
          <p:spPr>
            <a:xfrm>
              <a:off x="5965543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35E65C7-AA21-1936-A0AD-E08537F48922}"/>
                </a:ext>
              </a:extLst>
            </p:cNvPr>
            <p:cNvSpPr/>
            <p:nvPr/>
          </p:nvSpPr>
          <p:spPr>
            <a:xfrm>
              <a:off x="6258300" y="1828800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Modeling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6F854E1-54F0-5C7A-9998-3AF2B2C92897}"/>
                </a:ext>
              </a:extLst>
            </p:cNvPr>
            <p:cNvSpPr/>
            <p:nvPr/>
          </p:nvSpPr>
          <p:spPr>
            <a:xfrm>
              <a:off x="8245386" y="1945342"/>
              <a:ext cx="251012" cy="1524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DE41E3-A5A6-7B98-0959-FA560167A8F2}"/>
                </a:ext>
              </a:extLst>
            </p:cNvPr>
            <p:cNvSpPr/>
            <p:nvPr/>
          </p:nvSpPr>
          <p:spPr>
            <a:xfrm>
              <a:off x="8538143" y="1824317"/>
              <a:ext cx="1945341" cy="3944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pen Sans SemiBold" pitchFamily="2" charset="0"/>
                  <a:ea typeface="Noto Sans KR" panose="020B0500000000000000" pitchFamily="34" charset="-127"/>
                  <a:cs typeface="Open Sans SemiBold" pitchFamily="2" charset="0"/>
                </a:rPr>
                <a:t>Deployment</a:t>
              </a:r>
              <a:endPara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 pitchFamily="2" charset="0"/>
                <a:ea typeface="Noto Sans KR" panose="020B0500000000000000" pitchFamily="34" charset="-127"/>
                <a:cs typeface="Open Sans SemiBold" pitchFamily="2" charset="0"/>
              </a:endParaRPr>
            </a:p>
          </p:txBody>
        </p:sp>
      </p:grpSp>
      <p:pic>
        <p:nvPicPr>
          <p:cNvPr id="14" name="Picture 4">
            <a:extLst>
              <a:ext uri="{FF2B5EF4-FFF2-40B4-BE49-F238E27FC236}">
                <a16:creationId xmlns:a16="http://schemas.microsoft.com/office/drawing/2014/main" id="{44383DFE-9F09-4EE7-F83E-87D309629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8" t="2850" r="33787" b="2812"/>
          <a:stretch/>
        </p:blipFill>
        <p:spPr bwMode="auto">
          <a:xfrm>
            <a:off x="1694330" y="2277037"/>
            <a:ext cx="4271213" cy="430305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C157D2-66AC-834D-49FD-5A83E56182EA}"/>
              </a:ext>
            </a:extLst>
          </p:cNvPr>
          <p:cNvSpPr/>
          <p:nvPr/>
        </p:nvSpPr>
        <p:spPr>
          <a:xfrm>
            <a:off x="5965543" y="2277036"/>
            <a:ext cx="4517941" cy="4303057"/>
          </a:xfrm>
          <a:prstGeom prst="roundRect">
            <a:avLst/>
          </a:prstGeom>
          <a:solidFill>
            <a:schemeClr val="bg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데이터베이스 서버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(AWS)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형태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RDB 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관계형데이터베이스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관리 시스템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저장 방식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Cloud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서비스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Amazon RDS (free-tier)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로컬 데이터베이스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(Python)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관리 시스템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Python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라이브러리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psycopg2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JOIN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서울 월별 기상데이터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환자 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평년값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DataFrame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2" charset="0"/>
                <a:ea typeface="Noto Sans KR" panose="020B0500000000000000" pitchFamily="34" charset="-127"/>
                <a:cs typeface="Open Sans" pitchFamily="2" charset="0"/>
              </a:rPr>
              <a:t>pandas.io.sql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2" charset="0"/>
              <a:ea typeface="Noto Sans KR" panose="020B0500000000000000" pitchFamily="34" charset="-127"/>
              <a:cs typeface="Open Sans" pitchFamily="2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B76612-087D-87D2-61D1-BF22D20DA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543" y="3757102"/>
            <a:ext cx="4517941" cy="1334543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3198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1460</Words>
  <Application>Microsoft Office PowerPoint</Application>
  <PresentationFormat>와이드스크린</PresentationFormat>
  <Paragraphs>273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 KR</vt:lpstr>
      <vt:lpstr>맑은 고딕</vt:lpstr>
      <vt:lpstr>Arial</vt:lpstr>
      <vt:lpstr>Noto Sans</vt:lpstr>
      <vt:lpstr>Open Sans</vt:lpstr>
      <vt:lpstr>Open Sans SemiBold</vt:lpstr>
      <vt:lpstr>Office 테마</vt:lpstr>
      <vt:lpstr>Seoul FP-Weather  Seoul Food-Poisoning Prediction Program</vt:lpstr>
      <vt:lpstr>Contents</vt:lpstr>
      <vt:lpstr>Introduction</vt:lpstr>
      <vt:lpstr>Food-Poisoning 식중독</vt:lpstr>
      <vt:lpstr>Seoul FP-Weather</vt:lpstr>
      <vt:lpstr>Data Pipeline 파이프라인</vt:lpstr>
      <vt:lpstr>Process</vt:lpstr>
      <vt:lpstr>Database 데이터베이스</vt:lpstr>
      <vt:lpstr>Database 데이터베이스</vt:lpstr>
      <vt:lpstr>Modeling 모델링</vt:lpstr>
      <vt:lpstr>Deployment 배포</vt:lpstr>
      <vt:lpstr>Demonstration</vt:lpstr>
      <vt:lpstr>Seoul FP-Weather  시연</vt:lpstr>
      <vt:lpstr>Conclusion</vt:lpstr>
      <vt:lpstr>결론 – 활용방안 및 한계점</vt:lpstr>
      <vt:lpstr>결론 - Takeaway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FP-Weather</dc:title>
  <dc:creator>Cheong KyungJae</dc:creator>
  <cp:lastModifiedBy>Cheong KyungJae</cp:lastModifiedBy>
  <cp:revision>13</cp:revision>
  <dcterms:created xsi:type="dcterms:W3CDTF">2022-10-31T07:17:18Z</dcterms:created>
  <dcterms:modified xsi:type="dcterms:W3CDTF">2022-11-02T04:15:23Z</dcterms:modified>
</cp:coreProperties>
</file>