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28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3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JDBC / JPA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Spring JDBC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Spring JPA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BE235-2F1F-B5AC-066D-8C99A4CC7E29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Spring  JDBC </a:t>
            </a:r>
          </a:p>
          <a:p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54699-90AE-89BB-B771-8E932904196B}"/>
              </a:ext>
            </a:extLst>
          </p:cNvPr>
          <p:cNvSpPr txBox="1"/>
          <p:nvPr/>
        </p:nvSpPr>
        <p:spPr>
          <a:xfrm>
            <a:off x="445090" y="1324303"/>
            <a:ext cx="1007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데이터를 삽입하고 </a:t>
            </a:r>
            <a:r>
              <a:rPr lang="en" altLang="ko-Kore-KR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COURSE 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테이블에 있는 데이터를 삭제할 수 있다</a:t>
            </a:r>
            <a:r>
              <a:rPr lang="en-US" altLang="ko-KR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JDBC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코드와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비교해서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Spring JDBC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쿼리를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직접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작성해야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 하지만</a:t>
            </a:r>
            <a:r>
              <a:rPr lang="en-US" altLang="ko-KR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 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훨씬</a:t>
            </a:r>
            <a:r>
              <a:rPr lang="ko-KR" alt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간결 해진다</a:t>
            </a:r>
            <a:r>
              <a:rPr lang="en-US" altLang="ko-KR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D4029-5948-2DBC-67E2-95D807E74752}"/>
              </a:ext>
            </a:extLst>
          </p:cNvPr>
          <p:cNvSpPr txBox="1"/>
          <p:nvPr/>
        </p:nvSpPr>
        <p:spPr>
          <a:xfrm>
            <a:off x="445090" y="2413279"/>
            <a:ext cx="675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-</a:t>
            </a:r>
            <a:r>
              <a:rPr kumimoji="1" lang="ko-KR" altLang="en-US" sz="3500" b="1" dirty="0"/>
              <a:t> </a:t>
            </a:r>
            <a:r>
              <a:rPr kumimoji="1" lang="en-US" altLang="ko-KR" sz="3500" b="1" dirty="0"/>
              <a:t>Spring JDBC </a:t>
            </a:r>
            <a:r>
              <a:rPr kumimoji="1" lang="ko-KR" altLang="en-US" sz="3500" b="1" dirty="0"/>
              <a:t>주요 특징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0A92D-4B74-5BEC-D42D-8090D0539A5A}"/>
              </a:ext>
            </a:extLst>
          </p:cNvPr>
          <p:cNvSpPr txBox="1"/>
          <p:nvPr/>
        </p:nvSpPr>
        <p:spPr>
          <a:xfrm>
            <a:off x="445090" y="3072348"/>
            <a:ext cx="11561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코드의 간소화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데이터베이스 연결 관리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 처리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리소스 반환 등과 같은 공통적인 작업을 자동화하여 개발자가 집중해야 할 주요 로직에만 집중할 수 있게 도와줍니다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 변환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SQL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예외를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의 </a:t>
            </a: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DataAccessException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으로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변환합니다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이를 통해 데이터베이스 별로 다른 예외를 일관된 형식으로 처리할 수 있습니다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500" b="1" i="0" u="none" strike="noStrike" dirty="0" err="1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JdbcTemplate</a:t>
            </a:r>
            <a:r>
              <a:rPr lang="en" altLang="ko-Kore-KR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이는 </a:t>
            </a:r>
            <a:r>
              <a:rPr lang="en" altLang="ko-Kore-KR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의 핵심 클래스로</a:t>
            </a:r>
            <a:r>
              <a:rPr lang="en-US" altLang="ko-KR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en" altLang="ko-Kore-KR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JDBC </a:t>
            </a:r>
            <a:r>
              <a:rPr lang="ko-KR" altLang="en-US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작업을 간소화하고 코드의 중복성을 줄여줍니다</a:t>
            </a:r>
            <a:r>
              <a:rPr lang="en-US" altLang="ko-KR" sz="1500" b="1" i="0" u="none" strike="noStrike" dirty="0">
                <a:solidFill>
                  <a:srgbClr val="FF0000"/>
                </a:solidFill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NamedParameterJdbcTemplate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 클래스는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SQL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쿼리에 이름 기반의 파라미터를 사용할 수 있게 도와줍니다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기본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에서는 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?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를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사용하여 파라미터를 지정하지만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 클래스를 사용하면 파라미터에 이름을 지정할 수 있어 코드의 가독성이 향상됩니다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지원되는 기타 기능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배치 작업 수행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BLOB/CLOB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핸들링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트랜잭션 관리 등의 여러 고급 기능을 제공합니다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데이터 소스 지원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다양한 데이터 소스 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(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Apache DBCP, C3P0, </a:t>
            </a: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HikariCP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등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)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와 호환되어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연결 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풀링과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같은 기능도 지원합니다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endParaRPr kumimoji="1" lang="ko-Kore-KR" altLang="en-US" sz="1500" dirty="0">
              <a:latin typeface="+mn-ea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7A67C-7696-33F7-1313-35597C552D7D}"/>
              </a:ext>
            </a:extLst>
          </p:cNvPr>
          <p:cNvSpPr txBox="1"/>
          <p:nvPr/>
        </p:nvSpPr>
        <p:spPr>
          <a:xfrm>
            <a:off x="434579" y="345928"/>
            <a:ext cx="9350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Spring  JDBC</a:t>
            </a:r>
            <a:r>
              <a:rPr kumimoji="1" lang="ko-KR" altLang="en-US" sz="3500" b="1" dirty="0"/>
              <a:t> 의 데이터 삽입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8344CC5-EB72-179A-19A8-F9643E32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" y="1157080"/>
            <a:ext cx="5580252" cy="5266353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1EDEB8E-EC03-E6AA-8F0A-CA1A04AD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31" y="1157080"/>
            <a:ext cx="5981129" cy="3024533"/>
          </a:xfrm>
          <a:prstGeom prst="rect">
            <a:avLst/>
          </a:prstGeom>
        </p:spPr>
      </p:pic>
      <p:pic>
        <p:nvPicPr>
          <p:cNvPr id="8" name="그림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F55E0C2-9C76-3783-B9DB-B3E0A16B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2122"/>
            <a:ext cx="5899959" cy="2181311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50CFCB3E-13BB-526D-D6BD-0640C26B3322}"/>
              </a:ext>
            </a:extLst>
          </p:cNvPr>
          <p:cNvSpPr/>
          <p:nvPr/>
        </p:nvSpPr>
        <p:spPr>
          <a:xfrm>
            <a:off x="967409" y="1736035"/>
            <a:ext cx="3154017" cy="80838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D514B59-1BD6-C0E2-F606-5B94CCB49868}"/>
              </a:ext>
            </a:extLst>
          </p:cNvPr>
          <p:cNvSpPr/>
          <p:nvPr/>
        </p:nvSpPr>
        <p:spPr>
          <a:xfrm>
            <a:off x="6778258" y="3637856"/>
            <a:ext cx="4783122" cy="18791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4D4FEBB-2161-61CE-8976-8B03FA2A2B23}"/>
              </a:ext>
            </a:extLst>
          </p:cNvPr>
          <p:cNvSpPr/>
          <p:nvPr/>
        </p:nvSpPr>
        <p:spPr>
          <a:xfrm>
            <a:off x="7735614" y="5570483"/>
            <a:ext cx="2532993" cy="94590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57CED00-3A3F-7ADC-D42D-EB481B042F7F}"/>
              </a:ext>
            </a:extLst>
          </p:cNvPr>
          <p:cNvSpPr/>
          <p:nvPr/>
        </p:nvSpPr>
        <p:spPr>
          <a:xfrm>
            <a:off x="663469" y="4457334"/>
            <a:ext cx="5012118" cy="175088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03348B-E0E5-93FC-C583-7C60F7014DFA}"/>
              </a:ext>
            </a:extLst>
          </p:cNvPr>
          <p:cNvCxnSpPr/>
          <p:nvPr/>
        </p:nvCxnSpPr>
        <p:spPr>
          <a:xfrm>
            <a:off x="3069021" y="3268717"/>
            <a:ext cx="430924" cy="1828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30B30-0A72-40E0-D386-FD749221075B}"/>
              </a:ext>
            </a:extLst>
          </p:cNvPr>
          <p:cNvSpPr txBox="1"/>
          <p:nvPr/>
        </p:nvSpPr>
        <p:spPr>
          <a:xfrm>
            <a:off x="434579" y="345928"/>
            <a:ext cx="9350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Spring  JDBC</a:t>
            </a:r>
            <a:r>
              <a:rPr kumimoji="1" lang="ko-KR" altLang="en-US" sz="3500" b="1" dirty="0"/>
              <a:t> 의 데이터 삭제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F44A4E9-137C-7307-0B1F-7A63FA0E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9" y="1096617"/>
            <a:ext cx="6163641" cy="5078895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D209ADF-E5C5-7F08-023B-4970A6D8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8" y="1390236"/>
            <a:ext cx="6375676" cy="40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F406D-DAA0-5F45-D2FA-45133DCBA15B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 Spring  JPA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CBEE-8380-F718-E26D-81EC00BF619A}"/>
              </a:ext>
            </a:extLst>
          </p:cNvPr>
          <p:cNvSpPr txBox="1"/>
          <p:nvPr/>
        </p:nvSpPr>
        <p:spPr>
          <a:xfrm>
            <a:off x="445090" y="1239233"/>
            <a:ext cx="1107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ko-Kore-KR" i="0" u="none" strike="noStrike" dirty="0">
                <a:effectLst/>
                <a:latin typeface="+mn-ea"/>
              </a:rPr>
              <a:t>Spring JPA</a:t>
            </a:r>
            <a:r>
              <a:rPr lang="ko-KR" altLang="en-US" i="0" u="none" strike="noStrike" dirty="0">
                <a:effectLst/>
                <a:latin typeface="+mn-ea"/>
              </a:rPr>
              <a:t>는 </a:t>
            </a:r>
            <a:r>
              <a:rPr lang="en" altLang="ko-Kore-KR" i="0" u="none" strike="noStrike" dirty="0">
                <a:effectLst/>
                <a:latin typeface="+mn-ea"/>
              </a:rPr>
              <a:t>Java Persistence API</a:t>
            </a:r>
            <a:r>
              <a:rPr lang="ko-KR" altLang="en-US" i="0" u="none" strike="noStrike" dirty="0" err="1">
                <a:effectLst/>
                <a:latin typeface="+mn-ea"/>
              </a:rPr>
              <a:t>를</a:t>
            </a:r>
            <a:r>
              <a:rPr lang="ko-KR" altLang="en-US" i="0" u="none" strike="noStrike" dirty="0">
                <a:effectLst/>
                <a:latin typeface="+mn-ea"/>
              </a:rPr>
              <a:t> 기반으로 하는 </a:t>
            </a:r>
            <a:r>
              <a:rPr lang="en" altLang="ko-Kore-KR" i="0" u="none" strike="noStrike" dirty="0">
                <a:effectLst/>
                <a:latin typeface="+mn-ea"/>
              </a:rPr>
              <a:t>Spring Data </a:t>
            </a:r>
            <a:r>
              <a:rPr lang="ko-KR" altLang="en-US" i="0" u="none" strike="noStrike" dirty="0">
                <a:effectLst/>
                <a:latin typeface="+mn-ea"/>
              </a:rPr>
              <a:t>모듈 중 하나입니다</a:t>
            </a:r>
            <a:r>
              <a:rPr lang="en-US" altLang="ko-KR" i="0" u="none" strike="noStrike" dirty="0">
                <a:effectLst/>
                <a:latin typeface="+mn-ea"/>
              </a:rPr>
              <a:t>. </a:t>
            </a:r>
          </a:p>
          <a:p>
            <a:r>
              <a:rPr lang="en" altLang="ko-Kore-KR" i="0" u="none" strike="noStrike" dirty="0">
                <a:effectLst/>
                <a:latin typeface="+mn-ea"/>
              </a:rPr>
              <a:t>JPA</a:t>
            </a:r>
            <a:r>
              <a:rPr lang="ko-KR" altLang="en-US" i="0" u="none" strike="noStrike" dirty="0">
                <a:effectLst/>
                <a:latin typeface="+mn-ea"/>
              </a:rPr>
              <a:t>는 </a:t>
            </a:r>
            <a:r>
              <a:rPr lang="en" altLang="ko-Kore-KR" i="0" u="none" strike="noStrike" dirty="0">
                <a:effectLst/>
                <a:latin typeface="+mn-ea"/>
              </a:rPr>
              <a:t>Java</a:t>
            </a:r>
            <a:r>
              <a:rPr lang="ko-KR" altLang="en-US" i="0" u="none" strike="noStrike" dirty="0">
                <a:effectLst/>
                <a:latin typeface="+mn-ea"/>
              </a:rPr>
              <a:t>에서 관계형 데이터베이스에 액세스하는 데 사용되는 </a:t>
            </a:r>
            <a:r>
              <a:rPr lang="en" altLang="ko-Kore-KR" i="0" u="none" strike="noStrike" dirty="0">
                <a:effectLst/>
                <a:latin typeface="+mn-ea"/>
              </a:rPr>
              <a:t>API</a:t>
            </a:r>
            <a:r>
              <a:rPr lang="ko-KR" altLang="en-US" i="0" u="none" strike="noStrike" dirty="0">
                <a:effectLst/>
                <a:latin typeface="+mn-ea"/>
              </a:rPr>
              <a:t>와 </a:t>
            </a:r>
            <a:r>
              <a:rPr lang="ko-KR" altLang="en-US" i="0" u="none" strike="noStrike" dirty="0" err="1">
                <a:effectLst/>
                <a:latin typeface="+mn-ea"/>
              </a:rPr>
              <a:t>애노테이션을</a:t>
            </a:r>
            <a:r>
              <a:rPr lang="ko-KR" altLang="en-US" i="0" u="none" strike="noStrike" dirty="0">
                <a:effectLst/>
                <a:latin typeface="+mn-ea"/>
              </a:rPr>
              <a:t> 제공하는데</a:t>
            </a:r>
            <a:r>
              <a:rPr lang="en-US" altLang="ko-KR" i="0" u="none" strike="noStrike" dirty="0">
                <a:effectLst/>
                <a:latin typeface="+mn-ea"/>
              </a:rPr>
              <a:t>, </a:t>
            </a:r>
            <a:r>
              <a:rPr lang="en" altLang="ko-Kore-KR" i="0" u="none" strike="noStrike" dirty="0">
                <a:effectLst/>
                <a:latin typeface="+mn-ea"/>
              </a:rPr>
              <a:t>Spring JPA</a:t>
            </a:r>
            <a:r>
              <a:rPr lang="ko-KR" altLang="en-US" i="0" u="none" strike="noStrike" dirty="0">
                <a:effectLst/>
                <a:latin typeface="+mn-ea"/>
              </a:rPr>
              <a:t>는 이를 </a:t>
            </a:r>
            <a:r>
              <a:rPr lang="en" altLang="ko-Kore-KR" i="0" u="none" strike="noStrike" dirty="0">
                <a:effectLst/>
                <a:latin typeface="+mn-ea"/>
              </a:rPr>
              <a:t>Spring </a:t>
            </a:r>
            <a:r>
              <a:rPr lang="ko-KR" altLang="en-US" i="0" u="none" strike="noStrike" dirty="0">
                <a:effectLst/>
                <a:latin typeface="+mn-ea"/>
              </a:rPr>
              <a:t>환경에서 더욱 편리하게 사용할 수 있도록 도와주는 기능을 제공</a:t>
            </a:r>
            <a:r>
              <a:rPr lang="ko-KR" altLang="en-US" dirty="0">
                <a:latin typeface="+mn-ea"/>
              </a:rPr>
              <a:t>합니다</a:t>
            </a:r>
            <a:r>
              <a:rPr lang="en-US" altLang="ko-KR" dirty="0">
                <a:latin typeface="+mn-ea"/>
              </a:rPr>
              <a:t>.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1FB3B-A6CF-76E8-0E10-26B0C825E8A0}"/>
              </a:ext>
            </a:extLst>
          </p:cNvPr>
          <p:cNvSpPr txBox="1"/>
          <p:nvPr/>
        </p:nvSpPr>
        <p:spPr>
          <a:xfrm>
            <a:off x="342307" y="2362617"/>
            <a:ext cx="652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 Spring  JPA</a:t>
            </a:r>
            <a:r>
              <a:rPr kumimoji="1" lang="ko-KR" altLang="en-US" sz="3500" b="1" dirty="0"/>
              <a:t> 장점</a:t>
            </a:r>
            <a:r>
              <a:rPr kumimoji="1" lang="en-US" altLang="ko-KR" sz="3500" b="1" dirty="0"/>
              <a:t>/</a:t>
            </a:r>
            <a:r>
              <a:rPr kumimoji="1" lang="ko-KR" altLang="en-US" sz="3500" b="1" dirty="0"/>
              <a:t>특징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FC679-3671-AAD7-ABBA-36E6F75013C9}"/>
              </a:ext>
            </a:extLst>
          </p:cNvPr>
          <p:cNvSpPr txBox="1"/>
          <p:nvPr/>
        </p:nvSpPr>
        <p:spPr>
          <a:xfrm>
            <a:off x="445089" y="3200400"/>
            <a:ext cx="11654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ore-KR" b="1" i="0" u="none" strike="noStrike" dirty="0" err="1">
                <a:effectLst/>
                <a:latin typeface="+mn-ea"/>
              </a:rPr>
              <a:t>pository</a:t>
            </a:r>
            <a:r>
              <a:rPr lang="en" altLang="ko-Kore-KR" b="1" i="0" u="none" strike="noStrike" dirty="0">
                <a:effectLst/>
                <a:latin typeface="+mn-ea"/>
              </a:rPr>
              <a:t> </a:t>
            </a:r>
            <a:r>
              <a:rPr lang="ko-KR" altLang="en-US" b="1" i="0" u="none" strike="noStrike" dirty="0">
                <a:effectLst/>
                <a:latin typeface="+mn-ea"/>
              </a:rPr>
              <a:t>추상화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ko-KR" altLang="en-US" b="0" i="0" u="none" strike="noStrike" dirty="0">
                <a:effectLst/>
                <a:latin typeface="+mn-ea"/>
              </a:rPr>
              <a:t>개발자는 기본 </a:t>
            </a:r>
            <a:r>
              <a:rPr lang="en" altLang="ko-Kore-KR" b="0" i="0" u="none" strike="noStrike" dirty="0">
                <a:effectLst/>
                <a:latin typeface="+mn-ea"/>
              </a:rPr>
              <a:t>CRUD </a:t>
            </a:r>
            <a:r>
              <a:rPr lang="ko-KR" altLang="en-US" b="0" i="0" u="none" strike="noStrike" dirty="0">
                <a:effectLst/>
                <a:latin typeface="+mn-ea"/>
              </a:rPr>
              <a:t>연산을 위한 메서드를 작성할 필요 없이 </a:t>
            </a:r>
            <a:r>
              <a:rPr lang="en" altLang="ko-Kore-KR" b="0" i="0" u="none" strike="noStrike" dirty="0" err="1">
                <a:effectLst/>
                <a:latin typeface="+mn-ea"/>
              </a:rPr>
              <a:t>JpaRepository</a:t>
            </a:r>
            <a:r>
              <a:rPr lang="en" altLang="ko-Kore-KR" b="0" i="0" u="none" strike="noStrike" dirty="0">
                <a:effectLst/>
                <a:latin typeface="+mn-ea"/>
              </a:rPr>
              <a:t> </a:t>
            </a:r>
            <a:r>
              <a:rPr lang="ko-KR" altLang="en-US" b="0" i="0" u="none" strike="noStrike" dirty="0">
                <a:effectLst/>
                <a:latin typeface="+mn-ea"/>
              </a:rPr>
              <a:t>인터페이스를 확장함으로써 즉시 사용할 수 있는 기본 메서드를 얻을 수 있습니다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쿼리 메서드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ko-KR" altLang="en-US" b="0" i="0" u="none" strike="noStrike" dirty="0">
                <a:effectLst/>
                <a:latin typeface="+mn-ea"/>
              </a:rPr>
              <a:t>메서드 이름만으로 쿼리를 생성할 수 있습니다</a:t>
            </a:r>
            <a:r>
              <a:rPr lang="en-US" altLang="ko-KR" b="0" i="0" u="none" strike="noStrike" dirty="0">
                <a:effectLst/>
                <a:latin typeface="+mn-ea"/>
              </a:rPr>
              <a:t>. </a:t>
            </a:r>
            <a:r>
              <a:rPr lang="ko-KR" altLang="en-US" b="0" i="0" u="none" strike="noStrike" dirty="0">
                <a:effectLst/>
                <a:latin typeface="+mn-ea"/>
              </a:rPr>
              <a:t>예를 들면 </a:t>
            </a:r>
            <a:r>
              <a:rPr lang="en" altLang="ko-Kore-KR" b="0" i="0" u="none" strike="noStrike" dirty="0" err="1">
                <a:effectLst/>
                <a:latin typeface="+mn-ea"/>
              </a:rPr>
              <a:t>findByName</a:t>
            </a:r>
            <a:r>
              <a:rPr lang="ko-KR" altLang="en-US" b="0" i="0" u="none" strike="noStrike" dirty="0">
                <a:effectLst/>
                <a:latin typeface="+mn-ea"/>
              </a:rPr>
              <a:t>이라는 메서드 이름은 자동으로 해당 이름을 가진 </a:t>
            </a:r>
            <a:r>
              <a:rPr lang="ko-KR" altLang="en-US" b="0" i="0" u="none" strike="noStrike" dirty="0" err="1">
                <a:effectLst/>
                <a:latin typeface="+mn-ea"/>
              </a:rPr>
              <a:t>엔터티를</a:t>
            </a:r>
            <a:r>
              <a:rPr lang="ko-KR" altLang="en-US" b="0" i="0" u="none" strike="noStrike" dirty="0">
                <a:effectLst/>
                <a:latin typeface="+mn-ea"/>
              </a:rPr>
              <a:t> 찾는 쿼리로 변환됩니다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선언적 트랜잭션 관리</a:t>
            </a:r>
            <a:r>
              <a:rPr lang="en-US" altLang="ko-KR" b="0" i="0" u="none" strike="noStrike" dirty="0">
                <a:effectLst/>
                <a:latin typeface="+mn-ea"/>
              </a:rPr>
              <a:t>: @</a:t>
            </a:r>
            <a:r>
              <a:rPr lang="en" altLang="ko-Kore-KR" b="0" i="0" u="none" strike="noStrike" dirty="0">
                <a:effectLst/>
                <a:latin typeface="+mn-ea"/>
              </a:rPr>
              <a:t>Transactional </a:t>
            </a:r>
            <a:r>
              <a:rPr lang="ko-KR" altLang="en-US" b="0" i="0" u="none" strike="noStrike" dirty="0" err="1">
                <a:effectLst/>
                <a:latin typeface="+mn-ea"/>
              </a:rPr>
              <a:t>애노테이션을</a:t>
            </a:r>
            <a:r>
              <a:rPr lang="ko-KR" altLang="en-US" b="0" i="0" u="none" strike="noStrike" dirty="0">
                <a:effectLst/>
                <a:latin typeface="+mn-ea"/>
              </a:rPr>
              <a:t> 사용하여 트랜잭션의 시작과 종료를 자동으로 관리합니다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예외 변환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en" altLang="ko-Kore-KR" b="0" i="0" u="none" strike="noStrike" dirty="0">
                <a:effectLst/>
                <a:latin typeface="+mn-ea"/>
              </a:rPr>
              <a:t>JPA </a:t>
            </a:r>
            <a:r>
              <a:rPr lang="ko-KR" altLang="en-US" b="0" i="0" u="none" strike="noStrike" dirty="0">
                <a:effectLst/>
                <a:latin typeface="+mn-ea"/>
              </a:rPr>
              <a:t>예외를 </a:t>
            </a:r>
            <a:r>
              <a:rPr lang="en" altLang="ko-Kore-KR" b="0" i="0" u="none" strike="noStrike" dirty="0">
                <a:effectLst/>
                <a:latin typeface="+mn-ea"/>
              </a:rPr>
              <a:t>Spring</a:t>
            </a:r>
            <a:r>
              <a:rPr lang="ko-KR" altLang="en-US" b="0" i="0" u="none" strike="noStrike" dirty="0">
                <a:effectLst/>
                <a:latin typeface="+mn-ea"/>
              </a:rPr>
              <a:t>의 </a:t>
            </a:r>
            <a:r>
              <a:rPr lang="en" altLang="ko-Kore-KR" b="0" i="0" u="none" strike="noStrike" dirty="0" err="1">
                <a:effectLst/>
                <a:latin typeface="+mn-ea"/>
              </a:rPr>
              <a:t>DataAccessException</a:t>
            </a:r>
            <a:r>
              <a:rPr lang="ko-KR" altLang="en-US" b="0" i="0" u="none" strike="noStrike" dirty="0" err="1">
                <a:effectLst/>
                <a:latin typeface="+mn-ea"/>
              </a:rPr>
              <a:t>으로</a:t>
            </a:r>
            <a:r>
              <a:rPr lang="ko-KR" altLang="en-US" b="0" i="0" u="none" strike="noStrike" dirty="0">
                <a:effectLst/>
                <a:latin typeface="+mn-ea"/>
              </a:rPr>
              <a:t> 변환하여 일관된 예외 처리를 제공합니다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지연 로딩</a:t>
            </a:r>
            <a:r>
              <a:rPr lang="en-US" altLang="ko-KR" b="1" i="0" u="none" strike="noStrike" dirty="0">
                <a:effectLst/>
                <a:latin typeface="+mn-ea"/>
              </a:rPr>
              <a:t>, </a:t>
            </a:r>
            <a:r>
              <a:rPr lang="ko-KR" altLang="en-US" b="1" i="0" u="none" strike="noStrike" dirty="0" err="1">
                <a:effectLst/>
                <a:latin typeface="+mn-ea"/>
              </a:rPr>
              <a:t>캐싱</a:t>
            </a:r>
            <a:r>
              <a:rPr lang="en-US" altLang="ko-KR" b="1" i="0" u="none" strike="noStrike" dirty="0">
                <a:effectLst/>
                <a:latin typeface="+mn-ea"/>
              </a:rPr>
              <a:t>, </a:t>
            </a:r>
            <a:r>
              <a:rPr lang="ko-KR" altLang="en-US" b="1" i="0" u="none" strike="noStrike" dirty="0">
                <a:effectLst/>
                <a:latin typeface="+mn-ea"/>
              </a:rPr>
              <a:t>생명주기 </a:t>
            </a:r>
            <a:r>
              <a:rPr lang="ko-KR" altLang="en-US" b="1" i="0" u="none" strike="noStrike" dirty="0" err="1">
                <a:effectLst/>
                <a:latin typeface="+mn-ea"/>
              </a:rPr>
              <a:t>콜백</a:t>
            </a:r>
            <a:r>
              <a:rPr lang="ko-KR" altLang="en-US" b="1" i="0" u="none" strike="noStrike" dirty="0">
                <a:effectLst/>
                <a:latin typeface="+mn-ea"/>
              </a:rPr>
              <a:t> 등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en" altLang="ko-Kore-KR" b="0" i="0" u="none" strike="noStrike" dirty="0">
                <a:effectLst/>
                <a:latin typeface="+mn-ea"/>
              </a:rPr>
              <a:t>JPA</a:t>
            </a:r>
            <a:r>
              <a:rPr lang="ko-KR" altLang="en-US" b="0" i="0" u="none" strike="noStrike" dirty="0">
                <a:effectLst/>
                <a:latin typeface="+mn-ea"/>
              </a:rPr>
              <a:t>의 고급 기능들을 </a:t>
            </a:r>
            <a:r>
              <a:rPr lang="en" altLang="ko-Kore-KR" b="0" i="0" u="none" strike="noStrike" dirty="0">
                <a:effectLst/>
                <a:latin typeface="+mn-ea"/>
              </a:rPr>
              <a:t>Spring </a:t>
            </a:r>
            <a:r>
              <a:rPr lang="ko-KR" altLang="en-US" b="0" i="0" u="none" strike="noStrike" dirty="0">
                <a:effectLst/>
                <a:latin typeface="+mn-ea"/>
              </a:rPr>
              <a:t>환경에서 손쉽게 활용할 수 있습니다</a:t>
            </a:r>
          </a:p>
          <a:p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20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98D358-04C5-00D8-2242-60B389B8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81" y="1743740"/>
            <a:ext cx="3797536" cy="3739852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73E0B0D-F076-C9E5-7E61-7CE7D3CFC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72" y="1743740"/>
            <a:ext cx="3797536" cy="3765336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26018D7-D783-8639-2C69-54D2C35F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415" y="1743741"/>
            <a:ext cx="3797536" cy="3765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978734-CA98-2EC2-96DE-F5994A2E9D53}"/>
              </a:ext>
            </a:extLst>
          </p:cNvPr>
          <p:cNvSpPr txBox="1"/>
          <p:nvPr/>
        </p:nvSpPr>
        <p:spPr>
          <a:xfrm>
            <a:off x="391927" y="210151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 Spring  JPA</a:t>
            </a:r>
            <a:r>
              <a:rPr kumimoji="1" lang="ko-KR" altLang="en-US" sz="4000" b="1" dirty="0"/>
              <a:t> 예시</a:t>
            </a:r>
            <a:r>
              <a:rPr kumimoji="1" lang="en-US" altLang="ko-KR" sz="4000" b="1" dirty="0"/>
              <a:t> </a:t>
            </a:r>
          </a:p>
          <a:p>
            <a:endParaRPr kumimoji="1" lang="ko-Kore-KR" alt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C90C0-2C37-C0B2-D92A-C143736177E4}"/>
              </a:ext>
            </a:extLst>
          </p:cNvPr>
          <p:cNvSpPr txBox="1"/>
          <p:nvPr/>
        </p:nvSpPr>
        <p:spPr>
          <a:xfrm>
            <a:off x="199677" y="134892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effectLst/>
                <a:latin typeface="Söhne"/>
              </a:rPr>
              <a:t>Entity </a:t>
            </a:r>
            <a:r>
              <a:rPr lang="ko-KR" altLang="en-US" b="1" i="0" u="none" strike="noStrike" dirty="0">
                <a:effectLst/>
                <a:latin typeface="Söhne"/>
              </a:rPr>
              <a:t>클래스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9F3A-0A81-68D3-ECED-1A95E9B1D4A3}"/>
              </a:ext>
            </a:extLst>
          </p:cNvPr>
          <p:cNvSpPr txBox="1"/>
          <p:nvPr/>
        </p:nvSpPr>
        <p:spPr>
          <a:xfrm>
            <a:off x="4379783" y="13744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Repository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461D-2A9C-780F-0049-7E3F9C5687C1}"/>
              </a:ext>
            </a:extLst>
          </p:cNvPr>
          <p:cNvSpPr txBox="1"/>
          <p:nvPr/>
        </p:nvSpPr>
        <p:spPr>
          <a:xfrm>
            <a:off x="8278214" y="136205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elvetica Neue" panose="02000503000000020004" pitchFamily="2" charset="0"/>
              </a:rPr>
              <a:t>H2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콘솔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9B921-A4E6-3BB5-1A71-448FA287BC9B}"/>
              </a:ext>
            </a:extLst>
          </p:cNvPr>
          <p:cNvSpPr txBox="1"/>
          <p:nvPr/>
        </p:nvSpPr>
        <p:spPr>
          <a:xfrm>
            <a:off x="241061" y="5537206"/>
            <a:ext cx="379753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@Entity </a:t>
            </a:r>
            <a:r>
              <a:rPr lang="ko-KR" altLang="en-US" sz="15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 err="1">
                <a:effectLst/>
                <a:latin typeface="Helvetica Neue" panose="02000503000000020004" pitchFamily="2" charset="0"/>
              </a:rPr>
              <a:t>사용히여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테이블과의 직접 매핑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1500" dirty="0">
                <a:effectLst/>
                <a:latin typeface="Helvetica Neue" panose="02000503000000020004" pitchFamily="2" charset="0"/>
              </a:rPr>
              <a:t>@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Entity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클래스는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JPA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28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410</Words>
  <Application>Microsoft Macintosh PowerPoint</Application>
  <PresentationFormat>와이드스크린</PresentationFormat>
  <Paragraphs>46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Apple SD Gothic Neo</vt:lpstr>
      <vt:lpstr>맑은 고딕</vt:lpstr>
      <vt:lpstr>Söhne</vt:lpstr>
      <vt:lpstr>Arial</vt:lpstr>
      <vt:lpstr>Calibri</vt:lpstr>
      <vt:lpstr>Calibri Light</vt:lpstr>
      <vt:lpstr>Helvetica Neue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27</cp:revision>
  <dcterms:created xsi:type="dcterms:W3CDTF">2023-10-07T19:59:28Z</dcterms:created>
  <dcterms:modified xsi:type="dcterms:W3CDTF">2023-10-08T02:57:25Z</dcterms:modified>
</cp:coreProperties>
</file>