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3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26C9E-4437-4C4F-8115-44D12435768A}" type="datetimeFigureOut">
              <a:rPr kumimoji="1" lang="ko-Kore-KR" altLang="en-US" smtClean="0"/>
              <a:t>2023. 10. 7.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402C4-917E-A146-AE27-5FCC575E35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73782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02C4-917E-A146-AE27-5FCC575E3565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9346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28067-B27F-5746-E1B2-0977C599E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BA8ADC-D789-9AE7-3ECD-843D76C4E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B293CE-ADDB-9946-7469-FC3164370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DCE0-3893-FD4C-86B6-7BE8B037B8A2}" type="datetimeFigureOut">
              <a:rPr kumimoji="1" lang="ko-Kore-KR" altLang="en-US" smtClean="0"/>
              <a:t>2023. 10. 7.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093F72-A70C-CE0E-FDFC-905215F0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8E7D2-4EA1-C592-3B43-A1E6D5D23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BF1B-FCEE-CE49-96BB-222618EE4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841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E1A88-637D-33C2-63C5-AC89CDA8E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A6E602-40E5-1140-76E0-A2BCCC867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340C8-0AED-2D04-A025-87BFAE89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DCE0-3893-FD4C-86B6-7BE8B037B8A2}" type="datetimeFigureOut">
              <a:rPr kumimoji="1" lang="ko-Kore-KR" altLang="en-US" smtClean="0"/>
              <a:t>2023. 10. 7.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33A0BD-06BF-D798-8D71-FA11AF345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FD10E-DED6-71F3-5636-148F89F3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BF1B-FCEE-CE49-96BB-222618EE4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116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6D4B43-78F3-0886-082D-77E9AC950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02223D-B624-4964-AFDA-357492471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1879B9-96AC-2D06-733E-0048553E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DCE0-3893-FD4C-86B6-7BE8B037B8A2}" type="datetimeFigureOut">
              <a:rPr kumimoji="1" lang="ko-Kore-KR" altLang="en-US" smtClean="0"/>
              <a:t>2023. 10. 7.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D0213-BCCE-92C8-5884-DC3FE5A41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D9308-FE3E-B789-A06C-E74E229BF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BF1B-FCEE-CE49-96BB-222618EE4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610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829A3-0018-B6A2-F1A4-D3C56975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837BF0-EB0B-F3DC-E3CC-3CF56832C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AAEC1D-1BB6-3883-9E67-4A3933E6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DCE0-3893-FD4C-86B6-7BE8B037B8A2}" type="datetimeFigureOut">
              <a:rPr kumimoji="1" lang="ko-Kore-KR" altLang="en-US" smtClean="0"/>
              <a:t>2023. 10. 7.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EC2194-44B3-404A-73B1-FE212766D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E0B7B9-A55B-0006-4BFD-44D773D4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BF1B-FCEE-CE49-96BB-222618EE4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332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8A7B9-96D7-C0A0-7399-1C8F19083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C0BBCF-D8FC-BC9B-2253-6C21FD216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4704F-5147-841C-3232-4DA3A2B4C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DCE0-3893-FD4C-86B6-7BE8B037B8A2}" type="datetimeFigureOut">
              <a:rPr kumimoji="1" lang="ko-Kore-KR" altLang="en-US" smtClean="0"/>
              <a:t>2023. 10. 7.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50A126-A0B4-37D5-1AC9-5CB623244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857DD3-A931-8440-6DBE-7E9B9A3C3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BF1B-FCEE-CE49-96BB-222618EE4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361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B79BA-5A9A-6409-6A56-2664E48F6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128BD4-F11A-1FCA-7E0A-DD525ECBB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608F3E-3CCF-4842-8143-8B457165B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854C4C-FBC5-3F5A-8A3A-FB12E1719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DCE0-3893-FD4C-86B6-7BE8B037B8A2}" type="datetimeFigureOut">
              <a:rPr kumimoji="1" lang="ko-Kore-KR" altLang="en-US" smtClean="0"/>
              <a:t>2023. 10. 7.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34A206-A4A5-492D-3DFD-2F41162D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67CA86-2168-46B8-3112-1FB2026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BF1B-FCEE-CE49-96BB-222618EE4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957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467CD-BAFC-809A-F5E2-D48F2A22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3B2D7C-058C-4EFD-3469-881FA8A25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916E11-F503-7EC4-E645-68FA83F80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A6E033-28F3-19E9-1060-D6A7A5D8B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E18E91-EDE8-7126-EE3A-98057AB7F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5759E3-1BD9-0A63-4E1F-291C6D93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DCE0-3893-FD4C-86B6-7BE8B037B8A2}" type="datetimeFigureOut">
              <a:rPr kumimoji="1" lang="ko-Kore-KR" altLang="en-US" smtClean="0"/>
              <a:t>2023. 10. 7.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7F656E-6289-BB5C-15E8-3DFB4443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8CA573-6FE0-1225-6C67-E208949F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BF1B-FCEE-CE49-96BB-222618EE4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536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7E26D-7DAB-3AB6-C141-0F1130F13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08EE97-EB59-8061-DF03-C5DEAB5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DCE0-3893-FD4C-86B6-7BE8B037B8A2}" type="datetimeFigureOut">
              <a:rPr kumimoji="1" lang="ko-Kore-KR" altLang="en-US" smtClean="0"/>
              <a:t>2023. 10. 7.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2A10BB-C1EC-4B17-EBFA-CE3BEDF2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886721-2D98-A16F-55C7-1C744CD7E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BF1B-FCEE-CE49-96BB-222618EE4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910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0DF0CA-14DA-DAB9-7EBC-82D71B65A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DCE0-3893-FD4C-86B6-7BE8B037B8A2}" type="datetimeFigureOut">
              <a:rPr kumimoji="1" lang="ko-Kore-KR" altLang="en-US" smtClean="0"/>
              <a:t>2023. 10. 7.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3CB902-70B9-220B-6B2D-09EC9D6B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1540B6-F908-6935-1737-6D50EF8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BF1B-FCEE-CE49-96BB-222618EE4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964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E0881-6082-717E-5D31-3491DADB5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0DBD16-EAEE-02CC-58F6-8171BDBF0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E5C14E-C540-1956-0CCF-6EDB2CEBA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0606EA-EE48-EB9C-9241-6D6A44B6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DCE0-3893-FD4C-86B6-7BE8B037B8A2}" type="datetimeFigureOut">
              <a:rPr kumimoji="1" lang="ko-Kore-KR" altLang="en-US" smtClean="0"/>
              <a:t>2023. 10. 7.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209A88-9A65-38B5-7C1E-8E0EC688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6E209D-A607-F27A-A3DD-3ABC0FED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BF1B-FCEE-CE49-96BB-222618EE4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678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17843-7842-CD01-3395-8840BCF82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EF781E-9B31-F568-35BF-D1EB13A45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76A701-62F2-6BF1-3871-C0156A0B4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C86130-F698-78F1-03A6-09053B13A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DCE0-3893-FD4C-86B6-7BE8B037B8A2}" type="datetimeFigureOut">
              <a:rPr kumimoji="1" lang="ko-Kore-KR" altLang="en-US" smtClean="0"/>
              <a:t>2023. 10. 7.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F40561-142D-95B8-A3AC-E9609E8B6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8B3AF3-341D-F72A-E54C-65181A0A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BF1B-FCEE-CE49-96BB-222618EE4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717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F6A07E-D882-B196-D6A8-A9F705F4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9B59E6-0410-1A0A-34AB-57F561C74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CDBAB1-84A5-05FF-D3E6-828CB6091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4DCE0-3893-FD4C-86B6-7BE8B037B8A2}" type="datetimeFigureOut">
              <a:rPr kumimoji="1" lang="ko-Kore-KR" altLang="en-US" smtClean="0"/>
              <a:t>2023. 10. 7.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276349-7EC9-3BCC-18BE-F3C581B3D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2788A6-0FD3-80AA-EBEA-8F98443B5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ABF1B-FCEE-CE49-96BB-222618EE48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290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7D34DF-164C-632D-C9E5-4F386261E66E}"/>
              </a:ext>
            </a:extLst>
          </p:cNvPr>
          <p:cNvSpPr txBox="1"/>
          <p:nvPr/>
        </p:nvSpPr>
        <p:spPr>
          <a:xfrm>
            <a:off x="2593680" y="1628175"/>
            <a:ext cx="7345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b="1" dirty="0"/>
              <a:t>Spring Framework &amp; Spring Boot 		   1</a:t>
            </a:r>
            <a:r>
              <a:rPr kumimoji="1" lang="ko-KR" altLang="en-US" sz="4000" b="1" dirty="0"/>
              <a:t>주차 정리 </a:t>
            </a:r>
            <a:endParaRPr kumimoji="1" lang="ko-Kore-KR" alt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A81592-3EE1-8D7F-B190-9104CC59A6F5}"/>
              </a:ext>
            </a:extLst>
          </p:cNvPr>
          <p:cNvSpPr txBox="1"/>
          <p:nvPr/>
        </p:nvSpPr>
        <p:spPr>
          <a:xfrm>
            <a:off x="9595945" y="5559973"/>
            <a:ext cx="2385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Team : </a:t>
            </a:r>
            <a:r>
              <a:rPr kumimoji="1" lang="en-US" altLang="ko-KR" dirty="0" err="1"/>
              <a:t>SpringWave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이름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박경민</a:t>
            </a:r>
            <a:endParaRPr kumimoji="1" lang="ko-Kore-KR" altLang="en-US" dirty="0"/>
          </a:p>
        </p:txBody>
      </p:sp>
      <p:pic>
        <p:nvPicPr>
          <p:cNvPr id="6" name="그림 5" descr="그래픽, 로고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5990AC5F-E8A0-2D0F-E096-AB57A66D2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318" y="3429000"/>
            <a:ext cx="4001835" cy="18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10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F10583-F3E6-9267-A035-84D1725708E3}"/>
              </a:ext>
            </a:extLst>
          </p:cNvPr>
          <p:cNvSpPr txBox="1"/>
          <p:nvPr/>
        </p:nvSpPr>
        <p:spPr>
          <a:xfrm>
            <a:off x="201792" y="82946"/>
            <a:ext cx="6188498" cy="1198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</a:t>
            </a:r>
            <a:r>
              <a:rPr kumimoji="1" lang="ko-KR" alt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의존성 주입 </a:t>
            </a:r>
            <a:r>
              <a:rPr kumimoji="1" lang="en-US" altLang="ko-KR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</a:t>
            </a:r>
            <a:r>
              <a:rPr kumimoji="1" lang="ko-KR" alt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필드 </a:t>
            </a:r>
            <a:r>
              <a:rPr kumimoji="1" lang="ko-KR" altLang="en-US" sz="3000" b="1" dirty="0">
                <a:latin typeface="+mj-lt"/>
                <a:ea typeface="+mj-ea"/>
                <a:cs typeface="+mj-cs"/>
              </a:rPr>
              <a:t>객체 선언</a:t>
            </a:r>
            <a:endParaRPr kumimoji="1" lang="en-US" altLang="en-US" sz="3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27BA7DD6-7B90-33DD-E16D-70581EABF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92" y="905562"/>
            <a:ext cx="7264400" cy="576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9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F10583-F3E6-9267-A035-84D1725708E3}"/>
              </a:ext>
            </a:extLst>
          </p:cNvPr>
          <p:cNvSpPr txBox="1"/>
          <p:nvPr/>
        </p:nvSpPr>
        <p:spPr>
          <a:xfrm>
            <a:off x="201792" y="167029"/>
            <a:ext cx="4937768" cy="1198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</a:t>
            </a:r>
            <a:r>
              <a:rPr kumimoji="1" lang="ko-KR" alt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의존성 주입 </a:t>
            </a:r>
            <a:r>
              <a:rPr kumimoji="1" lang="en-US" altLang="ko-KR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</a:t>
            </a:r>
            <a:r>
              <a:rPr kumimoji="1" lang="ko-KR" alt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ko-KR" sz="3000" b="1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setter</a:t>
            </a:r>
            <a:r>
              <a:rPr kumimoji="1" lang="ko-KR" alt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kumimoji="1" lang="en-US" altLang="en-US" sz="3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그림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E8BF1EB4-971B-E468-7760-55A1BA643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90" y="1365924"/>
            <a:ext cx="9034973" cy="5325047"/>
          </a:xfrm>
          <a:prstGeom prst="rect">
            <a:avLst/>
          </a:prstGeom>
        </p:spPr>
      </p:pic>
      <p:sp>
        <p:nvSpPr>
          <p:cNvPr id="6" name="도넛[D] 5">
            <a:extLst>
              <a:ext uri="{FF2B5EF4-FFF2-40B4-BE49-F238E27FC236}">
                <a16:creationId xmlns:a16="http://schemas.microsoft.com/office/drawing/2014/main" id="{E0289374-33FC-704E-1DC2-23FE1CA0EF9A}"/>
              </a:ext>
            </a:extLst>
          </p:cNvPr>
          <p:cNvSpPr/>
          <p:nvPr/>
        </p:nvSpPr>
        <p:spPr>
          <a:xfrm>
            <a:off x="201790" y="5492077"/>
            <a:ext cx="4937770" cy="1718022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80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F10583-F3E6-9267-A035-84D1725708E3}"/>
              </a:ext>
            </a:extLst>
          </p:cNvPr>
          <p:cNvSpPr txBox="1"/>
          <p:nvPr/>
        </p:nvSpPr>
        <p:spPr>
          <a:xfrm>
            <a:off x="201792" y="167029"/>
            <a:ext cx="4937768" cy="1198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</a:t>
            </a:r>
            <a:r>
              <a:rPr kumimoji="1" lang="ko-KR" alt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의존성 주입 </a:t>
            </a:r>
            <a:r>
              <a:rPr kumimoji="1" lang="en-US" altLang="ko-KR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</a:t>
            </a:r>
            <a:r>
              <a:rPr kumimoji="1" lang="ko-KR" alt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생성자 </a:t>
            </a:r>
            <a:endParaRPr kumimoji="1" lang="en-US" altLang="en-US" sz="3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 descr="텍스트, 소프트웨어, 멀티미디어 소프트웨어, 그래픽 소프트웨어이(가) 표시된 사진&#10;&#10;자동 생성된 설명">
            <a:extLst>
              <a:ext uri="{FF2B5EF4-FFF2-40B4-BE49-F238E27FC236}">
                <a16:creationId xmlns:a16="http://schemas.microsoft.com/office/drawing/2014/main" id="{B1D421BD-7543-AB83-9C7A-7C44CB9BD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92" y="1450428"/>
            <a:ext cx="7933215" cy="4330262"/>
          </a:xfrm>
          <a:prstGeom prst="rect">
            <a:avLst/>
          </a:prstGeom>
        </p:spPr>
      </p:pic>
      <p:sp>
        <p:nvSpPr>
          <p:cNvPr id="5" name="도넛[D] 4">
            <a:extLst>
              <a:ext uri="{FF2B5EF4-FFF2-40B4-BE49-F238E27FC236}">
                <a16:creationId xmlns:a16="http://schemas.microsoft.com/office/drawing/2014/main" id="{E03D1F6D-848E-E433-C2F6-5DF533121775}"/>
              </a:ext>
            </a:extLst>
          </p:cNvPr>
          <p:cNvSpPr/>
          <p:nvPr/>
        </p:nvSpPr>
        <p:spPr>
          <a:xfrm>
            <a:off x="0" y="4927061"/>
            <a:ext cx="2796209" cy="1311965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15DDB-F5F4-F5C5-D0F5-785A2E950F61}"/>
              </a:ext>
            </a:extLst>
          </p:cNvPr>
          <p:cNvSpPr txBox="1"/>
          <p:nvPr/>
        </p:nvSpPr>
        <p:spPr>
          <a:xfrm>
            <a:off x="8336799" y="1450428"/>
            <a:ext cx="36050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effectLst/>
                <a:latin typeface="Helvetica" pitchFamily="2" charset="0"/>
              </a:rPr>
              <a:t>@</a:t>
            </a:r>
            <a:r>
              <a:rPr lang="en" altLang="ko-Kore-KR" sz="2000" b="1" dirty="0" err="1">
                <a:solidFill>
                  <a:srgbClr val="FF0000"/>
                </a:solidFill>
                <a:effectLst/>
                <a:latin typeface="Helvetica" pitchFamily="2" charset="0"/>
              </a:rPr>
              <a:t>Autowired</a:t>
            </a:r>
            <a:r>
              <a:rPr lang="ko-KR" altLang="en-US" sz="2000" b="1" dirty="0" err="1">
                <a:solidFill>
                  <a:srgbClr val="000000"/>
                </a:solidFill>
                <a:effectLst/>
                <a:latin typeface="Helvetica" pitchFamily="2" charset="0"/>
              </a:rPr>
              <a:t>를</a:t>
            </a:r>
            <a:r>
              <a:rPr lang="ko-KR" altLang="en-US" sz="2000" b="1" dirty="0">
                <a:solidFill>
                  <a:srgbClr val="000000"/>
                </a:solidFill>
                <a:effectLst/>
                <a:latin typeface="Helvetica" pitchFamily="2" charset="0"/>
              </a:rPr>
              <a:t> 주석처리해도 생성자주입에서 의존성주입이 발생하는 것을 볼 </a:t>
            </a:r>
            <a:r>
              <a:rPr lang="ko-KR" altLang="en-US" sz="2000" b="1" dirty="0">
                <a:solidFill>
                  <a:srgbClr val="000000"/>
                </a:solidFill>
                <a:latin typeface="Helvetica" pitchFamily="2" charset="0"/>
              </a:rPr>
              <a:t>수 있는데</a:t>
            </a:r>
            <a:r>
              <a:rPr lang="en-US" altLang="ko-KR" sz="2000" b="1" dirty="0">
                <a:solidFill>
                  <a:srgbClr val="000000"/>
                </a:solidFill>
                <a:latin typeface="Helvetica" pitchFamily="2" charset="0"/>
              </a:rPr>
              <a:t>,</a:t>
            </a:r>
            <a:endParaRPr lang="en-US" altLang="ko-KR" sz="2000" b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ko-KR" altLang="en-US" sz="2000" b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ko-KR" altLang="en-US" sz="2000" b="1" dirty="0">
                <a:solidFill>
                  <a:srgbClr val="000000"/>
                </a:solidFill>
                <a:effectLst/>
                <a:latin typeface="Helvetica" pitchFamily="2" charset="0"/>
              </a:rPr>
              <a:t>이처럼 </a:t>
            </a:r>
            <a:r>
              <a:rPr lang="en-US" altLang="ko-KR" sz="2000" b="1" dirty="0">
                <a:solidFill>
                  <a:srgbClr val="FF0000"/>
                </a:solidFill>
                <a:effectLst/>
                <a:latin typeface="Helvetica" pitchFamily="2" charset="0"/>
              </a:rPr>
              <a:t>@</a:t>
            </a:r>
            <a:r>
              <a:rPr lang="en" altLang="ko-Kore-KR" sz="2000" b="1" dirty="0" err="1">
                <a:solidFill>
                  <a:srgbClr val="FF0000"/>
                </a:solidFill>
                <a:effectLst/>
                <a:latin typeface="Helvetica" pitchFamily="2" charset="0"/>
              </a:rPr>
              <a:t>Autowired</a:t>
            </a:r>
            <a:r>
              <a:rPr lang="ko-KR" altLang="en-US" sz="2000" b="1" dirty="0" err="1">
                <a:solidFill>
                  <a:srgbClr val="000000"/>
                </a:solidFill>
                <a:effectLst/>
                <a:latin typeface="Helvetica" pitchFamily="2" charset="0"/>
              </a:rPr>
              <a:t>를</a:t>
            </a:r>
            <a:r>
              <a:rPr lang="ko-KR" altLang="en-US" sz="2000" b="1" dirty="0">
                <a:solidFill>
                  <a:srgbClr val="000000"/>
                </a:solidFill>
                <a:effectLst/>
                <a:latin typeface="Helvetica" pitchFamily="2" charset="0"/>
              </a:rPr>
              <a:t> 추가하지 않아도 </a:t>
            </a:r>
            <a:r>
              <a:rPr lang="en-US" altLang="ko-KR" sz="2000" b="1" dirty="0">
                <a:solidFill>
                  <a:srgbClr val="000000"/>
                </a:solidFill>
                <a:effectLst/>
                <a:latin typeface="Helvetica" pitchFamily="2" charset="0"/>
              </a:rPr>
              <a:t>3</a:t>
            </a:r>
            <a:r>
              <a:rPr lang="ko-KR" altLang="en-US" sz="2000" b="1" dirty="0">
                <a:solidFill>
                  <a:srgbClr val="000000"/>
                </a:solidFill>
                <a:effectLst/>
                <a:latin typeface="Helvetica" pitchFamily="2" charset="0"/>
              </a:rPr>
              <a:t>가지 의존성으로 주입하면 </a:t>
            </a:r>
            <a:r>
              <a:rPr lang="en" altLang="ko-Kore-KR" sz="2000" b="1" dirty="0">
                <a:solidFill>
                  <a:srgbClr val="000000"/>
                </a:solidFill>
                <a:effectLst/>
                <a:latin typeface="Helvetica" pitchFamily="2" charset="0"/>
              </a:rPr>
              <a:t>spring</a:t>
            </a:r>
            <a:r>
              <a:rPr lang="ko-KR" altLang="en-US" sz="2000" b="1" dirty="0">
                <a:solidFill>
                  <a:srgbClr val="000000"/>
                </a:solidFill>
                <a:effectLst/>
                <a:latin typeface="Helvetica" pitchFamily="2" charset="0"/>
              </a:rPr>
              <a:t>이 </a:t>
            </a:r>
            <a:r>
              <a:rPr lang="en-US" altLang="ko-KR" sz="2000" b="1" dirty="0">
                <a:solidFill>
                  <a:srgbClr val="FF0000"/>
                </a:solidFill>
                <a:effectLst/>
                <a:latin typeface="Helvetica" pitchFamily="2" charset="0"/>
              </a:rPr>
              <a:t>@</a:t>
            </a:r>
            <a:r>
              <a:rPr lang="en" altLang="ko-Kore-KR" sz="2000" b="1" dirty="0" err="1">
                <a:solidFill>
                  <a:srgbClr val="FF0000"/>
                </a:solidFill>
                <a:effectLst/>
                <a:latin typeface="Helvetica" pitchFamily="2" charset="0"/>
              </a:rPr>
              <a:t>Autowired</a:t>
            </a:r>
            <a:r>
              <a:rPr lang="en" altLang="ko-Kore-KR" sz="2000" b="1" dirty="0">
                <a:solidFill>
                  <a:srgbClr val="FF0000"/>
                </a:solidFill>
                <a:effectLst/>
                <a:latin typeface="Helvetica" pitchFamily="2" charset="0"/>
              </a:rPr>
              <a:t> </a:t>
            </a:r>
            <a:r>
              <a:rPr lang="ko-KR" altLang="en-US" sz="2000" b="1" dirty="0" err="1">
                <a:solidFill>
                  <a:srgbClr val="FF0000"/>
                </a:solidFill>
                <a:latin typeface="Helvetica" pitchFamily="2" charset="0"/>
              </a:rPr>
              <a:t>를</a:t>
            </a:r>
            <a:r>
              <a:rPr lang="ko-KR" altLang="en-US" sz="2000" b="1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  <a:effectLst/>
                <a:latin typeface="Helvetica" pitchFamily="2" charset="0"/>
              </a:rPr>
              <a:t>자동생성 </a:t>
            </a:r>
            <a:r>
              <a:rPr lang="ko-KR" altLang="en-US" sz="2000" b="1" dirty="0">
                <a:solidFill>
                  <a:srgbClr val="000000"/>
                </a:solidFill>
                <a:effectLst/>
                <a:latin typeface="Helvetica" pitchFamily="2" charset="0"/>
              </a:rPr>
              <a:t>해줍니다</a:t>
            </a:r>
            <a:r>
              <a:rPr lang="en-US" altLang="ko-KR" sz="2000" b="1" dirty="0">
                <a:solidFill>
                  <a:srgbClr val="000000"/>
                </a:solidFill>
                <a:effectLst/>
                <a:latin typeface="Helvetica" pitchFamily="2" charset="0"/>
              </a:rPr>
              <a:t>.  </a:t>
            </a:r>
          </a:p>
          <a:p>
            <a:endParaRPr kumimoji="1" lang="ko-Kore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4629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4DF55BE-B4AB-4BA1-BDE1-E9F7FB3F1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275448-822B-1DE6-C1D0-2A5997AA364C}"/>
              </a:ext>
            </a:extLst>
          </p:cNvPr>
          <p:cNvSpPr txBox="1"/>
          <p:nvPr/>
        </p:nvSpPr>
        <p:spPr>
          <a:xfrm>
            <a:off x="841249" y="539578"/>
            <a:ext cx="5981278" cy="168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ko-KR" altLang="en-US" sz="4000" b="1">
                <a:latin typeface="+mj-lt"/>
                <a:ea typeface="+mj-ea"/>
                <a:cs typeface="+mj-cs"/>
              </a:rPr>
              <a:t>목차</a:t>
            </a:r>
            <a:endParaRPr kumimoji="1" lang="en-US" altLang="en-US" sz="4000" b="1"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28754F-E2CC-A974-B8BB-E659813036CC}"/>
              </a:ext>
            </a:extLst>
          </p:cNvPr>
          <p:cNvSpPr txBox="1"/>
          <p:nvPr/>
        </p:nvSpPr>
        <p:spPr>
          <a:xfrm>
            <a:off x="838201" y="213629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2000" dirty="0"/>
              <a:t>1. Spring framework </a:t>
            </a:r>
            <a:r>
              <a:rPr kumimoji="1" lang="ko-KR" altLang="en-US" sz="2000" dirty="0"/>
              <a:t>란</a:t>
            </a:r>
            <a:r>
              <a:rPr kumimoji="1" lang="en-US" altLang="ko-KR" sz="2000" dirty="0"/>
              <a:t>?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ko-KR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2000" dirty="0"/>
              <a:t>2. Java Bean &amp; Spring Bean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ko-KR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2000" dirty="0"/>
              <a:t>3. Spring</a:t>
            </a:r>
            <a:r>
              <a:rPr kumimoji="1" lang="ko-KR" altLang="en-US" sz="2000" dirty="0"/>
              <a:t>의 </a:t>
            </a:r>
            <a:r>
              <a:rPr kumimoji="1" lang="ko-KR" altLang="en-US" sz="2000" dirty="0" err="1"/>
              <a:t>어노테이션</a:t>
            </a:r>
            <a:endParaRPr kumimoji="1" lang="en-US" altLang="ko-KR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ko-KR" sz="2000" dirty="0"/>
              <a:t> - @Component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ko-KR" sz="2000" dirty="0"/>
              <a:t> -</a:t>
            </a:r>
            <a:r>
              <a:rPr kumimoji="1" lang="en" altLang="ko-KR" sz="2000" dirty="0">
                <a:solidFill>
                  <a:srgbClr val="BBB529"/>
                </a:solidFill>
              </a:rPr>
              <a:t> </a:t>
            </a:r>
            <a:r>
              <a:rPr lang="en" altLang="ko-Kore-KR" sz="2000" dirty="0">
                <a:solidFill>
                  <a:srgbClr val="000000"/>
                </a:solidFill>
                <a:effectLst/>
                <a:latin typeface="Helvetica" pitchFamily="2" charset="0"/>
              </a:rPr>
              <a:t>@primary </a:t>
            </a:r>
            <a:r>
              <a:rPr lang="en-US" altLang="ko-Kore-KR" sz="2000" dirty="0">
                <a:solidFill>
                  <a:srgbClr val="000000"/>
                </a:solidFill>
                <a:latin typeface="Helvetica" pitchFamily="2" charset="0"/>
              </a:rPr>
              <a:t>&amp; 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Helvetica" pitchFamily="2" charset="0"/>
              </a:rPr>
              <a:t>@</a:t>
            </a:r>
            <a:r>
              <a:rPr lang="en" altLang="ko-Kore-KR" sz="2000" dirty="0">
                <a:solidFill>
                  <a:srgbClr val="000000"/>
                </a:solidFill>
                <a:effectLst/>
                <a:latin typeface="Helvetica" pitchFamily="2" charset="0"/>
              </a:rPr>
              <a:t>Qualifier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kumimoji="1" lang="en-US" altLang="ko-KR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2000" dirty="0"/>
              <a:t>4. </a:t>
            </a:r>
            <a:r>
              <a:rPr kumimoji="1" lang="ko-KR" altLang="en-US" sz="2000" dirty="0"/>
              <a:t>의존성 주입</a:t>
            </a:r>
            <a:r>
              <a:rPr kumimoji="1" lang="en-US" altLang="ko-KR" sz="2000" dirty="0"/>
              <a:t>(DI)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ko-KR" altLang="en-US" sz="2000" dirty="0"/>
              <a:t> </a:t>
            </a:r>
            <a:r>
              <a:rPr kumimoji="1" lang="en-US" altLang="ko-KR" sz="2000" dirty="0"/>
              <a:t>-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@</a:t>
            </a:r>
            <a:r>
              <a:rPr kumimoji="1" lang="en-US" altLang="ko-KR" sz="2000" dirty="0" err="1"/>
              <a:t>Autowired</a:t>
            </a:r>
            <a:r>
              <a:rPr kumimoji="1" lang="ko-KR" altLang="en-US" sz="2000" dirty="0"/>
              <a:t> </a:t>
            </a:r>
            <a:endParaRPr kumimoji="1" lang="en-US" altLang="en-US" sz="2000" dirty="0"/>
          </a:p>
        </p:txBody>
      </p:sp>
      <p:pic>
        <p:nvPicPr>
          <p:cNvPr id="7" name="그림 6" descr="그래픽, 로고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DF393A31-FBC4-CAD5-8FDA-2FB619A6E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479" y="874221"/>
            <a:ext cx="4275606" cy="1924022"/>
          </a:xfrm>
          <a:prstGeom prst="rect">
            <a:avLst/>
          </a:prstGeom>
        </p:spPr>
      </p:pic>
      <p:pic>
        <p:nvPicPr>
          <p:cNvPr id="5" name="그래픽 4" descr="남성 프로그래머 윤곽선">
            <a:extLst>
              <a:ext uri="{FF2B5EF4-FFF2-40B4-BE49-F238E27FC236}">
                <a16:creationId xmlns:a16="http://schemas.microsoft.com/office/drawing/2014/main" id="{0468AB16-702A-3134-CC5F-7B8B161EB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5192" y="2860735"/>
            <a:ext cx="2398046" cy="239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2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E4D580-D994-4F97-1D94-3CA84D191DFF}"/>
              </a:ext>
            </a:extLst>
          </p:cNvPr>
          <p:cNvSpPr txBox="1"/>
          <p:nvPr/>
        </p:nvSpPr>
        <p:spPr>
          <a:xfrm>
            <a:off x="445090" y="377459"/>
            <a:ext cx="51359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/>
              <a:t>Spring framework </a:t>
            </a:r>
          </a:p>
          <a:p>
            <a:endParaRPr kumimoji="1" lang="ko-Kore-KR" altLang="en-US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DE4F89-F224-6CB6-BA82-B7696FF7FE5A}"/>
              </a:ext>
            </a:extLst>
          </p:cNvPr>
          <p:cNvSpPr txBox="1"/>
          <p:nvPr/>
        </p:nvSpPr>
        <p:spPr>
          <a:xfrm>
            <a:off x="518663" y="1459160"/>
            <a:ext cx="84256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자바 플랫폼을 위한 오픈소스 애플리케이션 프레임워크로서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엔터프라이즈급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애플리케이션을 개발하기 위한 모든 기능을 종합적으로 제공하는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경량화된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솔루션입니다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algn="l"/>
            <a:endParaRPr lang="ko-KR" altLang="en-US" b="0" i="0" dirty="0">
              <a:solidFill>
                <a:srgbClr val="333333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/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엔터프라이즈급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개발이란 뜻대로만 풀이하면 기업을 대상으로 하는 개발이라는 말입니다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 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즉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대규모 데이터 처리와 트랜잭션이 동시에 여러 사용자로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부터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행해지는 매우 큰 규모의 환경을 엔터프라이즈 환경이라 일컫습니다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algn="l"/>
            <a:endParaRPr lang="ko-KR" altLang="en-US" b="0" i="0" dirty="0">
              <a:solidFill>
                <a:srgbClr val="333333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/>
            <a:r>
              <a:rPr lang="en" altLang="ko-Kore-KR" b="1" i="0" dirty="0" err="1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Spirng</a:t>
            </a:r>
            <a:r>
              <a:rPr lang="en" altLang="ko-Kore-KR" b="1" i="0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Framework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경량 컨테이너로 자바 객체를 담고 직접 관리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객체의 생성 및 소멸 그리고 라이프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사이클을관리하며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 언제든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Spring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컨테이너로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부터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필요한 객체를 가져와 사용할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 </a:t>
            </a:r>
          </a:p>
          <a:p>
            <a:pPr algn="l"/>
            <a:endParaRPr lang="ko-KR" altLang="en-US" b="0" i="0" dirty="0">
              <a:solidFill>
                <a:srgbClr val="333333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/>
            <a:r>
              <a:rPr lang="ko-KR" altLang="en-US" b="1" i="0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이는 </a:t>
            </a:r>
            <a:r>
              <a:rPr lang="en" altLang="ko-Kore-KR" b="1" i="0" dirty="0" err="1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Spirng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</a:t>
            </a:r>
            <a:r>
              <a:rPr lang="en" altLang="ko-Kore-KR" b="1" i="0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IOC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기반의 </a:t>
            </a:r>
            <a:r>
              <a:rPr lang="en" altLang="ko-Kore-KR" b="1" i="0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Framework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임을 의미합니다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lang="ko-KR" altLang="en-US" b="1" i="0" dirty="0">
              <a:solidFill>
                <a:srgbClr val="FF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6866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D07439-A659-77DF-C93A-74972F17C355}"/>
              </a:ext>
            </a:extLst>
          </p:cNvPr>
          <p:cNvSpPr txBox="1"/>
          <p:nvPr/>
        </p:nvSpPr>
        <p:spPr>
          <a:xfrm>
            <a:off x="445090" y="377459"/>
            <a:ext cx="51359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b="1" dirty="0"/>
              <a:t>제어역전</a:t>
            </a:r>
            <a:r>
              <a:rPr kumimoji="1" lang="en-US" altLang="ko-KR" sz="4000" b="1" dirty="0"/>
              <a:t>(IOC)</a:t>
            </a:r>
          </a:p>
          <a:p>
            <a:endParaRPr kumimoji="1" lang="ko-Kore-KR" altLang="en-US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96BF15-C4DA-9823-D759-795831F794EA}"/>
              </a:ext>
            </a:extLst>
          </p:cNvPr>
          <p:cNvSpPr txBox="1"/>
          <p:nvPr/>
        </p:nvSpPr>
        <p:spPr>
          <a:xfrm>
            <a:off x="445090" y="1597573"/>
            <a:ext cx="90667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" altLang="ko-Kore-KR" sz="18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IOC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 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Inversion of Control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약자로 말 그대로 제어의 역전입니다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그럼 제어의 역전이란 무엇일까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     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 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일반적으로 지금까지 프로그램은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 결정 및 생성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-&gt;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의존성 객체 생성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-&gt;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내의 메소드 호출 하는 작업을 반복했습니다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 </a:t>
            </a:r>
          </a:p>
          <a:p>
            <a:pPr algn="l"/>
            <a:endParaRPr lang="ko-KR" altLang="en-US" b="0" i="0" dirty="0">
              <a:solidFill>
                <a:srgbClr val="333333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이는 각 객체들이 프로그램의 흐름을 결정하고 각 객체를 구성하는 작업에 직접적으로 참여한 것입니다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algn="l"/>
            <a:endParaRPr lang="ko-KR" altLang="en-US" b="0" i="0" dirty="0">
              <a:solidFill>
                <a:srgbClr val="333333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/>
            <a:r>
              <a:rPr lang="ko-KR" altLang="en-US" b="1" i="0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즉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모든 작업을 사용자가 제어하는 구조인 것입니다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56128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4DF55BE-B4AB-4BA1-BDE1-E9F7FB3F1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177C1-7A0B-791D-0A8D-6BE73A5C918F}"/>
              </a:ext>
            </a:extLst>
          </p:cNvPr>
          <p:cNvSpPr txBox="1"/>
          <p:nvPr/>
        </p:nvSpPr>
        <p:spPr>
          <a:xfrm>
            <a:off x="443684" y="0"/>
            <a:ext cx="5981278" cy="168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4000" b="1" dirty="0">
                <a:latin typeface="+mj-lt"/>
                <a:ea typeface="+mj-ea"/>
                <a:cs typeface="+mj-cs"/>
              </a:rPr>
              <a:t>Java Bean &amp; Spring Bean</a:t>
            </a:r>
            <a:endParaRPr kumimoji="1" lang="en-US" altLang="en-US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96C869-6AA9-53EB-05D1-4F9AD4849B84}"/>
              </a:ext>
            </a:extLst>
          </p:cNvPr>
          <p:cNvSpPr txBox="1"/>
          <p:nvPr/>
        </p:nvSpPr>
        <p:spPr>
          <a:xfrm>
            <a:off x="557226" y="2064049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ore-KR" sz="2000" dirty="0">
                <a:effectLst/>
              </a:rPr>
              <a:t>1. POJO : </a:t>
            </a:r>
            <a:r>
              <a:rPr lang="ko-KR" altLang="en-US" sz="2000" dirty="0">
                <a:effectLst/>
              </a:rPr>
              <a:t>일반적인 오래된 자바 객체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>
                <a:effectLst/>
              </a:rPr>
              <a:t>    </a:t>
            </a:r>
            <a:r>
              <a:rPr lang="ko-KR" altLang="en-US" sz="2000" dirty="0">
                <a:effectLst/>
              </a:rPr>
              <a:t>모든 자바 객체는 </a:t>
            </a:r>
            <a:r>
              <a:rPr lang="en-US" altLang="ko-KR" sz="2000" dirty="0">
                <a:effectLst/>
              </a:rPr>
              <a:t>POJO </a:t>
            </a:r>
            <a:r>
              <a:rPr lang="ko-KR" altLang="en-US" sz="2000" dirty="0">
                <a:effectLst/>
              </a:rPr>
              <a:t>이다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ore-KR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ore-KR" sz="2000" dirty="0"/>
              <a:t>2.J</a:t>
            </a:r>
            <a:r>
              <a:rPr lang="en-US" altLang="ko-Kore-KR" sz="2000" dirty="0">
                <a:effectLst/>
              </a:rPr>
              <a:t>ava Bean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ore-KR" sz="2000" dirty="0"/>
              <a:t> - </a:t>
            </a:r>
            <a:r>
              <a:rPr lang="en-US" altLang="ko-Kore-KR" sz="2000" dirty="0">
                <a:effectLst/>
              </a:rPr>
              <a:t>public </a:t>
            </a:r>
            <a:r>
              <a:rPr lang="ko-KR" altLang="en-US" sz="2000" dirty="0">
                <a:effectLst/>
              </a:rPr>
              <a:t>기본 생성자 </a:t>
            </a:r>
            <a:r>
              <a:rPr lang="en-US" altLang="ko-KR" sz="2000" dirty="0">
                <a:effectLst/>
              </a:rPr>
              <a:t>, </a:t>
            </a:r>
            <a:r>
              <a:rPr lang="en-US" altLang="ko-Kore-KR" sz="2000" dirty="0">
                <a:effectLst/>
              </a:rPr>
              <a:t>no-</a:t>
            </a:r>
            <a:r>
              <a:rPr lang="en-US" altLang="ko-Kore-KR" sz="2000" dirty="0" err="1">
                <a:effectLst/>
              </a:rPr>
              <a:t>arg</a:t>
            </a:r>
            <a:r>
              <a:rPr lang="en-US" altLang="ko-Kore-KR" sz="2000" dirty="0">
                <a:effectLst/>
              </a:rPr>
              <a:t> </a:t>
            </a:r>
            <a:r>
              <a:rPr lang="ko-KR" altLang="en-US" sz="2000" dirty="0">
                <a:effectLst/>
              </a:rPr>
              <a:t>생성자 </a:t>
            </a:r>
            <a:r>
              <a:rPr lang="en-US" altLang="ko-KR" sz="2000" dirty="0">
                <a:effectLst/>
              </a:rPr>
              <a:t>, </a:t>
            </a:r>
            <a:r>
              <a:rPr lang="ko-KR" altLang="en-US" sz="2000" dirty="0" err="1">
                <a:effectLst/>
              </a:rPr>
              <a:t>게터와</a:t>
            </a:r>
            <a:r>
              <a:rPr lang="en-US" altLang="ko-KR" sz="2000" dirty="0">
                <a:effectLst/>
              </a:rPr>
              <a:t> </a:t>
            </a:r>
            <a:r>
              <a:rPr lang="ko-KR" altLang="en-US" sz="2000" dirty="0">
                <a:effectLst/>
              </a:rPr>
              <a:t>세터를 </a:t>
            </a:r>
            <a:r>
              <a:rPr lang="en-US" altLang="ko-KR" sz="2000" dirty="0">
                <a:effectLst/>
              </a:rPr>
              <a:t>    </a:t>
            </a:r>
            <a:r>
              <a:rPr lang="ko-KR" altLang="en-US" sz="2000" dirty="0">
                <a:effectLst/>
              </a:rPr>
              <a:t>이용하여 프로퍼티에 액세스 할 수 있다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ore-KR" sz="2000" dirty="0">
                <a:effectLst/>
              </a:rPr>
              <a:t>- java Serializable</a:t>
            </a:r>
            <a:r>
              <a:rPr lang="ko-KR" altLang="en-US" sz="2000" dirty="0">
                <a:effectLst/>
              </a:rPr>
              <a:t>을 구현해야 한다</a:t>
            </a:r>
            <a:r>
              <a:rPr lang="en-US" altLang="ko-KR" sz="2000" dirty="0"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dirty="0"/>
              <a:t>3. S</a:t>
            </a:r>
            <a:r>
              <a:rPr lang="en-US" altLang="ko-Kore-KR" sz="2000" dirty="0">
                <a:effectLst/>
              </a:rPr>
              <a:t>pring Bean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ko-Kore-KR" sz="2000" dirty="0">
                <a:effectLst/>
              </a:rPr>
              <a:t>- spring</a:t>
            </a:r>
            <a:r>
              <a:rPr lang="ko-KR" altLang="en-US" sz="2000" dirty="0">
                <a:effectLst/>
              </a:rPr>
              <a:t>이</a:t>
            </a:r>
            <a:r>
              <a:rPr lang="en-US" altLang="ko-KR" sz="2000" dirty="0">
                <a:effectLst/>
              </a:rPr>
              <a:t> </a:t>
            </a:r>
            <a:r>
              <a:rPr lang="ko-KR" altLang="en-US" sz="2000" dirty="0">
                <a:effectLst/>
              </a:rPr>
              <a:t>관리하는</a:t>
            </a:r>
            <a:r>
              <a:rPr lang="en-US" altLang="ko-KR" sz="2000" dirty="0">
                <a:effectLst/>
              </a:rPr>
              <a:t> </a:t>
            </a:r>
            <a:r>
              <a:rPr lang="ko-KR" altLang="en-US" sz="2000" dirty="0">
                <a:effectLst/>
              </a:rPr>
              <a:t>모든</a:t>
            </a:r>
            <a:r>
              <a:rPr lang="en-US" altLang="ko-KR" sz="2000" dirty="0">
                <a:effectLst/>
              </a:rPr>
              <a:t> </a:t>
            </a:r>
            <a:r>
              <a:rPr lang="ko-KR" altLang="en-US" sz="2000" dirty="0">
                <a:effectLst/>
              </a:rPr>
              <a:t>자바</a:t>
            </a:r>
            <a:r>
              <a:rPr lang="en-US" altLang="ko-KR" sz="2000" dirty="0">
                <a:effectLst/>
              </a:rPr>
              <a:t> </a:t>
            </a:r>
            <a:r>
              <a:rPr lang="ko-KR" altLang="en-US" sz="2000" dirty="0">
                <a:effectLst/>
              </a:rPr>
              <a:t>객체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en-US" sz="2000" dirty="0"/>
          </a:p>
        </p:txBody>
      </p:sp>
      <p:pic>
        <p:nvPicPr>
          <p:cNvPr id="9" name="그림 8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FB75FBA4-5065-C351-3343-46828CA22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504" y="4067503"/>
            <a:ext cx="5371148" cy="2495815"/>
          </a:xfrm>
          <a:prstGeom prst="rect">
            <a:avLst/>
          </a:prstGeom>
        </p:spPr>
      </p:pic>
      <p:pic>
        <p:nvPicPr>
          <p:cNvPr id="7" name="그림 6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F4592E72-744D-0EC5-7242-DC3B49A2F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994" y="457572"/>
            <a:ext cx="5369624" cy="342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023332-F6BE-2E05-D311-111160BAB059}"/>
              </a:ext>
            </a:extLst>
          </p:cNvPr>
          <p:cNvSpPr txBox="1"/>
          <p:nvPr/>
        </p:nvSpPr>
        <p:spPr>
          <a:xfrm>
            <a:off x="201791" y="167029"/>
            <a:ext cx="11262177" cy="1198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Spring</a:t>
            </a:r>
            <a:r>
              <a:rPr kumimoji="1" lang="ko-KR" alt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의 </a:t>
            </a:r>
            <a:r>
              <a:rPr kumimoji="1" lang="ko-KR" altLang="en-US" sz="3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어노테이션</a:t>
            </a:r>
            <a:r>
              <a:rPr kumimoji="1" lang="ko-KR" alt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ko-KR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(@</a:t>
            </a:r>
            <a:r>
              <a:rPr kumimoji="1" lang="en-US" altLang="ko-KR" sz="3800" b="1" dirty="0">
                <a:latin typeface="+mj-lt"/>
                <a:ea typeface="+mj-ea"/>
                <a:cs typeface="+mj-cs"/>
              </a:rPr>
              <a:t>Primary &amp;</a:t>
            </a:r>
            <a:r>
              <a:rPr kumimoji="1" lang="ko-KR" altLang="en-US" sz="3800" b="1" dirty="0">
                <a:latin typeface="+mj-lt"/>
                <a:ea typeface="+mj-ea"/>
                <a:cs typeface="+mj-cs"/>
              </a:rPr>
              <a:t> </a:t>
            </a:r>
            <a:r>
              <a:rPr kumimoji="1" lang="en-US" altLang="ko-KR" sz="3800" b="1" dirty="0">
                <a:latin typeface="+mj-lt"/>
                <a:ea typeface="+mj-ea"/>
                <a:cs typeface="+mj-cs"/>
              </a:rPr>
              <a:t>@Qualifier )</a:t>
            </a:r>
            <a:r>
              <a:rPr kumimoji="1" lang="ko-KR" alt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kumimoji="1" lang="en-US" altLang="en-US" sz="3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그림 5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D22AF81F-45E7-6E11-95F1-44993F6D3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91" y="1365924"/>
            <a:ext cx="6966264" cy="4731227"/>
          </a:xfrm>
          <a:prstGeom prst="rect">
            <a:avLst/>
          </a:prstGeom>
        </p:spPr>
      </p:pic>
      <p:pic>
        <p:nvPicPr>
          <p:cNvPr id="12" name="그림 1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2A0BD3A-0936-D30F-CBD0-DE74E1589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809" y="2939736"/>
            <a:ext cx="7772400" cy="20292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05168DD-99AF-B003-6041-351E63722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942" y="5218138"/>
            <a:ext cx="7868134" cy="10250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4690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BA790F-4827-46DA-FF33-4038ECD2C11F}"/>
              </a:ext>
            </a:extLst>
          </p:cNvPr>
          <p:cNvSpPr txBox="1"/>
          <p:nvPr/>
        </p:nvSpPr>
        <p:spPr>
          <a:xfrm>
            <a:off x="201791" y="167029"/>
            <a:ext cx="11262177" cy="1198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Spring</a:t>
            </a:r>
            <a:r>
              <a:rPr kumimoji="1" lang="ko-KR" alt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의 </a:t>
            </a:r>
            <a:r>
              <a:rPr kumimoji="1" lang="ko-KR" altLang="en-US" sz="3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어노테이션</a:t>
            </a:r>
            <a:r>
              <a:rPr kumimoji="1" lang="ko-KR" alt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ko-KR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(@</a:t>
            </a:r>
            <a:r>
              <a:rPr kumimoji="1" lang="en-US" altLang="ko-KR" sz="3800" b="1" dirty="0">
                <a:latin typeface="+mj-lt"/>
                <a:ea typeface="+mj-ea"/>
                <a:cs typeface="+mj-cs"/>
              </a:rPr>
              <a:t>Component)</a:t>
            </a:r>
            <a:r>
              <a:rPr kumimoji="1" lang="ko-KR" alt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kumimoji="1" lang="en-US" altLang="en-US" sz="3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그림 5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1060884A-0343-2987-660A-01DB8728A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4" y="1348534"/>
            <a:ext cx="5717265" cy="5003800"/>
          </a:xfrm>
          <a:prstGeom prst="rect">
            <a:avLst/>
          </a:prstGeom>
        </p:spPr>
      </p:pic>
      <p:pic>
        <p:nvPicPr>
          <p:cNvPr id="8" name="그림 7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52D9C73A-0802-40F5-100F-C03877CD6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386" y="1348534"/>
            <a:ext cx="60960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26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184E28E0-5FB6-BFAC-6955-877E0E5CF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07" y="830316"/>
            <a:ext cx="8456870" cy="5674455"/>
          </a:xfrm>
          <a:prstGeom prst="rect">
            <a:avLst/>
          </a:prstGeom>
        </p:spPr>
      </p:pic>
      <p:sp>
        <p:nvSpPr>
          <p:cNvPr id="3" name="도넛[D] 2">
            <a:extLst>
              <a:ext uri="{FF2B5EF4-FFF2-40B4-BE49-F238E27FC236}">
                <a16:creationId xmlns:a16="http://schemas.microsoft.com/office/drawing/2014/main" id="{E53D509B-6313-68BB-F5A3-94154F5F73C4}"/>
              </a:ext>
            </a:extLst>
          </p:cNvPr>
          <p:cNvSpPr/>
          <p:nvPr/>
        </p:nvSpPr>
        <p:spPr>
          <a:xfrm>
            <a:off x="2337160" y="2998247"/>
            <a:ext cx="3474698" cy="795242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5D9EF65-9608-ABBE-A2BC-2031A8250A5C}"/>
              </a:ext>
            </a:extLst>
          </p:cNvPr>
          <p:cNvCxnSpPr/>
          <p:nvPr/>
        </p:nvCxnSpPr>
        <p:spPr>
          <a:xfrm flipV="1">
            <a:off x="5665076" y="2060028"/>
            <a:ext cx="3163614" cy="1156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A62FED5-119E-21EE-63F7-78C970008A1E}"/>
              </a:ext>
            </a:extLst>
          </p:cNvPr>
          <p:cNvSpPr txBox="1"/>
          <p:nvPr/>
        </p:nvSpPr>
        <p:spPr>
          <a:xfrm>
            <a:off x="8828690" y="1303283"/>
            <a:ext cx="33633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b="1" dirty="0" err="1">
                <a:solidFill>
                  <a:srgbClr val="FF0000"/>
                </a:solidFill>
              </a:rPr>
              <a:t>GameRunner</a:t>
            </a:r>
            <a:r>
              <a:rPr kumimoji="1" lang="ko-KR" altLang="en-US" sz="2500" b="1" dirty="0">
                <a:solidFill>
                  <a:srgbClr val="0070C0"/>
                </a:solidFill>
              </a:rPr>
              <a:t> 클래스에서 </a:t>
            </a:r>
            <a:endParaRPr kumimoji="1" lang="en-US" altLang="ko-KR" sz="2500" b="1" dirty="0">
              <a:solidFill>
                <a:srgbClr val="0070C0"/>
              </a:solidFill>
            </a:endParaRPr>
          </a:p>
          <a:p>
            <a:r>
              <a:rPr kumimoji="1" lang="en-US" altLang="ko-KR" sz="2500" b="1" u="sng" dirty="0">
                <a:solidFill>
                  <a:srgbClr val="FF0000"/>
                </a:solidFill>
              </a:rPr>
              <a:t>@Component</a:t>
            </a:r>
            <a:r>
              <a:rPr kumimoji="1" lang="ko-KR" altLang="en-US" sz="2500" b="1" u="sng" dirty="0">
                <a:solidFill>
                  <a:srgbClr val="FF0000"/>
                </a:solidFill>
              </a:rPr>
              <a:t> </a:t>
            </a:r>
            <a:r>
              <a:rPr kumimoji="1" lang="ko-KR" altLang="en-US" sz="2500" b="1" dirty="0" err="1">
                <a:solidFill>
                  <a:srgbClr val="0070C0"/>
                </a:solidFill>
              </a:rPr>
              <a:t>를</a:t>
            </a:r>
            <a:r>
              <a:rPr kumimoji="1" lang="ko-KR" altLang="en-US" sz="2500" b="1" dirty="0">
                <a:solidFill>
                  <a:srgbClr val="0070C0"/>
                </a:solidFill>
              </a:rPr>
              <a:t> 하지 않고 실행한 결과 나타난 오류를 볼 수 있습니다</a:t>
            </a:r>
            <a:r>
              <a:rPr kumimoji="1" lang="en-US" altLang="ko-KR" sz="2500" b="1" dirty="0">
                <a:solidFill>
                  <a:srgbClr val="0070C0"/>
                </a:solidFill>
              </a:rPr>
              <a:t>.</a:t>
            </a:r>
            <a:endParaRPr kumimoji="1" lang="ko-Kore-KR" altLang="en-US" sz="2500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9E539-3465-4DD5-48FE-36CF435B64CD}"/>
              </a:ext>
            </a:extLst>
          </p:cNvPr>
          <p:cNvSpPr txBox="1"/>
          <p:nvPr/>
        </p:nvSpPr>
        <p:spPr>
          <a:xfrm>
            <a:off x="180770" y="-116687"/>
            <a:ext cx="11262177" cy="1198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Spring</a:t>
            </a:r>
            <a:r>
              <a:rPr kumimoji="1" lang="ko-KR" alt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의 </a:t>
            </a:r>
            <a:r>
              <a:rPr kumimoji="1" lang="ko-KR" altLang="en-US" sz="3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어노테이션</a:t>
            </a:r>
            <a:r>
              <a:rPr kumimoji="1" lang="ko-KR" alt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ko-KR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(@</a:t>
            </a:r>
            <a:r>
              <a:rPr kumimoji="1" lang="en-US" altLang="ko-KR" sz="3000" b="1" dirty="0">
                <a:latin typeface="+mj-lt"/>
                <a:ea typeface="+mj-ea"/>
                <a:cs typeface="+mj-cs"/>
              </a:rPr>
              <a:t>Component)</a:t>
            </a:r>
            <a:r>
              <a:rPr kumimoji="1" lang="ko-KR" altLang="en-US" sz="3000" b="1" dirty="0">
                <a:latin typeface="+mj-lt"/>
                <a:ea typeface="+mj-ea"/>
                <a:cs typeface="+mj-cs"/>
              </a:rPr>
              <a:t> </a:t>
            </a:r>
            <a:r>
              <a:rPr kumimoji="1" lang="en-US" altLang="ko-KR" sz="3000" b="1" dirty="0">
                <a:latin typeface="+mj-lt"/>
                <a:ea typeface="+mj-ea"/>
                <a:cs typeface="+mj-cs"/>
              </a:rPr>
              <a:t>–</a:t>
            </a:r>
            <a:r>
              <a:rPr kumimoji="1" lang="ko-KR" altLang="en-US" sz="3000" b="1" dirty="0">
                <a:latin typeface="+mj-lt"/>
                <a:ea typeface="+mj-ea"/>
                <a:cs typeface="+mj-cs"/>
              </a:rPr>
              <a:t> </a:t>
            </a:r>
            <a:r>
              <a:rPr kumimoji="1" lang="ko-KR" altLang="en-US" sz="30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오류발생 예시</a:t>
            </a:r>
            <a:r>
              <a:rPr kumimoji="1" lang="ko-KR" alt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kumimoji="1" lang="en-US" altLang="en-US" sz="3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3203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3B3684-B09F-C779-2597-E057E8EBE28B}"/>
              </a:ext>
            </a:extLst>
          </p:cNvPr>
          <p:cNvSpPr txBox="1"/>
          <p:nvPr/>
        </p:nvSpPr>
        <p:spPr>
          <a:xfrm>
            <a:off x="254344" y="209070"/>
            <a:ext cx="6608912" cy="1198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ko-KR" alt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의존성 주입</a:t>
            </a:r>
            <a:r>
              <a:rPr kumimoji="1" lang="en-US" altLang="ko-KR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kumimoji="1" lang="ko-KR" alt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ko-KR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 :Depende</a:t>
            </a:r>
            <a:r>
              <a:rPr kumimoji="1" lang="en-US" altLang="ko-KR" sz="3000" b="1" dirty="0">
                <a:latin typeface="+mj-lt"/>
                <a:ea typeface="+mj-ea"/>
                <a:cs typeface="+mj-cs"/>
              </a:rPr>
              <a:t>n</a:t>
            </a:r>
            <a:r>
              <a:rPr kumimoji="1" lang="en-US" altLang="ko-KR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cy Injection 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00271A-1B47-9BFF-932E-EDC172C393B2}"/>
              </a:ext>
            </a:extLst>
          </p:cNvPr>
          <p:cNvSpPr txBox="1"/>
          <p:nvPr/>
        </p:nvSpPr>
        <p:spPr>
          <a:xfrm>
            <a:off x="357349" y="1690062"/>
            <a:ext cx="8439809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0000"/>
                </a:solidFill>
                <a:effectLst/>
                <a:latin typeface="Helvetica" pitchFamily="2" charset="0"/>
              </a:rPr>
              <a:t>의존성 주입  </a:t>
            </a:r>
            <a:endParaRPr lang="en-US" altLang="ko-KR" sz="2000" b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b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- 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제어 역전의 방법 중 하나로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사용할 객체를 직접 생성하지 않고 외부 컨테이너가 생성한 객체를 주입 받아 사용하는 방식을 의미합니다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. 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US" altLang="ko-KR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ko-KR" altLang="en-US" sz="2000" b="1" dirty="0">
                <a:solidFill>
                  <a:srgbClr val="000000"/>
                </a:solidFill>
                <a:latin typeface="Helvetica" pitchFamily="2" charset="0"/>
              </a:rPr>
              <a:t>의존성 주입 </a:t>
            </a:r>
            <a:r>
              <a:rPr lang="en-US" altLang="ko-KR" sz="2000" b="1" dirty="0">
                <a:solidFill>
                  <a:srgbClr val="000000"/>
                </a:solidFill>
                <a:effectLst/>
                <a:latin typeface="Helvetica" pitchFamily="2" charset="0"/>
              </a:rPr>
              <a:t>3</a:t>
            </a:r>
            <a:r>
              <a:rPr lang="ko-KR" altLang="en-US" sz="2000" b="1" dirty="0">
                <a:solidFill>
                  <a:srgbClr val="000000"/>
                </a:solidFill>
                <a:effectLst/>
                <a:latin typeface="Helvetica" pitchFamily="2" charset="0"/>
              </a:rPr>
              <a:t>가지 방법 </a:t>
            </a:r>
            <a:endParaRPr lang="en-US" altLang="ko-KR" sz="2000" b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ko-KR" altLang="en-US" sz="2000" b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필드 객체 선언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을 통한 의존성 주입</a:t>
            </a:r>
            <a:endParaRPr lang="en-US" altLang="ko-KR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Helvetica" pitchFamily="2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.  </a:t>
            </a:r>
            <a:r>
              <a:rPr lang="en" altLang="ko-Kore-KR" b="1" dirty="0">
                <a:solidFill>
                  <a:srgbClr val="000000"/>
                </a:solidFill>
                <a:effectLst/>
                <a:latin typeface="Helvetica" pitchFamily="2" charset="0"/>
              </a:rPr>
              <a:t>setter </a:t>
            </a:r>
            <a:r>
              <a:rPr lang="ko-KR" alt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메서드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를 통한 의존성 주입 </a:t>
            </a: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스프링에서는 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Helvetica" pitchFamily="2" charset="0"/>
              </a:rPr>
              <a:t>@</a:t>
            </a:r>
            <a:r>
              <a:rPr lang="en" altLang="ko-Kore-KR" b="1" dirty="0" err="1">
                <a:solidFill>
                  <a:srgbClr val="FF0000"/>
                </a:solidFill>
                <a:effectLst/>
                <a:latin typeface="Helvetica" pitchFamily="2" charset="0"/>
              </a:rPr>
              <a:t>Autowired</a:t>
            </a:r>
            <a:r>
              <a:rPr lang="en" altLang="ko-Kore-KR" b="1" dirty="0">
                <a:solidFill>
                  <a:srgbClr val="FF0000"/>
                </a:solidFill>
                <a:effectLst/>
                <a:latin typeface="Helvetica" pitchFamily="2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라는 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어노테이션을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 통해 의존성을 주입할 수 있습니다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. </a:t>
            </a:r>
          </a:p>
          <a:p>
            <a:endParaRPr lang="en-US" altLang="ko-KR" b="1" dirty="0">
              <a:solidFill>
                <a:srgbClr val="000000"/>
              </a:solidFill>
              <a:latin typeface="Helvetica" pitchFamily="2" charset="0"/>
            </a:endParaRPr>
          </a:p>
          <a:p>
            <a:r>
              <a:rPr lang="en-US" altLang="ko-KR" b="1" dirty="0">
                <a:solidFill>
                  <a:srgbClr val="000000"/>
                </a:solidFill>
                <a:effectLst/>
                <a:latin typeface="Helvetica" pitchFamily="2" charset="0"/>
              </a:rPr>
              <a:t>3. </a:t>
            </a:r>
            <a:r>
              <a:rPr lang="ko-KR" alt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생성자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를 통한 의존성 주입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6598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424</Words>
  <Application>Microsoft Macintosh PowerPoint</Application>
  <PresentationFormat>와이드스크린</PresentationFormat>
  <Paragraphs>68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Apple SD Gothic Neo</vt:lpstr>
      <vt:lpstr>맑은 고딕</vt:lpstr>
      <vt:lpstr>Arial</vt:lpstr>
      <vt:lpstr>Calibri</vt:lpstr>
      <vt:lpstr>Calibri Light</vt:lpstr>
      <vt:lpstr>Helvetica</vt:lpstr>
      <vt:lpstr>Office 테마 2013 - 2022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박경민</dc:creator>
  <cp:lastModifiedBy>박경민</cp:lastModifiedBy>
  <cp:revision>41</cp:revision>
  <dcterms:created xsi:type="dcterms:W3CDTF">2023-09-14T06:57:58Z</dcterms:created>
  <dcterms:modified xsi:type="dcterms:W3CDTF">2023-10-07T03:55:14Z</dcterms:modified>
</cp:coreProperties>
</file>