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70"/>
    <p:restoredTop sz="94694"/>
  </p:normalViewPr>
  <p:slideViewPr>
    <p:cSldViewPr snapToGrid="0">
      <p:cViewPr varScale="1">
        <p:scale>
          <a:sx n="111" d="100"/>
          <a:sy n="111" d="100"/>
        </p:scale>
        <p:origin x="240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A57B6-7FF5-204A-979C-A2A968CA92A0}" type="datetimeFigureOut">
              <a:rPr kumimoji="1" lang="ko-Kore-KR" altLang="en-US" smtClean="0"/>
              <a:t>2023. 10. 13.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4D4F1-084D-6049-A3B7-D9EEED36A1C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24095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402C4-917E-A146-AE27-5FCC575E3565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9346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402C4-917E-A146-AE27-5FCC575E3565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9275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402C4-917E-A146-AE27-5FCC575E3565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60947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402C4-917E-A146-AE27-5FCC575E3565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0119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402C4-917E-A146-AE27-5FCC575E3565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57692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402C4-917E-A146-AE27-5FCC575E3565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98325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402C4-917E-A146-AE27-5FCC575E3565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81452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20C65-BD4D-1091-9FC8-4AF451FF5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55C944-190B-003F-8878-988C9E1C6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758125-5AD8-BFA0-3F95-BABBDD77D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476FE0-7B50-9326-CDE1-55E79951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9614FC-1DA0-B3FD-B326-43E2C6A7A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09961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432A0-3C93-95C2-14CA-596106CDD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6D9A2E-F3F7-8F81-F0F9-60C323563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22F6DA-E39E-D0B9-3513-84961BFC0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13CC9A-EE42-DDE1-DEEB-7EFF7FA93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7627E9-37B1-C219-BE54-CC0F1F221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2166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65197A-CAFB-3487-CCD6-2D433AB7F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F17C6D-7656-D295-D851-6BA5583AF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CF22A-2870-B8DF-E679-BCE238F5A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1CEDA2-E2F1-BBEA-C32F-3AED6415C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4D0AF0-7F96-59F3-78CD-08928FFA4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778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5C9B9-27BF-1822-5A4E-53C587E34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32DED-14A0-2B2D-6CE5-5D83E79E7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5FDFAF-6ADE-6B73-980D-9EDAB34FD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5E41E9-3100-FEF5-7C80-0879C673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309153-8775-E1D7-0BC3-EF01890EC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2116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02E0DA-112F-4B0C-20D4-0E7B063DC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7A2D53-2E39-B0C9-458E-96077462B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D858CD-B8D8-4214-B651-A7110BDF3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84A936-C543-E165-507F-8BA40BE02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DFB2AF-33B3-08EF-6531-E9B143CA4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95421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98453-99BF-48C7-5383-138AD1256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78C0EF-0B8D-90F2-9021-217274BE2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53DC19-6E38-2239-7856-161DFA9B6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BE2EF6-FB66-DFC0-3E97-65AE9BEE8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2023. 10. 13.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2B85F2-137A-619A-5B9F-24DAD5082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61BE8E-7169-157B-B086-40881F700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0509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B9BCC-029B-1B7C-0E93-632553285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D293DC-2498-318B-EF81-4B59E0D0E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37F229-8535-6A92-7ECF-5449D9641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E367BB-8255-F6D3-6A51-8CB7B37365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72091B-9E09-992D-6AE3-36F3A417B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16CA29-9353-4169-824F-7DD690213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2023. 10. 13.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971806-65E2-A22D-7D45-5DFC40EC4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2FB075F-2A97-E4E8-57FE-0797590E2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06319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47950-1B48-78C5-1ED3-FD0E3D60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596ADD-F9EC-B6F2-F316-53CBE5957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2023. 10. 13.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168961-5366-0B87-4904-1079EAE77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AF18D6-CDA1-7E57-15F3-F76B72431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07194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4A7DF1-5556-01FB-7531-E96FAA7D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2023. 10. 13.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892B3A-EED9-42F5-17BD-E0CB259DD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F920C3-127D-A16D-A8ED-32A70501D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47893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8133F-5459-9774-EDA7-F2650C799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E2C585-D244-533F-40EF-3E844F354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5C05EF-7A3B-505E-3030-9D8D10A5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B1959D-F920-5E98-F5D3-B4CA70786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2023. 10. 13.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F30DF2-5229-F787-D11B-1559E0125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BBA048-6344-0838-E63B-CD11BCD00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3677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82416-4CE2-31C6-929B-388598020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7F848B-A429-D616-3461-431BA9E9CC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F0E1B0-3462-D740-A68F-4846ACC9A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E8E736-615A-139E-74F3-6828740E5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2023. 10. 13.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82FA92-3ADF-F855-6628-DFD9CD6C2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671D12-6133-2BB5-3704-BEE670B19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464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AAC032-1E9A-8AD1-0F08-88508E90C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143B3A-7BD5-ECE1-D7B3-6EB679C24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F7608F-9FCC-3C49-D75D-0D85A9791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F5BC9-40C4-4D45-A3D7-45D8D4CEBC32}" type="datetimeFigureOut">
              <a:rPr kumimoji="1" lang="ko-Kore-KR" altLang="en-US" smtClean="0"/>
              <a:t>2023. 10. 13.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0CEC2-DD13-AA2B-E9E8-DCD5FBA5D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AAD0B6-EFC6-B479-A17B-16210C753D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785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7D34DF-164C-632D-C9E5-4F386261E66E}"/>
              </a:ext>
            </a:extLst>
          </p:cNvPr>
          <p:cNvSpPr txBox="1"/>
          <p:nvPr/>
        </p:nvSpPr>
        <p:spPr>
          <a:xfrm>
            <a:off x="2593680" y="1628175"/>
            <a:ext cx="7345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000" b="1" dirty="0"/>
              <a:t>Spring Framework &amp; Spring Boot 		   </a:t>
            </a:r>
            <a:r>
              <a:rPr kumimoji="1" lang="en-US" altLang="ko-KR" sz="4000" b="1" dirty="0"/>
              <a:t>4</a:t>
            </a:r>
            <a:r>
              <a:rPr kumimoji="1" lang="ko-KR" altLang="en-US" sz="4000" b="1" dirty="0"/>
              <a:t>주차 정리 </a:t>
            </a:r>
            <a:endParaRPr kumimoji="1" lang="ko-Kore-KR" altLang="en-US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A81592-3EE1-8D7F-B190-9104CC59A6F5}"/>
              </a:ext>
            </a:extLst>
          </p:cNvPr>
          <p:cNvSpPr txBox="1"/>
          <p:nvPr/>
        </p:nvSpPr>
        <p:spPr>
          <a:xfrm>
            <a:off x="9595945" y="5559973"/>
            <a:ext cx="2385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Team : </a:t>
            </a:r>
            <a:r>
              <a:rPr kumimoji="1" lang="en-US" altLang="ko-KR" dirty="0" err="1"/>
              <a:t>SpringWave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이름 </a:t>
            </a:r>
            <a:r>
              <a:rPr kumimoji="1" lang="en-US" altLang="ko-KR" dirty="0"/>
              <a:t>:</a:t>
            </a:r>
            <a:r>
              <a:rPr kumimoji="1" lang="ko-KR" altLang="en-US" dirty="0"/>
              <a:t> 박경민</a:t>
            </a:r>
            <a:endParaRPr kumimoji="1" lang="ko-Kore-KR" altLang="en-US" dirty="0"/>
          </a:p>
        </p:txBody>
      </p:sp>
      <p:pic>
        <p:nvPicPr>
          <p:cNvPr id="6" name="그림 5" descr="그래픽, 로고, 폰트, 그래픽 디자인이(가) 표시된 사진&#10;&#10;자동 생성된 설명">
            <a:extLst>
              <a:ext uri="{FF2B5EF4-FFF2-40B4-BE49-F238E27FC236}">
                <a16:creationId xmlns:a16="http://schemas.microsoft.com/office/drawing/2014/main" id="{5990AC5F-E8A0-2D0F-E096-AB57A66D2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318" y="3429000"/>
            <a:ext cx="4001835" cy="18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410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275448-822B-1DE6-C1D0-2A5997AA364C}"/>
              </a:ext>
            </a:extLst>
          </p:cNvPr>
          <p:cNvSpPr txBox="1"/>
          <p:nvPr/>
        </p:nvSpPr>
        <p:spPr>
          <a:xfrm>
            <a:off x="841249" y="539578"/>
            <a:ext cx="5981278" cy="168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ko-KR" altLang="en-US" sz="4000" b="1" dirty="0">
                <a:latin typeface="+mj-lt"/>
                <a:ea typeface="+mj-ea"/>
                <a:cs typeface="+mj-cs"/>
              </a:rPr>
              <a:t>목차</a:t>
            </a:r>
            <a:endParaRPr kumimoji="1" lang="en-US" altLang="en-US" sz="4000" b="1" dirty="0"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28754F-E2CC-A974-B8BB-E659813036CC}"/>
              </a:ext>
            </a:extLst>
          </p:cNvPr>
          <p:cNvSpPr txBox="1"/>
          <p:nvPr/>
        </p:nvSpPr>
        <p:spPr>
          <a:xfrm>
            <a:off x="838201" y="2136299"/>
            <a:ext cx="5981278" cy="3690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ko-KR" sz="2000" b="1" dirty="0"/>
              <a:t>Spring framework</a:t>
            </a:r>
            <a:r>
              <a:rPr kumimoji="1" lang="ko-KR" altLang="en-US" sz="2000" b="1" dirty="0"/>
              <a:t> </a:t>
            </a:r>
            <a:r>
              <a:rPr kumimoji="1" lang="ko-KR" altLang="en-US" sz="2000" b="1" dirty="0" err="1"/>
              <a:t>를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DB</a:t>
            </a:r>
            <a:r>
              <a:rPr kumimoji="1" lang="ko-KR" altLang="en-US" sz="2000" b="1" dirty="0"/>
              <a:t>와 연결하기</a:t>
            </a:r>
            <a:r>
              <a:rPr kumimoji="1" lang="en-US" altLang="ko-KR" sz="2000" b="1" dirty="0"/>
              <a:t>(maven)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kumimoji="1" lang="en-US" altLang="ko-KR" sz="2000" b="1" dirty="0"/>
              <a:t>H2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kumimoji="1" lang="en-US" altLang="ko-KR" sz="2000" b="1" dirty="0"/>
              <a:t>MySQL</a:t>
            </a:r>
            <a:endParaRPr kumimoji="1" lang="en-US" altLang="ko-KR" sz="20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kumimoji="1" lang="en-US" altLang="en-US" sz="2000" dirty="0"/>
          </a:p>
        </p:txBody>
      </p:sp>
      <p:pic>
        <p:nvPicPr>
          <p:cNvPr id="7" name="그림 6" descr="그래픽, 로고, 폰트, 그래픽 디자인이(가) 표시된 사진&#10;&#10;자동 생성된 설명">
            <a:extLst>
              <a:ext uri="{FF2B5EF4-FFF2-40B4-BE49-F238E27FC236}">
                <a16:creationId xmlns:a16="http://schemas.microsoft.com/office/drawing/2014/main" id="{DF393A31-FBC4-CAD5-8FDA-2FB619A6E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479" y="874221"/>
            <a:ext cx="4275606" cy="1924022"/>
          </a:xfrm>
          <a:prstGeom prst="rect">
            <a:avLst/>
          </a:prstGeom>
        </p:spPr>
      </p:pic>
      <p:pic>
        <p:nvPicPr>
          <p:cNvPr id="5" name="그래픽 4" descr="남성 프로그래머 윤곽선">
            <a:extLst>
              <a:ext uri="{FF2B5EF4-FFF2-40B4-BE49-F238E27FC236}">
                <a16:creationId xmlns:a16="http://schemas.microsoft.com/office/drawing/2014/main" id="{0468AB16-702A-3134-CC5F-7B8B161EBC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05192" y="2860735"/>
            <a:ext cx="2398046" cy="239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525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28754F-E2CC-A974-B8BB-E659813036CC}"/>
              </a:ext>
            </a:extLst>
          </p:cNvPr>
          <p:cNvSpPr txBox="1"/>
          <p:nvPr/>
        </p:nvSpPr>
        <p:spPr>
          <a:xfrm>
            <a:off x="838201" y="2136299"/>
            <a:ext cx="5981278" cy="3690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kumimoji="1" lang="en-US" altLang="ko-KR" sz="20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kumimoji="1" lang="en-US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3F9F0-33FD-42D1-C82A-DDDA4EDA896C}"/>
              </a:ext>
            </a:extLst>
          </p:cNvPr>
          <p:cNvSpPr txBox="1"/>
          <p:nvPr/>
        </p:nvSpPr>
        <p:spPr>
          <a:xfrm>
            <a:off x="84504" y="21021"/>
            <a:ext cx="3436461" cy="168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en-US" sz="3500" b="1" dirty="0">
                <a:latin typeface="+mn-ea"/>
                <a:cs typeface="+mj-cs"/>
              </a:rPr>
              <a:t>H2</a:t>
            </a:r>
            <a:r>
              <a:rPr kumimoji="1" lang="en-US" altLang="en-US" sz="3500" b="1" dirty="0">
                <a:latin typeface="+mj-lt"/>
                <a:ea typeface="+mj-ea"/>
                <a:cs typeface="+mj-cs"/>
              </a:rPr>
              <a:t> </a:t>
            </a:r>
            <a:r>
              <a:rPr kumimoji="1" lang="en-US" altLang="en-US" sz="3500" b="1" dirty="0" err="1">
                <a:latin typeface="+mn-ea"/>
                <a:cs typeface="+mj-cs"/>
              </a:rPr>
              <a:t>DataBase</a:t>
            </a:r>
            <a:r>
              <a:rPr kumimoji="1" lang="en-US" altLang="en-US" sz="3500" b="1" dirty="0"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907829-3E9E-3FF2-BCF6-2B78E8848EEE}"/>
              </a:ext>
            </a:extLst>
          </p:cNvPr>
          <p:cNvSpPr txBox="1"/>
          <p:nvPr/>
        </p:nvSpPr>
        <p:spPr>
          <a:xfrm>
            <a:off x="84504" y="1484942"/>
            <a:ext cx="6148131" cy="369055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ko-KR" sz="2000" b="1" dirty="0"/>
              <a:t>H2 </a:t>
            </a:r>
            <a:r>
              <a:rPr kumimoji="1" lang="ko-KR" altLang="en-US" sz="2000" b="1" dirty="0"/>
              <a:t>는 자바로 작성된 관계형 데이터베이스 관리 시스템</a:t>
            </a:r>
            <a:endParaRPr kumimoji="1" lang="en-US" altLang="ko-KR" sz="20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1" lang="en-US" altLang="ko-KR" sz="20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 sz="2000" b="1" dirty="0"/>
              <a:t>장점</a:t>
            </a:r>
            <a:endParaRPr kumimoji="1" lang="en-US" altLang="ko-KR" sz="2000" b="1" dirty="0"/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kumimoji="1" lang="ko-KR" altLang="en-US" sz="2000" b="1" dirty="0"/>
              <a:t>따로 설치가 </a:t>
            </a:r>
            <a:r>
              <a:rPr kumimoji="1" lang="ko-KR" altLang="en-US" sz="2000" b="1" dirty="0" err="1"/>
              <a:t>필요없다</a:t>
            </a:r>
            <a:endParaRPr kumimoji="1" lang="en-US" altLang="ko-KR" sz="2000" b="1" dirty="0"/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kumimoji="1" lang="ko-KR" altLang="en-US" sz="2000" b="1" dirty="0"/>
              <a:t>용량이 매우 가볍다</a:t>
            </a:r>
            <a:endParaRPr kumimoji="1" lang="en-US" altLang="ko-KR" sz="2000" b="1" dirty="0"/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kumimoji="1" lang="ko-KR" altLang="en-US" sz="2000" b="1" dirty="0"/>
              <a:t>웹용 콘솔을 제공하여 개발용 로컬 </a:t>
            </a:r>
            <a:r>
              <a:rPr kumimoji="1" lang="en-US" altLang="ko-KR" sz="2000" b="1" dirty="0"/>
              <a:t>DB</a:t>
            </a:r>
            <a:r>
              <a:rPr kumimoji="1" lang="ko-KR" altLang="en-US" sz="2000" b="1" dirty="0"/>
              <a:t>로 사용이 용이하다</a:t>
            </a:r>
            <a:endParaRPr kumimoji="1" lang="en-US" altLang="ko-KR" sz="20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1" lang="en-US" altLang="ko-KR" sz="20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 sz="2000" b="1" dirty="0"/>
              <a:t>특징</a:t>
            </a:r>
            <a:endParaRPr kumimoji="1" lang="en-US" altLang="ko-KR" sz="2000" b="1" dirty="0"/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kumimoji="1" lang="en-US" altLang="ko-KR" sz="2000" b="1" dirty="0"/>
              <a:t>JAVA</a:t>
            </a:r>
            <a:r>
              <a:rPr kumimoji="1" lang="ko-KR" altLang="en-US" sz="2000" b="1" dirty="0"/>
              <a:t>로 작성된 오픈소스 </a:t>
            </a:r>
            <a:r>
              <a:rPr kumimoji="1" lang="en-US" altLang="ko-KR" sz="2000" b="1" dirty="0"/>
              <a:t>RDBMS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kumimoji="1" lang="ko-KR" altLang="en-US" sz="2000" b="1" dirty="0" err="1"/>
              <a:t>스프링부트가</a:t>
            </a:r>
            <a:r>
              <a:rPr kumimoji="1" lang="ko-KR" altLang="en-US" sz="2000" b="1" dirty="0"/>
              <a:t> 지원하는 인메모리 관계형 데이터베이스</a:t>
            </a:r>
            <a:endParaRPr kumimoji="1" lang="en-US" altLang="ko-KR" sz="2000" b="1" dirty="0"/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kumimoji="1" lang="en-US" altLang="ko-KR" sz="2000" b="1" dirty="0"/>
              <a:t>In-Memory </a:t>
            </a:r>
            <a:r>
              <a:rPr kumimoji="1" lang="ko-KR" altLang="en-US" sz="2000" b="1" dirty="0"/>
              <a:t>로 띄우면 애플리케이션 </a:t>
            </a:r>
            <a:r>
              <a:rPr kumimoji="1" lang="ko-KR" altLang="en-US" sz="2000" b="1" dirty="0" err="1"/>
              <a:t>재기동</a:t>
            </a:r>
            <a:r>
              <a:rPr kumimoji="1" lang="ko-KR" altLang="en-US" sz="2000" b="1" dirty="0"/>
              <a:t> 때마다 초기화</a:t>
            </a:r>
            <a:endParaRPr kumimoji="1" lang="en-US" altLang="ko-KR" sz="2000" b="1" dirty="0"/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kumimoji="1" lang="ko-KR" altLang="en-US" sz="2000" b="1" dirty="0"/>
              <a:t>로컬 환경 </a:t>
            </a:r>
            <a:r>
              <a:rPr kumimoji="1" lang="en-US" altLang="ko-KR" sz="2000" b="1" dirty="0"/>
              <a:t>,</a:t>
            </a:r>
            <a:r>
              <a:rPr kumimoji="1" lang="ko-KR" altLang="en-US" sz="2000" b="1" dirty="0"/>
              <a:t> 테스트 환경에서 많이 쓰임</a:t>
            </a:r>
            <a:endParaRPr kumimoji="1" lang="en-US" altLang="ko-KR" sz="20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ko-KR" altLang="en-US" sz="2000" b="1" dirty="0"/>
              <a:t> </a:t>
            </a:r>
            <a:endParaRPr kumimoji="1" lang="en-US" altLang="ko-KR" sz="20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kumimoji="1" lang="en-US" alt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kumimoji="1" lang="en-US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AAB426-4BE3-CCC7-47D5-5C4E521D7C18}"/>
              </a:ext>
            </a:extLst>
          </p:cNvPr>
          <p:cNvSpPr txBox="1"/>
          <p:nvPr/>
        </p:nvSpPr>
        <p:spPr>
          <a:xfrm>
            <a:off x="6986332" y="0"/>
            <a:ext cx="3998764" cy="168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en-US" sz="3500" b="1" dirty="0">
                <a:latin typeface="+mn-ea"/>
                <a:ea typeface="+mj-ea"/>
                <a:cs typeface="+mj-cs"/>
              </a:rPr>
              <a:t>In-Memory mode</a:t>
            </a:r>
            <a:r>
              <a:rPr kumimoji="1" lang="en-US" altLang="en-US" sz="3500" b="1" dirty="0"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2D7B97-915E-5E66-958B-6D28FD448FD5}"/>
              </a:ext>
            </a:extLst>
          </p:cNvPr>
          <p:cNvSpPr txBox="1"/>
          <p:nvPr/>
        </p:nvSpPr>
        <p:spPr>
          <a:xfrm>
            <a:off x="6276463" y="1303283"/>
            <a:ext cx="5831034" cy="3690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 sz="1700" b="1" dirty="0"/>
              <a:t>애플리케이션 구동 시 </a:t>
            </a:r>
            <a:r>
              <a:rPr kumimoji="1" lang="en-US" altLang="ko-KR" sz="1700" b="1" dirty="0"/>
              <a:t>H2 DB</a:t>
            </a:r>
            <a:r>
              <a:rPr kumimoji="1" lang="ko-KR" altLang="en-US" sz="1700" b="1" dirty="0"/>
              <a:t> 데이터를 메모리에 올려서 관리하는 방식</a:t>
            </a:r>
            <a:r>
              <a:rPr kumimoji="1" lang="en-US" altLang="ko-KR" sz="1700" b="1" dirty="0"/>
              <a:t>,</a:t>
            </a:r>
            <a:r>
              <a:rPr kumimoji="1" lang="ko-KR" altLang="en-US" sz="1700" b="1" dirty="0"/>
              <a:t> 애플리케이션이 종료되면 메모리에 올라가 있던 모든 데이터가 사라진다</a:t>
            </a:r>
            <a:r>
              <a:rPr kumimoji="1" lang="en-US" altLang="ko-KR" sz="1700" b="1" dirty="0"/>
              <a:t>.</a:t>
            </a:r>
            <a:r>
              <a:rPr kumimoji="1" lang="ko-KR" altLang="en-US" sz="1700" b="1" dirty="0"/>
              <a:t>  </a:t>
            </a:r>
            <a:endParaRPr kumimoji="1" lang="en-US" altLang="ko-KR" sz="17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ko-KR" altLang="en-US" sz="1700" b="1" dirty="0"/>
              <a:t>즉 휘발성이다</a:t>
            </a:r>
            <a:r>
              <a:rPr kumimoji="1" lang="en-US" altLang="ko-KR" sz="1700" b="1" dirty="0"/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kumimoji="1" lang="en-US" altLang="ko-KR" sz="17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kumimoji="1" lang="en-US" altLang="ko-KR" sz="17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1" lang="en-US" altLang="ko-KR" sz="17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ko-KR" altLang="en-US" sz="1700" b="1" dirty="0"/>
              <a:t> </a:t>
            </a:r>
            <a:endParaRPr kumimoji="1" lang="en-US" altLang="ko-KR" sz="17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kumimoji="1" lang="en-US" altLang="en-US" sz="17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kumimoji="1"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900904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28754F-E2CC-A974-B8BB-E659813036CC}"/>
              </a:ext>
            </a:extLst>
          </p:cNvPr>
          <p:cNvSpPr txBox="1"/>
          <p:nvPr/>
        </p:nvSpPr>
        <p:spPr>
          <a:xfrm>
            <a:off x="838201" y="2136299"/>
            <a:ext cx="5981278" cy="3690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kumimoji="1" lang="en-US" altLang="ko-KR" sz="20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kumimoji="1" lang="en-US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2EDA63-48BC-2441-78B9-40B4EAD52CB6}"/>
              </a:ext>
            </a:extLst>
          </p:cNvPr>
          <p:cNvSpPr txBox="1"/>
          <p:nvPr/>
        </p:nvSpPr>
        <p:spPr>
          <a:xfrm>
            <a:off x="631042" y="0"/>
            <a:ext cx="5981278" cy="168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kumimoji="1" lang="en-US" altLang="en-US" sz="4000" b="1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CF4AC9-2B44-11D9-BCF7-17DB0DDC553A}"/>
              </a:ext>
            </a:extLst>
          </p:cNvPr>
          <p:cNvSpPr txBox="1"/>
          <p:nvPr/>
        </p:nvSpPr>
        <p:spPr>
          <a:xfrm>
            <a:off x="416689" y="405114"/>
            <a:ext cx="216446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b="1" dirty="0" err="1"/>
              <a:t>pom.xml</a:t>
            </a:r>
            <a:endParaRPr kumimoji="1" lang="ko-Kore-KR" altLang="en-US" sz="25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00C4D5-39C6-E771-B297-7A9E43DE766E}"/>
              </a:ext>
            </a:extLst>
          </p:cNvPr>
          <p:cNvSpPr txBox="1"/>
          <p:nvPr/>
        </p:nvSpPr>
        <p:spPr>
          <a:xfrm>
            <a:off x="416689" y="997429"/>
            <a:ext cx="60998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effectLst/>
                <a:latin typeface="Helvetica Neue" panose="02000503000000020004" pitchFamily="2" charset="0"/>
              </a:rPr>
              <a:t>&lt;dependency&gt;</a:t>
            </a:r>
          </a:p>
          <a:p>
            <a:r>
              <a:rPr lang="en" altLang="ko-Kore-KR" dirty="0">
                <a:effectLst/>
                <a:latin typeface="Helvetica Neue" panose="02000503000000020004" pitchFamily="2" charset="0"/>
              </a:rPr>
              <a:t>    &lt;</a:t>
            </a:r>
            <a:r>
              <a:rPr lang="en" altLang="ko-Kore-KR" dirty="0" err="1">
                <a:effectLst/>
                <a:latin typeface="Helvetica Neue" panose="02000503000000020004" pitchFamily="2" charset="0"/>
              </a:rPr>
              <a:t>groupId</a:t>
            </a:r>
            <a:r>
              <a:rPr lang="en" altLang="ko-Kore-KR" dirty="0">
                <a:effectLst/>
                <a:latin typeface="Helvetica Neue" panose="02000503000000020004" pitchFamily="2" charset="0"/>
              </a:rPr>
              <a:t>&gt;</a:t>
            </a:r>
            <a:r>
              <a:rPr lang="en" altLang="ko-Kore-KR" dirty="0" err="1">
                <a:effectLst/>
                <a:latin typeface="Helvetica Neue" panose="02000503000000020004" pitchFamily="2" charset="0"/>
              </a:rPr>
              <a:t>org.springframework.boot</a:t>
            </a:r>
            <a:r>
              <a:rPr lang="en" altLang="ko-Kore-KR" dirty="0">
                <a:effectLst/>
                <a:latin typeface="Helvetica Neue" panose="02000503000000020004" pitchFamily="2" charset="0"/>
              </a:rPr>
              <a:t>&lt;/</a:t>
            </a:r>
            <a:r>
              <a:rPr lang="en" altLang="ko-Kore-KR" dirty="0" err="1">
                <a:effectLst/>
                <a:latin typeface="Helvetica Neue" panose="02000503000000020004" pitchFamily="2" charset="0"/>
              </a:rPr>
              <a:t>groupId</a:t>
            </a:r>
            <a:r>
              <a:rPr lang="en" altLang="ko-Kore-KR" dirty="0">
                <a:effectLst/>
                <a:latin typeface="Helvetica Neue" panose="02000503000000020004" pitchFamily="2" charset="0"/>
              </a:rPr>
              <a:t>&gt;</a:t>
            </a:r>
          </a:p>
          <a:p>
            <a:r>
              <a:rPr lang="en" altLang="ko-Kore-KR" dirty="0">
                <a:effectLst/>
                <a:latin typeface="Helvetica Neue" panose="02000503000000020004" pitchFamily="2" charset="0"/>
              </a:rPr>
              <a:t>    &lt;</a:t>
            </a:r>
            <a:r>
              <a:rPr lang="en" altLang="ko-Kore-KR" dirty="0" err="1">
                <a:effectLst/>
                <a:latin typeface="Helvetica Neue" panose="02000503000000020004" pitchFamily="2" charset="0"/>
              </a:rPr>
              <a:t>artifactId</a:t>
            </a:r>
            <a:r>
              <a:rPr lang="en" altLang="ko-Kore-KR" dirty="0">
                <a:effectLst/>
                <a:latin typeface="Helvetica Neue" panose="02000503000000020004" pitchFamily="2" charset="0"/>
              </a:rPr>
              <a:t>&gt;spring-boot-starter-data-</a:t>
            </a:r>
            <a:r>
              <a:rPr lang="en" altLang="ko-Kore-KR" dirty="0" err="1">
                <a:effectLst/>
                <a:latin typeface="Helvetica Neue" panose="02000503000000020004" pitchFamily="2" charset="0"/>
              </a:rPr>
              <a:t>jpa</a:t>
            </a:r>
            <a:r>
              <a:rPr lang="en" altLang="ko-Kore-KR" dirty="0">
                <a:effectLst/>
                <a:latin typeface="Helvetica Neue" panose="02000503000000020004" pitchFamily="2" charset="0"/>
              </a:rPr>
              <a:t>&lt;/</a:t>
            </a:r>
            <a:r>
              <a:rPr lang="en" altLang="ko-Kore-KR" dirty="0" err="1">
                <a:effectLst/>
                <a:latin typeface="Helvetica Neue" panose="02000503000000020004" pitchFamily="2" charset="0"/>
              </a:rPr>
              <a:t>artifactId</a:t>
            </a:r>
            <a:r>
              <a:rPr lang="en" altLang="ko-Kore-KR" dirty="0">
                <a:effectLst/>
                <a:latin typeface="Helvetica Neue" panose="02000503000000020004" pitchFamily="2" charset="0"/>
              </a:rPr>
              <a:t>&gt;</a:t>
            </a:r>
          </a:p>
          <a:p>
            <a:r>
              <a:rPr lang="en" altLang="ko-Kore-KR" dirty="0">
                <a:effectLst/>
                <a:latin typeface="Helvetica Neue" panose="02000503000000020004" pitchFamily="2" charset="0"/>
              </a:rPr>
              <a:t>&lt;/dependency&gt;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2625F0-3991-1247-6CB9-748F2A350013}"/>
              </a:ext>
            </a:extLst>
          </p:cNvPr>
          <p:cNvSpPr txBox="1"/>
          <p:nvPr/>
        </p:nvSpPr>
        <p:spPr>
          <a:xfrm>
            <a:off x="420547" y="2551837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effectLst/>
                <a:latin typeface="Helvetica Neue" panose="02000503000000020004" pitchFamily="2" charset="0"/>
              </a:rPr>
              <a:t>&lt;dependency&gt;</a:t>
            </a:r>
          </a:p>
          <a:p>
            <a:r>
              <a:rPr lang="en" altLang="ko-Kore-KR" dirty="0">
                <a:effectLst/>
                <a:latin typeface="Helvetica Neue" panose="02000503000000020004" pitchFamily="2" charset="0"/>
              </a:rPr>
              <a:t>    &lt;</a:t>
            </a:r>
            <a:r>
              <a:rPr lang="en" altLang="ko-Kore-KR" dirty="0" err="1">
                <a:effectLst/>
                <a:latin typeface="Helvetica Neue" panose="02000503000000020004" pitchFamily="2" charset="0"/>
              </a:rPr>
              <a:t>groupId</a:t>
            </a:r>
            <a:r>
              <a:rPr lang="en" altLang="ko-Kore-KR" dirty="0">
                <a:effectLst/>
                <a:latin typeface="Helvetica Neue" panose="02000503000000020004" pitchFamily="2" charset="0"/>
              </a:rPr>
              <a:t>&gt;com.h2database&lt;/</a:t>
            </a:r>
            <a:r>
              <a:rPr lang="en" altLang="ko-Kore-KR" dirty="0" err="1">
                <a:effectLst/>
                <a:latin typeface="Helvetica Neue" panose="02000503000000020004" pitchFamily="2" charset="0"/>
              </a:rPr>
              <a:t>groupId</a:t>
            </a:r>
            <a:r>
              <a:rPr lang="en" altLang="ko-Kore-KR" dirty="0">
                <a:effectLst/>
                <a:latin typeface="Helvetica Neue" panose="02000503000000020004" pitchFamily="2" charset="0"/>
              </a:rPr>
              <a:t>&gt;</a:t>
            </a:r>
          </a:p>
          <a:p>
            <a:r>
              <a:rPr lang="en" altLang="ko-Kore-KR" dirty="0">
                <a:effectLst/>
                <a:latin typeface="Helvetica Neue" panose="02000503000000020004" pitchFamily="2" charset="0"/>
              </a:rPr>
              <a:t>    &lt;</a:t>
            </a:r>
            <a:r>
              <a:rPr lang="en" altLang="ko-Kore-KR" dirty="0" err="1">
                <a:effectLst/>
                <a:latin typeface="Helvetica Neue" panose="02000503000000020004" pitchFamily="2" charset="0"/>
              </a:rPr>
              <a:t>artifactId</a:t>
            </a:r>
            <a:r>
              <a:rPr lang="en" altLang="ko-Kore-KR" dirty="0">
                <a:effectLst/>
                <a:latin typeface="Helvetica Neue" panose="02000503000000020004" pitchFamily="2" charset="0"/>
              </a:rPr>
              <a:t>&gt;h2&lt;/</a:t>
            </a:r>
            <a:r>
              <a:rPr lang="en" altLang="ko-Kore-KR" dirty="0" err="1">
                <a:effectLst/>
                <a:latin typeface="Helvetica Neue" panose="02000503000000020004" pitchFamily="2" charset="0"/>
              </a:rPr>
              <a:t>artifactId</a:t>
            </a:r>
            <a:r>
              <a:rPr lang="en" altLang="ko-Kore-KR" dirty="0">
                <a:effectLst/>
                <a:latin typeface="Helvetica Neue" panose="02000503000000020004" pitchFamily="2" charset="0"/>
              </a:rPr>
              <a:t>&gt;</a:t>
            </a:r>
          </a:p>
          <a:p>
            <a:r>
              <a:rPr lang="en" altLang="ko-Kore-KR" dirty="0">
                <a:effectLst/>
                <a:latin typeface="Helvetica Neue" panose="02000503000000020004" pitchFamily="2" charset="0"/>
              </a:rPr>
              <a:t>    &lt;version&gt;2.2.224&lt;/version&gt;</a:t>
            </a:r>
          </a:p>
          <a:p>
            <a:r>
              <a:rPr lang="en" altLang="ko-Kore-KR" dirty="0">
                <a:effectLst/>
                <a:latin typeface="Helvetica Neue" panose="02000503000000020004" pitchFamily="2" charset="0"/>
              </a:rPr>
              <a:t>    &lt;scope&gt;runtime&lt;/scope&gt;</a:t>
            </a:r>
          </a:p>
          <a:p>
            <a:r>
              <a:rPr lang="en" altLang="ko-Kore-KR" dirty="0">
                <a:effectLst/>
                <a:latin typeface="Helvetica Neue" panose="02000503000000020004" pitchFamily="2" charset="0"/>
              </a:rPr>
              <a:t>&lt;/dependency&gt;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D5DDD-6B23-09B7-AB09-B8B6224ECA14}"/>
              </a:ext>
            </a:extLst>
          </p:cNvPr>
          <p:cNvSpPr txBox="1"/>
          <p:nvPr/>
        </p:nvSpPr>
        <p:spPr>
          <a:xfrm>
            <a:off x="420547" y="222820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-&gt;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손쉽게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데이터베이스와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연결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가능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 </a:t>
            </a:r>
            <a:endParaRPr lang="ko-KR" altLang="en-US" b="1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17F636-2655-E858-AD21-1BDBB454D8F9}"/>
              </a:ext>
            </a:extLst>
          </p:cNvPr>
          <p:cNvSpPr txBox="1"/>
          <p:nvPr/>
        </p:nvSpPr>
        <p:spPr>
          <a:xfrm>
            <a:off x="268941" y="444512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1" dirty="0">
                <a:effectLst/>
                <a:latin typeface="Helvetica Neue" panose="02000503000000020004" pitchFamily="2" charset="0"/>
              </a:rPr>
              <a:t>-&gt; H2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의존성</a:t>
            </a:r>
            <a:r>
              <a:rPr lang="ko-KR" altLang="en-US" b="1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추가</a:t>
            </a:r>
            <a:endParaRPr lang="ko-KR" altLang="en-US" b="1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6B35D7-F154-61EC-8DD9-402FAC8BA172}"/>
              </a:ext>
            </a:extLst>
          </p:cNvPr>
          <p:cNvSpPr txBox="1"/>
          <p:nvPr/>
        </p:nvSpPr>
        <p:spPr>
          <a:xfrm>
            <a:off x="5576047" y="2805520"/>
            <a:ext cx="63971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effectLst/>
                <a:latin typeface="Helvetica Neue" panose="02000503000000020004" pitchFamily="2" charset="0"/>
              </a:rPr>
              <a:t>데이터베이스는 </a:t>
            </a:r>
            <a:r>
              <a:rPr lang="en" altLang="ko-Kore-KR" b="1" dirty="0">
                <a:effectLst/>
                <a:latin typeface="Helvetica Neue" panose="02000503000000020004" pitchFamily="2" charset="0"/>
              </a:rPr>
              <a:t>jdbc:h2:mem: </a:t>
            </a:r>
            <a:r>
              <a:rPr lang="ko-KR" altLang="en-US" b="1" dirty="0">
                <a:effectLst/>
                <a:latin typeface="Helvetica Neue" panose="02000503000000020004" pitchFamily="2" charset="0"/>
              </a:rPr>
              <a:t>그리고 특정한 </a:t>
            </a:r>
            <a:r>
              <a:rPr lang="en" altLang="ko-Kore-KR" b="1" dirty="0">
                <a:effectLst/>
                <a:latin typeface="Helvetica Neue" panose="02000503000000020004" pitchFamily="2" charset="0"/>
              </a:rPr>
              <a:t>URL </a:t>
            </a:r>
            <a:r>
              <a:rPr lang="ko-KR" altLang="en-US" b="1" dirty="0">
                <a:effectLst/>
                <a:latin typeface="Helvetica Neue" panose="02000503000000020004" pitchFamily="2" charset="0"/>
              </a:rPr>
              <a:t>에 연결 </a:t>
            </a:r>
          </a:p>
          <a:p>
            <a:r>
              <a:rPr lang="en-US" altLang="ko-KR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-&gt; </a:t>
            </a:r>
            <a:r>
              <a:rPr lang="ko-KR" altLang="en-US" b="1" dirty="0">
                <a:solidFill>
                  <a:srgbClr val="FF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이것은</a:t>
            </a:r>
            <a:r>
              <a:rPr lang="ko-KR" altLang="en-US" b="1" dirty="0">
                <a:solidFill>
                  <a:srgbClr val="FF0000"/>
                </a:solidFill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서버를</a:t>
            </a:r>
            <a:r>
              <a:rPr lang="ko-KR" altLang="en-US" b="1" dirty="0">
                <a:solidFill>
                  <a:srgbClr val="FF0000"/>
                </a:solidFill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재시동할</a:t>
            </a:r>
            <a:r>
              <a:rPr lang="en-US" altLang="ko-KR" b="1" dirty="0">
                <a:solidFill>
                  <a:srgbClr val="FF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때마다</a:t>
            </a:r>
            <a:r>
              <a:rPr lang="ko-KR" altLang="en-US" b="1" dirty="0">
                <a:solidFill>
                  <a:srgbClr val="FF0000"/>
                </a:solidFill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바뀐다</a:t>
            </a:r>
          </a:p>
        </p:txBody>
      </p:sp>
    </p:spTree>
    <p:extLst>
      <p:ext uri="{BB962C8B-B14F-4D97-AF65-F5344CB8AC3E}">
        <p14:creationId xmlns:p14="http://schemas.microsoft.com/office/powerpoint/2010/main" val="2317224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28754F-E2CC-A974-B8BB-E659813036CC}"/>
              </a:ext>
            </a:extLst>
          </p:cNvPr>
          <p:cNvSpPr txBox="1"/>
          <p:nvPr/>
        </p:nvSpPr>
        <p:spPr>
          <a:xfrm>
            <a:off x="838201" y="2136299"/>
            <a:ext cx="5981278" cy="3690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kumimoji="1" lang="en-US" altLang="ko-KR" sz="20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kumimoji="1" lang="en-US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0E1F11-30F0-5B52-8409-28C86B02AEFB}"/>
              </a:ext>
            </a:extLst>
          </p:cNvPr>
          <p:cNvSpPr txBox="1"/>
          <p:nvPr/>
        </p:nvSpPr>
        <p:spPr>
          <a:xfrm>
            <a:off x="430306" y="661818"/>
            <a:ext cx="6096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2500" b="1" dirty="0" err="1">
                <a:effectLst/>
                <a:latin typeface="Helvetica Neue" panose="02000503000000020004" pitchFamily="2" charset="0"/>
              </a:rPr>
              <a:t>application.properties</a:t>
            </a:r>
            <a:r>
              <a:rPr lang="en" altLang="ko-Kore-KR" sz="2500" b="1" dirty="0">
                <a:effectLst/>
                <a:latin typeface="Helvetica Neue" panose="02000503000000020004" pitchFamily="2" charset="0"/>
              </a:rPr>
              <a:t>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2540A1-F7E6-4015-E5F7-14E107C35C12}"/>
              </a:ext>
            </a:extLst>
          </p:cNvPr>
          <p:cNvSpPr txBox="1"/>
          <p:nvPr/>
        </p:nvSpPr>
        <p:spPr>
          <a:xfrm>
            <a:off x="430306" y="145291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effectLst/>
                <a:latin typeface="Helvetica Neue" panose="02000503000000020004" pitchFamily="2" charset="0"/>
              </a:rPr>
              <a:t>spring.datasource.url</a:t>
            </a:r>
            <a:r>
              <a:rPr lang="en" altLang="ko-Kore-KR" dirty="0">
                <a:effectLst/>
                <a:latin typeface="Helvetica Neue" panose="02000503000000020004" pitchFamily="2" charset="0"/>
              </a:rPr>
              <a:t>=jdbc:h2:mem:testdb</a:t>
            </a:r>
          </a:p>
        </p:txBody>
      </p:sp>
      <p:pic>
        <p:nvPicPr>
          <p:cNvPr id="8" name="그림 7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9F355A5D-9BA7-8301-02BB-DCB85771C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06" y="2217106"/>
            <a:ext cx="4386356" cy="3979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08C95B-91E6-FB75-983E-83ACBAB8B42B}"/>
              </a:ext>
            </a:extLst>
          </p:cNvPr>
          <p:cNvSpPr txBox="1"/>
          <p:nvPr/>
        </p:nvSpPr>
        <p:spPr>
          <a:xfrm>
            <a:off x="5665694" y="698866"/>
            <a:ext cx="6096000" cy="754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-&gt; </a:t>
            </a:r>
            <a:r>
              <a:rPr lang="en-US" altLang="ko-KR" sz="2500" b="1" dirty="0">
                <a:solidFill>
                  <a:srgbClr val="FF0000"/>
                </a:solidFill>
                <a:latin typeface="Helvetica Neue" panose="02000503000000020004" pitchFamily="2" charset="0"/>
              </a:rPr>
              <a:t>H2 </a:t>
            </a:r>
            <a:r>
              <a:rPr lang="ko-KR" altLang="en-US" sz="2500" b="1" dirty="0">
                <a:solidFill>
                  <a:srgbClr val="FF0000"/>
                </a:solidFill>
                <a:latin typeface="Helvetica Neue" panose="02000503000000020004" pitchFamily="2" charset="0"/>
              </a:rPr>
              <a:t>콘솔 접속 </a:t>
            </a:r>
            <a:r>
              <a:rPr lang="ko-KR" altLang="en-US" sz="2500" b="1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오류 발생 </a:t>
            </a:r>
          </a:p>
          <a:p>
            <a:r>
              <a:rPr lang="en-US" altLang="ko-KR" b="1" dirty="0">
                <a:latin typeface="Helvetica Neue" panose="02000503000000020004" pitchFamily="2" charset="0"/>
              </a:rPr>
              <a:t>Why? : </a:t>
            </a:r>
            <a:r>
              <a:rPr lang="en-US" altLang="ko-KR" b="1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ore-KR" b="1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spring security</a:t>
            </a:r>
            <a:r>
              <a:rPr lang="en" altLang="ko-Kore-KR" b="1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</a:t>
            </a:r>
            <a:r>
              <a:rPr lang="ko-KR" altLang="en-US" b="1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의한</a:t>
            </a:r>
            <a:r>
              <a:rPr lang="ko-KR" altLang="en-US" b="1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금지</a:t>
            </a:r>
            <a:r>
              <a:rPr lang="ko-KR" altLang="en-US" b="1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때문</a:t>
            </a:r>
            <a:r>
              <a:rPr lang="ko-KR" altLang="en-US" b="1" dirty="0">
                <a:effectLst/>
                <a:latin typeface="Helvetica Neue" panose="02000503000000020004" pitchFamily="2" charset="0"/>
              </a:rPr>
              <a:t>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68E5B5-943F-27EE-178A-012B4A73F932}"/>
              </a:ext>
            </a:extLst>
          </p:cNvPr>
          <p:cNvSpPr txBox="1"/>
          <p:nvPr/>
        </p:nvSpPr>
        <p:spPr>
          <a:xfrm>
            <a:off x="5662820" y="3467980"/>
            <a:ext cx="609887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effectLst/>
                <a:latin typeface="Helvetica Neue" panose="02000503000000020004" pitchFamily="2" charset="0"/>
              </a:rPr>
              <a:t>아무것도 설정하지 않으면 두가지가 설정된다</a:t>
            </a:r>
            <a:r>
              <a:rPr lang="en-US" altLang="ko-KR" b="1" dirty="0">
                <a:effectLst/>
                <a:latin typeface="Helvetica Neue" panose="02000503000000020004" pitchFamily="2" charset="0"/>
              </a:rPr>
              <a:t>.</a:t>
            </a:r>
            <a:r>
              <a:rPr lang="ko-KR" altLang="en-US" b="1" dirty="0">
                <a:effectLst/>
                <a:latin typeface="Helvetica Neue" panose="02000503000000020004" pitchFamily="2" charset="0"/>
              </a:rPr>
              <a:t> </a:t>
            </a:r>
            <a:r>
              <a:rPr lang="en-US" altLang="ko-KR" b="1" dirty="0">
                <a:effectLst/>
                <a:latin typeface="Helvetica Neue" panose="02000503000000020004" pitchFamily="2" charset="0"/>
              </a:rPr>
              <a:t>(</a:t>
            </a:r>
            <a:r>
              <a:rPr lang="ko-KR" altLang="en-US" b="1" dirty="0">
                <a:effectLst/>
                <a:latin typeface="Helvetica Neue" panose="02000503000000020004" pitchFamily="2" charset="0"/>
              </a:rPr>
              <a:t>기본기능</a:t>
            </a:r>
            <a:r>
              <a:rPr lang="en-US" altLang="ko-KR" b="1" dirty="0">
                <a:effectLst/>
                <a:latin typeface="Helvetica Neue" panose="02000503000000020004" pitchFamily="2" charset="0"/>
              </a:rPr>
              <a:t>)</a:t>
            </a:r>
          </a:p>
          <a:p>
            <a:endParaRPr lang="en-US" altLang="ko-KR" b="1" dirty="0">
              <a:effectLst/>
              <a:latin typeface="Helvetica Neue" panose="02000503000000020004" pitchFamily="2" charset="0"/>
            </a:endParaRPr>
          </a:p>
          <a:p>
            <a:pPr>
              <a:buFont typeface="+mj-lt"/>
              <a:buAutoNum type="arabicPeriod"/>
            </a:pPr>
            <a:r>
              <a:rPr lang="ko-KR" altLang="en-US" b="1" dirty="0">
                <a:effectLst/>
                <a:latin typeface="Helvetica Neue" panose="02000503000000020004" pitchFamily="2" charset="0"/>
              </a:rPr>
              <a:t>모든 </a:t>
            </a:r>
            <a:r>
              <a:rPr lang="en" altLang="ko-Kore-KR" b="1" dirty="0">
                <a:effectLst/>
                <a:latin typeface="Helvetica Neue" panose="02000503000000020004" pitchFamily="2" charset="0"/>
              </a:rPr>
              <a:t>URL </a:t>
            </a:r>
            <a:r>
              <a:rPr lang="ko-KR" altLang="en-US" b="1" dirty="0">
                <a:effectLst/>
                <a:latin typeface="Helvetica Neue" panose="02000503000000020004" pitchFamily="2" charset="0"/>
              </a:rPr>
              <a:t>보호</a:t>
            </a:r>
            <a:endParaRPr lang="en-US" altLang="ko-KR" b="1" dirty="0">
              <a:effectLst/>
              <a:latin typeface="Helvetica Neue" panose="02000503000000020004" pitchFamily="2" charset="0"/>
            </a:endParaRPr>
          </a:p>
          <a:p>
            <a:pPr>
              <a:buFont typeface="+mj-lt"/>
              <a:buAutoNum type="arabicPeriod"/>
            </a:pPr>
            <a:endParaRPr lang="ko-KR" altLang="en-US" b="1" dirty="0">
              <a:effectLst/>
              <a:latin typeface="Helvetica Neue" panose="02000503000000020004" pitchFamily="2" charset="0"/>
            </a:endParaRPr>
          </a:p>
          <a:p>
            <a:pPr>
              <a:buFont typeface="+mj-lt"/>
              <a:buAutoNum type="arabicPeriod"/>
            </a:pPr>
            <a:r>
              <a:rPr lang="ko-KR" altLang="en-US" b="1" dirty="0">
                <a:effectLst/>
                <a:latin typeface="Helvetica Neue" panose="02000503000000020004" pitchFamily="2" charset="0"/>
              </a:rPr>
              <a:t>승인되지 않은 요청에 대해서는 로그인 양식이 표시</a:t>
            </a:r>
            <a:endParaRPr lang="en-US" altLang="ko-KR" b="1" dirty="0">
              <a:effectLst/>
              <a:latin typeface="Helvetica Neue" panose="02000503000000020004" pitchFamily="2" charset="0"/>
            </a:endParaRPr>
          </a:p>
          <a:p>
            <a:r>
              <a:rPr lang="ko-KR" altLang="en-US" b="1" dirty="0">
                <a:effectLst/>
                <a:latin typeface="Helvetica Neue" panose="02000503000000020004" pitchFamily="2" charset="0"/>
              </a:rPr>
              <a:t> </a:t>
            </a:r>
          </a:p>
          <a:p>
            <a:r>
              <a:rPr lang="en" altLang="ko-Kore-KR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h2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접근하려면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사이트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간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요청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위조</a:t>
            </a:r>
            <a:r>
              <a:rPr lang="en-US" altLang="ko-KR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(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즉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" altLang="ko-Kore-KR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CSRF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라는것을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비활성화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해야</a:t>
            </a:r>
            <a:r>
              <a:rPr lang="ko-KR" altLang="en-US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한다</a:t>
            </a:r>
            <a:r>
              <a:rPr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en-US" altLang="ko-KR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)</a:t>
            </a:r>
            <a:endParaRPr lang="ko-KR" altLang="en-US" b="1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6243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28754F-E2CC-A974-B8BB-E659813036CC}"/>
              </a:ext>
            </a:extLst>
          </p:cNvPr>
          <p:cNvSpPr txBox="1"/>
          <p:nvPr/>
        </p:nvSpPr>
        <p:spPr>
          <a:xfrm>
            <a:off x="838201" y="2136299"/>
            <a:ext cx="5981278" cy="3690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kumimoji="1" lang="en-US" altLang="ko-KR" sz="20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kumimoji="1" lang="en-US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FA319E-B1F4-4BCB-124F-D80417B72E25}"/>
              </a:ext>
            </a:extLst>
          </p:cNvPr>
          <p:cNvSpPr txBox="1"/>
          <p:nvPr/>
        </p:nvSpPr>
        <p:spPr>
          <a:xfrm>
            <a:off x="409755" y="1154967"/>
            <a:ext cx="640972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1" dirty="0">
                <a:effectLst/>
                <a:latin typeface="Helvetica Neue" panose="02000503000000020004" pitchFamily="2" charset="0"/>
              </a:rPr>
              <a:t>@Bean</a:t>
            </a:r>
          </a:p>
          <a:p>
            <a:r>
              <a:rPr lang="en" altLang="ko-Kore-KR" b="1" dirty="0">
                <a:effectLst/>
                <a:latin typeface="Helvetica Neue" panose="02000503000000020004" pitchFamily="2" charset="0"/>
              </a:rPr>
              <a:t>public </a:t>
            </a:r>
            <a:r>
              <a:rPr lang="en" altLang="ko-Kore-KR" b="1" dirty="0" err="1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SecurityFilterChain</a:t>
            </a:r>
            <a:r>
              <a:rPr lang="en" altLang="ko-Kore-KR" b="1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ore-KR" b="1" dirty="0" err="1">
                <a:effectLst/>
                <a:latin typeface="Helvetica Neue" panose="02000503000000020004" pitchFamily="2" charset="0"/>
              </a:rPr>
              <a:t>filterChain</a:t>
            </a:r>
            <a:r>
              <a:rPr lang="en" altLang="ko-Kore-KR" b="1" dirty="0">
                <a:effectLst/>
                <a:latin typeface="Helvetica Neue" panose="02000503000000020004" pitchFamily="2" charset="0"/>
              </a:rPr>
              <a:t>(</a:t>
            </a:r>
            <a:r>
              <a:rPr lang="en" altLang="ko-Kore-KR" b="1" dirty="0" err="1">
                <a:effectLst/>
                <a:latin typeface="Helvetica Neue" panose="02000503000000020004" pitchFamily="2" charset="0"/>
              </a:rPr>
              <a:t>HttpSecurity</a:t>
            </a:r>
            <a:r>
              <a:rPr lang="en" altLang="ko-Kore-KR" b="1" dirty="0">
                <a:effectLst/>
                <a:latin typeface="Helvetica Neue" panose="02000503000000020004" pitchFamily="2" charset="0"/>
              </a:rPr>
              <a:t> http) throws Exception {</a:t>
            </a:r>
          </a:p>
          <a:p>
            <a:br>
              <a:rPr lang="en" altLang="ko-Kore-KR" b="1" dirty="0">
                <a:effectLst/>
                <a:latin typeface="Helvetica Neue" panose="02000503000000020004" pitchFamily="2" charset="0"/>
              </a:rPr>
            </a:br>
            <a:endParaRPr lang="en" altLang="ko-Kore-KR" b="1" dirty="0">
              <a:effectLst/>
              <a:latin typeface="Helvetica Neue" panose="02000503000000020004" pitchFamily="2" charset="0"/>
            </a:endParaRPr>
          </a:p>
          <a:p>
            <a:r>
              <a:rPr lang="en" altLang="ko-Kore-KR" b="1" dirty="0">
                <a:effectLst/>
                <a:latin typeface="Helvetica Neue" panose="02000503000000020004" pitchFamily="2" charset="0"/>
              </a:rPr>
              <a:t>    </a:t>
            </a:r>
            <a:r>
              <a:rPr lang="en" altLang="ko-Kore-KR" b="1" dirty="0">
                <a:effectLst/>
                <a:highlight>
                  <a:srgbClr val="FFFF00"/>
                </a:highlight>
                <a:latin typeface="Helvetica Neue" panose="02000503000000020004" pitchFamily="2" charset="0"/>
              </a:rPr>
              <a:t>// </a:t>
            </a:r>
            <a:r>
              <a:rPr lang="ko-KR" altLang="en-US" b="1" dirty="0">
                <a:effectLst/>
                <a:highlight>
                  <a:srgbClr val="FFFF00"/>
                </a:highlight>
                <a:latin typeface="Helvetica Neue" panose="02000503000000020004" pitchFamily="2" charset="0"/>
              </a:rPr>
              <a:t>승인을 어떻게 할 것인가를 구현</a:t>
            </a:r>
          </a:p>
          <a:p>
            <a:r>
              <a:rPr lang="ko-KR" altLang="en-US" b="1" dirty="0">
                <a:effectLst/>
                <a:latin typeface="Helvetica Neue" panose="02000503000000020004" pitchFamily="2" charset="0"/>
              </a:rPr>
              <a:t>    </a:t>
            </a:r>
            <a:r>
              <a:rPr lang="en" altLang="ko-Kore-KR" b="1" dirty="0" err="1">
                <a:effectLst/>
                <a:latin typeface="Helvetica Neue" panose="02000503000000020004" pitchFamily="2" charset="0"/>
              </a:rPr>
              <a:t>http.authorizeHttpRequests</a:t>
            </a:r>
            <a:r>
              <a:rPr lang="en" altLang="ko-Kore-KR" b="1" dirty="0">
                <a:effectLst/>
                <a:latin typeface="Helvetica Neue" panose="02000503000000020004" pitchFamily="2" charset="0"/>
              </a:rPr>
              <a:t>(</a:t>
            </a:r>
          </a:p>
          <a:p>
            <a:r>
              <a:rPr lang="en" altLang="ko-Kore-KR" b="1" dirty="0">
                <a:effectLst/>
                <a:latin typeface="Helvetica Neue" panose="02000503000000020004" pitchFamily="2" charset="0"/>
              </a:rPr>
              <a:t>            auth -&gt; </a:t>
            </a:r>
            <a:r>
              <a:rPr lang="en" altLang="ko-Kore-KR" b="1" dirty="0" err="1">
                <a:effectLst/>
                <a:latin typeface="Helvetica Neue" panose="02000503000000020004" pitchFamily="2" charset="0"/>
              </a:rPr>
              <a:t>auth.anyRequest</a:t>
            </a:r>
            <a:r>
              <a:rPr lang="en" altLang="ko-Kore-KR" b="1" dirty="0">
                <a:effectLst/>
                <a:latin typeface="Helvetica Neue" panose="02000503000000020004" pitchFamily="2" charset="0"/>
              </a:rPr>
              <a:t>().authenticated());</a:t>
            </a:r>
          </a:p>
          <a:p>
            <a:r>
              <a:rPr lang="en" altLang="ko-Kore-KR" b="1" dirty="0">
                <a:effectLst/>
                <a:latin typeface="Helvetica Neue" panose="02000503000000020004" pitchFamily="2" charset="0"/>
              </a:rPr>
              <a:t>   </a:t>
            </a:r>
            <a:r>
              <a:rPr lang="en" altLang="ko-Kore-KR" b="1" dirty="0">
                <a:effectLst/>
                <a:highlight>
                  <a:srgbClr val="FFFF00"/>
                </a:highlight>
                <a:latin typeface="Helvetica Neue" panose="02000503000000020004" pitchFamily="2" charset="0"/>
              </a:rPr>
              <a:t> // </a:t>
            </a:r>
            <a:r>
              <a:rPr lang="en" altLang="ko-Kore-KR" b="1" dirty="0" err="1">
                <a:effectLst/>
                <a:highlight>
                  <a:srgbClr val="FFFF00"/>
                </a:highlight>
                <a:latin typeface="Helvetica Neue" panose="02000503000000020004" pitchFamily="2" charset="0"/>
              </a:rPr>
              <a:t>formLogin</a:t>
            </a:r>
            <a:r>
              <a:rPr lang="en" altLang="ko-Kore-KR" b="1" dirty="0">
                <a:effectLst/>
                <a:highlight>
                  <a:srgbClr val="FFFF00"/>
                </a:highlight>
                <a:latin typeface="Helvetica Neue" panose="02000503000000020004" pitchFamily="2" charset="0"/>
              </a:rPr>
              <a:t> </a:t>
            </a:r>
            <a:r>
              <a:rPr lang="ko-KR" altLang="en-US" b="1" dirty="0">
                <a:effectLst/>
                <a:highlight>
                  <a:srgbClr val="FFFF00"/>
                </a:highlight>
                <a:latin typeface="Helvetica Neue" panose="02000503000000020004" pitchFamily="2" charset="0"/>
              </a:rPr>
              <a:t>을 통해 사용자 이름과 패스워드를 수집할 수 있는 페이지를 표시할 수 있게 함</a:t>
            </a:r>
          </a:p>
          <a:p>
            <a:r>
              <a:rPr lang="ko-KR" altLang="en-US" b="1" dirty="0">
                <a:effectLst/>
                <a:latin typeface="Helvetica Neue" panose="02000503000000020004" pitchFamily="2" charset="0"/>
              </a:rPr>
              <a:t>    </a:t>
            </a:r>
            <a:r>
              <a:rPr lang="en" altLang="ko-Kore-KR" b="1" dirty="0" err="1">
                <a:effectLst/>
                <a:latin typeface="Helvetica Neue" panose="02000503000000020004" pitchFamily="2" charset="0"/>
              </a:rPr>
              <a:t>http.formLogin</a:t>
            </a:r>
            <a:r>
              <a:rPr lang="en" altLang="ko-Kore-KR" b="1" dirty="0">
                <a:effectLst/>
                <a:latin typeface="Helvetica Neue" panose="02000503000000020004" pitchFamily="2" charset="0"/>
              </a:rPr>
              <a:t>(</a:t>
            </a:r>
            <a:r>
              <a:rPr lang="en" altLang="ko-Kore-KR" b="1" i="1" dirty="0" err="1">
                <a:effectLst/>
                <a:latin typeface="Helvetica Neue" panose="02000503000000020004" pitchFamily="2" charset="0"/>
              </a:rPr>
              <a:t>withDefaults</a:t>
            </a:r>
            <a:r>
              <a:rPr lang="en" altLang="ko-Kore-KR" b="1" dirty="0">
                <a:effectLst/>
                <a:latin typeface="Helvetica Neue" panose="02000503000000020004" pitchFamily="2" charset="0"/>
              </a:rPr>
              <a:t>());</a:t>
            </a:r>
          </a:p>
          <a:p>
            <a:br>
              <a:rPr lang="en" altLang="ko-Kore-KR" b="1" dirty="0">
                <a:effectLst/>
                <a:latin typeface="Helvetica Neue" panose="02000503000000020004" pitchFamily="2" charset="0"/>
              </a:rPr>
            </a:br>
            <a:endParaRPr lang="en" altLang="ko-Kore-KR" b="1" dirty="0">
              <a:effectLst/>
              <a:latin typeface="Helvetica Neue" panose="02000503000000020004" pitchFamily="2" charset="0"/>
            </a:endParaRPr>
          </a:p>
          <a:p>
            <a:r>
              <a:rPr lang="en" altLang="ko-Kore-KR" b="1" dirty="0">
                <a:effectLst/>
                <a:latin typeface="Helvetica Neue" panose="02000503000000020004" pitchFamily="2" charset="0"/>
              </a:rPr>
              <a:t>    </a:t>
            </a:r>
            <a:r>
              <a:rPr lang="en" altLang="ko-Kore-KR" b="1" dirty="0">
                <a:effectLst/>
                <a:highlight>
                  <a:srgbClr val="FFFF00"/>
                </a:highlight>
                <a:latin typeface="Helvetica Neue" panose="02000503000000020004" pitchFamily="2" charset="0"/>
              </a:rPr>
              <a:t>// </a:t>
            </a:r>
            <a:r>
              <a:rPr lang="en" altLang="ko-Kore-KR" b="1" dirty="0" err="1">
                <a:effectLst/>
                <a:highlight>
                  <a:srgbClr val="FFFF00"/>
                </a:highlight>
                <a:latin typeface="Helvetica Neue" panose="02000503000000020004" pitchFamily="2" charset="0"/>
              </a:rPr>
              <a:t>csrf</a:t>
            </a:r>
            <a:r>
              <a:rPr lang="en" altLang="ko-Kore-KR" b="1" dirty="0">
                <a:effectLst/>
                <a:highlight>
                  <a:srgbClr val="FFFF00"/>
                </a:highlight>
                <a:latin typeface="Helvetica Neue" panose="02000503000000020004" pitchFamily="2" charset="0"/>
              </a:rPr>
              <a:t> </a:t>
            </a:r>
            <a:r>
              <a:rPr lang="ko-KR" altLang="en-US" b="1" dirty="0" err="1">
                <a:effectLst/>
                <a:highlight>
                  <a:srgbClr val="FFFF00"/>
                </a:highlight>
                <a:latin typeface="Helvetica Neue" panose="02000503000000020004" pitchFamily="2" charset="0"/>
              </a:rPr>
              <a:t>를</a:t>
            </a:r>
            <a:r>
              <a:rPr lang="ko-KR" altLang="en-US" b="1" dirty="0">
                <a:effectLst/>
                <a:highlight>
                  <a:srgbClr val="FFFF00"/>
                </a:highlight>
                <a:latin typeface="Helvetica Neue" panose="02000503000000020004" pitchFamily="2" charset="0"/>
              </a:rPr>
              <a:t> 비활성화</a:t>
            </a:r>
          </a:p>
          <a:p>
            <a:r>
              <a:rPr lang="ko-KR" altLang="en-US" b="1" dirty="0">
                <a:effectLst/>
                <a:latin typeface="Helvetica Neue" panose="02000503000000020004" pitchFamily="2" charset="0"/>
              </a:rPr>
              <a:t>    </a:t>
            </a:r>
            <a:r>
              <a:rPr lang="en" altLang="ko-Kore-KR" b="1" dirty="0" err="1">
                <a:effectLst/>
                <a:latin typeface="Helvetica Neue" panose="02000503000000020004" pitchFamily="2" charset="0"/>
              </a:rPr>
              <a:t>http.csrf</a:t>
            </a:r>
            <a:r>
              <a:rPr lang="en" altLang="ko-Kore-KR" b="1" dirty="0">
                <a:effectLst/>
                <a:latin typeface="Helvetica Neue" panose="02000503000000020004" pitchFamily="2" charset="0"/>
              </a:rPr>
              <a:t>(</a:t>
            </a:r>
            <a:r>
              <a:rPr lang="en" altLang="ko-Kore-KR" b="1" dirty="0" err="1">
                <a:effectLst/>
                <a:latin typeface="Helvetica Neue" panose="02000503000000020004" pitchFamily="2" charset="0"/>
              </a:rPr>
              <a:t>csrf</a:t>
            </a:r>
            <a:r>
              <a:rPr lang="en" altLang="ko-Kore-KR" b="1" dirty="0">
                <a:effectLst/>
                <a:latin typeface="Helvetica Neue" panose="02000503000000020004" pitchFamily="2" charset="0"/>
              </a:rPr>
              <a:t> -&gt; </a:t>
            </a:r>
            <a:r>
              <a:rPr lang="en" altLang="ko-Kore-KR" b="1" dirty="0" err="1">
                <a:effectLst/>
                <a:latin typeface="Helvetica Neue" panose="02000503000000020004" pitchFamily="2" charset="0"/>
              </a:rPr>
              <a:t>csrf.disable</a:t>
            </a:r>
            <a:r>
              <a:rPr lang="en" altLang="ko-Kore-KR" b="1" dirty="0">
                <a:effectLst/>
                <a:latin typeface="Helvetica Neue" panose="02000503000000020004" pitchFamily="2" charset="0"/>
              </a:rPr>
              <a:t>());</a:t>
            </a:r>
          </a:p>
          <a:p>
            <a:r>
              <a:rPr lang="en" altLang="ko-Kore-KR" b="1" dirty="0">
                <a:effectLst/>
                <a:latin typeface="Helvetica Neue" panose="02000503000000020004" pitchFamily="2" charset="0"/>
              </a:rPr>
              <a:t>    </a:t>
            </a:r>
          </a:p>
          <a:p>
            <a:r>
              <a:rPr lang="en" altLang="ko-Kore-KR" b="1" dirty="0">
                <a:effectLst/>
                <a:latin typeface="Helvetica Neue" panose="02000503000000020004" pitchFamily="2" charset="0"/>
              </a:rPr>
              <a:t>    return </a:t>
            </a:r>
            <a:r>
              <a:rPr lang="en" altLang="ko-Kore-KR" b="1" dirty="0" err="1">
                <a:effectLst/>
                <a:latin typeface="Helvetica Neue" panose="02000503000000020004" pitchFamily="2" charset="0"/>
              </a:rPr>
              <a:t>http.build</a:t>
            </a:r>
            <a:r>
              <a:rPr lang="en" altLang="ko-Kore-KR" b="1" dirty="0">
                <a:effectLst/>
                <a:latin typeface="Helvetica Neue" panose="02000503000000020004" pitchFamily="2" charset="0"/>
              </a:rPr>
              <a:t>();</a:t>
            </a:r>
          </a:p>
          <a:p>
            <a:r>
              <a:rPr lang="en" altLang="ko-Kore-KR" b="1" dirty="0">
                <a:effectLst/>
                <a:latin typeface="Helvetica Neue" panose="02000503000000020004" pitchFamily="2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EDC4FE-BF6A-7554-1E15-76F56FCE7075}"/>
              </a:ext>
            </a:extLst>
          </p:cNvPr>
          <p:cNvSpPr txBox="1"/>
          <p:nvPr/>
        </p:nvSpPr>
        <p:spPr>
          <a:xfrm>
            <a:off x="7247925" y="2247424"/>
            <a:ext cx="4731588" cy="3247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2500" b="1" dirty="0" err="1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SecurityFilterChain</a:t>
            </a:r>
            <a:r>
              <a:rPr lang="ko-KR" altLang="en-US" sz="2500" b="1" dirty="0">
                <a:solidFill>
                  <a:srgbClr val="FF0000"/>
                </a:solidFill>
                <a:latin typeface="Helvetica Neue" panose="02000503000000020004" pitchFamily="2" charset="0"/>
              </a:rPr>
              <a:t> </a:t>
            </a:r>
            <a:endParaRPr lang="en" altLang="ko-KR" sz="2500" b="1" dirty="0">
              <a:solidFill>
                <a:srgbClr val="FF0000"/>
              </a:solidFill>
              <a:latin typeface="Helvetica Neue" panose="02000503000000020004" pitchFamily="2" charset="0"/>
            </a:endParaRPr>
          </a:p>
          <a:p>
            <a:r>
              <a:rPr lang="en" altLang="ko-Kore-KR" dirty="0">
                <a:effectLst/>
                <a:latin typeface="Helvetica Neue" panose="02000503000000020004" pitchFamily="2" charset="0"/>
              </a:rPr>
              <a:t> </a:t>
            </a:r>
          </a:p>
          <a:p>
            <a:r>
              <a:rPr lang="ko-KR" altLang="en-US" b="1" dirty="0">
                <a:effectLst/>
                <a:latin typeface="Helvetica Neue" panose="02000503000000020004" pitchFamily="2" charset="0"/>
              </a:rPr>
              <a:t>웹요청이 들어오면 언제나 먼저 이 체인이 그것을 처리한다</a:t>
            </a:r>
            <a:r>
              <a:rPr lang="en-US" altLang="ko-KR" b="1" dirty="0">
                <a:effectLst/>
                <a:latin typeface="Helvetica Neue" panose="02000503000000020004" pitchFamily="2" charset="0"/>
              </a:rPr>
              <a:t>.</a:t>
            </a:r>
            <a:r>
              <a:rPr lang="ko-KR" altLang="en-US" b="1" dirty="0">
                <a:effectLst/>
                <a:latin typeface="Helvetica Neue" panose="02000503000000020004" pitchFamily="2" charset="0"/>
              </a:rPr>
              <a:t> </a:t>
            </a:r>
            <a:endParaRPr lang="en-US" altLang="ko-KR" b="1" dirty="0">
              <a:effectLst/>
              <a:latin typeface="Helvetica Neue" panose="02000503000000020004" pitchFamily="2" charset="0"/>
            </a:endParaRPr>
          </a:p>
          <a:p>
            <a:endParaRPr lang="ko-KR" altLang="en-US" b="1" dirty="0">
              <a:effectLst/>
              <a:latin typeface="Helvetica Neue" panose="02000503000000020004" pitchFamily="2" charset="0"/>
            </a:endParaRPr>
          </a:p>
          <a:p>
            <a:r>
              <a:rPr lang="ko-KR" altLang="en-US" b="1" dirty="0">
                <a:effectLst/>
                <a:latin typeface="Helvetica Neue" panose="02000503000000020004" pitchFamily="2" charset="0"/>
              </a:rPr>
              <a:t> 원래 이 체인은 </a:t>
            </a:r>
            <a:r>
              <a:rPr lang="ko-KR" altLang="en-US" b="1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모든 </a:t>
            </a:r>
            <a:r>
              <a:rPr lang="en-US" altLang="ko-KR" b="1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URL</a:t>
            </a:r>
            <a:r>
              <a:rPr lang="ko-KR" altLang="en-US" b="1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을 보호하는 기능</a:t>
            </a:r>
            <a:r>
              <a:rPr lang="ko-KR" altLang="en-US" b="1" dirty="0">
                <a:effectLst/>
                <a:latin typeface="Helvetica Neue" panose="02000503000000020004" pitchFamily="2" charset="0"/>
              </a:rPr>
              <a:t>과 승인되지 않은 요청에 대해서는 </a:t>
            </a:r>
            <a:r>
              <a:rPr lang="ko-KR" altLang="en-US" b="1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로그인 양식을 표시하는 것</a:t>
            </a:r>
            <a:r>
              <a:rPr lang="ko-KR" altLang="en-US" b="1" dirty="0">
                <a:effectLst/>
                <a:latin typeface="Helvetica Neue" panose="02000503000000020004" pitchFamily="2" charset="0"/>
              </a:rPr>
              <a:t>을 기본으로 처리하는데 밑 코드에서 </a:t>
            </a:r>
            <a:r>
              <a:rPr lang="en-US" altLang="ko-KR" b="1" dirty="0">
                <a:effectLst/>
                <a:latin typeface="Helvetica Neue" panose="02000503000000020004" pitchFamily="2" charset="0"/>
              </a:rPr>
              <a:t>3,4 </a:t>
            </a:r>
            <a:r>
              <a:rPr lang="ko-KR" altLang="en-US" b="1" dirty="0">
                <a:effectLst/>
                <a:latin typeface="Helvetica Neue" panose="02000503000000020004" pitchFamily="2" charset="0"/>
              </a:rPr>
              <a:t>번 추가 처리</a:t>
            </a:r>
          </a:p>
          <a:p>
            <a:r>
              <a:rPr lang="en" altLang="ko-Kore-KR" b="1" dirty="0" err="1">
                <a:effectLst/>
                <a:latin typeface="Helvetica Neue" panose="02000503000000020004" pitchFamily="2" charset="0"/>
              </a:rPr>
              <a:t>SecurityFilterChain</a:t>
            </a:r>
            <a:r>
              <a:rPr lang="en" altLang="ko-Kore-KR" b="1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</a:t>
            </a:r>
            <a:r>
              <a:rPr lang="ko-KR" altLang="en-US" b="1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b="1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오버라이드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한</a:t>
            </a:r>
            <a:r>
              <a:rPr lang="en-US" altLang="ko-KR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것이므로</a:t>
            </a:r>
            <a:r>
              <a:rPr lang="ko-KR" altLang="en-US" b="1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재정의가</a:t>
            </a:r>
            <a:r>
              <a:rPr lang="ko-KR" altLang="en-US" b="1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필요하다</a:t>
            </a:r>
            <a:r>
              <a:rPr lang="en-US" altLang="ko-KR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endParaRPr lang="ko-KR" altLang="en-US" b="1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FB57D9-10B2-7C9C-56DC-7087089A9433}"/>
              </a:ext>
            </a:extLst>
          </p:cNvPr>
          <p:cNvSpPr txBox="1"/>
          <p:nvPr/>
        </p:nvSpPr>
        <p:spPr>
          <a:xfrm>
            <a:off x="409755" y="507857"/>
            <a:ext cx="10712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import static </a:t>
            </a:r>
            <a:r>
              <a:rPr lang="en" altLang="ko-Kore-KR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org.springframework.security.config.Customizer.withDefaults</a:t>
            </a:r>
            <a:r>
              <a:rPr lang="en" altLang="ko-Kore-KR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36ACC9-968F-518A-2629-818EC5A453A9}"/>
              </a:ext>
            </a:extLst>
          </p:cNvPr>
          <p:cNvSpPr txBox="1"/>
          <p:nvPr/>
        </p:nvSpPr>
        <p:spPr>
          <a:xfrm>
            <a:off x="7402010" y="5980811"/>
            <a:ext cx="60998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2000" b="1" dirty="0">
                <a:effectLst/>
                <a:latin typeface="Helvetica Neue" panose="02000503000000020004" pitchFamily="2" charset="0"/>
              </a:rPr>
              <a:t>-&gt;</a:t>
            </a:r>
            <a:r>
              <a:rPr lang="ko-KR" altLang="en-US" sz="2000" b="1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ore-KR" sz="2000" b="1" dirty="0">
                <a:effectLst/>
                <a:latin typeface="Helvetica Neue" panose="02000503000000020004" pitchFamily="2" charset="0"/>
              </a:rPr>
              <a:t> h2 </a:t>
            </a:r>
            <a:r>
              <a:rPr lang="ko-KR" altLang="en-US" sz="2000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콘솔</a:t>
            </a:r>
            <a:r>
              <a:rPr lang="ko-KR" altLang="en-US" sz="2000" b="1" dirty="0">
                <a:effectLst/>
                <a:latin typeface="Helvetica Neue" panose="02000503000000020004" pitchFamily="2" charset="0"/>
              </a:rPr>
              <a:t> 사용 </a:t>
            </a:r>
            <a:r>
              <a:rPr lang="ko-KR" altLang="en-US" sz="2000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가능</a:t>
            </a:r>
            <a:r>
              <a:rPr lang="ko-KR" altLang="en-US" sz="2000" b="1" dirty="0">
                <a:effectLst/>
                <a:latin typeface="Helvetica Neue" panose="02000503000000020004" pitchFamily="2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229135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28754F-E2CC-A974-B8BB-E659813036CC}"/>
              </a:ext>
            </a:extLst>
          </p:cNvPr>
          <p:cNvSpPr txBox="1"/>
          <p:nvPr/>
        </p:nvSpPr>
        <p:spPr>
          <a:xfrm>
            <a:off x="838201" y="2136299"/>
            <a:ext cx="5981278" cy="3690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kumimoji="1" lang="en-US" altLang="ko-KR" sz="20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kumimoji="1" lang="en-US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A9B4EA-AE72-A518-7412-2B0CE70F0512}"/>
              </a:ext>
            </a:extLst>
          </p:cNvPr>
          <p:cNvSpPr txBox="1"/>
          <p:nvPr/>
        </p:nvSpPr>
        <p:spPr>
          <a:xfrm>
            <a:off x="524342" y="0"/>
            <a:ext cx="3436461" cy="168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en-US" sz="3500" b="1" dirty="0">
                <a:latin typeface="+mn-ea"/>
                <a:ea typeface="+mj-ea"/>
                <a:cs typeface="+mj-cs"/>
              </a:rPr>
              <a:t>Entity</a:t>
            </a:r>
            <a:r>
              <a:rPr kumimoji="1" lang="en-US" altLang="en-US" sz="3500" b="1" dirty="0"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BA6C93-7545-AA1F-86B7-C2D4AF657EB8}"/>
              </a:ext>
            </a:extLst>
          </p:cNvPr>
          <p:cNvSpPr txBox="1"/>
          <p:nvPr/>
        </p:nvSpPr>
        <p:spPr>
          <a:xfrm>
            <a:off x="2509325" y="335845"/>
            <a:ext cx="956307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1" dirty="0">
                <a:solidFill>
                  <a:srgbClr val="FF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@Entity</a:t>
            </a:r>
            <a:br>
              <a:rPr lang="en" altLang="ko-Kore-KR" b="1" dirty="0">
                <a:solidFill>
                  <a:srgbClr val="FF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" altLang="ko-Kore-KR" b="1" dirty="0">
                <a:solidFill>
                  <a:srgbClr val="CF8E6D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public class </a:t>
            </a:r>
            <a:r>
              <a:rPr lang="en" altLang="ko-Kore-KR" b="1" dirty="0" err="1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Todo</a:t>
            </a:r>
            <a:r>
              <a:rPr lang="en" altLang="ko-Kore-KR" b="1" dirty="0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{</a:t>
            </a:r>
            <a:br>
              <a:rPr lang="en" altLang="ko-Kore-KR" b="1" dirty="0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" altLang="ko-Kore-KR" b="1" dirty="0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</a:t>
            </a:r>
            <a:r>
              <a:rPr lang="en" altLang="ko-Kore-KR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// </a:t>
            </a:r>
            <a:r>
              <a:rPr lang="en-US" altLang="ko-Kore-KR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</a:t>
            </a:r>
            <a:r>
              <a:rPr lang="en-US" altLang="ko-Kore-KR" b="1" dirty="0">
                <a:solidFill>
                  <a:srgbClr val="7A7E85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ntity</a:t>
            </a:r>
            <a:r>
              <a:rPr lang="ko-KR" altLang="en-US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ko-KR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//</a:t>
            </a:r>
            <a:br>
              <a:rPr lang="en-US" altLang="ko-KR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altLang="ko-KR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// </a:t>
            </a:r>
            <a:r>
              <a:rPr lang="ko-KR" altLang="en-US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cs typeface="Helvetica Neue" panose="02000503000000020004" pitchFamily="2" charset="0"/>
              </a:rPr>
              <a:t>실제 </a:t>
            </a:r>
            <a:r>
              <a:rPr lang="en" altLang="ko-Kore-KR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DB</a:t>
            </a:r>
            <a:r>
              <a:rPr lang="ko-KR" altLang="en-US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cs typeface="Helvetica Neue" panose="02000503000000020004" pitchFamily="2" charset="0"/>
              </a:rPr>
              <a:t>와 </a:t>
            </a:r>
            <a:r>
              <a:rPr lang="en-US" altLang="ko-KR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1:1 </a:t>
            </a:r>
            <a:r>
              <a:rPr lang="ko-KR" altLang="en-US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cs typeface="Helvetica Neue" panose="02000503000000020004" pitchFamily="2" charset="0"/>
              </a:rPr>
              <a:t>로 매칭되는 자바 클래스</a:t>
            </a:r>
            <a:br>
              <a:rPr lang="ko-KR" altLang="en-US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ko-KR" altLang="en-US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cs typeface="Helvetica Neue" panose="02000503000000020004" pitchFamily="2" charset="0"/>
              </a:rPr>
              <a:t>    </a:t>
            </a:r>
            <a:r>
              <a:rPr lang="en-US" altLang="ko-KR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// </a:t>
            </a:r>
            <a:r>
              <a:rPr lang="ko-KR" altLang="en-US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cs typeface="Helvetica Neue" panose="02000503000000020004" pitchFamily="2" charset="0"/>
              </a:rPr>
              <a:t>데이터베이스의 기본키는 </a:t>
            </a:r>
            <a:r>
              <a:rPr lang="en-US" altLang="ko-KR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@</a:t>
            </a:r>
            <a:r>
              <a:rPr lang="en" altLang="ko-Kore-KR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ID</a:t>
            </a:r>
            <a:r>
              <a:rPr lang="ko-KR" altLang="en-US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" altLang="ko-Kore-KR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ko-KR" altLang="en-US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cs typeface="Helvetica Neue" panose="02000503000000020004" pitchFamily="2" charset="0"/>
              </a:rPr>
              <a:t>에 매핑</a:t>
            </a:r>
            <a:br>
              <a:rPr lang="ko-KR" altLang="en-US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ko-KR" altLang="en-US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cs typeface="Helvetica Neue" panose="02000503000000020004" pitchFamily="2" charset="0"/>
              </a:rPr>
              <a:t>    </a:t>
            </a:r>
            <a:r>
              <a:rPr lang="en" altLang="ko-Kore-KR" b="1" dirty="0">
                <a:solidFill>
                  <a:srgbClr val="CF8E6D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public </a:t>
            </a:r>
            <a:r>
              <a:rPr lang="en" altLang="ko-Kore-KR" b="1" dirty="0" err="1">
                <a:solidFill>
                  <a:srgbClr val="56A8F5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Todo</a:t>
            </a:r>
            <a:r>
              <a:rPr lang="en" altLang="ko-Kore-KR" b="1" dirty="0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() {</a:t>
            </a:r>
            <a:br>
              <a:rPr lang="en" altLang="ko-Kore-KR" b="1" dirty="0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br>
              <a:rPr lang="en" altLang="ko-Kore-KR" b="1" dirty="0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" altLang="ko-Kore-KR" b="1" dirty="0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}</a:t>
            </a:r>
            <a:br>
              <a:rPr lang="en" altLang="ko-Kore-KR" b="1" dirty="0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br>
              <a:rPr lang="en" altLang="ko-Kore-KR" b="1" dirty="0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" altLang="ko-Kore-KR" b="1" dirty="0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</a:t>
            </a:r>
            <a:r>
              <a:rPr lang="en" altLang="ko-Kore-KR" b="1" dirty="0">
                <a:solidFill>
                  <a:srgbClr val="CF8E6D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public </a:t>
            </a:r>
            <a:r>
              <a:rPr lang="en" altLang="ko-Kore-KR" b="1" dirty="0" err="1">
                <a:solidFill>
                  <a:srgbClr val="56A8F5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Todo</a:t>
            </a:r>
            <a:r>
              <a:rPr lang="en" altLang="ko-Kore-KR" b="1" dirty="0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</a:t>
            </a:r>
            <a:r>
              <a:rPr lang="en" altLang="ko-Kore-KR" b="1" dirty="0">
                <a:solidFill>
                  <a:srgbClr val="CF8E6D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 </a:t>
            </a:r>
            <a:r>
              <a:rPr lang="en" altLang="ko-Kore-KR" b="1" dirty="0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id, String username, String description, </a:t>
            </a:r>
            <a:r>
              <a:rPr lang="en" altLang="ko-Kore-KR" b="1" dirty="0" err="1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LocalDate</a:t>
            </a:r>
            <a:r>
              <a:rPr lang="en" altLang="ko-Kore-KR" b="1" dirty="0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" altLang="ko-Kore-KR" b="1" dirty="0" err="1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targetDate</a:t>
            </a:r>
            <a:r>
              <a:rPr lang="en" altLang="ko-Kore-KR" b="1" dirty="0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en" altLang="ko-Kore-KR" b="1" dirty="0" err="1">
                <a:solidFill>
                  <a:srgbClr val="CF8E6D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boolean</a:t>
            </a:r>
            <a:r>
              <a:rPr lang="en" altLang="ko-Kore-KR" b="1" dirty="0">
                <a:solidFill>
                  <a:srgbClr val="CF8E6D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" altLang="ko-Kore-KR" b="1" dirty="0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done) {</a:t>
            </a:r>
            <a:br>
              <a:rPr lang="en" altLang="ko-Kore-KR" b="1" dirty="0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" altLang="ko-Kore-KR" b="1" dirty="0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 </a:t>
            </a:r>
            <a:r>
              <a:rPr lang="en" altLang="ko-Kore-KR" b="1" dirty="0">
                <a:solidFill>
                  <a:srgbClr val="CF8E6D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super</a:t>
            </a:r>
            <a:r>
              <a:rPr lang="en" altLang="ko-Kore-KR" b="1" dirty="0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();</a:t>
            </a:r>
            <a:br>
              <a:rPr lang="en" altLang="ko-Kore-KR" b="1" dirty="0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" altLang="ko-Kore-KR" b="1" dirty="0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 </a:t>
            </a:r>
            <a:r>
              <a:rPr lang="en" altLang="ko-Kore-KR" b="1" dirty="0" err="1">
                <a:solidFill>
                  <a:srgbClr val="CF8E6D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this</a:t>
            </a:r>
            <a:r>
              <a:rPr lang="en" altLang="ko-Kore-KR" b="1" dirty="0" err="1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  <a:r>
              <a:rPr lang="en" altLang="ko-Kore-KR" b="1" dirty="0" err="1">
                <a:solidFill>
                  <a:srgbClr val="C77DBB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id</a:t>
            </a:r>
            <a:r>
              <a:rPr lang="en" altLang="ko-Kore-KR" b="1" dirty="0">
                <a:solidFill>
                  <a:srgbClr val="C77DBB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" altLang="ko-Kore-KR" b="1" dirty="0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 id;</a:t>
            </a:r>
            <a:br>
              <a:rPr lang="en" altLang="ko-Kore-KR" b="1" dirty="0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" altLang="ko-Kore-KR" b="1" dirty="0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 </a:t>
            </a:r>
            <a:r>
              <a:rPr lang="en" altLang="ko-Kore-KR" b="1" dirty="0" err="1">
                <a:solidFill>
                  <a:srgbClr val="CF8E6D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this</a:t>
            </a:r>
            <a:r>
              <a:rPr lang="en" altLang="ko-Kore-KR" b="1" dirty="0" err="1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  <a:r>
              <a:rPr lang="en" altLang="ko-Kore-KR" b="1" dirty="0" err="1">
                <a:solidFill>
                  <a:srgbClr val="C77DBB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username</a:t>
            </a:r>
            <a:r>
              <a:rPr lang="en" altLang="ko-Kore-KR" b="1" dirty="0">
                <a:solidFill>
                  <a:srgbClr val="C77DBB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" altLang="ko-Kore-KR" b="1" dirty="0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 username;</a:t>
            </a:r>
            <a:br>
              <a:rPr lang="en" altLang="ko-Kore-KR" b="1" dirty="0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" altLang="ko-Kore-KR" b="1" dirty="0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 </a:t>
            </a:r>
            <a:r>
              <a:rPr lang="en" altLang="ko-Kore-KR" b="1" dirty="0" err="1">
                <a:solidFill>
                  <a:srgbClr val="CF8E6D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this</a:t>
            </a:r>
            <a:r>
              <a:rPr lang="en" altLang="ko-Kore-KR" b="1" dirty="0" err="1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  <a:r>
              <a:rPr lang="en" altLang="ko-Kore-KR" b="1" dirty="0" err="1">
                <a:solidFill>
                  <a:srgbClr val="C77DBB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description</a:t>
            </a:r>
            <a:r>
              <a:rPr lang="en" altLang="ko-Kore-KR" b="1" dirty="0">
                <a:solidFill>
                  <a:srgbClr val="C77DBB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" altLang="ko-Kore-KR" b="1" dirty="0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 description;</a:t>
            </a:r>
            <a:br>
              <a:rPr lang="en" altLang="ko-Kore-KR" b="1" dirty="0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" altLang="ko-Kore-KR" b="1" dirty="0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 </a:t>
            </a:r>
            <a:r>
              <a:rPr lang="en" altLang="ko-Kore-KR" b="1" dirty="0" err="1">
                <a:solidFill>
                  <a:srgbClr val="CF8E6D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this</a:t>
            </a:r>
            <a:r>
              <a:rPr lang="en" altLang="ko-Kore-KR" b="1" dirty="0" err="1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  <a:r>
              <a:rPr lang="en" altLang="ko-Kore-KR" b="1" dirty="0" err="1">
                <a:solidFill>
                  <a:srgbClr val="C77DBB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targetDate</a:t>
            </a:r>
            <a:r>
              <a:rPr lang="en" altLang="ko-Kore-KR" b="1" dirty="0">
                <a:solidFill>
                  <a:srgbClr val="C77DBB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" altLang="ko-Kore-KR" b="1" dirty="0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 </a:t>
            </a:r>
            <a:r>
              <a:rPr lang="en" altLang="ko-Kore-KR" b="1" dirty="0" err="1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targetDate</a:t>
            </a:r>
            <a:r>
              <a:rPr lang="en" altLang="ko-Kore-KR" b="1" dirty="0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;</a:t>
            </a:r>
            <a:br>
              <a:rPr lang="en" altLang="ko-Kore-KR" b="1" dirty="0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" altLang="ko-Kore-KR" b="1" dirty="0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 </a:t>
            </a:r>
            <a:r>
              <a:rPr lang="en" altLang="ko-Kore-KR" b="1" dirty="0" err="1">
                <a:solidFill>
                  <a:srgbClr val="CF8E6D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this</a:t>
            </a:r>
            <a:r>
              <a:rPr lang="en" altLang="ko-Kore-KR" b="1" dirty="0" err="1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  <a:r>
              <a:rPr lang="en" altLang="ko-Kore-KR" b="1" dirty="0" err="1">
                <a:solidFill>
                  <a:srgbClr val="C77DBB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done</a:t>
            </a:r>
            <a:r>
              <a:rPr lang="en" altLang="ko-Kore-KR" b="1" dirty="0">
                <a:solidFill>
                  <a:srgbClr val="C77DBB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" altLang="ko-Kore-KR" b="1" dirty="0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 done;</a:t>
            </a:r>
            <a:br>
              <a:rPr lang="en" altLang="ko-Kore-KR" b="1" dirty="0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" altLang="ko-Kore-KR" b="1" dirty="0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}</a:t>
            </a:r>
            <a:br>
              <a:rPr lang="en" altLang="ko-Kore-KR" b="1" dirty="0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br>
              <a:rPr lang="en" altLang="ko-Kore-KR" b="1" dirty="0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" altLang="ko-Kore-KR" b="1" dirty="0">
                <a:solidFill>
                  <a:srgbClr val="FF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@Id</a:t>
            </a:r>
            <a:br>
              <a:rPr lang="en" altLang="ko-Kore-KR" b="1" dirty="0">
                <a:solidFill>
                  <a:srgbClr val="B3AE6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" altLang="ko-Kore-KR" b="1" dirty="0">
                <a:solidFill>
                  <a:srgbClr val="B3AE6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@</a:t>
            </a:r>
            <a:r>
              <a:rPr lang="en" altLang="ko-Kore-KR" b="1" dirty="0" err="1">
                <a:solidFill>
                  <a:srgbClr val="B3AE6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GeneratedValue</a:t>
            </a:r>
            <a:br>
              <a:rPr lang="en" altLang="ko-Kore-KR" b="1" dirty="0">
                <a:solidFill>
                  <a:srgbClr val="B3AE6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" altLang="ko-Kore-KR" b="1" dirty="0">
                <a:solidFill>
                  <a:srgbClr val="B3AE6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</a:t>
            </a:r>
            <a:r>
              <a:rPr lang="en" altLang="ko-Kore-KR" b="1" dirty="0">
                <a:solidFill>
                  <a:srgbClr val="CF8E6D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private int </a:t>
            </a:r>
            <a:r>
              <a:rPr lang="en" altLang="ko-Kore-KR" b="1" dirty="0">
                <a:solidFill>
                  <a:srgbClr val="C77DBB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id</a:t>
            </a:r>
            <a:r>
              <a:rPr lang="en" altLang="ko-Kore-KR" b="1" dirty="0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52080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28754F-E2CC-A974-B8BB-E659813036CC}"/>
              </a:ext>
            </a:extLst>
          </p:cNvPr>
          <p:cNvSpPr txBox="1"/>
          <p:nvPr/>
        </p:nvSpPr>
        <p:spPr>
          <a:xfrm>
            <a:off x="838201" y="2136299"/>
            <a:ext cx="5981278" cy="3690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kumimoji="1" lang="en-US" altLang="ko-KR" sz="20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kumimoji="1" lang="en-US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5260D3-F417-B496-416E-269DD601D1D5}"/>
              </a:ext>
            </a:extLst>
          </p:cNvPr>
          <p:cNvSpPr txBox="1"/>
          <p:nvPr/>
        </p:nvSpPr>
        <p:spPr>
          <a:xfrm>
            <a:off x="480349" y="1720840"/>
            <a:ext cx="1005261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// Repository </a:t>
            </a:r>
            <a:r>
              <a:rPr lang="ko-KR" altLang="en-US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cs typeface="Helvetica Neue" panose="02000503000000020004" pitchFamily="2" charset="0"/>
              </a:rPr>
              <a:t>는 인터페이스이다</a:t>
            </a:r>
            <a:br>
              <a:rPr lang="ko-KR" altLang="en-US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altLang="ko-KR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// </a:t>
            </a:r>
            <a:r>
              <a:rPr lang="en" altLang="ko-Kore-KR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Repository</a:t>
            </a:r>
            <a:r>
              <a:rPr lang="ko-KR" altLang="en-US" b="1" dirty="0" err="1">
                <a:solidFill>
                  <a:srgbClr val="7A7E85"/>
                </a:solidFill>
                <a:effectLst/>
                <a:latin typeface="Helvetica Neue" panose="02000503000000020004" pitchFamily="2" charset="0"/>
                <a:cs typeface="Helvetica Neue" panose="02000503000000020004" pitchFamily="2" charset="0"/>
              </a:rPr>
              <a:t>를</a:t>
            </a:r>
            <a:r>
              <a:rPr lang="ko-KR" altLang="en-US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cs typeface="Helvetica Neue" panose="02000503000000020004" pitchFamily="2" charset="0"/>
              </a:rPr>
              <a:t> 사용하면 엔티티에 액션을 수행할 수 있다</a:t>
            </a:r>
            <a:r>
              <a:rPr lang="en-US" altLang="ko-KR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  <a:br>
              <a:rPr lang="en-US" altLang="ko-KR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br>
              <a:rPr lang="en-US" altLang="ko-KR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br>
              <a:rPr lang="en-US" altLang="ko-KR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" altLang="ko-Kore-KR" b="1" dirty="0">
                <a:solidFill>
                  <a:srgbClr val="CF8E6D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public interface </a:t>
            </a:r>
            <a:r>
              <a:rPr lang="en" altLang="ko-Kore-KR" b="1" dirty="0" err="1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TodoRepository</a:t>
            </a:r>
            <a:r>
              <a:rPr lang="en" altLang="ko-Kore-KR" b="1" dirty="0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" altLang="ko-Kore-KR" b="1" dirty="0">
                <a:solidFill>
                  <a:srgbClr val="CF8E6D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extends </a:t>
            </a:r>
            <a:r>
              <a:rPr lang="en" altLang="ko-Kore-KR" b="1" dirty="0" err="1">
                <a:solidFill>
                  <a:srgbClr val="FF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JpaRepository</a:t>
            </a:r>
            <a:r>
              <a:rPr lang="en" altLang="ko-Kore-KR" b="1" dirty="0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&lt;</a:t>
            </a:r>
            <a:r>
              <a:rPr lang="en" altLang="ko-Kore-KR" b="1" dirty="0" err="1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Todo</a:t>
            </a:r>
            <a:r>
              <a:rPr lang="en" altLang="ko-Kore-KR" b="1" dirty="0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Integer&gt;{</a:t>
            </a:r>
            <a:br>
              <a:rPr lang="en" altLang="ko-Kore-KR" b="1" dirty="0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" altLang="ko-Kore-KR" b="1" dirty="0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</a:t>
            </a:r>
            <a:r>
              <a:rPr lang="en" altLang="ko-Kore-KR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//</a:t>
            </a:r>
            <a:r>
              <a:rPr lang="en" altLang="ko-Kore-KR" b="1" dirty="0" err="1">
                <a:solidFill>
                  <a:srgbClr val="7A7E85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JpaRepository</a:t>
            </a:r>
            <a:r>
              <a:rPr lang="en" altLang="ko-Kore-KR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&lt;1,2&gt; : 1</a:t>
            </a:r>
            <a:r>
              <a:rPr lang="ko-KR" altLang="en-US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cs typeface="Helvetica Neue" panose="02000503000000020004" pitchFamily="2" charset="0"/>
              </a:rPr>
              <a:t>은 관리하는 </a:t>
            </a:r>
            <a:r>
              <a:rPr lang="en" altLang="ko-Kore-KR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Bean , 2</a:t>
            </a:r>
            <a:r>
              <a:rPr lang="ko-KR" altLang="en-US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cs typeface="Helvetica Neue" panose="02000503000000020004" pitchFamily="2" charset="0"/>
              </a:rPr>
              <a:t>는 형식</a:t>
            </a:r>
            <a:br>
              <a:rPr lang="ko-KR" altLang="en-US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cs typeface="Helvetica Neue" panose="02000503000000020004" pitchFamily="2" charset="0"/>
              </a:rPr>
            </a:br>
            <a:br>
              <a:rPr lang="ko-KR" altLang="en-US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ko-KR" altLang="en-US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cs typeface="Helvetica Neue" panose="02000503000000020004" pitchFamily="2" charset="0"/>
              </a:rPr>
              <a:t>    </a:t>
            </a:r>
            <a:r>
              <a:rPr lang="en-US" altLang="ko-KR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//  </a:t>
            </a:r>
            <a:r>
              <a:rPr lang="en" altLang="ko-Kore-KR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Repository //</a:t>
            </a:r>
            <a:br>
              <a:rPr lang="en" altLang="ko-Kore-KR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" altLang="ko-Kore-KR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</a:t>
            </a:r>
            <a:r>
              <a:rPr lang="ko-KR" altLang="en-US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cs typeface="Helvetica Neue" panose="02000503000000020004" pitchFamily="2" charset="0"/>
              </a:rPr>
              <a:t>      </a:t>
            </a:r>
            <a:r>
              <a:rPr lang="en" altLang="ko-Kore-KR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// </a:t>
            </a:r>
            <a:r>
              <a:rPr lang="ko-KR" altLang="en-US" b="1" dirty="0" err="1">
                <a:solidFill>
                  <a:srgbClr val="7A7E85"/>
                </a:solidFill>
                <a:effectLst/>
                <a:latin typeface="Helvetica Neue" panose="02000503000000020004" pitchFamily="2" charset="0"/>
                <a:cs typeface="Helvetica Neue" panose="02000503000000020004" pitchFamily="2" charset="0"/>
              </a:rPr>
              <a:t>레파지토리는</a:t>
            </a:r>
            <a:r>
              <a:rPr lang="ko-KR" altLang="en-US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cs typeface="Helvetica Neue" panose="02000503000000020004" pitchFamily="2" charset="0"/>
              </a:rPr>
              <a:t> 특정 타입의 엔티티 객체를 저장하고 조회하는데 사용되는 메커니즘</a:t>
            </a:r>
            <a:br>
              <a:rPr lang="ko-KR" altLang="en-US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ko-KR" altLang="en-US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cs typeface="Helvetica Neue" panose="02000503000000020004" pitchFamily="2" charset="0"/>
              </a:rPr>
              <a:t>    </a:t>
            </a:r>
            <a:r>
              <a:rPr lang="en-US" altLang="ko-KR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// </a:t>
            </a:r>
            <a:r>
              <a:rPr lang="en" altLang="ko-Kore-KR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CRUD </a:t>
            </a:r>
            <a:r>
              <a:rPr lang="ko-KR" altLang="en-US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cs typeface="Helvetica Neue" panose="02000503000000020004" pitchFamily="2" charset="0"/>
              </a:rPr>
              <a:t>작업을 수행하는 메서드를 포함하는 </a:t>
            </a:r>
            <a:r>
              <a:rPr lang="en-US" altLang="ko-KR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'</a:t>
            </a:r>
            <a:r>
              <a:rPr lang="ko-KR" altLang="en-US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cs typeface="Helvetica Neue" panose="02000503000000020004" pitchFamily="2" charset="0"/>
              </a:rPr>
              <a:t>인터페이스</a:t>
            </a:r>
            <a:r>
              <a:rPr lang="en-US" altLang="ko-KR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'</a:t>
            </a:r>
            <a:r>
              <a:rPr lang="ko-KR" altLang="en-US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cs typeface="Helvetica Neue" panose="02000503000000020004" pitchFamily="2" charset="0"/>
              </a:rPr>
              <a:t>로 정의</a:t>
            </a:r>
            <a:br>
              <a:rPr lang="ko-KR" altLang="en-US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ko-KR" altLang="en-US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cs typeface="Helvetica Neue" panose="02000503000000020004" pitchFamily="2" charset="0"/>
              </a:rPr>
              <a:t>    </a:t>
            </a:r>
            <a:r>
              <a:rPr lang="en" altLang="ko-Kore-KR" b="1" dirty="0">
                <a:solidFill>
                  <a:srgbClr val="CF8E6D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public </a:t>
            </a:r>
            <a:r>
              <a:rPr lang="en" altLang="ko-Kore-KR" b="1" dirty="0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List&lt;</a:t>
            </a:r>
            <a:r>
              <a:rPr lang="en" altLang="ko-Kore-KR" b="1" dirty="0" err="1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Todo</a:t>
            </a:r>
            <a:r>
              <a:rPr lang="en" altLang="ko-Kore-KR" b="1" dirty="0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&gt; </a:t>
            </a:r>
            <a:r>
              <a:rPr lang="en" altLang="ko-Kore-KR" b="1" dirty="0" err="1">
                <a:solidFill>
                  <a:srgbClr val="56A8F5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findByUsername</a:t>
            </a:r>
            <a:r>
              <a:rPr lang="en" altLang="ko-Kore-KR" b="1" dirty="0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(String username);</a:t>
            </a:r>
          </a:p>
          <a:p>
            <a:br>
              <a:rPr lang="en" altLang="ko-Kore-KR" b="1" dirty="0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" altLang="ko-Kore-KR" b="1" dirty="0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0F05FB-3248-12A5-300A-3603930781FF}"/>
              </a:ext>
            </a:extLst>
          </p:cNvPr>
          <p:cNvSpPr txBox="1"/>
          <p:nvPr/>
        </p:nvSpPr>
        <p:spPr>
          <a:xfrm>
            <a:off x="616939" y="47777"/>
            <a:ext cx="3436461" cy="168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en-US" sz="3500" b="1" dirty="0">
                <a:latin typeface="+mn-ea"/>
                <a:ea typeface="+mj-ea"/>
                <a:cs typeface="+mj-cs"/>
              </a:rPr>
              <a:t>Repository</a:t>
            </a:r>
            <a:r>
              <a:rPr kumimoji="1" lang="en-US" altLang="en-US" sz="3500" b="1" dirty="0">
                <a:latin typeface="+mj-lt"/>
                <a:ea typeface="+mj-ea"/>
                <a:cs typeface="+mj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274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638</Words>
  <Application>Microsoft Macintosh PowerPoint</Application>
  <PresentationFormat>와이드스크린</PresentationFormat>
  <Paragraphs>89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Apple SD Gothic Neo</vt:lpstr>
      <vt:lpstr>Arial</vt:lpstr>
      <vt:lpstr>Calibri</vt:lpstr>
      <vt:lpstr>Calibri Light</vt:lpstr>
      <vt:lpstr>Helvetica Neue</vt:lpstr>
      <vt:lpstr>Office 테마 2013 - 2022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박경민</dc:creator>
  <cp:lastModifiedBy>박경민</cp:lastModifiedBy>
  <cp:revision>43</cp:revision>
  <dcterms:created xsi:type="dcterms:W3CDTF">2023-10-07T19:59:28Z</dcterms:created>
  <dcterms:modified xsi:type="dcterms:W3CDTF">2023-10-13T06:57:16Z</dcterms:modified>
</cp:coreProperties>
</file>