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6C9E-4437-4C4F-8115-44D12435768A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02C4-917E-A146-AE27-5FCC575E35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78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067-B27F-5746-E1B2-0977C59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A8ADC-D789-9AE7-3ECD-843D76C4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93CE-ADDB-9946-7469-FC31643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3F72-A70C-CE0E-FDFC-905215F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E7D2-4EA1-C592-3B43-A1E6D5D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4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1A88-637D-33C2-63C5-AC89CDA8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E602-40E5-1140-76E0-A2BCCC86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340C8-0AED-2D04-A025-87BFAE8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3A0BD-06BF-D798-8D71-FA11AF3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D10E-DED6-71F3-5636-148F89F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1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D4B43-78F3-0886-082D-77E9AC95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2223D-B624-4964-AFDA-35749247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879B9-96AC-2D06-733E-0048553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D0213-BCCE-92C8-5884-DC3FE5A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D9308-FE3E-B789-A06C-E74E229B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29A3-0018-B6A2-F1A4-D3C5697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7BF0-EB0B-F3DC-E3CC-3CF5683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AEC1D-1BB6-3883-9E67-4A3933E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C2194-44B3-404A-73B1-FE21276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B7B9-A55B-0006-4BFD-44D773D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3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A7B9-96D7-C0A0-7399-1C8F19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0BBCF-D8FC-BC9B-2253-6C21FD21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704F-5147-841C-3232-4DA3A2B4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A126-A0B4-37D5-1AC9-5CB6232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7DD3-A931-8440-6DBE-7E9B9A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6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B79BA-5A9A-6409-6A56-2664E48F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28BD4-F11A-1FCA-7E0A-DD525ECBB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8F3E-3CCF-4842-8143-8B457165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54C4C-FBC5-3F5A-8A3A-FB12E171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4A206-A4A5-492D-3DFD-2F41162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7CA86-2168-46B8-3112-1FB2026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5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67CD-BAFC-809A-F5E2-D48F2A22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2D7C-058C-4EFD-3469-881FA8A2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16E11-F503-7EC4-E645-68FA83F8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6E033-28F3-19E9-1060-D6A7A5D8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18E91-EDE8-7126-EE3A-98057AB7F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759E3-1BD9-0A63-4E1F-291C6D93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F656E-6289-BB5C-15E8-3DFB444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CA573-6FE0-1225-6C67-E208949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7E26D-7DAB-3AB6-C141-0F1130F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EE97-EB59-8061-DF03-C5DEAB5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A10BB-C1EC-4B17-EBFA-CE3BEDF2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886721-2D98-A16F-55C7-1C744CD7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1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DF0CA-14DA-DAB9-7EBC-82D71B6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3CB902-70B9-220B-6B2D-09EC9D6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540B6-F908-6935-1737-6D50EF8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6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0881-6082-717E-5D31-3491DAD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DBD16-EAEE-02CC-58F6-8171BDBF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5C14E-C540-1956-0CCF-6EDB2CEB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06EA-EE48-EB9C-9241-6D6A44B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9A88-9A65-38B5-7C1E-8E0EC68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E209D-A607-F27A-A3DD-3ABC0FE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17843-7842-CD01-3395-8840BCF8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F781E-9B31-F568-35BF-D1EB13A4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6A701-62F2-6BF1-3871-C0156A0B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86130-F698-78F1-03A6-09053B1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40561-142D-95B8-A3AC-E9609E8B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B3AF3-341D-F72A-E54C-65181A0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1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6A07E-D882-B196-D6A8-A9F705F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B59E6-0410-1A0A-34AB-57F561C7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DBAB1-84A5-05FF-D3E6-828CB6091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DCE0-3893-FD4C-86B6-7BE8B037B8A2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76349-7EC9-3BCC-18BE-F3C581B3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788A6-0FD3-80AA-EBEA-8F98443B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9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1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82946"/>
            <a:ext cx="618849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필드 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객체 선언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7BA7DD6-7B90-33DD-E16D-70581EAB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1094748"/>
            <a:ext cx="7264400" cy="57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setter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8BF1EB4-971B-E468-7760-55A1BA64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0" y="1365924"/>
            <a:ext cx="9034973" cy="5325047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E0289374-33FC-704E-1DC2-23FE1CA0EF9A}"/>
              </a:ext>
            </a:extLst>
          </p:cNvPr>
          <p:cNvSpPr/>
          <p:nvPr/>
        </p:nvSpPr>
        <p:spPr>
          <a:xfrm>
            <a:off x="201790" y="5492077"/>
            <a:ext cx="4937770" cy="171802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생성자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B1D421BD-7543-AB83-9C7A-7C44CB9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1450428"/>
            <a:ext cx="7933215" cy="4330262"/>
          </a:xfrm>
          <a:prstGeom prst="rect">
            <a:avLst/>
          </a:prstGeom>
        </p:spPr>
      </p:pic>
      <p:sp>
        <p:nvSpPr>
          <p:cNvPr id="5" name="도넛[D] 4">
            <a:extLst>
              <a:ext uri="{FF2B5EF4-FFF2-40B4-BE49-F238E27FC236}">
                <a16:creationId xmlns:a16="http://schemas.microsoft.com/office/drawing/2014/main" id="{E03D1F6D-848E-E433-C2F6-5DF533121775}"/>
              </a:ext>
            </a:extLst>
          </p:cNvPr>
          <p:cNvSpPr/>
          <p:nvPr/>
        </p:nvSpPr>
        <p:spPr>
          <a:xfrm>
            <a:off x="0" y="4927061"/>
            <a:ext cx="2796209" cy="131196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15DDB-F5F4-F5C5-D0F5-785A2E950F61}"/>
              </a:ext>
            </a:extLst>
          </p:cNvPr>
          <p:cNvSpPr txBox="1"/>
          <p:nvPr/>
        </p:nvSpPr>
        <p:spPr>
          <a:xfrm>
            <a:off x="8336799" y="1450428"/>
            <a:ext cx="3605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주석처리해도 생성자주입에서 의존성주입이 발생하는 것을 볼 </a:t>
            </a:r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수 있는데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,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이처럼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추가하지 않아도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의존성으로 주입하면 </a:t>
            </a:r>
            <a:r>
              <a:rPr lang="en" altLang="ko-Kore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spring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자동생성 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해줍니다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.  </a:t>
            </a:r>
          </a:p>
          <a:p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6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1. Spring framework </a:t>
            </a:r>
            <a:r>
              <a:rPr kumimoji="1" lang="ko-KR" altLang="en-US" sz="2000" dirty="0"/>
              <a:t>란</a:t>
            </a:r>
            <a:r>
              <a:rPr kumimoji="1" lang="en-US" altLang="ko-KR" sz="2000" dirty="0"/>
              <a:t>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2. Java Bean &amp; Spring Bean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3. Spring</a:t>
            </a:r>
            <a:r>
              <a:rPr kumimoji="1" lang="ko-KR" altLang="en-US" sz="2000" dirty="0"/>
              <a:t>의 </a:t>
            </a:r>
            <a:r>
              <a:rPr kumimoji="1" lang="ko-KR" altLang="en-US" sz="2000" dirty="0" err="1"/>
              <a:t>어노테이션</a:t>
            </a:r>
            <a:endParaRPr kumimoji="1"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 @Component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</a:t>
            </a:r>
            <a:r>
              <a:rPr kumimoji="1" lang="en" altLang="ko-KR" sz="2000" dirty="0">
                <a:solidFill>
                  <a:srgbClr val="BBB529"/>
                </a:solidFill>
              </a:rPr>
              <a:t> 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@primary </a:t>
            </a:r>
            <a:r>
              <a:rPr lang="en-US" altLang="ko-Kore-KR" sz="2000" dirty="0">
                <a:solidFill>
                  <a:srgbClr val="000000"/>
                </a:solidFill>
                <a:latin typeface="Helvetica" pitchFamily="2" charset="0"/>
              </a:rPr>
              <a:t>&amp;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Qualifier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4. </a:t>
            </a:r>
            <a:r>
              <a:rPr kumimoji="1" lang="ko-KR" altLang="en-US" sz="2000" dirty="0"/>
              <a:t>의존성 주입</a:t>
            </a:r>
            <a:r>
              <a:rPr kumimoji="1" lang="en-US" altLang="ko-KR" sz="2000" dirty="0"/>
              <a:t>(DI)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@</a:t>
            </a:r>
            <a:r>
              <a:rPr kumimoji="1" lang="en-US" altLang="ko-KR" sz="2000" dirty="0" err="1"/>
              <a:t>Autowired</a:t>
            </a:r>
            <a:r>
              <a:rPr kumimoji="1" lang="ko-KR" altLang="en-US" sz="2000" dirty="0"/>
              <a:t> 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D580-D994-4F97-1D94-3CA84D191DFF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Spring framework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4F89-F224-6CB6-BA82-B7696FF7FE5A}"/>
              </a:ext>
            </a:extLst>
          </p:cNvPr>
          <p:cNvSpPr txBox="1"/>
          <p:nvPr/>
        </p:nvSpPr>
        <p:spPr>
          <a:xfrm>
            <a:off x="518663" y="1459160"/>
            <a:ext cx="8425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솔루션입니다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대규모 데이터 처리와 트랜잭션이 동시에 여러 사용자로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생성 및 소멸 그리고 라이프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사이클을관리하며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언제든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임을 의미합니다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i="0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07439-A659-77DF-C93A-74972F17C355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제어역전</a:t>
            </a:r>
            <a:r>
              <a:rPr kumimoji="1" lang="en-US" altLang="ko-KR" sz="4000" b="1" dirty="0"/>
              <a:t>(IOC)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BF15-C4DA-9823-D759-795831F794EA}"/>
              </a:ext>
            </a:extLst>
          </p:cNvPr>
          <p:cNvSpPr txBox="1"/>
          <p:nvPr/>
        </p:nvSpPr>
        <p:spPr>
          <a:xfrm>
            <a:off x="445090" y="1597573"/>
            <a:ext cx="906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Inversion of Control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약자로 말 그대로 제어의 역전입니다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그럼 제어의 역전이란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    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지금까지 프로그램은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결정 및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의존성 객체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내의 메소드 호출 하는 작업을 반복했습니다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각 객체들이 프로그램의 흐름을 결정하고 각 객체를 구성하는 작업에 직접적으로 참여한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작업을 사용자가 제어하는 구조인 것입니다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61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177C1-7A0B-791D-0A8D-6BE73A5C918F}"/>
              </a:ext>
            </a:extLst>
          </p:cNvPr>
          <p:cNvSpPr txBox="1"/>
          <p:nvPr/>
        </p:nvSpPr>
        <p:spPr>
          <a:xfrm>
            <a:off x="443684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Java Bean &amp; Spring Bean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C869-6AA9-53EB-05D1-4F9AD4849B84}"/>
              </a:ext>
            </a:extLst>
          </p:cNvPr>
          <p:cNvSpPr txBox="1"/>
          <p:nvPr/>
        </p:nvSpPr>
        <p:spPr>
          <a:xfrm>
            <a:off x="557226" y="206404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>
                <a:effectLst/>
              </a:rPr>
              <a:t>1. POJO : </a:t>
            </a:r>
            <a:r>
              <a:rPr lang="ko-KR" altLang="en-US" sz="2000" dirty="0">
                <a:effectLst/>
              </a:rPr>
              <a:t>일반적인 오래된 자바 객체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모든 자바 객체는 </a:t>
            </a:r>
            <a:r>
              <a:rPr lang="en-US" altLang="ko-KR" sz="2000" dirty="0">
                <a:effectLst/>
              </a:rPr>
              <a:t>POJO </a:t>
            </a:r>
            <a:r>
              <a:rPr lang="ko-KR" altLang="en-US" sz="2000" dirty="0">
                <a:effectLst/>
              </a:rPr>
              <a:t>이다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ore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/>
              <a:t>2.J</a:t>
            </a:r>
            <a:r>
              <a:rPr lang="en-US" altLang="ko-Kore-KR" sz="2000" dirty="0">
                <a:effectLst/>
              </a:rPr>
              <a:t>ava Bean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/>
              <a:t> - </a:t>
            </a:r>
            <a:r>
              <a:rPr lang="en-US" altLang="ko-Kore-KR" sz="2000" dirty="0">
                <a:effectLst/>
              </a:rPr>
              <a:t>public </a:t>
            </a:r>
            <a:r>
              <a:rPr lang="ko-KR" altLang="en-US" sz="2000" dirty="0">
                <a:effectLst/>
              </a:rPr>
              <a:t>기본 생성자 </a:t>
            </a:r>
            <a:r>
              <a:rPr lang="en-US" altLang="ko-KR" sz="2000" dirty="0">
                <a:effectLst/>
              </a:rPr>
              <a:t>, </a:t>
            </a:r>
            <a:r>
              <a:rPr lang="en-US" altLang="ko-Kore-KR" sz="2000" dirty="0">
                <a:effectLst/>
              </a:rPr>
              <a:t>no-</a:t>
            </a:r>
            <a:r>
              <a:rPr lang="en-US" altLang="ko-Kore-KR" sz="2000" dirty="0" err="1">
                <a:effectLst/>
              </a:rPr>
              <a:t>arg</a:t>
            </a:r>
            <a:r>
              <a:rPr lang="en-US" altLang="ko-Kore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생성자 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 err="1">
                <a:effectLst/>
              </a:rPr>
              <a:t>게터와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세터를 </a:t>
            </a: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이용하여 프로퍼티에 액세스 할 수 있다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java Serializable</a:t>
            </a:r>
            <a:r>
              <a:rPr lang="ko-KR" altLang="en-US" sz="2000" dirty="0">
                <a:effectLst/>
              </a:rPr>
              <a:t>을 구현해야 한다</a:t>
            </a:r>
            <a:r>
              <a:rPr lang="en-US" altLang="ko-KR" sz="20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3. S</a:t>
            </a:r>
            <a:r>
              <a:rPr lang="en-US" altLang="ko-Kore-KR" sz="2000" dirty="0">
                <a:effectLst/>
              </a:rPr>
              <a:t>pring Bean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spring</a:t>
            </a:r>
            <a:r>
              <a:rPr lang="ko-KR" altLang="en-US" sz="2000" dirty="0">
                <a:effectLst/>
              </a:rPr>
              <a:t>이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관리하는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모든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자바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객체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2000" dirty="0"/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B75FBA4-5065-C351-3343-46828CA2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04" y="4067503"/>
            <a:ext cx="5371148" cy="2495815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4592E72-744D-0EC5-7242-DC3B49A2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04" y="457572"/>
            <a:ext cx="5369624" cy="34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3332-F6BE-2E05-D311-111160BAB059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Primary &amp;</a:t>
            </a:r>
            <a:r>
              <a:rPr kumimoji="1" lang="ko-KR" altLang="en-US" sz="38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@Qualifier 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22AF81F-45E7-6E11-95F1-44993F6D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" y="1511917"/>
            <a:ext cx="6966264" cy="4731227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A0BD3A-0936-D30F-CBD0-DE74E158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09" y="2939736"/>
            <a:ext cx="7772400" cy="20292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168DD-99AF-B003-6041-351E6372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42" y="5218138"/>
            <a:ext cx="7868134" cy="1025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69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A790F-4827-46DA-FF33-4038ECD2C11F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060884A-0343-2987-660A-01DB8728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348534"/>
            <a:ext cx="5717265" cy="5003800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2D9C73A-0802-40F5-100F-C03877CD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86" y="1348534"/>
            <a:ext cx="6096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84E28E0-5FB6-BFAC-6955-877E0E5C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7" y="830316"/>
            <a:ext cx="8456870" cy="5674455"/>
          </a:xfrm>
          <a:prstGeom prst="rect">
            <a:avLst/>
          </a:prstGeom>
        </p:spPr>
      </p:pic>
      <p:sp>
        <p:nvSpPr>
          <p:cNvPr id="3" name="도넛[D] 2">
            <a:extLst>
              <a:ext uri="{FF2B5EF4-FFF2-40B4-BE49-F238E27FC236}">
                <a16:creationId xmlns:a16="http://schemas.microsoft.com/office/drawing/2014/main" id="{E53D509B-6313-68BB-F5A3-94154F5F73C4}"/>
              </a:ext>
            </a:extLst>
          </p:cNvPr>
          <p:cNvSpPr/>
          <p:nvPr/>
        </p:nvSpPr>
        <p:spPr>
          <a:xfrm>
            <a:off x="2337160" y="2998247"/>
            <a:ext cx="3474698" cy="79524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D9EF65-9608-ABBE-A2BC-2031A8250A5C}"/>
              </a:ext>
            </a:extLst>
          </p:cNvPr>
          <p:cNvCxnSpPr/>
          <p:nvPr/>
        </p:nvCxnSpPr>
        <p:spPr>
          <a:xfrm flipV="1">
            <a:off x="5665076" y="2060028"/>
            <a:ext cx="3163614" cy="1156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62FED5-119E-21EE-63F7-78C970008A1E}"/>
              </a:ext>
            </a:extLst>
          </p:cNvPr>
          <p:cNvSpPr txBox="1"/>
          <p:nvPr/>
        </p:nvSpPr>
        <p:spPr>
          <a:xfrm>
            <a:off x="8828690" y="1303283"/>
            <a:ext cx="33633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solidFill>
                  <a:srgbClr val="FF0000"/>
                </a:solidFill>
              </a:rPr>
              <a:t>GameRunner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클래스에서 </a:t>
            </a:r>
            <a:endParaRPr kumimoji="1" lang="en-US" altLang="ko-KR" sz="2500" b="1" dirty="0">
              <a:solidFill>
                <a:srgbClr val="0070C0"/>
              </a:solidFill>
            </a:endParaRPr>
          </a:p>
          <a:p>
            <a:r>
              <a:rPr kumimoji="1" lang="en-US" altLang="ko-KR" sz="2500" b="1" u="sng" dirty="0">
                <a:solidFill>
                  <a:srgbClr val="FF0000"/>
                </a:solidFill>
              </a:rPr>
              <a:t>@Component</a:t>
            </a:r>
            <a:r>
              <a:rPr kumimoji="1" lang="ko-KR" altLang="en-US" sz="2500" b="1" u="sng" dirty="0">
                <a:solidFill>
                  <a:srgbClr val="FF0000"/>
                </a:solidFill>
              </a:rPr>
              <a:t> </a:t>
            </a:r>
            <a:r>
              <a:rPr kumimoji="1" lang="ko-KR" altLang="en-US" sz="2500" b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하지 않고 실행한 결과 나타난 오류를 볼 수 있습니다</a:t>
            </a:r>
            <a:r>
              <a:rPr kumimoji="1" lang="en-US" altLang="ko-KR" sz="2500" b="1" dirty="0">
                <a:solidFill>
                  <a:srgbClr val="0070C0"/>
                </a:solidFill>
              </a:rPr>
              <a:t>.</a:t>
            </a:r>
            <a:endParaRPr kumimoji="1" lang="ko-Kore-KR" altLang="en-US" sz="25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9E539-3465-4DD5-48FE-36CF435B64CD}"/>
              </a:ext>
            </a:extLst>
          </p:cNvPr>
          <p:cNvSpPr txBox="1"/>
          <p:nvPr/>
        </p:nvSpPr>
        <p:spPr>
          <a:xfrm>
            <a:off x="180770" y="-116687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오류발생 예시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20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B3684-B09F-C779-2597-E057E8EBE28B}"/>
              </a:ext>
            </a:extLst>
          </p:cNvPr>
          <p:cNvSpPr txBox="1"/>
          <p:nvPr/>
        </p:nvSpPr>
        <p:spPr>
          <a:xfrm>
            <a:off x="254344" y="209070"/>
            <a:ext cx="6608912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의존성 주입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 :Depende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n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 Injection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0271A-1B47-9BFF-932E-EDC172C393B2}"/>
              </a:ext>
            </a:extLst>
          </p:cNvPr>
          <p:cNvSpPr txBox="1"/>
          <p:nvPr/>
        </p:nvSpPr>
        <p:spPr>
          <a:xfrm>
            <a:off x="357349" y="1690062"/>
            <a:ext cx="843980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의존성 주입  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제어 역전의 방법 중 하나로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사용할 객체를 직접 생성하지 않고 외부 컨테이너가 생성한 객체를 주입 받아 사용하는 방식을 의미합니다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의존성 주입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방법 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필드 객체 선언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을 통한 의존성 주입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Helvetica" pitchFamily="2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  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Helvetica" pitchFamily="2" charset="0"/>
              </a:rPr>
              <a:t>setter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메서드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 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스프링에서는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라는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어노테이션을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통해 의존성을 주입할 수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b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Helvetica" pitchFamily="2" charset="0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생성자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598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424</Words>
  <Application>Microsoft Macintosh PowerPoint</Application>
  <PresentationFormat>와이드스크린</PresentationFormat>
  <Paragraphs>68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맑은 고딕</vt:lpstr>
      <vt:lpstr>Arial</vt:lpstr>
      <vt:lpstr>Calibri</vt:lpstr>
      <vt:lpstr>Calibri Light</vt:lpstr>
      <vt:lpstr>Helvetica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40</cp:revision>
  <dcterms:created xsi:type="dcterms:W3CDTF">2023-09-14T06:57:58Z</dcterms:created>
  <dcterms:modified xsi:type="dcterms:W3CDTF">2023-09-15T06:35:53Z</dcterms:modified>
</cp:coreProperties>
</file>