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4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26C9E-4437-4C4F-8115-44D12435768A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402C4-917E-A146-AE27-5FCC575E35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378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34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28067-B27F-5746-E1B2-0977C599E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BA8ADC-D789-9AE7-3ECD-843D76C4E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293CE-ADDB-9946-7469-FC316437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93F72-A70C-CE0E-FDFC-905215F0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8E7D2-4EA1-C592-3B43-A1E6D5D2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841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E1A88-637D-33C2-63C5-AC89CDA8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6E602-40E5-1140-76E0-A2BCCC867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340C8-0AED-2D04-A025-87BFAE89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3A0BD-06BF-D798-8D71-FA11AF34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FD10E-DED6-71F3-5636-148F89F3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116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6D4B43-78F3-0886-082D-77E9AC950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02223D-B624-4964-AFDA-357492471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879B9-96AC-2D06-733E-0048553E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D0213-BCCE-92C8-5884-DC3FE5A4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D9308-FE3E-B789-A06C-E74E229B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610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829A3-0018-B6A2-F1A4-D3C56975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37BF0-EB0B-F3DC-E3CC-3CF56832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AEC1D-1BB6-3883-9E67-4A3933E6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C2194-44B3-404A-73B1-FE212766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0B7B9-A55B-0006-4BFD-44D773D4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332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8A7B9-96D7-C0A0-7399-1C8F1908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0BBCF-D8FC-BC9B-2253-6C21FD216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4704F-5147-841C-3232-4DA3A2B4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0A126-A0B4-37D5-1AC9-5CB62324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57DD3-A931-8440-6DBE-7E9B9A3C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361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B79BA-5A9A-6409-6A56-2664E48F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28BD4-F11A-1FCA-7E0A-DD525ECBB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08F3E-3CCF-4842-8143-8B457165B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54C4C-FBC5-3F5A-8A3A-FB12E171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4A206-A4A5-492D-3DFD-2F41162D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7CA86-2168-46B8-3112-1FB2026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957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467CD-BAFC-809A-F5E2-D48F2A22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B2D7C-058C-4EFD-3469-881FA8A25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916E11-F503-7EC4-E645-68FA83F80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A6E033-28F3-19E9-1060-D6A7A5D8B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E18E91-EDE8-7126-EE3A-98057AB7F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5759E3-1BD9-0A63-4E1F-291C6D93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7F656E-6289-BB5C-15E8-3DFB4443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8CA573-6FE0-1225-6C67-E208949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536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7E26D-7DAB-3AB6-C141-0F1130F1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8EE97-EB59-8061-DF03-C5DEAB5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2A10BB-C1EC-4B17-EBFA-CE3BEDF2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886721-2D98-A16F-55C7-1C744CD7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910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0DF0CA-14DA-DAB9-7EBC-82D71B65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3CB902-70B9-220B-6B2D-09EC9D6B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1540B6-F908-6935-1737-6D50EF8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964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E0881-6082-717E-5D31-3491DADB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DBD16-EAEE-02CC-58F6-8171BDBF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5C14E-C540-1956-0CCF-6EDB2CEB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0606EA-EE48-EB9C-9241-6D6A44B6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209A88-9A65-38B5-7C1E-8E0EC688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6E209D-A607-F27A-A3DD-3ABC0FED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678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17843-7842-CD01-3395-8840BCF8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EF781E-9B31-F568-35BF-D1EB13A45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76A701-62F2-6BF1-3871-C0156A0B4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86130-F698-78F1-03A6-09053B13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40561-142D-95B8-A3AC-E9609E8B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B3AF3-341D-F72A-E54C-65181A0A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71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F6A07E-D882-B196-D6A8-A9F705F4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B59E6-0410-1A0A-34AB-57F561C74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DBAB1-84A5-05FF-D3E6-828CB6091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4DCE0-3893-FD4C-86B6-7BE8B037B8A2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76349-7EC9-3BCC-18BE-F3C581B3D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788A6-0FD3-80AA-EBEA-8F98443B5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290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D34DF-164C-632D-C9E5-4F386261E66E}"/>
              </a:ext>
            </a:extLst>
          </p:cNvPr>
          <p:cNvSpPr txBox="1"/>
          <p:nvPr/>
        </p:nvSpPr>
        <p:spPr>
          <a:xfrm>
            <a:off x="2593680" y="1628175"/>
            <a:ext cx="7345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/>
              <a:t>Spring Framework &amp; Spring Boot 		   2</a:t>
            </a:r>
            <a:r>
              <a:rPr kumimoji="1" lang="ko-KR" altLang="en-US" sz="4000" b="1" dirty="0"/>
              <a:t>주차 정리 </a:t>
            </a:r>
            <a:endParaRPr kumimoji="1" lang="ko-Kore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81592-3EE1-8D7F-B190-9104CC59A6F5}"/>
              </a:ext>
            </a:extLst>
          </p:cNvPr>
          <p:cNvSpPr txBox="1"/>
          <p:nvPr/>
        </p:nvSpPr>
        <p:spPr>
          <a:xfrm>
            <a:off x="9595945" y="5559973"/>
            <a:ext cx="238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Team : </a:t>
            </a:r>
            <a:r>
              <a:rPr kumimoji="1" lang="en-US" altLang="ko-KR" dirty="0" err="1"/>
              <a:t>SpringWave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박경민</a:t>
            </a:r>
            <a:endParaRPr kumimoji="1" lang="ko-Kore-KR" altLang="en-US" dirty="0"/>
          </a:p>
        </p:txBody>
      </p:sp>
      <p:pic>
        <p:nvPicPr>
          <p:cNvPr id="6" name="그림 5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5990AC5F-E8A0-2D0F-E096-AB57A66D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18" y="3429000"/>
            <a:ext cx="4001835" cy="18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1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275448-822B-1DE6-C1D0-2A5997AA364C}"/>
              </a:ext>
            </a:extLst>
          </p:cNvPr>
          <p:cNvSpPr txBox="1"/>
          <p:nvPr/>
        </p:nvSpPr>
        <p:spPr>
          <a:xfrm>
            <a:off x="841249" y="539578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000" b="1">
                <a:latin typeface="+mj-lt"/>
                <a:ea typeface="+mj-ea"/>
                <a:cs typeface="+mj-cs"/>
              </a:rPr>
              <a:t>목차</a:t>
            </a:r>
            <a:endParaRPr kumimoji="1" lang="en-US" altLang="en-US" sz="4000" b="1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1. </a:t>
            </a:r>
            <a:r>
              <a:rPr kumimoji="1" lang="en-US" altLang="ko-KR" sz="2000" b="1" dirty="0"/>
              <a:t>Spring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Bean Scope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ko-KR" sz="2000" dirty="0"/>
              <a:t>-</a:t>
            </a:r>
            <a:r>
              <a:rPr kumimoji="1" lang="ko-KR" altLang="en-US" sz="2000" dirty="0"/>
              <a:t>     </a:t>
            </a:r>
            <a:r>
              <a:rPr kumimoji="1" lang="en-US" altLang="ko-KR" sz="2000" dirty="0"/>
              <a:t>Spring Bean Scope</a:t>
            </a:r>
            <a:r>
              <a:rPr kumimoji="1" lang="ko-KR" altLang="en-US" sz="2000" dirty="0"/>
              <a:t> 란</a:t>
            </a:r>
            <a:r>
              <a:rPr kumimoji="1" lang="en-US" altLang="ko-KR" sz="2000" dirty="0"/>
              <a:t>?</a:t>
            </a:r>
            <a:endParaRPr kumimoji="1" lang="en-US" altLang="ko-KR" sz="2000" b="1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kumimoji="1" lang="en-US" altLang="ko-KR" sz="2000" dirty="0"/>
              <a:t>singleton</a:t>
            </a:r>
            <a:r>
              <a:rPr kumimoji="1" lang="ko-KR" altLang="en-US" sz="2000" dirty="0"/>
              <a:t> 과 </a:t>
            </a:r>
            <a:r>
              <a:rPr kumimoji="1" lang="en-US" altLang="ko-KR" sz="2000" dirty="0"/>
              <a:t>prototype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scope </a:t>
            </a:r>
            <a:r>
              <a:rPr kumimoji="1" lang="ko-KR" altLang="en-US" sz="2000" dirty="0"/>
              <a:t>예시</a:t>
            </a: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kumimoji="1" lang="en-US" altLang="ko-KR" sz="2000" dirty="0"/>
              <a:t>singleton</a:t>
            </a:r>
            <a:r>
              <a:rPr kumimoji="1" lang="ko-KR" altLang="en-US" sz="2000" dirty="0"/>
              <a:t> 과 </a:t>
            </a:r>
            <a:r>
              <a:rPr kumimoji="1" lang="en-US" altLang="ko-KR" sz="2000" dirty="0"/>
              <a:t>prototype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scope</a:t>
            </a:r>
            <a:r>
              <a:rPr kumimoji="1" lang="ko-KR" altLang="en-US" sz="2000" dirty="0"/>
              <a:t> 비교</a:t>
            </a:r>
            <a:endParaRPr kumimoji="1" lang="en-US" altLang="ko-KR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pic>
        <p:nvPicPr>
          <p:cNvPr id="7" name="그림 6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DF393A31-FBC4-CAD5-8FDA-2FB619A6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79" y="874221"/>
            <a:ext cx="4275606" cy="1924022"/>
          </a:xfrm>
          <a:prstGeom prst="rect">
            <a:avLst/>
          </a:prstGeom>
        </p:spPr>
      </p:pic>
      <p:pic>
        <p:nvPicPr>
          <p:cNvPr id="5" name="그래픽 4" descr="남성 프로그래머 윤곽선">
            <a:extLst>
              <a:ext uri="{FF2B5EF4-FFF2-40B4-BE49-F238E27FC236}">
                <a16:creationId xmlns:a16="http://schemas.microsoft.com/office/drawing/2014/main" id="{0468AB16-702A-3134-CC5F-7B8B161EB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5192" y="2860735"/>
            <a:ext cx="2398046" cy="23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4D580-D994-4F97-1D94-3CA84D191DFF}"/>
              </a:ext>
            </a:extLst>
          </p:cNvPr>
          <p:cNvSpPr txBox="1"/>
          <p:nvPr/>
        </p:nvSpPr>
        <p:spPr>
          <a:xfrm>
            <a:off x="445090" y="377459"/>
            <a:ext cx="5135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Spring Bean Scope </a:t>
            </a:r>
          </a:p>
          <a:p>
            <a:endParaRPr kumimoji="1" lang="ko-Kore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E4F89-F224-6CB6-BA82-B7696FF7FE5A}"/>
              </a:ext>
            </a:extLst>
          </p:cNvPr>
          <p:cNvSpPr txBox="1"/>
          <p:nvPr/>
        </p:nvSpPr>
        <p:spPr>
          <a:xfrm>
            <a:off x="359178" y="1425385"/>
            <a:ext cx="104436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222222"/>
                </a:solidFill>
                <a:effectLst/>
                <a:latin typeface="Noto Sans KR"/>
              </a:rPr>
              <a:t>Bean Scope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oto Sans KR"/>
              </a:rPr>
              <a:t> 는 말 그대로 빈이 존재할 수 있는 범위를 뜻합니다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oto Sans KR"/>
              </a:rPr>
              <a:t>. </a:t>
            </a:r>
          </a:p>
          <a:p>
            <a:pPr algn="l"/>
            <a:r>
              <a:rPr lang="ko-KR" altLang="en-US" b="1" i="0" dirty="0">
                <a:solidFill>
                  <a:srgbClr val="222222"/>
                </a:solidFill>
                <a:effectLst/>
                <a:latin typeface="Noto Sans KR"/>
              </a:rPr>
              <a:t>스프링은 다음과 같은 다양한 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Noto Sans KR"/>
              </a:rPr>
              <a:t>스코프를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oto Sans KR"/>
              </a:rPr>
              <a:t> 지원합니다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oto Sans KR"/>
              </a:rPr>
              <a:t>.</a:t>
            </a:r>
          </a:p>
          <a:p>
            <a:pPr algn="l"/>
            <a:endParaRPr lang="en-US" altLang="ko-KR" b="1" i="0" dirty="0">
              <a:solidFill>
                <a:srgbClr val="222222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 err="1">
                <a:solidFill>
                  <a:srgbClr val="FF0000"/>
                </a:solidFill>
                <a:effectLst/>
                <a:latin typeface="Noto Sans KR"/>
              </a:rPr>
              <a:t>싱글톤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(</a:t>
            </a:r>
            <a:r>
              <a:rPr lang="en" altLang="ko-Kore-KR" b="1" i="0" dirty="0">
                <a:solidFill>
                  <a:srgbClr val="FF0000"/>
                </a:solidFill>
                <a:effectLst/>
                <a:latin typeface="Noto Sans KR"/>
              </a:rPr>
              <a:t>Singleton) </a:t>
            </a:r>
            <a:r>
              <a:rPr lang="en" altLang="ko-Kore-KR" b="1" i="0" dirty="0">
                <a:solidFill>
                  <a:srgbClr val="222222"/>
                </a:solidFill>
                <a:effectLst/>
                <a:latin typeface="Noto Sans KR"/>
              </a:rPr>
              <a:t>: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oto Sans KR"/>
              </a:rPr>
              <a:t>기본 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Noto Sans KR"/>
              </a:rPr>
              <a:t>스코프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oto Sans KR"/>
              </a:rPr>
              <a:t>스프링 컨테이너의 시작과 종료까지 유지되는 가장 넓은 범위의 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Noto Sans KR"/>
              </a:rPr>
              <a:t>스코프입니다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1" i="0" dirty="0">
              <a:solidFill>
                <a:srgbClr val="222222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FF0000"/>
                </a:solidFill>
                <a:effectLst/>
                <a:latin typeface="Noto Sans KR"/>
              </a:rPr>
              <a:t>프로토타입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(</a:t>
            </a:r>
            <a:r>
              <a:rPr lang="en" altLang="ko-Kore-KR" b="1" i="0" dirty="0">
                <a:solidFill>
                  <a:srgbClr val="FF0000"/>
                </a:solidFill>
                <a:effectLst/>
                <a:latin typeface="Noto Sans KR"/>
              </a:rPr>
              <a:t>Prototype) </a:t>
            </a:r>
            <a:r>
              <a:rPr lang="en" altLang="ko-Kore-KR" b="1" i="0" dirty="0">
                <a:solidFill>
                  <a:srgbClr val="222222"/>
                </a:solidFill>
                <a:effectLst/>
                <a:latin typeface="Noto Sans KR"/>
              </a:rPr>
              <a:t>: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oto Sans KR"/>
              </a:rPr>
              <a:t>스프링 컨테이너는 프로토타입 빈의 생성과 의존관계 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Noto Sans KR"/>
              </a:rPr>
              <a:t>주입까지만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oto Sans KR"/>
              </a:rPr>
              <a:t> 관여하고 더는 관리하지 않는 매우 짧은 범위의 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Noto Sans KR"/>
              </a:rPr>
              <a:t>스코프입니다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1" i="0" dirty="0">
              <a:solidFill>
                <a:srgbClr val="222222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FF0000"/>
                </a:solidFill>
                <a:effectLst/>
                <a:latin typeface="Noto Sans KR"/>
              </a:rPr>
              <a:t>웹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(</a:t>
            </a:r>
            <a:r>
              <a:rPr lang="en-US" altLang="ko-KR" b="1" dirty="0">
                <a:solidFill>
                  <a:srgbClr val="FF0000"/>
                </a:solidFill>
                <a:latin typeface="Noto Sans KR"/>
              </a:rPr>
              <a:t>web)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 KR"/>
              </a:rPr>
              <a:t> 관련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Noto Sans KR"/>
              </a:rPr>
              <a:t>스코프</a:t>
            </a:r>
            <a:endParaRPr lang="ko-KR" altLang="en-US" b="1" i="0" dirty="0">
              <a:solidFill>
                <a:srgbClr val="FF0000"/>
              </a:solidFill>
              <a:effectLst/>
              <a:latin typeface="Noto Sans K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b="1" i="0" dirty="0">
                <a:solidFill>
                  <a:srgbClr val="222222"/>
                </a:solidFill>
                <a:effectLst/>
                <a:latin typeface="Noto Sans KR"/>
              </a:rPr>
              <a:t>request :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oto Sans KR"/>
              </a:rPr>
              <a:t>웹 요청이 들어오고 나갈 때까지 유지되는 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Noto Sans KR"/>
              </a:rPr>
              <a:t>스코프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oto Sans KR"/>
              </a:rPr>
              <a:t>,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웹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애플리케이션에는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ore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HTTP </a:t>
            </a:r>
            <a:r>
              <a:rPr lang="ko-KR" altLang="en-US" b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요청이라는게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있는데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  </a:t>
            </a:r>
            <a:r>
              <a:rPr lang="en" altLang="ko-Kore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Request </a:t>
            </a:r>
            <a:r>
              <a:rPr lang="ko-KR" altLang="en-US" b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스코프의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경우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ore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HTTP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요청당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인스턴스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하나가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생성됩니다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b="1" i="0" dirty="0">
              <a:solidFill>
                <a:srgbClr val="222222"/>
              </a:solidFill>
              <a:effectLst/>
              <a:latin typeface="Noto Sans K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b="1" i="0" dirty="0">
                <a:solidFill>
                  <a:srgbClr val="222222"/>
                </a:solidFill>
                <a:effectLst/>
                <a:latin typeface="Noto Sans KR"/>
              </a:rPr>
              <a:t>session :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동일한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사용자에서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속하는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여러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요청이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같은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세션에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속해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있습니다</a:t>
            </a:r>
            <a:r>
              <a:rPr lang="en-US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	</a:t>
            </a:r>
          </a:p>
          <a:p>
            <a:pPr lvl="1"/>
            <a:r>
              <a:rPr lang="en-US" altLang="ko-Kore-KR" b="1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    </a:t>
            </a:r>
            <a:r>
              <a:rPr lang="en" altLang="ko-Kore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Session </a:t>
            </a:r>
            <a:r>
              <a:rPr lang="ko-KR" altLang="en-US" b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스코프에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경우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ore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HTTP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세션당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인스턴스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하나가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생성됩니다</a:t>
            </a:r>
            <a:r>
              <a:rPr lang="en-US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 </a:t>
            </a:r>
            <a:endParaRPr lang="ko-KR" altLang="en-US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b="1" i="0" dirty="0">
              <a:solidFill>
                <a:srgbClr val="222222"/>
              </a:solidFill>
              <a:effectLst/>
              <a:latin typeface="Noto Sans K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ko-Kore-KR" b="1" i="0" dirty="0">
                <a:solidFill>
                  <a:srgbClr val="222222"/>
                </a:solidFill>
                <a:effectLst/>
                <a:latin typeface="Noto Sans KR"/>
              </a:rPr>
              <a:t>     application : 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웹 애플리케이션 전체에 객체 인스턴스가 하나</a:t>
            </a:r>
            <a:r>
              <a:rPr lang="en-US" altLang="ko-KR" b="1" dirty="0">
                <a:effectLst/>
                <a:latin typeface="Helvetica Neue" panose="02000503000000020004" pitchFamily="2" charset="0"/>
              </a:rPr>
              <a:t>.</a:t>
            </a:r>
            <a:endParaRPr lang="ko-KR" altLang="en-US" b="1" dirty="0">
              <a:effectLst/>
              <a:latin typeface="Helvetica Neue" panose="02000503000000020004" pitchFamily="2" charset="0"/>
            </a:endParaRPr>
          </a:p>
          <a:p>
            <a:r>
              <a:rPr lang="en-US" altLang="ko-KR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   </a:t>
            </a:r>
            <a:r>
              <a:rPr lang="ko-KR" altLang="en-US" b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웹소켓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인스턴스당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인스턴스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하나</a:t>
            </a:r>
            <a:r>
              <a:rPr lang="en-US" altLang="ko-KR" b="1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b="1" dirty="0">
              <a:effectLst/>
              <a:latin typeface="Helvetica Neue" panose="02000503000000020004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b="1" i="0" dirty="0">
              <a:solidFill>
                <a:srgbClr val="222222"/>
              </a:solidFill>
              <a:effectLst/>
              <a:latin typeface="Noto Sans KR"/>
            </a:endParaRPr>
          </a:p>
          <a:p>
            <a:pPr algn="l"/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6866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D00B6E-6308-7949-FC2D-6B9B18B85031}"/>
              </a:ext>
            </a:extLst>
          </p:cNvPr>
          <p:cNvSpPr txBox="1"/>
          <p:nvPr/>
        </p:nvSpPr>
        <p:spPr>
          <a:xfrm>
            <a:off x="445089" y="167252"/>
            <a:ext cx="7269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Scope( Singleton &amp; Prototype )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 </a:t>
            </a:r>
          </a:p>
          <a:p>
            <a:endParaRPr kumimoji="1" lang="ko-Kore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0600FC-53E8-9BA0-56D0-682AD32DED47}"/>
              </a:ext>
            </a:extLst>
          </p:cNvPr>
          <p:cNvSpPr txBox="1"/>
          <p:nvPr/>
        </p:nvSpPr>
        <p:spPr>
          <a:xfrm>
            <a:off x="445090" y="1208690"/>
            <a:ext cx="323353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rgbClr val="FF0000"/>
                </a:solidFill>
              </a:rPr>
              <a:t>1. </a:t>
            </a:r>
            <a:r>
              <a:rPr kumimoji="1" lang="en-US" altLang="ko-Kore-KR" sz="2000" b="1" dirty="0" err="1">
                <a:solidFill>
                  <a:srgbClr val="FF0000"/>
                </a:solidFill>
              </a:rPr>
              <a:t>Singletone</a:t>
            </a:r>
            <a:endParaRPr kumimoji="1" lang="en-US" altLang="ko-Kore-KR" sz="2000" b="1" dirty="0">
              <a:solidFill>
                <a:srgbClr val="FF0000"/>
              </a:solidFill>
            </a:endParaRPr>
          </a:p>
          <a:p>
            <a:endParaRPr kumimoji="1" lang="en-US" altLang="ko-Kore-KR" sz="2000" b="1" dirty="0">
              <a:solidFill>
                <a:srgbClr val="FF0000"/>
              </a:solidFill>
            </a:endParaRPr>
          </a:p>
          <a:p>
            <a:r>
              <a:rPr kumimoji="1" lang="en-US" altLang="ko-Kore-KR" dirty="0"/>
              <a:t>-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기본적으로 스프링에서 생성되는 모든 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bean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은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싱글톤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  <a:endParaRPr lang="ko-KR" altLang="en-US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b="1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싱글톤은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" altLang="ko-Kore-KR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spring IOC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컨테이너당 객체 인스턴스가 딱 하나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.</a:t>
            </a:r>
            <a:endParaRPr lang="ko-KR" altLang="en-US" b="1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" altLang="ko-Kore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Spring IOC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컨테이너에서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인스턴스를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사용하고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싶다면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싱글톤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ore-KR" dirty="0"/>
          </a:p>
          <a:p>
            <a:r>
              <a:rPr kumimoji="1" lang="en-US" altLang="ko-Kore-KR" sz="2000" b="1" dirty="0">
                <a:solidFill>
                  <a:srgbClr val="FF0000"/>
                </a:solidFill>
              </a:rPr>
              <a:t>2. Prototype</a:t>
            </a:r>
          </a:p>
          <a:p>
            <a:endParaRPr kumimoji="1" lang="en-US" altLang="ko-Kore-KR" sz="2000" b="1" dirty="0">
              <a:solidFill>
                <a:srgbClr val="FF0000"/>
              </a:solidFill>
            </a:endParaRPr>
          </a:p>
          <a:p>
            <a:r>
              <a:rPr kumimoji="1" lang="en-US" altLang="ko-Kore-KR" dirty="0"/>
              <a:t>-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프로토타입에서는 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spring IOC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컨테이너당 객체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인스턴스가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여러개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일 수 있음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spring 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컨테이너에서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ore-KR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bean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요청할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때마다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특정한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ore-KR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bean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endParaRPr lang="en-US" altLang="ko-KR" b="1" dirty="0">
              <a:solidFill>
                <a:srgbClr val="FF0000"/>
              </a:solidFill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새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인스턴스를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 </a:t>
            </a:r>
            <a:endParaRPr lang="ko-KR" altLang="en-US" b="1" dirty="0">
              <a:solidFill>
                <a:srgbClr val="FF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dirty="0"/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D5ED948-7F55-5752-1C49-5BF3F9386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922" y="1060174"/>
            <a:ext cx="7801763" cy="555281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8FEB749-833E-EE55-6E10-0A165320C31C}"/>
              </a:ext>
            </a:extLst>
          </p:cNvPr>
          <p:cNvSpPr/>
          <p:nvPr/>
        </p:nvSpPr>
        <p:spPr>
          <a:xfrm>
            <a:off x="4288221" y="5181600"/>
            <a:ext cx="2722179" cy="54653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9F8255DC-D63E-9652-CDD8-57D0D02CE3D5}"/>
              </a:ext>
            </a:extLst>
          </p:cNvPr>
          <p:cNvSpPr/>
          <p:nvPr/>
        </p:nvSpPr>
        <p:spPr>
          <a:xfrm>
            <a:off x="4280454" y="5717627"/>
            <a:ext cx="2971916" cy="6936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12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B48062-E295-4429-4D3C-FC441E977650}"/>
              </a:ext>
            </a:extLst>
          </p:cNvPr>
          <p:cNvSpPr txBox="1"/>
          <p:nvPr/>
        </p:nvSpPr>
        <p:spPr>
          <a:xfrm>
            <a:off x="445089" y="167252"/>
            <a:ext cx="8320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Scope( Singleton &amp; Prototype ) </a:t>
            </a:r>
            <a:r>
              <a:rPr kumimoji="1" lang="ko-KR" altLang="en-US" sz="4000" b="1" dirty="0"/>
              <a:t>비교 </a:t>
            </a:r>
            <a:r>
              <a:rPr kumimoji="1" lang="en-US" altLang="ko-KR" sz="4000" b="1" dirty="0"/>
              <a:t> </a:t>
            </a:r>
          </a:p>
          <a:p>
            <a:endParaRPr kumimoji="1" lang="ko-Kore-KR" altLang="en-US" sz="4000" b="1" dirty="0"/>
          </a:p>
        </p:txBody>
      </p:sp>
      <p:pic>
        <p:nvPicPr>
          <p:cNvPr id="4" name="그림 3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42C07685-60C5-E7C4-D0CD-CD0C49B41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55" y="1152939"/>
            <a:ext cx="10135214" cy="526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8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252</Words>
  <Application>Microsoft Macintosh PowerPoint</Application>
  <PresentationFormat>와이드스크린</PresentationFormat>
  <Paragraphs>39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Apple SD Gothic Neo</vt:lpstr>
      <vt:lpstr>Noto Sans KR</vt:lpstr>
      <vt:lpstr>Arial</vt:lpstr>
      <vt:lpstr>Calibri</vt:lpstr>
      <vt:lpstr>Calibri Light</vt:lpstr>
      <vt:lpstr>Helvetica Neue</vt:lpstr>
      <vt:lpstr>Office 테마 2013 - 2022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박경민</dc:creator>
  <cp:lastModifiedBy>박경민</cp:lastModifiedBy>
  <cp:revision>46</cp:revision>
  <dcterms:created xsi:type="dcterms:W3CDTF">2023-09-14T06:57:58Z</dcterms:created>
  <dcterms:modified xsi:type="dcterms:W3CDTF">2023-09-21T08:15:30Z</dcterms:modified>
</cp:coreProperties>
</file>